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theme/themeOverride2.xml" ContentType="application/vnd.openxmlformats-officedocument.themeOverr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58"/>
  </p:notesMasterIdLst>
  <p:sldIdLst>
    <p:sldId id="326" r:id="rId5"/>
    <p:sldId id="372" r:id="rId6"/>
    <p:sldId id="371" r:id="rId7"/>
    <p:sldId id="327" r:id="rId8"/>
    <p:sldId id="285" r:id="rId9"/>
    <p:sldId id="257" r:id="rId10"/>
    <p:sldId id="292" r:id="rId11"/>
    <p:sldId id="272" r:id="rId12"/>
    <p:sldId id="259" r:id="rId13"/>
    <p:sldId id="303" r:id="rId14"/>
    <p:sldId id="373" r:id="rId15"/>
    <p:sldId id="374" r:id="rId16"/>
    <p:sldId id="328" r:id="rId17"/>
    <p:sldId id="329" r:id="rId18"/>
    <p:sldId id="334" r:id="rId19"/>
    <p:sldId id="361" r:id="rId20"/>
    <p:sldId id="337" r:id="rId21"/>
    <p:sldId id="330" r:id="rId22"/>
    <p:sldId id="333" r:id="rId23"/>
    <p:sldId id="297" r:id="rId24"/>
    <p:sldId id="291" r:id="rId25"/>
    <p:sldId id="266" r:id="rId26"/>
    <p:sldId id="298" r:id="rId27"/>
    <p:sldId id="273" r:id="rId28"/>
    <p:sldId id="345" r:id="rId29"/>
    <p:sldId id="276" r:id="rId30"/>
    <p:sldId id="362" r:id="rId31"/>
    <p:sldId id="294" r:id="rId32"/>
    <p:sldId id="348" r:id="rId33"/>
    <p:sldId id="346" r:id="rId34"/>
    <p:sldId id="363" r:id="rId35"/>
    <p:sldId id="319" r:id="rId36"/>
    <p:sldId id="280" r:id="rId37"/>
    <p:sldId id="296" r:id="rId38"/>
    <p:sldId id="289" r:id="rId39"/>
    <p:sldId id="324" r:id="rId40"/>
    <p:sldId id="370" r:id="rId41"/>
    <p:sldId id="354" r:id="rId42"/>
    <p:sldId id="364" r:id="rId43"/>
    <p:sldId id="365" r:id="rId44"/>
    <p:sldId id="357" r:id="rId45"/>
    <p:sldId id="366" r:id="rId46"/>
    <p:sldId id="312" r:id="rId47"/>
    <p:sldId id="274" r:id="rId48"/>
    <p:sldId id="358" r:id="rId49"/>
    <p:sldId id="279" r:id="rId50"/>
    <p:sldId id="282" r:id="rId51"/>
    <p:sldId id="367" r:id="rId52"/>
    <p:sldId id="376" r:id="rId53"/>
    <p:sldId id="323" r:id="rId54"/>
    <p:sldId id="343" r:id="rId55"/>
    <p:sldId id="359" r:id="rId56"/>
    <p:sldId id="369" r:id="rId57"/>
  </p:sldIdLst>
  <p:sldSz cx="12190413"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eola Agbebiyi" initials="AA" lastIdx="8" clrIdx="0">
    <p:extLst/>
  </p:cmAuthor>
  <p:cmAuthor id="2" name="Lynne Kitson" initials="LK" lastIdx="4" clrIdx="1">
    <p:extLst/>
  </p:cmAuthor>
  <p:cmAuthor id="3" name="Gemma Lyons" initials="GL" lastIdx="39" clrIdx="2">
    <p:extLst>
      <p:ext uri="{19B8F6BF-5375-455C-9EA6-DF929625EA0E}">
        <p15:presenceInfo xmlns:p15="http://schemas.microsoft.com/office/powerpoint/2012/main" userId="S-1-5-21-2032500944-680512171-4281770524-1235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74"/>
    <a:srgbClr val="006600"/>
    <a:srgbClr val="58C873"/>
    <a:srgbClr val="FFCCE1"/>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34" autoAdjust="0"/>
    <p:restoredTop sz="93979" autoAdjust="0"/>
  </p:normalViewPr>
  <p:slideViewPr>
    <p:cSldViewPr>
      <p:cViewPr varScale="1">
        <p:scale>
          <a:sx n="85" d="100"/>
          <a:sy n="85" d="100"/>
        </p:scale>
        <p:origin x="108" y="624"/>
      </p:cViewPr>
      <p:guideLst>
        <p:guide orient="horz" pos="2160"/>
        <p:guide pos="3840"/>
      </p:guideLst>
    </p:cSldViewPr>
  </p:slideViewPr>
  <p:notesTextViewPr>
    <p:cViewPr>
      <p:scale>
        <a:sx n="1" d="1"/>
        <a:sy n="1" d="1"/>
      </p:scale>
      <p:origin x="0" y="0"/>
    </p:cViewPr>
  </p:notesTextViewPr>
  <p:sorterViewPr>
    <p:cViewPr>
      <p:scale>
        <a:sx n="100" d="100"/>
        <a:sy n="100" d="100"/>
      </p:scale>
      <p:origin x="0" y="-8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lbnfilr001\homes$\EleanorPriestnall\1.%20Healthy%20lives%20needs%20assessment\Smoking\Smoking%20and%20tobacco%20May%202019.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LBNFILR003\lbndfs\PublicHealthNS\2019%20Public%20Health%20Team\6.%20Public%20Health%20Strategy\PHOF%20data%20for%20PH%20Strategy%2020191111.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LBNFILR003\lbndfs\PublicHealthNS\2019%20Public%20Health%20Team\6.%20Public%20Health%20Strategy\PHOF%20data%20for%20PH%20Strategy%2020191111.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2" Type="http://schemas.openxmlformats.org/officeDocument/2006/relationships/oleObject" Target="Macintosh%20HD:Users:eleanorpriestnall:Downloads:indicators-CountyUA.data.csv"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oleObject" Target="Macintosh%20HD:Users:eleanorpriestnall:Downloads:CEG%20data%20-%20BMI%20as%20at%201%20April%202018.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US" sz="1100" b="1" baseline="0" dirty="0" smtClean="0">
                <a:solidFill>
                  <a:schemeClr val="tx1"/>
                </a:solidFill>
              </a:rPr>
              <a:t>Socio-economic </a:t>
            </a:r>
            <a:r>
              <a:rPr lang="en-US" sz="1100" b="1" baseline="0" dirty="0">
                <a:solidFill>
                  <a:schemeClr val="tx1"/>
                </a:solidFill>
              </a:rPr>
              <a:t>gap in current smokers: Newham and statistical </a:t>
            </a:r>
            <a:r>
              <a:rPr lang="en-US" sz="1100" b="1" baseline="0" dirty="0" err="1">
                <a:solidFill>
                  <a:schemeClr val="tx1"/>
                </a:solidFill>
              </a:rPr>
              <a:t>neighbours</a:t>
            </a:r>
            <a:endParaRPr lang="en-US" sz="1100" b="1" dirty="0">
              <a:solidFill>
                <a:schemeClr val="tx1"/>
              </a:solidFill>
            </a:endParaRPr>
          </a:p>
          <a:p>
            <a:pPr>
              <a:defRPr sz="1200" b="1" i="0" u="none" strike="noStrike" kern="1200" spc="0" baseline="0">
                <a:solidFill>
                  <a:schemeClr val="tx1"/>
                </a:solidFill>
                <a:latin typeface="+mn-lt"/>
                <a:ea typeface="+mn-ea"/>
                <a:cs typeface="+mn-cs"/>
              </a:defRPr>
            </a:pPr>
            <a:r>
              <a:rPr lang="en-US" sz="1050" b="0" i="1" dirty="0">
                <a:solidFill>
                  <a:schemeClr val="tx1"/>
                </a:solidFill>
              </a:rPr>
              <a:t>Source: Annual</a:t>
            </a:r>
            <a:r>
              <a:rPr lang="en-US" sz="1050" b="0" i="1" baseline="0" dirty="0">
                <a:solidFill>
                  <a:schemeClr val="tx1"/>
                </a:solidFill>
              </a:rPr>
              <a:t> Population Survey via </a:t>
            </a:r>
            <a:r>
              <a:rPr lang="en-US" sz="1050" b="0" i="1" dirty="0">
                <a:solidFill>
                  <a:schemeClr val="tx1"/>
                </a:solidFill>
              </a:rPr>
              <a:t>Fingertips, PHE</a:t>
            </a:r>
          </a:p>
        </c:rich>
      </c:tx>
      <c:layout>
        <c:manualLayout>
          <c:xMode val="edge"/>
          <c:yMode val="edge"/>
          <c:x val="0.13779155730533699"/>
          <c:y val="0"/>
        </c:manualLayout>
      </c:layout>
      <c:overlay val="0"/>
      <c:spPr>
        <a:noFill/>
        <a:ln>
          <a:noFill/>
        </a:ln>
        <a:effectLst/>
      </c:spPr>
    </c:title>
    <c:autoTitleDeleted val="0"/>
    <c:plotArea>
      <c:layout>
        <c:manualLayout>
          <c:layoutTarget val="inner"/>
          <c:xMode val="edge"/>
          <c:yMode val="edge"/>
          <c:x val="9.9914260717410303E-2"/>
          <c:y val="0.24124999999999999"/>
          <c:w val="0.86953018372703395"/>
          <c:h val="0.52179024496937898"/>
        </c:manualLayout>
      </c:layout>
      <c:lineChart>
        <c:grouping val="standard"/>
        <c:varyColors val="0"/>
        <c:ser>
          <c:idx val="1"/>
          <c:order val="0"/>
          <c:tx>
            <c:strRef>
              <c:f>'H:\1. Healthy lives needs assessment\Smoking\[PHE data for Healthy Lifestyles April 2019 MAIN.xlsx]Smoking &amp; tobacco'!$A$48</c:f>
              <c:strCache>
                <c:ptCount val="1"/>
                <c:pt idx="0">
                  <c:v>Brent</c:v>
                </c:pt>
              </c:strCache>
            </c:strRef>
          </c:tx>
          <c:spPr>
            <a:ln w="28575">
              <a:solidFill>
                <a:schemeClr val="tx1"/>
              </a:solidFill>
            </a:ln>
          </c:spPr>
          <c:marker>
            <c:symbol val="none"/>
          </c:marker>
          <c:cat>
            <c:numRef>
              <c:f>'H:\1. Healthy lives needs assessment\Smoking\[PHE data for Healthy Lifestyles April 2019 MAIN.xlsx]Smoking &amp; tobacco'!$B$47:$F$47</c:f>
              <c:numCache>
                <c:formatCode>General</c:formatCode>
                <c:ptCount val="5"/>
                <c:pt idx="0">
                  <c:v>2013</c:v>
                </c:pt>
                <c:pt idx="1">
                  <c:v>2014</c:v>
                </c:pt>
                <c:pt idx="2">
                  <c:v>2015</c:v>
                </c:pt>
                <c:pt idx="3">
                  <c:v>2016</c:v>
                </c:pt>
                <c:pt idx="4">
                  <c:v>2017</c:v>
                </c:pt>
              </c:numCache>
            </c:numRef>
          </c:cat>
          <c:val>
            <c:numRef>
              <c:f>'H:\1. Healthy lives needs assessment\Smoking\[PHE data for Healthy Lifestyles April 2019 MAIN.xlsx]Smoking &amp; tobacco'!$B$48:$F$48</c:f>
              <c:numCache>
                <c:formatCode>General</c:formatCode>
                <c:ptCount val="5"/>
                <c:pt idx="0">
                  <c:v>1.57</c:v>
                </c:pt>
                <c:pt idx="1">
                  <c:v>1.65</c:v>
                </c:pt>
                <c:pt idx="2">
                  <c:v>1.47</c:v>
                </c:pt>
                <c:pt idx="3">
                  <c:v>1.05</c:v>
                </c:pt>
                <c:pt idx="4">
                  <c:v>1.84</c:v>
                </c:pt>
              </c:numCache>
            </c:numRef>
          </c:val>
          <c:smooth val="0"/>
          <c:extLst>
            <c:ext xmlns:c16="http://schemas.microsoft.com/office/drawing/2014/chart" uri="{C3380CC4-5D6E-409C-BE32-E72D297353CC}">
              <c16:uniqueId val="{00000000-14FC-4C46-9A70-6C60B0489C26}"/>
            </c:ext>
          </c:extLst>
        </c:ser>
        <c:ser>
          <c:idx val="2"/>
          <c:order val="1"/>
          <c:tx>
            <c:strRef>
              <c:f>'H:\1. Healthy lives needs assessment\Smoking\[PHE data for Healthy Lifestyles April 2019 MAIN.xlsx]Smoking &amp; tobacco'!$A$49</c:f>
              <c:strCache>
                <c:ptCount val="1"/>
                <c:pt idx="0">
                  <c:v>Greenwich</c:v>
                </c:pt>
              </c:strCache>
            </c:strRef>
          </c:tx>
          <c:spPr>
            <a:ln w="34925">
              <a:solidFill>
                <a:srgbClr val="7030A0"/>
              </a:solidFill>
            </a:ln>
          </c:spPr>
          <c:marker>
            <c:symbol val="none"/>
          </c:marker>
          <c:cat>
            <c:numRef>
              <c:f>'H:\1. Healthy lives needs assessment\Smoking\[PHE data for Healthy Lifestyles April 2019 MAIN.xlsx]Smoking &amp; tobacco'!$B$47:$F$47</c:f>
              <c:numCache>
                <c:formatCode>General</c:formatCode>
                <c:ptCount val="5"/>
                <c:pt idx="0">
                  <c:v>2013</c:v>
                </c:pt>
                <c:pt idx="1">
                  <c:v>2014</c:v>
                </c:pt>
                <c:pt idx="2">
                  <c:v>2015</c:v>
                </c:pt>
                <c:pt idx="3">
                  <c:v>2016</c:v>
                </c:pt>
                <c:pt idx="4">
                  <c:v>2017</c:v>
                </c:pt>
              </c:numCache>
            </c:numRef>
          </c:cat>
          <c:val>
            <c:numRef>
              <c:f>'H:\1. Healthy lives needs assessment\Smoking\[PHE data for Healthy Lifestyles April 2019 MAIN.xlsx]Smoking &amp; tobacco'!$B$49:$F$49</c:f>
              <c:numCache>
                <c:formatCode>General</c:formatCode>
                <c:ptCount val="5"/>
                <c:pt idx="0">
                  <c:v>2.4</c:v>
                </c:pt>
                <c:pt idx="1">
                  <c:v>3.43</c:v>
                </c:pt>
                <c:pt idx="2">
                  <c:v>1.65</c:v>
                </c:pt>
                <c:pt idx="3">
                  <c:v>2.13</c:v>
                </c:pt>
                <c:pt idx="4">
                  <c:v>1.7</c:v>
                </c:pt>
              </c:numCache>
            </c:numRef>
          </c:val>
          <c:smooth val="0"/>
          <c:extLst>
            <c:ext xmlns:c16="http://schemas.microsoft.com/office/drawing/2014/chart" uri="{C3380CC4-5D6E-409C-BE32-E72D297353CC}">
              <c16:uniqueId val="{00000001-14FC-4C46-9A70-6C60B0489C26}"/>
            </c:ext>
          </c:extLst>
        </c:ser>
        <c:ser>
          <c:idx val="3"/>
          <c:order val="2"/>
          <c:tx>
            <c:strRef>
              <c:f>'H:\1. Healthy lives needs assessment\Smoking\[PHE data for Healthy Lifestyles April 2019 MAIN.xlsx]Smoking &amp; tobacco'!$A$50</c:f>
              <c:strCache>
                <c:ptCount val="1"/>
                <c:pt idx="0">
                  <c:v>Haringey</c:v>
                </c:pt>
              </c:strCache>
            </c:strRef>
          </c:tx>
          <c:spPr>
            <a:ln w="28575">
              <a:solidFill>
                <a:srgbClr val="00B050"/>
              </a:solidFill>
            </a:ln>
          </c:spPr>
          <c:marker>
            <c:symbol val="none"/>
          </c:marker>
          <c:cat>
            <c:numRef>
              <c:f>'H:\1. Healthy lives needs assessment\Smoking\[PHE data for Healthy Lifestyles April 2019 MAIN.xlsx]Smoking &amp; tobacco'!$B$47:$F$47</c:f>
              <c:numCache>
                <c:formatCode>General</c:formatCode>
                <c:ptCount val="5"/>
                <c:pt idx="0">
                  <c:v>2013</c:v>
                </c:pt>
                <c:pt idx="1">
                  <c:v>2014</c:v>
                </c:pt>
                <c:pt idx="2">
                  <c:v>2015</c:v>
                </c:pt>
                <c:pt idx="3">
                  <c:v>2016</c:v>
                </c:pt>
                <c:pt idx="4">
                  <c:v>2017</c:v>
                </c:pt>
              </c:numCache>
            </c:numRef>
          </c:cat>
          <c:val>
            <c:numRef>
              <c:f>'H:\1. Healthy lives needs assessment\Smoking\[PHE data for Healthy Lifestyles April 2019 MAIN.xlsx]Smoking &amp; tobacco'!$B$50:$F$50</c:f>
              <c:numCache>
                <c:formatCode>General</c:formatCode>
                <c:ptCount val="5"/>
                <c:pt idx="0">
                  <c:v>2.0099999999999998</c:v>
                </c:pt>
                <c:pt idx="1">
                  <c:v>3.27</c:v>
                </c:pt>
                <c:pt idx="2">
                  <c:v>1.65</c:v>
                </c:pt>
                <c:pt idx="3">
                  <c:v>2.29</c:v>
                </c:pt>
                <c:pt idx="4">
                  <c:v>2.58</c:v>
                </c:pt>
              </c:numCache>
            </c:numRef>
          </c:val>
          <c:smooth val="0"/>
          <c:extLst>
            <c:ext xmlns:c16="http://schemas.microsoft.com/office/drawing/2014/chart" uri="{C3380CC4-5D6E-409C-BE32-E72D297353CC}">
              <c16:uniqueId val="{00000002-14FC-4C46-9A70-6C60B0489C26}"/>
            </c:ext>
          </c:extLst>
        </c:ser>
        <c:ser>
          <c:idx val="4"/>
          <c:order val="3"/>
          <c:tx>
            <c:strRef>
              <c:f>'H:\1. Healthy lives needs assessment\Smoking\[PHE data for Healthy Lifestyles April 2019 MAIN.xlsx]Smoking &amp; tobacco'!$A$51</c:f>
              <c:strCache>
                <c:ptCount val="1"/>
                <c:pt idx="0">
                  <c:v>Lewisham</c:v>
                </c:pt>
              </c:strCache>
            </c:strRef>
          </c:tx>
          <c:spPr>
            <a:ln w="28575"/>
          </c:spPr>
          <c:marker>
            <c:symbol val="none"/>
          </c:marker>
          <c:dPt>
            <c:idx val="4"/>
            <c:bubble3D val="0"/>
            <c:spPr>
              <a:ln w="28575">
                <a:solidFill>
                  <a:srgbClr val="0070C0"/>
                </a:solidFill>
              </a:ln>
            </c:spPr>
            <c:extLst>
              <c:ext xmlns:c16="http://schemas.microsoft.com/office/drawing/2014/chart" uri="{C3380CC4-5D6E-409C-BE32-E72D297353CC}">
                <c16:uniqueId val="{00000004-14FC-4C46-9A70-6C60B0489C26}"/>
              </c:ext>
            </c:extLst>
          </c:dPt>
          <c:cat>
            <c:numRef>
              <c:f>'H:\1. Healthy lives needs assessment\Smoking\[PHE data for Healthy Lifestyles April 2019 MAIN.xlsx]Smoking &amp; tobacco'!$B$47:$F$47</c:f>
              <c:numCache>
                <c:formatCode>General</c:formatCode>
                <c:ptCount val="5"/>
                <c:pt idx="0">
                  <c:v>2013</c:v>
                </c:pt>
                <c:pt idx="1">
                  <c:v>2014</c:v>
                </c:pt>
                <c:pt idx="2">
                  <c:v>2015</c:v>
                </c:pt>
                <c:pt idx="3">
                  <c:v>2016</c:v>
                </c:pt>
                <c:pt idx="4">
                  <c:v>2017</c:v>
                </c:pt>
              </c:numCache>
            </c:numRef>
          </c:cat>
          <c:val>
            <c:numRef>
              <c:f>'H:\1. Healthy lives needs assessment\Smoking\[PHE data for Healthy Lifestyles April 2019 MAIN.xlsx]Smoking &amp; tobacco'!$B$51:$F$51</c:f>
              <c:numCache>
                <c:formatCode>General</c:formatCode>
                <c:ptCount val="5"/>
                <c:pt idx="0">
                  <c:v>1.75</c:v>
                </c:pt>
                <c:pt idx="1">
                  <c:v>1</c:v>
                </c:pt>
                <c:pt idx="2">
                  <c:v>1.68</c:v>
                </c:pt>
                <c:pt idx="3">
                  <c:v>1.35</c:v>
                </c:pt>
                <c:pt idx="4">
                  <c:v>1.29</c:v>
                </c:pt>
              </c:numCache>
            </c:numRef>
          </c:val>
          <c:smooth val="0"/>
          <c:extLst>
            <c:ext xmlns:c16="http://schemas.microsoft.com/office/drawing/2014/chart" uri="{C3380CC4-5D6E-409C-BE32-E72D297353CC}">
              <c16:uniqueId val="{00000005-14FC-4C46-9A70-6C60B0489C26}"/>
            </c:ext>
          </c:extLst>
        </c:ser>
        <c:ser>
          <c:idx val="5"/>
          <c:order val="4"/>
          <c:tx>
            <c:strRef>
              <c:f>'H:\1. Healthy lives needs assessment\Smoking\[PHE data for Healthy Lifestyles April 2019 MAIN.xlsx]Smoking &amp; tobacco'!$A$52</c:f>
              <c:strCache>
                <c:ptCount val="1"/>
                <c:pt idx="0">
                  <c:v>Newham</c:v>
                </c:pt>
              </c:strCache>
            </c:strRef>
          </c:tx>
          <c:spPr>
            <a:ln w="28575">
              <a:solidFill>
                <a:srgbClr val="FF0000"/>
              </a:solidFill>
            </a:ln>
          </c:spPr>
          <c:marker>
            <c:symbol val="none"/>
          </c:marker>
          <c:cat>
            <c:numRef>
              <c:f>'H:\1. Healthy lives needs assessment\Smoking\[PHE data for Healthy Lifestyles April 2019 MAIN.xlsx]Smoking &amp; tobacco'!$B$47:$F$47</c:f>
              <c:numCache>
                <c:formatCode>General</c:formatCode>
                <c:ptCount val="5"/>
                <c:pt idx="0">
                  <c:v>2013</c:v>
                </c:pt>
                <c:pt idx="1">
                  <c:v>2014</c:v>
                </c:pt>
                <c:pt idx="2">
                  <c:v>2015</c:v>
                </c:pt>
                <c:pt idx="3">
                  <c:v>2016</c:v>
                </c:pt>
                <c:pt idx="4">
                  <c:v>2017</c:v>
                </c:pt>
              </c:numCache>
            </c:numRef>
          </c:cat>
          <c:val>
            <c:numRef>
              <c:f>'H:\1. Healthy lives needs assessment\Smoking\[PHE data for Healthy Lifestyles April 2019 MAIN.xlsx]Smoking &amp; tobacco'!$B$52:$F$52</c:f>
              <c:numCache>
                <c:formatCode>General</c:formatCode>
                <c:ptCount val="5"/>
                <c:pt idx="0">
                  <c:v>2.0699999999999998</c:v>
                </c:pt>
                <c:pt idx="1">
                  <c:v>1.28</c:v>
                </c:pt>
                <c:pt idx="2">
                  <c:v>1.54</c:v>
                </c:pt>
                <c:pt idx="3">
                  <c:v>1.49</c:v>
                </c:pt>
                <c:pt idx="4">
                  <c:v>2.2599999999999998</c:v>
                </c:pt>
              </c:numCache>
            </c:numRef>
          </c:val>
          <c:smooth val="0"/>
          <c:extLst>
            <c:ext xmlns:c16="http://schemas.microsoft.com/office/drawing/2014/chart" uri="{C3380CC4-5D6E-409C-BE32-E72D297353CC}">
              <c16:uniqueId val="{00000006-14FC-4C46-9A70-6C60B0489C26}"/>
            </c:ext>
          </c:extLst>
        </c:ser>
        <c:ser>
          <c:idx val="0"/>
          <c:order val="5"/>
          <c:tx>
            <c:strRef>
              <c:f>'H:\1. Healthy lives needs assessment\Smoking\[PHE data for Healthy Lifestyles April 2019 MAIN.xlsx]Smoking &amp; tobacco'!$A$53</c:f>
              <c:strCache>
                <c:ptCount val="1"/>
                <c:pt idx="0">
                  <c:v>Waltham Forest</c:v>
                </c:pt>
              </c:strCache>
            </c:strRef>
          </c:tx>
          <c:spPr>
            <a:ln w="28575">
              <a:solidFill>
                <a:srgbClr val="00B0F0"/>
              </a:solidFill>
            </a:ln>
          </c:spPr>
          <c:marker>
            <c:symbol val="none"/>
          </c:marker>
          <c:cat>
            <c:numRef>
              <c:f>'H:\1. Healthy lives needs assessment\Smoking\[PHE data for Healthy Lifestyles April 2019 MAIN.xlsx]Smoking &amp; tobacco'!$B$47:$F$47</c:f>
              <c:numCache>
                <c:formatCode>General</c:formatCode>
                <c:ptCount val="5"/>
                <c:pt idx="0">
                  <c:v>2013</c:v>
                </c:pt>
                <c:pt idx="1">
                  <c:v>2014</c:v>
                </c:pt>
                <c:pt idx="2">
                  <c:v>2015</c:v>
                </c:pt>
                <c:pt idx="3">
                  <c:v>2016</c:v>
                </c:pt>
                <c:pt idx="4">
                  <c:v>2017</c:v>
                </c:pt>
              </c:numCache>
            </c:numRef>
          </c:cat>
          <c:val>
            <c:numRef>
              <c:f>'H:\1. Healthy lives needs assessment\Smoking\[PHE data for Healthy Lifestyles April 2019 MAIN.xlsx]Smoking &amp; tobacco'!$B$53:$F$53</c:f>
              <c:numCache>
                <c:formatCode>General</c:formatCode>
                <c:ptCount val="5"/>
                <c:pt idx="0">
                  <c:v>2.14</c:v>
                </c:pt>
                <c:pt idx="1">
                  <c:v>1.22</c:v>
                </c:pt>
                <c:pt idx="2">
                  <c:v>1.43</c:v>
                </c:pt>
                <c:pt idx="3">
                  <c:v>1.69</c:v>
                </c:pt>
                <c:pt idx="4">
                  <c:v>3.04</c:v>
                </c:pt>
              </c:numCache>
            </c:numRef>
          </c:val>
          <c:smooth val="0"/>
          <c:extLst>
            <c:ext xmlns:c16="http://schemas.microsoft.com/office/drawing/2014/chart" uri="{C3380CC4-5D6E-409C-BE32-E72D297353CC}">
              <c16:uniqueId val="{00000007-14FC-4C46-9A70-6C60B0489C26}"/>
            </c:ext>
          </c:extLst>
        </c:ser>
        <c:dLbls>
          <c:showLegendKey val="0"/>
          <c:showVal val="0"/>
          <c:showCatName val="0"/>
          <c:showSerName val="0"/>
          <c:showPercent val="0"/>
          <c:showBubbleSize val="0"/>
        </c:dLbls>
        <c:smooth val="0"/>
        <c:axId val="190297216"/>
        <c:axId val="190298752"/>
      </c:lineChart>
      <c:catAx>
        <c:axId val="19029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90298752"/>
        <c:crosses val="autoZero"/>
        <c:auto val="1"/>
        <c:lblAlgn val="ctr"/>
        <c:lblOffset val="100"/>
        <c:noMultiLvlLbl val="0"/>
      </c:catAx>
      <c:valAx>
        <c:axId val="190298752"/>
        <c:scaling>
          <c:orientation val="minMax"/>
          <c:max val="4"/>
          <c:min val="0"/>
        </c:scaling>
        <c:delete val="0"/>
        <c:axPos val="l"/>
        <c:majorGridlines>
          <c:spPr>
            <a:ln w="9525" cap="flat" cmpd="sng" algn="ctr">
              <a:solidFill>
                <a:schemeClr val="tx1">
                  <a:lumMod val="15000"/>
                  <a:lumOff val="85000"/>
                </a:schemeClr>
              </a:solidFill>
              <a:round/>
            </a:ln>
            <a:effectLst/>
          </c:spPr>
        </c:majorGridlines>
        <c:title>
          <c:tx>
            <c:rich>
              <a:bodyPr rot="0" vert="horz"/>
              <a:lstStyle/>
              <a:p>
                <a:pPr>
                  <a:defRPr/>
                </a:pPr>
                <a:r>
                  <a:rPr lang="en-US"/>
                  <a:t>%</a:t>
                </a:r>
              </a:p>
            </c:rich>
          </c:tx>
          <c:layout/>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90297216"/>
        <c:crosses val="autoZero"/>
        <c:crossBetween val="between"/>
        <c:majorUnit val="1"/>
      </c:valAx>
      <c:spPr>
        <a:noFill/>
        <a:ln>
          <a:noFill/>
        </a:ln>
        <a:effectLst/>
      </c:spPr>
    </c:plotArea>
    <c:legend>
      <c:legendPos val="b"/>
      <c:layout>
        <c:manualLayout>
          <c:xMode val="edge"/>
          <c:yMode val="edge"/>
          <c:x val="0.10326968503936999"/>
          <c:y val="0.86728783902012296"/>
          <c:w val="0.85734951881014898"/>
          <c:h val="0.13271216097987701"/>
        </c:manualLayout>
      </c:layout>
      <c:overlay val="0"/>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652774362695334"/>
          <c:y val="0.4506556988576943"/>
          <c:w val="0.53062939257122776"/>
          <c:h val="0.52590315107723296"/>
        </c:manualLayout>
      </c:layout>
      <c:pie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1CA8-0E40-98E6-1DD96D17260C}"/>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2350-9847-91B8-824683CD2A67}"/>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2350-9847-91B8-824683CD2A67}"/>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2350-9847-91B8-824683CD2A67}"/>
              </c:ext>
            </c:extLst>
          </c:dPt>
          <c:dLbls>
            <c:dLbl>
              <c:idx val="0"/>
              <c:layout>
                <c:manualLayout>
                  <c:x val="-0.15326387181347667"/>
                  <c:y val="0.1964719417103413"/>
                </c:manualLayout>
              </c:layout>
              <c:tx>
                <c:rich>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mn-lt"/>
                        <a:ea typeface="+mn-ea"/>
                        <a:cs typeface="+mn-cs"/>
                      </a:defRPr>
                    </a:pPr>
                    <a:r>
                      <a:rPr lang="en-US" sz="900" b="1" dirty="0" smtClean="0"/>
                      <a:t>28.4%</a:t>
                    </a:r>
                    <a:endParaRPr lang="en-US" sz="900" b="1" dirty="0"/>
                  </a:p>
                </c:rich>
              </c:tx>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1371198761821006"/>
                      <c:h val="0.24208866791803746"/>
                    </c:manualLayout>
                  </c15:layout>
                </c:ext>
                <c:ext xmlns:c16="http://schemas.microsoft.com/office/drawing/2014/chart" uri="{C3380CC4-5D6E-409C-BE32-E72D297353CC}">
                  <c16:uniqueId val="{00000001-1CA8-0E40-98E6-1DD96D17260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Sheet1!$A$2:$A$5</c:f>
              <c:strCache>
                <c:ptCount val="2"/>
                <c:pt idx="0">
                  <c:v>1st Qtr</c:v>
                </c:pt>
                <c:pt idx="1">
                  <c:v>2nd Qtr</c:v>
                </c:pt>
              </c:strCache>
            </c:strRef>
          </c:cat>
          <c:val>
            <c:numRef>
              <c:f>Sheet1!$B$2:$B$5</c:f>
              <c:numCache>
                <c:formatCode>General</c:formatCode>
                <c:ptCount val="4"/>
                <c:pt idx="0">
                  <c:v>28.4</c:v>
                </c:pt>
                <c:pt idx="1">
                  <c:v>71.599999999999994</c:v>
                </c:pt>
              </c:numCache>
            </c:numRef>
          </c:val>
          <c:extLst>
            <c:ext xmlns:c16="http://schemas.microsoft.com/office/drawing/2014/chart" uri="{C3380CC4-5D6E-409C-BE32-E72D297353CC}">
              <c16:uniqueId val="{00000000-1CA8-0E40-98E6-1DD96D17260C}"/>
            </c:ext>
          </c:extLst>
        </c:ser>
        <c:dLbls>
          <c:showLegendKey val="0"/>
          <c:showVal val="0"/>
          <c:showCatName val="0"/>
          <c:showSerName val="0"/>
          <c:showPercent val="0"/>
          <c:showBubbleSize val="0"/>
          <c:showLeaderLines val="1"/>
        </c:dLbls>
        <c:firstSliceAng val="0"/>
      </c:pieChart>
      <c:spPr>
        <a:noFill/>
        <a:ln>
          <a:solidFill>
            <a:schemeClr val="bg1">
              <a:lumMod val="75000"/>
            </a:schemeClr>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a:t>Population meeting the recommended 5 a day on a usual day (adults)</a:t>
            </a:r>
          </a:p>
          <a:p>
            <a:pPr>
              <a:defRPr sz="1200" b="1"/>
            </a:pPr>
            <a:r>
              <a:rPr lang="en-US" sz="1050" b="0" i="1"/>
              <a:t>Source: Fingertips, PHE</a:t>
            </a:r>
          </a:p>
        </c:rich>
      </c:tx>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'C.Health Improvement'!$A$95</c:f>
              <c:strCache>
                <c:ptCount val="1"/>
                <c:pt idx="0">
                  <c:v>Newham</c:v>
                </c:pt>
              </c:strCache>
            </c:strRef>
          </c:tx>
          <c:spPr>
            <a:ln w="28575" cap="rnd">
              <a:solidFill>
                <a:srgbClr val="FF0000"/>
              </a:solidFill>
              <a:round/>
            </a:ln>
            <a:effectLst/>
          </c:spPr>
          <c:marker>
            <c:symbol val="none"/>
          </c:marker>
          <c:cat>
            <c:strRef>
              <c:f>'C.Health Improvement'!$B$94:$D$94</c:f>
              <c:strCache>
                <c:ptCount val="3"/>
                <c:pt idx="0">
                  <c:v>2015/16</c:v>
                </c:pt>
                <c:pt idx="1">
                  <c:v>2016/17</c:v>
                </c:pt>
                <c:pt idx="2">
                  <c:v>2017/18</c:v>
                </c:pt>
              </c:strCache>
            </c:strRef>
          </c:cat>
          <c:val>
            <c:numRef>
              <c:f>'C.Health Improvement'!$B$95:$D$95</c:f>
              <c:numCache>
                <c:formatCode>General</c:formatCode>
                <c:ptCount val="3"/>
                <c:pt idx="0">
                  <c:v>53.1</c:v>
                </c:pt>
                <c:pt idx="1">
                  <c:v>45.7</c:v>
                </c:pt>
                <c:pt idx="2">
                  <c:v>42</c:v>
                </c:pt>
              </c:numCache>
            </c:numRef>
          </c:val>
          <c:smooth val="0"/>
          <c:extLst>
            <c:ext xmlns:c16="http://schemas.microsoft.com/office/drawing/2014/chart" uri="{C3380CC4-5D6E-409C-BE32-E72D297353CC}">
              <c16:uniqueId val="{00000000-89D7-4D44-BBB3-4BD64478D8A9}"/>
            </c:ext>
          </c:extLst>
        </c:ser>
        <c:ser>
          <c:idx val="1"/>
          <c:order val="1"/>
          <c:tx>
            <c:strRef>
              <c:f>'C.Health Improvement'!$A$96</c:f>
              <c:strCache>
                <c:ptCount val="1"/>
                <c:pt idx="0">
                  <c:v>London</c:v>
                </c:pt>
              </c:strCache>
            </c:strRef>
          </c:tx>
          <c:spPr>
            <a:ln w="28575" cap="rnd">
              <a:solidFill>
                <a:schemeClr val="bg1">
                  <a:lumMod val="50000"/>
                </a:schemeClr>
              </a:solidFill>
              <a:round/>
            </a:ln>
            <a:effectLst/>
          </c:spPr>
          <c:marker>
            <c:symbol val="none"/>
          </c:marker>
          <c:cat>
            <c:strRef>
              <c:f>'C.Health Improvement'!$B$94:$D$94</c:f>
              <c:strCache>
                <c:ptCount val="3"/>
                <c:pt idx="0">
                  <c:v>2015/16</c:v>
                </c:pt>
                <c:pt idx="1">
                  <c:v>2016/17</c:v>
                </c:pt>
                <c:pt idx="2">
                  <c:v>2017/18</c:v>
                </c:pt>
              </c:strCache>
            </c:strRef>
          </c:cat>
          <c:val>
            <c:numRef>
              <c:f>'C.Health Improvement'!$B$96:$D$96</c:f>
              <c:numCache>
                <c:formatCode>General</c:formatCode>
                <c:ptCount val="3"/>
                <c:pt idx="0">
                  <c:v>56.4</c:v>
                </c:pt>
                <c:pt idx="1">
                  <c:v>56.7</c:v>
                </c:pt>
                <c:pt idx="2">
                  <c:v>54.1</c:v>
                </c:pt>
              </c:numCache>
            </c:numRef>
          </c:val>
          <c:smooth val="0"/>
          <c:extLst>
            <c:ext xmlns:c16="http://schemas.microsoft.com/office/drawing/2014/chart" uri="{C3380CC4-5D6E-409C-BE32-E72D297353CC}">
              <c16:uniqueId val="{00000001-89D7-4D44-BBB3-4BD64478D8A9}"/>
            </c:ext>
          </c:extLst>
        </c:ser>
        <c:ser>
          <c:idx val="2"/>
          <c:order val="2"/>
          <c:tx>
            <c:strRef>
              <c:f>'C.Health Improvement'!$A$97</c:f>
              <c:strCache>
                <c:ptCount val="1"/>
                <c:pt idx="0">
                  <c:v>England</c:v>
                </c:pt>
              </c:strCache>
            </c:strRef>
          </c:tx>
          <c:spPr>
            <a:ln w="28575" cap="rnd">
              <a:solidFill>
                <a:schemeClr val="tx1"/>
              </a:solidFill>
              <a:prstDash val="dash"/>
              <a:round/>
            </a:ln>
            <a:effectLst/>
          </c:spPr>
          <c:marker>
            <c:symbol val="none"/>
          </c:marker>
          <c:cat>
            <c:strRef>
              <c:f>'C.Health Improvement'!$B$94:$D$94</c:f>
              <c:strCache>
                <c:ptCount val="3"/>
                <c:pt idx="0">
                  <c:v>2015/16</c:v>
                </c:pt>
                <c:pt idx="1">
                  <c:v>2016/17</c:v>
                </c:pt>
                <c:pt idx="2">
                  <c:v>2017/18</c:v>
                </c:pt>
              </c:strCache>
            </c:strRef>
          </c:cat>
          <c:val>
            <c:numRef>
              <c:f>'C.Health Improvement'!$B$97:$D$97</c:f>
              <c:numCache>
                <c:formatCode>General</c:formatCode>
                <c:ptCount val="3"/>
                <c:pt idx="0">
                  <c:v>56.8</c:v>
                </c:pt>
                <c:pt idx="1">
                  <c:v>57.4</c:v>
                </c:pt>
                <c:pt idx="2">
                  <c:v>54.8</c:v>
                </c:pt>
              </c:numCache>
            </c:numRef>
          </c:val>
          <c:smooth val="0"/>
          <c:extLst>
            <c:ext xmlns:c16="http://schemas.microsoft.com/office/drawing/2014/chart" uri="{C3380CC4-5D6E-409C-BE32-E72D297353CC}">
              <c16:uniqueId val="{00000002-89D7-4D44-BBB3-4BD64478D8A9}"/>
            </c:ext>
          </c:extLst>
        </c:ser>
        <c:dLbls>
          <c:showLegendKey val="0"/>
          <c:showVal val="0"/>
          <c:showCatName val="0"/>
          <c:showSerName val="0"/>
          <c:showPercent val="0"/>
          <c:showBubbleSize val="0"/>
        </c:dLbls>
        <c:smooth val="0"/>
        <c:axId val="189209216"/>
        <c:axId val="189219200"/>
      </c:lineChart>
      <c:catAx>
        <c:axId val="18920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219200"/>
        <c:crosses val="autoZero"/>
        <c:auto val="1"/>
        <c:lblAlgn val="ctr"/>
        <c:lblOffset val="100"/>
        <c:noMultiLvlLbl val="0"/>
      </c:catAx>
      <c:valAx>
        <c:axId val="189219200"/>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
                </a:r>
              </a:p>
            </c:rich>
          </c:tx>
          <c:layout>
            <c:manualLayout>
              <c:xMode val="edge"/>
              <c:yMode val="edge"/>
              <c:x val="2.7777777777777776E-2"/>
              <c:y val="0.4598333333333332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2092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a:t>Population meeting the recommended 5 a day on a usual day (adults) </a:t>
            </a:r>
            <a:r>
              <a:rPr lang="en-US" sz="1200" b="1" baseline="0"/>
              <a:t>2017/18</a:t>
            </a:r>
            <a:endParaRPr lang="en-US" sz="1200" b="1"/>
          </a:p>
          <a:p>
            <a:pPr>
              <a:defRPr sz="1200" b="1"/>
            </a:pPr>
            <a:r>
              <a:rPr lang="en-US" sz="1050" b="0" i="1"/>
              <a:t>Source: Fingertips, PHE</a:t>
            </a:r>
          </a:p>
        </c:rich>
      </c:tx>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'C.Health Improvement'!$B$100</c:f>
              <c:strCache>
                <c:ptCount val="1"/>
                <c:pt idx="0">
                  <c:v>2017/18</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38D8-4D19-840D-9E701D8445A1}"/>
              </c:ext>
            </c:extLst>
          </c:dPt>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3-38D8-4D19-840D-9E701D8445A1}"/>
              </c:ext>
            </c:extLst>
          </c:dPt>
          <c:dPt>
            <c:idx val="2"/>
            <c:invertIfNegative val="0"/>
            <c:bubble3D val="0"/>
            <c:spPr>
              <a:solidFill>
                <a:schemeClr val="tx1"/>
              </a:solidFill>
              <a:ln>
                <a:noFill/>
              </a:ln>
              <a:effectLst/>
            </c:spPr>
            <c:extLst>
              <c:ext xmlns:c16="http://schemas.microsoft.com/office/drawing/2014/chart" uri="{C3380CC4-5D6E-409C-BE32-E72D297353CC}">
                <c16:uniqueId val="{00000005-38D8-4D19-840D-9E701D8445A1}"/>
              </c:ext>
            </c:extLst>
          </c:dPt>
          <c:errBars>
            <c:errBarType val="both"/>
            <c:errValType val="cust"/>
            <c:noEndCap val="0"/>
            <c:plus>
              <c:numRef>
                <c:f>'C.Health Improvement'!$F$101:$F$103</c:f>
                <c:numCache>
                  <c:formatCode>General</c:formatCode>
                  <c:ptCount val="3"/>
                  <c:pt idx="0">
                    <c:v>4.6000000000000014</c:v>
                  </c:pt>
                  <c:pt idx="1">
                    <c:v>0.79999999999999716</c:v>
                  </c:pt>
                  <c:pt idx="2">
                    <c:v>0.30000000000000426</c:v>
                  </c:pt>
                </c:numCache>
              </c:numRef>
            </c:plus>
            <c:minus>
              <c:numRef>
                <c:f>'C.Health Improvement'!$E$101:$E$103</c:f>
                <c:numCache>
                  <c:formatCode>General</c:formatCode>
                  <c:ptCount val="3"/>
                  <c:pt idx="0">
                    <c:v>4.6000000000000014</c:v>
                  </c:pt>
                  <c:pt idx="1">
                    <c:v>0.80000000000000426</c:v>
                  </c:pt>
                  <c:pt idx="2">
                    <c:v>0.19999999999999574</c:v>
                  </c:pt>
                </c:numCache>
              </c:numRef>
            </c:minus>
            <c:spPr>
              <a:noFill/>
              <a:ln w="12700" cap="flat" cmpd="sng" algn="ctr">
                <a:solidFill>
                  <a:schemeClr val="accent2"/>
                </a:solidFill>
                <a:round/>
              </a:ln>
              <a:effectLst/>
            </c:spPr>
          </c:errBars>
          <c:cat>
            <c:strRef>
              <c:f>'C.Health Improvement'!$A$101:$A$103</c:f>
              <c:strCache>
                <c:ptCount val="3"/>
                <c:pt idx="0">
                  <c:v>Newham</c:v>
                </c:pt>
                <c:pt idx="1">
                  <c:v>London</c:v>
                </c:pt>
                <c:pt idx="2">
                  <c:v>England</c:v>
                </c:pt>
              </c:strCache>
            </c:strRef>
          </c:cat>
          <c:val>
            <c:numRef>
              <c:f>'C.Health Improvement'!$B$101:$B$103</c:f>
              <c:numCache>
                <c:formatCode>General</c:formatCode>
                <c:ptCount val="3"/>
                <c:pt idx="0">
                  <c:v>42</c:v>
                </c:pt>
                <c:pt idx="1">
                  <c:v>54.1</c:v>
                </c:pt>
                <c:pt idx="2">
                  <c:v>54.8</c:v>
                </c:pt>
              </c:numCache>
            </c:numRef>
          </c:val>
          <c:extLst>
            <c:ext xmlns:c16="http://schemas.microsoft.com/office/drawing/2014/chart" uri="{C3380CC4-5D6E-409C-BE32-E72D297353CC}">
              <c16:uniqueId val="{00000006-38D8-4D19-840D-9E701D8445A1}"/>
            </c:ext>
          </c:extLst>
        </c:ser>
        <c:dLbls>
          <c:showLegendKey val="0"/>
          <c:showVal val="0"/>
          <c:showCatName val="0"/>
          <c:showSerName val="0"/>
          <c:showPercent val="0"/>
          <c:showBubbleSize val="0"/>
        </c:dLbls>
        <c:gapWidth val="219"/>
        <c:overlap val="-27"/>
        <c:axId val="190185472"/>
        <c:axId val="190187008"/>
      </c:barChart>
      <c:catAx>
        <c:axId val="190185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187008"/>
        <c:crosses val="autoZero"/>
        <c:auto val="1"/>
        <c:lblAlgn val="ctr"/>
        <c:lblOffset val="100"/>
        <c:noMultiLvlLbl val="0"/>
      </c:catAx>
      <c:valAx>
        <c:axId val="19018700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
                </a:r>
              </a:p>
            </c:rich>
          </c:tx>
          <c:layout>
            <c:manualLayout>
              <c:xMode val="edge"/>
              <c:yMode val="edge"/>
              <c:x val="3.3950617283950615E-2"/>
              <c:y val="0.4951111111111111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185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000" b="0" u="sng"/>
            </a:pPr>
            <a:r>
              <a:rPr lang="en-US" sz="1000" b="0" u="sng"/>
              <a:t>Percentage</a:t>
            </a:r>
            <a:r>
              <a:rPr lang="en-US" sz="1000" b="0" u="sng" baseline="0"/>
              <a:t> of obese adults (over 18) in Newham compared to its CIFA neghbours</a:t>
            </a:r>
            <a:endParaRPr lang="en-US" sz="1000" b="0" u="sng"/>
          </a:p>
        </c:rich>
      </c:tx>
      <c:layout/>
      <c:overlay val="0"/>
    </c:title>
    <c:autoTitleDeleted val="0"/>
    <c:plotArea>
      <c:layout>
        <c:manualLayout>
          <c:layoutTarget val="inner"/>
          <c:xMode val="edge"/>
          <c:yMode val="edge"/>
          <c:x val="0.106149344113941"/>
          <c:y val="0.18278604379704999"/>
          <c:w val="0.86592369562827198"/>
          <c:h val="0.442950214212388"/>
        </c:manualLayout>
      </c:layout>
      <c:barChart>
        <c:barDir val="col"/>
        <c:grouping val="clustered"/>
        <c:varyColors val="0"/>
        <c:ser>
          <c:idx val="0"/>
          <c:order val="0"/>
          <c:tx>
            <c:strRef>
              <c:f>'indicators-CountyUA.data.csv'!$B$1</c:f>
              <c:strCache>
                <c:ptCount val="1"/>
                <c:pt idx="0">
                  <c:v>Value</c:v>
                </c:pt>
              </c:strCache>
            </c:strRef>
          </c:tx>
          <c:spPr>
            <a:solidFill>
              <a:schemeClr val="accent2"/>
            </a:solidFill>
          </c:spPr>
          <c:invertIfNegative val="0"/>
          <c:dPt>
            <c:idx val="1"/>
            <c:invertIfNegative val="0"/>
            <c:bubble3D val="0"/>
            <c:spPr>
              <a:solidFill>
                <a:srgbClr val="FF0000"/>
              </a:solidFill>
            </c:spPr>
            <c:extLst>
              <c:ext xmlns:c16="http://schemas.microsoft.com/office/drawing/2014/chart" uri="{C3380CC4-5D6E-409C-BE32-E72D297353CC}">
                <c16:uniqueId val="{00000001-ED54-42AB-B549-BD2BEFA2172B}"/>
              </c:ext>
            </c:extLst>
          </c:dPt>
          <c:dPt>
            <c:idx val="3"/>
            <c:invertIfNegative val="0"/>
            <c:bubble3D val="0"/>
            <c:spPr>
              <a:solidFill>
                <a:schemeClr val="tx1"/>
              </a:solidFill>
            </c:spPr>
            <c:extLst>
              <c:ext xmlns:c16="http://schemas.microsoft.com/office/drawing/2014/chart" uri="{C3380CC4-5D6E-409C-BE32-E72D297353CC}">
                <c16:uniqueId val="{00000003-ED54-42AB-B549-BD2BEFA2172B}"/>
              </c:ext>
            </c:extLst>
          </c:dPt>
          <c:dPt>
            <c:idx val="14"/>
            <c:invertIfNegative val="0"/>
            <c:bubble3D val="0"/>
            <c:spPr>
              <a:solidFill>
                <a:srgbClr val="606060"/>
              </a:solidFill>
            </c:spPr>
            <c:extLst>
              <c:ext xmlns:c16="http://schemas.microsoft.com/office/drawing/2014/chart" uri="{C3380CC4-5D6E-409C-BE32-E72D297353CC}">
                <c16:uniqueId val="{00000005-ED54-42AB-B549-BD2BEFA2172B}"/>
              </c:ext>
            </c:extLst>
          </c:dPt>
          <c:cat>
            <c:strRef>
              <c:f>'indicators-CountyUA.data.csv'!$A$2:$A$19</c:f>
              <c:strCache>
                <c:ptCount val="18"/>
                <c:pt idx="0">
                  <c:v>Barking and Dagenham</c:v>
                </c:pt>
                <c:pt idx="1">
                  <c:v>Newham</c:v>
                </c:pt>
                <c:pt idx="2">
                  <c:v>Greenwich</c:v>
                </c:pt>
                <c:pt idx="3">
                  <c:v>England</c:v>
                </c:pt>
                <c:pt idx="4">
                  <c:v>Hackney</c:v>
                </c:pt>
                <c:pt idx="5">
                  <c:v>Hounslow</c:v>
                </c:pt>
                <c:pt idx="6">
                  <c:v>Enfield</c:v>
                </c:pt>
                <c:pt idx="7">
                  <c:v>Haringey</c:v>
                </c:pt>
                <c:pt idx="8">
                  <c:v>Ealing</c:v>
                </c:pt>
                <c:pt idx="9">
                  <c:v>Southwark</c:v>
                </c:pt>
                <c:pt idx="10">
                  <c:v>Croydon</c:v>
                </c:pt>
                <c:pt idx="11">
                  <c:v>Redbridge</c:v>
                </c:pt>
                <c:pt idx="12">
                  <c:v>Lewisham</c:v>
                </c:pt>
                <c:pt idx="13">
                  <c:v>Brent</c:v>
                </c:pt>
                <c:pt idx="14">
                  <c:v>London region</c:v>
                </c:pt>
                <c:pt idx="15">
                  <c:v>Waltham Forest</c:v>
                </c:pt>
                <c:pt idx="16">
                  <c:v>Tower Hamlets</c:v>
                </c:pt>
                <c:pt idx="17">
                  <c:v>Lambeth</c:v>
                </c:pt>
              </c:strCache>
            </c:strRef>
          </c:cat>
          <c:val>
            <c:numRef>
              <c:f>'indicators-CountyUA.data.csv'!$B$2:$B$19</c:f>
              <c:numCache>
                <c:formatCode>General</c:formatCode>
                <c:ptCount val="18"/>
                <c:pt idx="0">
                  <c:v>13.3247655876302</c:v>
                </c:pt>
                <c:pt idx="1">
                  <c:v>10.477908568483301</c:v>
                </c:pt>
                <c:pt idx="2">
                  <c:v>10.2965683999275</c:v>
                </c:pt>
                <c:pt idx="3">
                  <c:v>9.7557185157283897</c:v>
                </c:pt>
                <c:pt idx="4">
                  <c:v>9.5644826280058108</c:v>
                </c:pt>
                <c:pt idx="5">
                  <c:v>9.2635316517577593</c:v>
                </c:pt>
                <c:pt idx="6">
                  <c:v>9.1704063567870193</c:v>
                </c:pt>
                <c:pt idx="7">
                  <c:v>8.9104241528836798</c:v>
                </c:pt>
                <c:pt idx="8">
                  <c:v>8.4591765486092303</c:v>
                </c:pt>
                <c:pt idx="9">
                  <c:v>8.4465416614926099</c:v>
                </c:pt>
                <c:pt idx="10">
                  <c:v>8.4128678537364898</c:v>
                </c:pt>
                <c:pt idx="11">
                  <c:v>8.3835146010438795</c:v>
                </c:pt>
                <c:pt idx="12">
                  <c:v>8.3169509304945706</c:v>
                </c:pt>
                <c:pt idx="13">
                  <c:v>8.1950363422708605</c:v>
                </c:pt>
                <c:pt idx="14">
                  <c:v>7.7351917365419496</c:v>
                </c:pt>
                <c:pt idx="15">
                  <c:v>7.6551178325535094</c:v>
                </c:pt>
                <c:pt idx="16">
                  <c:v>6.9858861236074397</c:v>
                </c:pt>
                <c:pt idx="17">
                  <c:v>6.4845629180533102</c:v>
                </c:pt>
              </c:numCache>
            </c:numRef>
          </c:val>
          <c:extLst>
            <c:ext xmlns:c16="http://schemas.microsoft.com/office/drawing/2014/chart" uri="{C3380CC4-5D6E-409C-BE32-E72D297353CC}">
              <c16:uniqueId val="{00000006-ED54-42AB-B549-BD2BEFA2172B}"/>
            </c:ext>
          </c:extLst>
        </c:ser>
        <c:dLbls>
          <c:showLegendKey val="0"/>
          <c:showVal val="0"/>
          <c:showCatName val="0"/>
          <c:showSerName val="0"/>
          <c:showPercent val="0"/>
          <c:showBubbleSize val="0"/>
        </c:dLbls>
        <c:gapWidth val="80"/>
        <c:axId val="193140608"/>
        <c:axId val="193142784"/>
      </c:barChart>
      <c:catAx>
        <c:axId val="193140608"/>
        <c:scaling>
          <c:orientation val="minMax"/>
        </c:scaling>
        <c:delete val="0"/>
        <c:axPos val="b"/>
        <c:title>
          <c:tx>
            <c:rich>
              <a:bodyPr/>
              <a:lstStyle/>
              <a:p>
                <a:pPr>
                  <a:defRPr/>
                </a:pPr>
                <a:r>
                  <a:rPr lang="en-US"/>
                  <a:t>CIFA</a:t>
                </a:r>
                <a:r>
                  <a:rPr lang="en-US" baseline="0"/>
                  <a:t> neighbours</a:t>
                </a:r>
                <a:endParaRPr lang="en-US"/>
              </a:p>
            </c:rich>
          </c:tx>
          <c:layout>
            <c:manualLayout>
              <c:xMode val="edge"/>
              <c:yMode val="edge"/>
              <c:x val="0.45158655919889701"/>
              <c:y val="0.91496598639455795"/>
            </c:manualLayout>
          </c:layout>
          <c:overlay val="0"/>
        </c:title>
        <c:numFmt formatCode="General" sourceLinked="0"/>
        <c:majorTickMark val="out"/>
        <c:minorTickMark val="none"/>
        <c:tickLblPos val="nextTo"/>
        <c:txPr>
          <a:bodyPr rot="-5400000" vert="horz" anchor="ctr" anchorCtr="1"/>
          <a:lstStyle/>
          <a:p>
            <a:pPr>
              <a:defRPr/>
            </a:pPr>
            <a:endParaRPr lang="en-US"/>
          </a:p>
        </c:txPr>
        <c:crossAx val="193142784"/>
        <c:crosses val="autoZero"/>
        <c:auto val="1"/>
        <c:lblAlgn val="ctr"/>
        <c:lblOffset val="100"/>
        <c:noMultiLvlLbl val="0"/>
      </c:catAx>
      <c:valAx>
        <c:axId val="193142784"/>
        <c:scaling>
          <c:orientation val="minMax"/>
        </c:scaling>
        <c:delete val="0"/>
        <c:axPos val="l"/>
        <c:majorGridlines/>
        <c:title>
          <c:tx>
            <c:rich>
              <a:bodyPr rot="-5400000" vert="horz"/>
              <a:lstStyle/>
              <a:p>
                <a:pPr>
                  <a:defRPr/>
                </a:pPr>
                <a:r>
                  <a:rPr lang="en-US"/>
                  <a:t>Percentage</a:t>
                </a:r>
              </a:p>
            </c:rich>
          </c:tx>
          <c:layout/>
          <c:overlay val="0"/>
        </c:title>
        <c:numFmt formatCode="General" sourceLinked="1"/>
        <c:majorTickMark val="out"/>
        <c:minorTickMark val="none"/>
        <c:tickLblPos val="nextTo"/>
        <c:crossAx val="193140608"/>
        <c:crosses val="autoZero"/>
        <c:crossBetween val="between"/>
      </c:valAx>
    </c:plotArea>
    <c:plotVisOnly val="1"/>
    <c:dispBlanksAs val="gap"/>
    <c:showDLblsOverMax val="0"/>
  </c:chart>
  <c:spPr>
    <a:solidFill>
      <a:sysClr val="window" lastClr="FFFFFF"/>
    </a:solidFill>
    <a:ln>
      <a:solidFill>
        <a:schemeClr val="bg1">
          <a:lumMod val="75000"/>
        </a:schemeClr>
      </a:solid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000" b="0" u="sng"/>
            </a:pPr>
            <a:r>
              <a:rPr lang="en-US" sz="1000" b="0" u="sng" dirty="0"/>
              <a:t>Proportion of BMI category</a:t>
            </a:r>
            <a:r>
              <a:rPr lang="en-US" sz="1000" b="0" u="sng" baseline="0" dirty="0"/>
              <a:t> </a:t>
            </a:r>
            <a:r>
              <a:rPr lang="en-US" sz="1000" b="0" u="sng" dirty="0"/>
              <a:t>of </a:t>
            </a:r>
            <a:r>
              <a:rPr lang="en-US" sz="1000" b="0" u="sng" dirty="0" err="1"/>
              <a:t>Newham</a:t>
            </a:r>
            <a:r>
              <a:rPr lang="en-US" sz="1000" b="0" u="sng" dirty="0"/>
              <a:t> </a:t>
            </a:r>
            <a:r>
              <a:rPr lang="en-US" sz="1000" b="0" u="sng" baseline="0" dirty="0"/>
              <a:t>population by ward</a:t>
            </a:r>
            <a:endParaRPr lang="en-US" sz="1000" b="0" u="sng" dirty="0"/>
          </a:p>
        </c:rich>
      </c:tx>
      <c:layout>
        <c:manualLayout>
          <c:xMode val="edge"/>
          <c:yMode val="edge"/>
          <c:x val="0.1416601014599003"/>
          <c:y val="5.1772579864590343E-2"/>
        </c:manualLayout>
      </c:layout>
      <c:overlay val="0"/>
    </c:title>
    <c:autoTitleDeleted val="0"/>
    <c:plotArea>
      <c:layout>
        <c:manualLayout>
          <c:layoutTarget val="inner"/>
          <c:xMode val="edge"/>
          <c:yMode val="edge"/>
          <c:x val="0.14650244240303301"/>
          <c:y val="0.188023983240627"/>
          <c:w val="0.64401848206474199"/>
          <c:h val="0.373027461583611"/>
        </c:manualLayout>
      </c:layout>
      <c:barChart>
        <c:barDir val="col"/>
        <c:grouping val="stacked"/>
        <c:varyColors val="0"/>
        <c:ser>
          <c:idx val="0"/>
          <c:order val="0"/>
          <c:tx>
            <c:strRef>
              <c:f>Sheet1!$P$4</c:f>
              <c:strCache>
                <c:ptCount val="1"/>
                <c:pt idx="0">
                  <c:v>BMI standard or below</c:v>
                </c:pt>
              </c:strCache>
            </c:strRef>
          </c:tx>
          <c:spPr>
            <a:solidFill>
              <a:srgbClr val="009999"/>
            </a:solidFill>
            <a:ln>
              <a:noFill/>
            </a:ln>
          </c:spPr>
          <c:invertIfNegative val="0"/>
          <c:cat>
            <c:strRef>
              <c:f>Sheet1!$O$5:$O$24</c:f>
              <c:strCache>
                <c:ptCount val="20"/>
                <c:pt idx="0">
                  <c:v>East Ham North</c:v>
                </c:pt>
                <c:pt idx="1">
                  <c:v>Wall End</c:v>
                </c:pt>
                <c:pt idx="2">
                  <c:v>Little Ilford</c:v>
                </c:pt>
                <c:pt idx="3">
                  <c:v>Boleyn</c:v>
                </c:pt>
                <c:pt idx="4">
                  <c:v>East Ham Central</c:v>
                </c:pt>
                <c:pt idx="5">
                  <c:v>Green Street East</c:v>
                </c:pt>
                <c:pt idx="6">
                  <c:v>East Ham South</c:v>
                </c:pt>
                <c:pt idx="7">
                  <c:v>Custom House</c:v>
                </c:pt>
                <c:pt idx="8">
                  <c:v>Plaistow South</c:v>
                </c:pt>
                <c:pt idx="9">
                  <c:v>Plaistow North</c:v>
                </c:pt>
                <c:pt idx="10">
                  <c:v>Beckton</c:v>
                </c:pt>
                <c:pt idx="11">
                  <c:v>Other Borough</c:v>
                </c:pt>
                <c:pt idx="12">
                  <c:v>Canning Town North</c:v>
                </c:pt>
                <c:pt idx="13">
                  <c:v>Canning Town South</c:v>
                </c:pt>
                <c:pt idx="14">
                  <c:v>Forest Gate South</c:v>
                </c:pt>
                <c:pt idx="15">
                  <c:v>West Ham</c:v>
                </c:pt>
                <c:pt idx="16">
                  <c:v>Forest Gate North</c:v>
                </c:pt>
                <c:pt idx="17">
                  <c:v>Royal Docks</c:v>
                </c:pt>
                <c:pt idx="18">
                  <c:v>Stratford and New Town</c:v>
                </c:pt>
                <c:pt idx="19">
                  <c:v>Not coded</c:v>
                </c:pt>
              </c:strCache>
            </c:strRef>
          </c:cat>
          <c:val>
            <c:numRef>
              <c:f>Sheet1!$P$5:$P$24</c:f>
              <c:numCache>
                <c:formatCode>0.0%</c:formatCode>
                <c:ptCount val="20"/>
                <c:pt idx="0">
                  <c:v>0.24336283185840701</c:v>
                </c:pt>
                <c:pt idx="1">
                  <c:v>0.249880153403643</c:v>
                </c:pt>
                <c:pt idx="2">
                  <c:v>0.25039408269673802</c:v>
                </c:pt>
                <c:pt idx="3">
                  <c:v>0.258072783188109</c:v>
                </c:pt>
                <c:pt idx="4">
                  <c:v>0.25989492119089302</c:v>
                </c:pt>
                <c:pt idx="5">
                  <c:v>0.265660872417186</c:v>
                </c:pt>
                <c:pt idx="6">
                  <c:v>0.27435897435897399</c:v>
                </c:pt>
                <c:pt idx="7">
                  <c:v>0.30457981325033301</c:v>
                </c:pt>
                <c:pt idx="8">
                  <c:v>0.30702689892167301</c:v>
                </c:pt>
                <c:pt idx="9">
                  <c:v>0.32011134307585198</c:v>
                </c:pt>
                <c:pt idx="10">
                  <c:v>0.32456959829173898</c:v>
                </c:pt>
                <c:pt idx="11">
                  <c:v>0.32746325134623799</c:v>
                </c:pt>
                <c:pt idx="12">
                  <c:v>0.33123425692695202</c:v>
                </c:pt>
                <c:pt idx="13">
                  <c:v>0.34048140043763703</c:v>
                </c:pt>
                <c:pt idx="14">
                  <c:v>0.35550824906865303</c:v>
                </c:pt>
                <c:pt idx="15">
                  <c:v>0.359979370809696</c:v>
                </c:pt>
                <c:pt idx="16">
                  <c:v>0.36551368094992198</c:v>
                </c:pt>
                <c:pt idx="17">
                  <c:v>0.37220749716016699</c:v>
                </c:pt>
                <c:pt idx="18">
                  <c:v>0.41194393662401002</c:v>
                </c:pt>
                <c:pt idx="19">
                  <c:v>0.46051335915446701</c:v>
                </c:pt>
              </c:numCache>
            </c:numRef>
          </c:val>
          <c:extLst>
            <c:ext xmlns:c16="http://schemas.microsoft.com/office/drawing/2014/chart" uri="{C3380CC4-5D6E-409C-BE32-E72D297353CC}">
              <c16:uniqueId val="{00000000-5D6B-124F-8CA2-33E7483C8ED8}"/>
            </c:ext>
          </c:extLst>
        </c:ser>
        <c:ser>
          <c:idx val="1"/>
          <c:order val="1"/>
          <c:tx>
            <c:strRef>
              <c:f>Sheet1!$Q$4</c:f>
              <c:strCache>
                <c:ptCount val="1"/>
                <c:pt idx="0">
                  <c:v>Increased risk</c:v>
                </c:pt>
              </c:strCache>
            </c:strRef>
          </c:tx>
          <c:spPr>
            <a:solidFill>
              <a:srgbClr val="FF6699"/>
            </a:solidFill>
            <a:ln>
              <a:noFill/>
            </a:ln>
          </c:spPr>
          <c:invertIfNegative val="0"/>
          <c:cat>
            <c:strRef>
              <c:f>Sheet1!$O$5:$O$24</c:f>
              <c:strCache>
                <c:ptCount val="20"/>
                <c:pt idx="0">
                  <c:v>East Ham North</c:v>
                </c:pt>
                <c:pt idx="1">
                  <c:v>Wall End</c:v>
                </c:pt>
                <c:pt idx="2">
                  <c:v>Little Ilford</c:v>
                </c:pt>
                <c:pt idx="3">
                  <c:v>Boleyn</c:v>
                </c:pt>
                <c:pt idx="4">
                  <c:v>East Ham Central</c:v>
                </c:pt>
                <c:pt idx="5">
                  <c:v>Green Street East</c:v>
                </c:pt>
                <c:pt idx="6">
                  <c:v>East Ham South</c:v>
                </c:pt>
                <c:pt idx="7">
                  <c:v>Custom House</c:v>
                </c:pt>
                <c:pt idx="8">
                  <c:v>Plaistow South</c:v>
                </c:pt>
                <c:pt idx="9">
                  <c:v>Plaistow North</c:v>
                </c:pt>
                <c:pt idx="10">
                  <c:v>Beckton</c:v>
                </c:pt>
                <c:pt idx="11">
                  <c:v>Other Borough</c:v>
                </c:pt>
                <c:pt idx="12">
                  <c:v>Canning Town North</c:v>
                </c:pt>
                <c:pt idx="13">
                  <c:v>Canning Town South</c:v>
                </c:pt>
                <c:pt idx="14">
                  <c:v>Forest Gate South</c:v>
                </c:pt>
                <c:pt idx="15">
                  <c:v>West Ham</c:v>
                </c:pt>
                <c:pt idx="16">
                  <c:v>Forest Gate North</c:v>
                </c:pt>
                <c:pt idx="17">
                  <c:v>Royal Docks</c:v>
                </c:pt>
                <c:pt idx="18">
                  <c:v>Stratford and New Town</c:v>
                </c:pt>
                <c:pt idx="19">
                  <c:v>Not coded</c:v>
                </c:pt>
              </c:strCache>
            </c:strRef>
          </c:cat>
          <c:val>
            <c:numRef>
              <c:f>Sheet1!$Q$5:$Q$24</c:f>
              <c:numCache>
                <c:formatCode>0.0%</c:formatCode>
                <c:ptCount val="20"/>
                <c:pt idx="0">
                  <c:v>0.38280315713944002</c:v>
                </c:pt>
                <c:pt idx="1">
                  <c:v>0.38854266538830301</c:v>
                </c:pt>
                <c:pt idx="2">
                  <c:v>0.36401115557172298</c:v>
                </c:pt>
                <c:pt idx="3">
                  <c:v>0.37070732957457703</c:v>
                </c:pt>
                <c:pt idx="4">
                  <c:v>0.371628721541156</c:v>
                </c:pt>
                <c:pt idx="5">
                  <c:v>0.38012463102656602</c:v>
                </c:pt>
                <c:pt idx="6">
                  <c:v>0.35756410256410198</c:v>
                </c:pt>
                <c:pt idx="7">
                  <c:v>0.35052615977471502</c:v>
                </c:pt>
                <c:pt idx="8">
                  <c:v>0.36473515819409902</c:v>
                </c:pt>
                <c:pt idx="9">
                  <c:v>0.34725121781489199</c:v>
                </c:pt>
                <c:pt idx="10">
                  <c:v>0.33858267716535401</c:v>
                </c:pt>
                <c:pt idx="11">
                  <c:v>0.35875418425265598</c:v>
                </c:pt>
                <c:pt idx="12">
                  <c:v>0.33891687657430702</c:v>
                </c:pt>
                <c:pt idx="13">
                  <c:v>0.34223194748358898</c:v>
                </c:pt>
                <c:pt idx="14">
                  <c:v>0.34507716870675897</c:v>
                </c:pt>
                <c:pt idx="15">
                  <c:v>0.34231562661165499</c:v>
                </c:pt>
                <c:pt idx="16">
                  <c:v>0.34279814145586002</c:v>
                </c:pt>
                <c:pt idx="17">
                  <c:v>0.33623627413858398</c:v>
                </c:pt>
                <c:pt idx="18">
                  <c:v>0.32216128377005898</c:v>
                </c:pt>
                <c:pt idx="19">
                  <c:v>0.31188866277161398</c:v>
                </c:pt>
              </c:numCache>
            </c:numRef>
          </c:val>
          <c:extLst>
            <c:ext xmlns:c16="http://schemas.microsoft.com/office/drawing/2014/chart" uri="{C3380CC4-5D6E-409C-BE32-E72D297353CC}">
              <c16:uniqueId val="{00000001-5D6B-124F-8CA2-33E7483C8ED8}"/>
            </c:ext>
          </c:extLst>
        </c:ser>
        <c:ser>
          <c:idx val="2"/>
          <c:order val="2"/>
          <c:tx>
            <c:strRef>
              <c:f>Sheet1!$R$4</c:f>
              <c:strCache>
                <c:ptCount val="1"/>
                <c:pt idx="0">
                  <c:v>High risk </c:v>
                </c:pt>
              </c:strCache>
            </c:strRef>
          </c:tx>
          <c:spPr>
            <a:solidFill>
              <a:srgbClr val="CC0066"/>
            </a:solidFill>
            <a:ln>
              <a:noFill/>
            </a:ln>
          </c:spPr>
          <c:invertIfNegative val="0"/>
          <c:cat>
            <c:strRef>
              <c:f>Sheet1!$O$5:$O$24</c:f>
              <c:strCache>
                <c:ptCount val="20"/>
                <c:pt idx="0">
                  <c:v>East Ham North</c:v>
                </c:pt>
                <c:pt idx="1">
                  <c:v>Wall End</c:v>
                </c:pt>
                <c:pt idx="2">
                  <c:v>Little Ilford</c:v>
                </c:pt>
                <c:pt idx="3">
                  <c:v>Boleyn</c:v>
                </c:pt>
                <c:pt idx="4">
                  <c:v>East Ham Central</c:v>
                </c:pt>
                <c:pt idx="5">
                  <c:v>Green Street East</c:v>
                </c:pt>
                <c:pt idx="6">
                  <c:v>East Ham South</c:v>
                </c:pt>
                <c:pt idx="7">
                  <c:v>Custom House</c:v>
                </c:pt>
                <c:pt idx="8">
                  <c:v>Plaistow South</c:v>
                </c:pt>
                <c:pt idx="9">
                  <c:v>Plaistow North</c:v>
                </c:pt>
                <c:pt idx="10">
                  <c:v>Beckton</c:v>
                </c:pt>
                <c:pt idx="11">
                  <c:v>Other Borough</c:v>
                </c:pt>
                <c:pt idx="12">
                  <c:v>Canning Town North</c:v>
                </c:pt>
                <c:pt idx="13">
                  <c:v>Canning Town South</c:v>
                </c:pt>
                <c:pt idx="14">
                  <c:v>Forest Gate South</c:v>
                </c:pt>
                <c:pt idx="15">
                  <c:v>West Ham</c:v>
                </c:pt>
                <c:pt idx="16">
                  <c:v>Forest Gate North</c:v>
                </c:pt>
                <c:pt idx="17">
                  <c:v>Royal Docks</c:v>
                </c:pt>
                <c:pt idx="18">
                  <c:v>Stratford and New Town</c:v>
                </c:pt>
                <c:pt idx="19">
                  <c:v>Not coded</c:v>
                </c:pt>
              </c:strCache>
            </c:strRef>
          </c:cat>
          <c:val>
            <c:numRef>
              <c:f>Sheet1!$R$5:$R$24</c:f>
              <c:numCache>
                <c:formatCode>0.0%</c:formatCode>
                <c:ptCount val="20"/>
                <c:pt idx="0">
                  <c:v>0.311887108347285</c:v>
                </c:pt>
                <c:pt idx="1">
                  <c:v>0.31052253116011502</c:v>
                </c:pt>
                <c:pt idx="2">
                  <c:v>0.31926761246513902</c:v>
                </c:pt>
                <c:pt idx="3">
                  <c:v>0.309969246540236</c:v>
                </c:pt>
                <c:pt idx="4">
                  <c:v>0.31325160537069502</c:v>
                </c:pt>
                <c:pt idx="5">
                  <c:v>0.29725593090630797</c:v>
                </c:pt>
                <c:pt idx="6">
                  <c:v>0.30910256410256398</c:v>
                </c:pt>
                <c:pt idx="7">
                  <c:v>0.29272269156662201</c:v>
                </c:pt>
                <c:pt idx="8">
                  <c:v>0.27941699253466001</c:v>
                </c:pt>
                <c:pt idx="9">
                  <c:v>0.278775226165623</c:v>
                </c:pt>
                <c:pt idx="10">
                  <c:v>0.28253036167089302</c:v>
                </c:pt>
                <c:pt idx="11">
                  <c:v>0.26750109154417101</c:v>
                </c:pt>
                <c:pt idx="12">
                  <c:v>0.27758186397984902</c:v>
                </c:pt>
                <c:pt idx="13">
                  <c:v>0.26914660831509801</c:v>
                </c:pt>
                <c:pt idx="14">
                  <c:v>0.254709952102182</c:v>
                </c:pt>
                <c:pt idx="15">
                  <c:v>0.25296544610624</c:v>
                </c:pt>
                <c:pt idx="16">
                  <c:v>0.24470831182240599</c:v>
                </c:pt>
                <c:pt idx="17">
                  <c:v>0.24839076107534999</c:v>
                </c:pt>
                <c:pt idx="18">
                  <c:v>0.226284785699777</c:v>
                </c:pt>
                <c:pt idx="19">
                  <c:v>0.19063874483030299</c:v>
                </c:pt>
              </c:numCache>
            </c:numRef>
          </c:val>
          <c:extLst>
            <c:ext xmlns:c16="http://schemas.microsoft.com/office/drawing/2014/chart" uri="{C3380CC4-5D6E-409C-BE32-E72D297353CC}">
              <c16:uniqueId val="{00000002-5D6B-124F-8CA2-33E7483C8ED8}"/>
            </c:ext>
          </c:extLst>
        </c:ser>
        <c:ser>
          <c:idx val="3"/>
          <c:order val="3"/>
          <c:tx>
            <c:strRef>
              <c:f>Sheet1!$S$4</c:f>
              <c:strCache>
                <c:ptCount val="1"/>
                <c:pt idx="0">
                  <c:v>Very high risk</c:v>
                </c:pt>
              </c:strCache>
            </c:strRef>
          </c:tx>
          <c:spPr>
            <a:solidFill>
              <a:srgbClr val="990033"/>
            </a:solidFill>
            <a:ln>
              <a:noFill/>
            </a:ln>
          </c:spPr>
          <c:invertIfNegative val="0"/>
          <c:cat>
            <c:strRef>
              <c:f>Sheet1!$O$5:$O$24</c:f>
              <c:strCache>
                <c:ptCount val="20"/>
                <c:pt idx="0">
                  <c:v>East Ham North</c:v>
                </c:pt>
                <c:pt idx="1">
                  <c:v>Wall End</c:v>
                </c:pt>
                <c:pt idx="2">
                  <c:v>Little Ilford</c:v>
                </c:pt>
                <c:pt idx="3">
                  <c:v>Boleyn</c:v>
                </c:pt>
                <c:pt idx="4">
                  <c:v>East Ham Central</c:v>
                </c:pt>
                <c:pt idx="5">
                  <c:v>Green Street East</c:v>
                </c:pt>
                <c:pt idx="6">
                  <c:v>East Ham South</c:v>
                </c:pt>
                <c:pt idx="7">
                  <c:v>Custom House</c:v>
                </c:pt>
                <c:pt idx="8">
                  <c:v>Plaistow South</c:v>
                </c:pt>
                <c:pt idx="9">
                  <c:v>Plaistow North</c:v>
                </c:pt>
                <c:pt idx="10">
                  <c:v>Beckton</c:v>
                </c:pt>
                <c:pt idx="11">
                  <c:v>Other Borough</c:v>
                </c:pt>
                <c:pt idx="12">
                  <c:v>Canning Town North</c:v>
                </c:pt>
                <c:pt idx="13">
                  <c:v>Canning Town South</c:v>
                </c:pt>
                <c:pt idx="14">
                  <c:v>Forest Gate South</c:v>
                </c:pt>
                <c:pt idx="15">
                  <c:v>West Ham</c:v>
                </c:pt>
                <c:pt idx="16">
                  <c:v>Forest Gate North</c:v>
                </c:pt>
                <c:pt idx="17">
                  <c:v>Royal Docks</c:v>
                </c:pt>
                <c:pt idx="18">
                  <c:v>Stratford and New Town</c:v>
                </c:pt>
                <c:pt idx="19">
                  <c:v>Not coded</c:v>
                </c:pt>
              </c:strCache>
            </c:strRef>
          </c:cat>
          <c:val>
            <c:numRef>
              <c:f>Sheet1!$S$5:$S$24</c:f>
              <c:numCache>
                <c:formatCode>0.0%</c:formatCode>
                <c:ptCount val="20"/>
                <c:pt idx="0">
                  <c:v>6.19469026548672E-2</c:v>
                </c:pt>
                <c:pt idx="1">
                  <c:v>5.1054650047938598E-2</c:v>
                </c:pt>
                <c:pt idx="2">
                  <c:v>6.6327149266399904E-2</c:v>
                </c:pt>
                <c:pt idx="3">
                  <c:v>6.1250640697078397E-2</c:v>
                </c:pt>
                <c:pt idx="4">
                  <c:v>5.52247518972563E-2</c:v>
                </c:pt>
                <c:pt idx="5">
                  <c:v>5.6958565649939903E-2</c:v>
                </c:pt>
                <c:pt idx="6">
                  <c:v>5.8974358974359001E-2</c:v>
                </c:pt>
                <c:pt idx="7">
                  <c:v>5.2171335408329599E-2</c:v>
                </c:pt>
                <c:pt idx="8">
                  <c:v>4.8820950349567502E-2</c:v>
                </c:pt>
                <c:pt idx="9">
                  <c:v>5.3862212943632602E-2</c:v>
                </c:pt>
                <c:pt idx="10">
                  <c:v>5.43173628720139E-2</c:v>
                </c:pt>
                <c:pt idx="11">
                  <c:v>4.6281472856934902E-2</c:v>
                </c:pt>
                <c:pt idx="12">
                  <c:v>5.22670025188917E-2</c:v>
                </c:pt>
                <c:pt idx="13">
                  <c:v>4.8140043763676102E-2</c:v>
                </c:pt>
                <c:pt idx="14">
                  <c:v>4.4704630122405498E-2</c:v>
                </c:pt>
                <c:pt idx="15">
                  <c:v>4.4739556472408501E-2</c:v>
                </c:pt>
                <c:pt idx="16">
                  <c:v>4.6979865771812103E-2</c:v>
                </c:pt>
                <c:pt idx="17">
                  <c:v>4.3165467625899297E-2</c:v>
                </c:pt>
                <c:pt idx="18">
                  <c:v>3.96099939061548E-2</c:v>
                </c:pt>
                <c:pt idx="19">
                  <c:v>3.6959233243615802E-2</c:v>
                </c:pt>
              </c:numCache>
            </c:numRef>
          </c:val>
          <c:extLst>
            <c:ext xmlns:c16="http://schemas.microsoft.com/office/drawing/2014/chart" uri="{C3380CC4-5D6E-409C-BE32-E72D297353CC}">
              <c16:uniqueId val="{00000003-5D6B-124F-8CA2-33E7483C8ED8}"/>
            </c:ext>
          </c:extLst>
        </c:ser>
        <c:dLbls>
          <c:showLegendKey val="0"/>
          <c:showVal val="0"/>
          <c:showCatName val="0"/>
          <c:showSerName val="0"/>
          <c:showPercent val="0"/>
          <c:showBubbleSize val="0"/>
        </c:dLbls>
        <c:gapWidth val="80"/>
        <c:overlap val="100"/>
        <c:axId val="193192320"/>
        <c:axId val="193194240"/>
      </c:barChart>
      <c:catAx>
        <c:axId val="193192320"/>
        <c:scaling>
          <c:orientation val="minMax"/>
        </c:scaling>
        <c:delete val="0"/>
        <c:axPos val="b"/>
        <c:title>
          <c:tx>
            <c:rich>
              <a:bodyPr/>
              <a:lstStyle/>
              <a:p>
                <a:pPr>
                  <a:defRPr sz="900" b="1"/>
                </a:pPr>
                <a:r>
                  <a:rPr lang="en-US" sz="900" b="1" baseline="0"/>
                  <a:t>Ward-  ranked worst to best </a:t>
                </a:r>
                <a:endParaRPr lang="en-US" sz="900" b="1"/>
              </a:p>
            </c:rich>
          </c:tx>
          <c:layout>
            <c:manualLayout>
              <c:xMode val="edge"/>
              <c:yMode val="edge"/>
              <c:x val="4.4488686777680535E-4"/>
              <c:y val="0.93457330060778809"/>
            </c:manualLayout>
          </c:layout>
          <c:overlay val="0"/>
        </c:title>
        <c:numFmt formatCode="General" sourceLinked="0"/>
        <c:majorTickMark val="out"/>
        <c:minorTickMark val="none"/>
        <c:tickLblPos val="nextTo"/>
        <c:txPr>
          <a:bodyPr rot="-5400000" vert="horz"/>
          <a:lstStyle/>
          <a:p>
            <a:pPr>
              <a:defRPr/>
            </a:pPr>
            <a:endParaRPr lang="en-US"/>
          </a:p>
        </c:txPr>
        <c:crossAx val="193194240"/>
        <c:crossesAt val="0"/>
        <c:auto val="1"/>
        <c:lblAlgn val="ctr"/>
        <c:lblOffset val="100"/>
        <c:noMultiLvlLbl val="0"/>
      </c:catAx>
      <c:valAx>
        <c:axId val="193194240"/>
        <c:scaling>
          <c:orientation val="minMax"/>
          <c:max val="1"/>
          <c:min val="0"/>
        </c:scaling>
        <c:delete val="0"/>
        <c:axPos val="l"/>
        <c:majorGridlines/>
        <c:title>
          <c:tx>
            <c:rich>
              <a:bodyPr rot="-5400000" vert="horz"/>
              <a:lstStyle/>
              <a:p>
                <a:pPr>
                  <a:defRPr/>
                </a:pPr>
                <a:r>
                  <a:rPr lang="en-US"/>
                  <a:t>Percentage</a:t>
                </a:r>
              </a:p>
            </c:rich>
          </c:tx>
          <c:layout/>
          <c:overlay val="0"/>
        </c:title>
        <c:numFmt formatCode="0.0%" sourceLinked="1"/>
        <c:majorTickMark val="out"/>
        <c:minorTickMark val="none"/>
        <c:tickLblPos val="nextTo"/>
        <c:crossAx val="193192320"/>
        <c:crosses val="autoZero"/>
        <c:crossBetween val="between"/>
      </c:valAx>
    </c:plotArea>
    <c:legend>
      <c:legendPos val="r"/>
      <c:layout>
        <c:manualLayout>
          <c:xMode val="edge"/>
          <c:yMode val="edge"/>
          <c:x val="0.80090696996208799"/>
          <c:y val="0.24655129594671199"/>
          <c:w val="0.19363237050381599"/>
          <c:h val="0.44429374313625603"/>
        </c:manualLayout>
      </c:layout>
      <c:overlay val="0"/>
    </c:legend>
    <c:plotVisOnly val="1"/>
    <c:dispBlanksAs val="gap"/>
    <c:showDLblsOverMax val="0"/>
  </c:chart>
  <c:spPr>
    <a:solidFill>
      <a:schemeClr val="bg1"/>
    </a:solidFill>
    <a:ln>
      <a:solidFill>
        <a:schemeClr val="bg1">
          <a:lumMod val="75000"/>
        </a:schemeClr>
      </a:solidFill>
    </a:ln>
  </c:spPr>
  <c:externalData r:id="rId2">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BD8E66-712F-4E3C-BBA4-ED0894C2077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EDC1B78-0C9A-4238-99A9-944321CADCF9}">
      <dgm:prSet phldrT="[Text]"/>
      <dgm:spPr>
        <a:solidFill>
          <a:schemeClr val="accent2">
            <a:lumMod val="60000"/>
            <a:lumOff val="40000"/>
          </a:schemeClr>
        </a:solidFill>
      </dgm:spPr>
      <dgm:t>
        <a:bodyPr/>
        <a:lstStyle/>
        <a:p>
          <a:r>
            <a:rPr lang="en-US" dirty="0" smtClean="0"/>
            <a:t>Poverty</a:t>
          </a:r>
          <a:endParaRPr lang="en-US" dirty="0"/>
        </a:p>
      </dgm:t>
    </dgm:pt>
    <dgm:pt modelId="{BFE43DD2-24E4-4A73-A02F-5B8B23CE43BA}" type="parTrans" cxnId="{1B70E684-E149-40EE-97B5-DB415E88950E}">
      <dgm:prSet/>
      <dgm:spPr/>
      <dgm:t>
        <a:bodyPr/>
        <a:lstStyle/>
        <a:p>
          <a:endParaRPr lang="en-US"/>
        </a:p>
      </dgm:t>
    </dgm:pt>
    <dgm:pt modelId="{30B5D612-ACD6-430D-A2F6-921278BE7D9E}" type="sibTrans" cxnId="{1B70E684-E149-40EE-97B5-DB415E88950E}">
      <dgm:prSet/>
      <dgm:spPr/>
      <dgm:t>
        <a:bodyPr/>
        <a:lstStyle/>
        <a:p>
          <a:endParaRPr lang="en-US"/>
        </a:p>
      </dgm:t>
    </dgm:pt>
    <dgm:pt modelId="{31CE6557-6B04-4D31-BD91-EDC1432AEA32}">
      <dgm:prSet phldrT="[Text]"/>
      <dgm:spPr>
        <a:solidFill>
          <a:schemeClr val="accent2">
            <a:lumMod val="60000"/>
            <a:lumOff val="40000"/>
          </a:schemeClr>
        </a:solidFill>
      </dgm:spPr>
      <dgm:t>
        <a:bodyPr/>
        <a:lstStyle/>
        <a:p>
          <a:r>
            <a:rPr lang="en-US" dirty="0" smtClean="0"/>
            <a:t>Poor mental wellbeing</a:t>
          </a:r>
          <a:endParaRPr lang="en-US" dirty="0"/>
        </a:p>
      </dgm:t>
    </dgm:pt>
    <dgm:pt modelId="{95ACCD94-67C6-4A3E-9BED-0005F41B003B}" type="parTrans" cxnId="{14D11934-B6F2-4751-B987-912E84E46660}">
      <dgm:prSet/>
      <dgm:spPr/>
      <dgm:t>
        <a:bodyPr/>
        <a:lstStyle/>
        <a:p>
          <a:endParaRPr lang="en-US"/>
        </a:p>
      </dgm:t>
    </dgm:pt>
    <dgm:pt modelId="{E5AB638E-D720-482F-9936-E05A51F0519D}" type="sibTrans" cxnId="{14D11934-B6F2-4751-B987-912E84E46660}">
      <dgm:prSet/>
      <dgm:spPr/>
      <dgm:t>
        <a:bodyPr/>
        <a:lstStyle/>
        <a:p>
          <a:endParaRPr lang="en-US"/>
        </a:p>
      </dgm:t>
    </dgm:pt>
    <dgm:pt modelId="{FCE81977-41A7-47E5-9962-71661AEF0372}">
      <dgm:prSet phldrT="[Text]"/>
      <dgm:spPr>
        <a:solidFill>
          <a:schemeClr val="accent2">
            <a:lumMod val="60000"/>
            <a:lumOff val="40000"/>
          </a:schemeClr>
        </a:solidFill>
      </dgm:spPr>
      <dgm:t>
        <a:bodyPr/>
        <a:lstStyle/>
        <a:p>
          <a:r>
            <a:rPr lang="en-US" dirty="0" smtClean="0"/>
            <a:t>Stress</a:t>
          </a:r>
          <a:endParaRPr lang="en-US" dirty="0"/>
        </a:p>
      </dgm:t>
    </dgm:pt>
    <dgm:pt modelId="{F6955166-10FC-4C65-B415-6CDAD53F047B}" type="parTrans" cxnId="{7C8F4E67-990E-4CCA-AB1F-990B6EA33734}">
      <dgm:prSet/>
      <dgm:spPr/>
      <dgm:t>
        <a:bodyPr/>
        <a:lstStyle/>
        <a:p>
          <a:endParaRPr lang="en-US"/>
        </a:p>
      </dgm:t>
    </dgm:pt>
    <dgm:pt modelId="{EE65379E-B28C-4244-AC37-62BBF2390854}" type="sibTrans" cxnId="{7C8F4E67-990E-4CCA-AB1F-990B6EA33734}">
      <dgm:prSet/>
      <dgm:spPr/>
      <dgm:t>
        <a:bodyPr/>
        <a:lstStyle/>
        <a:p>
          <a:endParaRPr lang="en-US"/>
        </a:p>
      </dgm:t>
    </dgm:pt>
    <dgm:pt modelId="{CDD0B6FC-14CF-4376-8CE1-DE8B8213BAB6}">
      <dgm:prSet phldrT="[Text]" custT="1"/>
      <dgm:spPr/>
      <dgm:t>
        <a:bodyPr/>
        <a:lstStyle/>
        <a:p>
          <a:r>
            <a:rPr lang="en-US" sz="1400" b="1" dirty="0" smtClean="0"/>
            <a:t>Over-eating</a:t>
          </a:r>
          <a:endParaRPr lang="en-US" sz="1400" b="1" dirty="0"/>
        </a:p>
      </dgm:t>
    </dgm:pt>
    <dgm:pt modelId="{C3502931-049D-4762-AA7F-DD8A50B56E28}" type="parTrans" cxnId="{200BB2F8-8931-4037-B45D-47C452E899CD}">
      <dgm:prSet/>
      <dgm:spPr/>
      <dgm:t>
        <a:bodyPr/>
        <a:lstStyle/>
        <a:p>
          <a:endParaRPr lang="en-US"/>
        </a:p>
      </dgm:t>
    </dgm:pt>
    <dgm:pt modelId="{63873323-A727-4589-81C5-CC1C95CD4A7B}" type="sibTrans" cxnId="{200BB2F8-8931-4037-B45D-47C452E899CD}">
      <dgm:prSet/>
      <dgm:spPr/>
      <dgm:t>
        <a:bodyPr/>
        <a:lstStyle/>
        <a:p>
          <a:endParaRPr lang="en-US"/>
        </a:p>
      </dgm:t>
    </dgm:pt>
    <dgm:pt modelId="{DF0471DE-3FE6-4E9A-B464-A8D3C80B019F}">
      <dgm:prSet phldrT="[Text]" custT="1"/>
      <dgm:spPr/>
      <dgm:t>
        <a:bodyPr/>
        <a:lstStyle/>
        <a:p>
          <a:r>
            <a:rPr lang="en-US" sz="1400" b="1" dirty="0" smtClean="0"/>
            <a:t>Tends to result in disadvantageous health choices:</a:t>
          </a:r>
          <a:endParaRPr lang="en-US" sz="1400" b="1" dirty="0"/>
        </a:p>
      </dgm:t>
    </dgm:pt>
    <dgm:pt modelId="{A6E8A61D-09B9-4AEB-BE94-746BF6712377}" type="parTrans" cxnId="{729B5282-686A-4D98-BB3E-72429D9B5CDF}">
      <dgm:prSet/>
      <dgm:spPr/>
      <dgm:t>
        <a:bodyPr/>
        <a:lstStyle/>
        <a:p>
          <a:endParaRPr lang="en-US"/>
        </a:p>
      </dgm:t>
    </dgm:pt>
    <dgm:pt modelId="{38D5C791-FFBA-4028-83A8-DA5A2711E6FF}" type="sibTrans" cxnId="{729B5282-686A-4D98-BB3E-72429D9B5CDF}">
      <dgm:prSet/>
      <dgm:spPr/>
      <dgm:t>
        <a:bodyPr/>
        <a:lstStyle/>
        <a:p>
          <a:endParaRPr lang="en-US"/>
        </a:p>
      </dgm:t>
    </dgm:pt>
    <dgm:pt modelId="{56F742C7-EB24-4984-8044-E4F4F88F032F}">
      <dgm:prSet phldrT="[Text]" custT="1"/>
      <dgm:spPr/>
      <dgm:t>
        <a:bodyPr/>
        <a:lstStyle/>
        <a:p>
          <a:r>
            <a:rPr lang="en-US" sz="1400" b="1" i="0" dirty="0" smtClean="0"/>
            <a:t>Pressure and anxiety in daily life</a:t>
          </a:r>
          <a:endParaRPr lang="en-US" sz="1400" b="1" i="0" dirty="0"/>
        </a:p>
      </dgm:t>
    </dgm:pt>
    <dgm:pt modelId="{68B2B84F-4793-494D-A85E-7A62C47BC9DF}" type="sibTrans" cxnId="{76B802EB-AF0C-4BA6-9B8C-C9CDF4A5829A}">
      <dgm:prSet/>
      <dgm:spPr/>
      <dgm:t>
        <a:bodyPr/>
        <a:lstStyle/>
        <a:p>
          <a:endParaRPr lang="en-US"/>
        </a:p>
      </dgm:t>
    </dgm:pt>
    <dgm:pt modelId="{07AC61DE-644A-44D6-AC2C-AEAB92A29F4A}" type="parTrans" cxnId="{76B802EB-AF0C-4BA6-9B8C-C9CDF4A5829A}">
      <dgm:prSet/>
      <dgm:spPr/>
      <dgm:t>
        <a:bodyPr/>
        <a:lstStyle/>
        <a:p>
          <a:endParaRPr lang="en-US"/>
        </a:p>
      </dgm:t>
    </dgm:pt>
    <dgm:pt modelId="{38888D79-5314-4253-AE39-62C2D51BE35D}">
      <dgm:prSet phldrT="[Text]" custT="1"/>
      <dgm:spPr/>
      <dgm:t>
        <a:bodyPr/>
        <a:lstStyle/>
        <a:p>
          <a:r>
            <a:rPr lang="en-US" sz="1400" b="1" i="0" dirty="0" smtClean="0"/>
            <a:t>Mental wellbeing</a:t>
          </a:r>
          <a:endParaRPr lang="en-US" sz="1400" b="1" i="0" dirty="0"/>
        </a:p>
      </dgm:t>
    </dgm:pt>
    <dgm:pt modelId="{2CB278EC-1047-421C-87F2-A0E5481E36F9}" type="parTrans" cxnId="{EAA91AD0-D03E-4D88-B433-DC3D0E9E806A}">
      <dgm:prSet/>
      <dgm:spPr/>
      <dgm:t>
        <a:bodyPr/>
        <a:lstStyle/>
        <a:p>
          <a:endParaRPr lang="en-US"/>
        </a:p>
      </dgm:t>
    </dgm:pt>
    <dgm:pt modelId="{1785D6E6-ABB9-49BF-89C9-ED0D8F6A25CD}" type="sibTrans" cxnId="{EAA91AD0-D03E-4D88-B433-DC3D0E9E806A}">
      <dgm:prSet/>
      <dgm:spPr/>
      <dgm:t>
        <a:bodyPr/>
        <a:lstStyle/>
        <a:p>
          <a:endParaRPr lang="en-US"/>
        </a:p>
      </dgm:t>
    </dgm:pt>
    <dgm:pt modelId="{EE4260AF-3B2B-4EBB-961D-91B592BF512F}">
      <dgm:prSet phldrT="[Text]" custT="1"/>
      <dgm:spPr/>
      <dgm:t>
        <a:bodyPr/>
        <a:lstStyle/>
        <a:p>
          <a:r>
            <a:rPr lang="en-US" sz="1400" b="1" dirty="0" smtClean="0"/>
            <a:t>Poor diet</a:t>
          </a:r>
          <a:endParaRPr lang="en-US" sz="1400" b="1" dirty="0"/>
        </a:p>
      </dgm:t>
    </dgm:pt>
    <dgm:pt modelId="{2E9AD0AB-5D5A-4A25-97AA-A4DAF3378549}" type="parTrans" cxnId="{B7B8DFDB-8730-40D8-B30A-1BA2E1A5BEDB}">
      <dgm:prSet/>
      <dgm:spPr/>
      <dgm:t>
        <a:bodyPr/>
        <a:lstStyle/>
        <a:p>
          <a:endParaRPr lang="en-US"/>
        </a:p>
      </dgm:t>
    </dgm:pt>
    <dgm:pt modelId="{2FCA7C3A-1115-46EC-88EB-FAA192D09A51}" type="sibTrans" cxnId="{B7B8DFDB-8730-40D8-B30A-1BA2E1A5BEDB}">
      <dgm:prSet/>
      <dgm:spPr/>
      <dgm:t>
        <a:bodyPr/>
        <a:lstStyle/>
        <a:p>
          <a:endParaRPr lang="en-US"/>
        </a:p>
      </dgm:t>
    </dgm:pt>
    <dgm:pt modelId="{2C80F749-8640-464A-B824-546142694EBC}">
      <dgm:prSet phldrT="[Text]" custT="1"/>
      <dgm:spPr/>
      <dgm:t>
        <a:bodyPr/>
        <a:lstStyle/>
        <a:p>
          <a:r>
            <a:rPr lang="en-US" sz="1400" b="1" dirty="0" smtClean="0"/>
            <a:t>Over-drinking</a:t>
          </a:r>
          <a:endParaRPr lang="en-US" sz="1400" b="1" dirty="0"/>
        </a:p>
      </dgm:t>
    </dgm:pt>
    <dgm:pt modelId="{337B7BD6-7869-4439-85B0-438833520BF5}" type="parTrans" cxnId="{99D2D9C0-41AE-4B7B-B5FA-5D31C7A57101}">
      <dgm:prSet/>
      <dgm:spPr/>
      <dgm:t>
        <a:bodyPr/>
        <a:lstStyle/>
        <a:p>
          <a:endParaRPr lang="en-US"/>
        </a:p>
      </dgm:t>
    </dgm:pt>
    <dgm:pt modelId="{BA25B0CB-8844-4856-8E39-DD62E27685F4}" type="sibTrans" cxnId="{99D2D9C0-41AE-4B7B-B5FA-5D31C7A57101}">
      <dgm:prSet/>
      <dgm:spPr/>
      <dgm:t>
        <a:bodyPr/>
        <a:lstStyle/>
        <a:p>
          <a:endParaRPr lang="en-US"/>
        </a:p>
      </dgm:t>
    </dgm:pt>
    <dgm:pt modelId="{090667AC-CC1C-4FA7-96A3-AD729FAA72F3}">
      <dgm:prSet phldrT="[Text]" custT="1"/>
      <dgm:spPr/>
      <dgm:t>
        <a:bodyPr/>
        <a:lstStyle/>
        <a:p>
          <a:r>
            <a:rPr lang="en-US" sz="1400" b="1" dirty="0" smtClean="0"/>
            <a:t>Lack of physical activity</a:t>
          </a:r>
          <a:endParaRPr lang="en-US" sz="1400" b="1" dirty="0"/>
        </a:p>
      </dgm:t>
    </dgm:pt>
    <dgm:pt modelId="{7787FB6B-74D6-42D7-A0B6-B1386A60CFFC}" type="parTrans" cxnId="{BA2F7F19-7646-4AAF-85C9-5896CA371F1E}">
      <dgm:prSet/>
      <dgm:spPr/>
      <dgm:t>
        <a:bodyPr/>
        <a:lstStyle/>
        <a:p>
          <a:endParaRPr lang="en-US"/>
        </a:p>
      </dgm:t>
    </dgm:pt>
    <dgm:pt modelId="{355FF427-5B57-49CB-B8AC-69A05587D1AD}" type="sibTrans" cxnId="{BA2F7F19-7646-4AAF-85C9-5896CA371F1E}">
      <dgm:prSet/>
      <dgm:spPr/>
      <dgm:t>
        <a:bodyPr/>
        <a:lstStyle/>
        <a:p>
          <a:endParaRPr lang="en-US"/>
        </a:p>
      </dgm:t>
    </dgm:pt>
    <dgm:pt modelId="{648F72C4-9789-46AE-BACD-D5D9F150C021}">
      <dgm:prSet phldrT="[Text]" custT="1"/>
      <dgm:spPr/>
      <dgm:t>
        <a:bodyPr/>
        <a:lstStyle/>
        <a:p>
          <a:r>
            <a:rPr lang="en-US" sz="1400" b="1" dirty="0" smtClean="0"/>
            <a:t>Type II diabetes </a:t>
          </a:r>
          <a:endParaRPr lang="en-US" sz="1400" b="1" dirty="0"/>
        </a:p>
      </dgm:t>
    </dgm:pt>
    <dgm:pt modelId="{A12E854C-D8E1-488E-97E4-4A6B8A8DBA5E}" type="parTrans" cxnId="{0131B8C1-209E-42BC-A744-816DFEE4679A}">
      <dgm:prSet/>
      <dgm:spPr/>
      <dgm:t>
        <a:bodyPr/>
        <a:lstStyle/>
        <a:p>
          <a:endParaRPr lang="en-US"/>
        </a:p>
      </dgm:t>
    </dgm:pt>
    <dgm:pt modelId="{4AB8B76D-0A1F-4150-9EA1-05D69C1DB829}" type="sibTrans" cxnId="{0131B8C1-209E-42BC-A744-816DFEE4679A}">
      <dgm:prSet/>
      <dgm:spPr/>
      <dgm:t>
        <a:bodyPr/>
        <a:lstStyle/>
        <a:p>
          <a:endParaRPr lang="en-US"/>
        </a:p>
      </dgm:t>
    </dgm:pt>
    <dgm:pt modelId="{915E2E3C-3E66-40B2-99E6-94929A149FA1}">
      <dgm:prSet phldrT="[Text]" custT="1"/>
      <dgm:spPr/>
      <dgm:t>
        <a:bodyPr/>
        <a:lstStyle/>
        <a:p>
          <a:r>
            <a:rPr lang="en-US" sz="1400" b="1" i="0" dirty="0" smtClean="0"/>
            <a:t>Air quality</a:t>
          </a:r>
          <a:endParaRPr lang="en-US" sz="1400" b="1" i="0" dirty="0"/>
        </a:p>
      </dgm:t>
    </dgm:pt>
    <dgm:pt modelId="{90D39657-9C17-4551-A8A8-A9644597EF8A}" type="parTrans" cxnId="{C94DC46C-A945-44D4-B9FB-E1C67E7E825C}">
      <dgm:prSet/>
      <dgm:spPr/>
      <dgm:t>
        <a:bodyPr/>
        <a:lstStyle/>
        <a:p>
          <a:endParaRPr lang="en-US"/>
        </a:p>
      </dgm:t>
    </dgm:pt>
    <dgm:pt modelId="{C8D2BEB0-4387-4415-8526-14A256464C5C}" type="sibTrans" cxnId="{C94DC46C-A945-44D4-B9FB-E1C67E7E825C}">
      <dgm:prSet/>
      <dgm:spPr/>
      <dgm:t>
        <a:bodyPr/>
        <a:lstStyle/>
        <a:p>
          <a:endParaRPr lang="en-US"/>
        </a:p>
      </dgm:t>
    </dgm:pt>
    <dgm:pt modelId="{94BDA892-00C5-4BA5-974D-7DA68E6F35CB}">
      <dgm:prSet phldrT="[Text]"/>
      <dgm:spPr>
        <a:solidFill>
          <a:schemeClr val="accent2">
            <a:lumMod val="60000"/>
            <a:lumOff val="40000"/>
          </a:schemeClr>
        </a:solidFill>
      </dgm:spPr>
      <dgm:t>
        <a:bodyPr/>
        <a:lstStyle/>
        <a:p>
          <a:r>
            <a:rPr lang="en-US" smtClean="0"/>
            <a:t>Urban </a:t>
          </a:r>
          <a:r>
            <a:rPr lang="en-US" dirty="0" smtClean="0"/>
            <a:t>environment</a:t>
          </a:r>
          <a:endParaRPr lang="en-US" dirty="0"/>
        </a:p>
      </dgm:t>
    </dgm:pt>
    <dgm:pt modelId="{A0F9D46D-4007-447A-9E6E-4EB7A859AABE}" type="parTrans" cxnId="{D1521C0F-B6BA-4BA3-A92C-3585A0B2AB04}">
      <dgm:prSet/>
      <dgm:spPr/>
      <dgm:t>
        <a:bodyPr/>
        <a:lstStyle/>
        <a:p>
          <a:endParaRPr lang="en-US"/>
        </a:p>
      </dgm:t>
    </dgm:pt>
    <dgm:pt modelId="{D9932D85-3A8C-44E6-A696-3C2D840BA9A4}" type="sibTrans" cxnId="{D1521C0F-B6BA-4BA3-A92C-3585A0B2AB04}">
      <dgm:prSet/>
      <dgm:spPr/>
      <dgm:t>
        <a:bodyPr/>
        <a:lstStyle/>
        <a:p>
          <a:endParaRPr lang="en-US"/>
        </a:p>
      </dgm:t>
    </dgm:pt>
    <dgm:pt modelId="{7A72A6D9-26F8-4D0D-A310-3004EC70439C}">
      <dgm:prSet phldrT="[Text]" custT="1"/>
      <dgm:spPr/>
      <dgm:t>
        <a:bodyPr/>
        <a:lstStyle/>
        <a:p>
          <a:r>
            <a:rPr lang="en-US" sz="1400" b="1" dirty="0" smtClean="0"/>
            <a:t>Cost of healthy living</a:t>
          </a:r>
          <a:endParaRPr lang="en-US" sz="1400" b="1" dirty="0"/>
        </a:p>
      </dgm:t>
    </dgm:pt>
    <dgm:pt modelId="{B2A5EDE0-AB61-400B-99B5-BBF803890CB3}" type="parTrans" cxnId="{27535F23-D064-42E6-B144-2442D6C336F0}">
      <dgm:prSet/>
      <dgm:spPr/>
      <dgm:t>
        <a:bodyPr/>
        <a:lstStyle/>
        <a:p>
          <a:endParaRPr lang="en-US"/>
        </a:p>
      </dgm:t>
    </dgm:pt>
    <dgm:pt modelId="{B252FFF0-7825-4BAB-BDA1-0DE131AE538A}" type="sibTrans" cxnId="{27535F23-D064-42E6-B144-2442D6C336F0}">
      <dgm:prSet/>
      <dgm:spPr/>
      <dgm:t>
        <a:bodyPr/>
        <a:lstStyle/>
        <a:p>
          <a:endParaRPr lang="en-US"/>
        </a:p>
      </dgm:t>
    </dgm:pt>
    <dgm:pt modelId="{F28AE5DE-150C-488D-8E48-18EA909FD744}">
      <dgm:prSet phldrT="[Text]" custT="1"/>
      <dgm:spPr/>
      <dgm:t>
        <a:bodyPr/>
        <a:lstStyle/>
        <a:p>
          <a:r>
            <a:rPr lang="en-US" sz="1400" b="1" dirty="0" smtClean="0"/>
            <a:t>Stress/anxiety related to poverty</a:t>
          </a:r>
          <a:endParaRPr lang="en-US" sz="1400" b="1" dirty="0"/>
        </a:p>
      </dgm:t>
    </dgm:pt>
    <dgm:pt modelId="{D04FB06A-3828-4280-91B0-79ECA0830F36}" type="parTrans" cxnId="{8EC33A3F-49FC-4C8A-8824-DAECFB487D11}">
      <dgm:prSet/>
      <dgm:spPr/>
      <dgm:t>
        <a:bodyPr/>
        <a:lstStyle/>
        <a:p>
          <a:endParaRPr lang="en-US"/>
        </a:p>
      </dgm:t>
    </dgm:pt>
    <dgm:pt modelId="{79126AB1-FC16-4ED5-8268-2671820506E8}" type="sibTrans" cxnId="{8EC33A3F-49FC-4C8A-8824-DAECFB487D11}">
      <dgm:prSet/>
      <dgm:spPr/>
      <dgm:t>
        <a:bodyPr/>
        <a:lstStyle/>
        <a:p>
          <a:endParaRPr lang="en-US"/>
        </a:p>
      </dgm:t>
    </dgm:pt>
    <dgm:pt modelId="{98FBBE71-1F8C-43D1-86CF-CF7F508DA3E1}">
      <dgm:prSet phldrT="[Text]" custT="1"/>
      <dgm:spPr/>
      <dgm:t>
        <a:bodyPr/>
        <a:lstStyle/>
        <a:p>
          <a:r>
            <a:rPr lang="en-US" sz="1400" b="1" dirty="0" smtClean="0"/>
            <a:t>Poor quality housing and homelessness</a:t>
          </a:r>
          <a:endParaRPr lang="en-US" sz="1400" b="1" dirty="0"/>
        </a:p>
      </dgm:t>
    </dgm:pt>
    <dgm:pt modelId="{7001DA6D-836E-4156-9D01-271E5592D537}" type="parTrans" cxnId="{5DC8E4F3-3FA6-44FB-B738-31B3710955E8}">
      <dgm:prSet/>
      <dgm:spPr/>
      <dgm:t>
        <a:bodyPr/>
        <a:lstStyle/>
        <a:p>
          <a:endParaRPr lang="en-US"/>
        </a:p>
      </dgm:t>
    </dgm:pt>
    <dgm:pt modelId="{82F843CF-769A-4FFA-BB37-1D7218A4160E}" type="sibTrans" cxnId="{5DC8E4F3-3FA6-44FB-B738-31B3710955E8}">
      <dgm:prSet/>
      <dgm:spPr/>
      <dgm:t>
        <a:bodyPr/>
        <a:lstStyle/>
        <a:p>
          <a:endParaRPr lang="en-US"/>
        </a:p>
      </dgm:t>
    </dgm:pt>
    <dgm:pt modelId="{E40F1235-6A40-4053-8E54-2B7741E065FA}">
      <dgm:prSet phldrT="[Text]" custT="1"/>
      <dgm:spPr/>
      <dgm:t>
        <a:bodyPr/>
        <a:lstStyle/>
        <a:p>
          <a:r>
            <a:rPr lang="en-US" sz="1400" b="1" dirty="0" smtClean="0"/>
            <a:t>Cost of stress alleviation</a:t>
          </a:r>
          <a:endParaRPr lang="en-US" sz="1400" b="1" dirty="0"/>
        </a:p>
      </dgm:t>
    </dgm:pt>
    <dgm:pt modelId="{22209F67-49EE-4195-BB49-BDAFAB3E4A62}" type="parTrans" cxnId="{223FA8F1-214D-4A39-B30E-4E9CF731711C}">
      <dgm:prSet/>
      <dgm:spPr/>
      <dgm:t>
        <a:bodyPr/>
        <a:lstStyle/>
        <a:p>
          <a:endParaRPr lang="en-US"/>
        </a:p>
      </dgm:t>
    </dgm:pt>
    <dgm:pt modelId="{99F42303-AF68-46F8-91C3-1B89A7EF93B1}" type="sibTrans" cxnId="{223FA8F1-214D-4A39-B30E-4E9CF731711C}">
      <dgm:prSet/>
      <dgm:spPr/>
      <dgm:t>
        <a:bodyPr/>
        <a:lstStyle/>
        <a:p>
          <a:endParaRPr lang="en-US"/>
        </a:p>
      </dgm:t>
    </dgm:pt>
    <dgm:pt modelId="{EF7C19DC-82F5-49F4-B143-251968184891}">
      <dgm:prSet phldrT="[Text]" custT="1"/>
      <dgm:spPr/>
      <dgm:t>
        <a:bodyPr/>
        <a:lstStyle/>
        <a:p>
          <a:r>
            <a:rPr lang="en-US" sz="1400" b="1" dirty="0" smtClean="0"/>
            <a:t>Substance misuse</a:t>
          </a:r>
          <a:endParaRPr lang="en-US" sz="1400" b="1" dirty="0"/>
        </a:p>
      </dgm:t>
    </dgm:pt>
    <dgm:pt modelId="{418BB0FB-9993-4A15-9B01-DA88FC2EBD93}" type="sibTrans" cxnId="{F7ECA027-8CCE-4EF9-9415-2105A901F1F8}">
      <dgm:prSet/>
      <dgm:spPr/>
      <dgm:t>
        <a:bodyPr/>
        <a:lstStyle/>
        <a:p>
          <a:endParaRPr lang="en-US"/>
        </a:p>
      </dgm:t>
    </dgm:pt>
    <dgm:pt modelId="{2FB01861-6337-4DFD-A2A7-DC3B5185508A}" type="parTrans" cxnId="{F7ECA027-8CCE-4EF9-9415-2105A901F1F8}">
      <dgm:prSet/>
      <dgm:spPr/>
      <dgm:t>
        <a:bodyPr/>
        <a:lstStyle/>
        <a:p>
          <a:endParaRPr lang="en-US"/>
        </a:p>
      </dgm:t>
    </dgm:pt>
    <dgm:pt modelId="{39771171-A24E-4449-B9B8-ABDABAF96046}">
      <dgm:prSet phldrT="[Text]" custT="1"/>
      <dgm:spPr/>
      <dgm:t>
        <a:bodyPr/>
        <a:lstStyle/>
        <a:p>
          <a:r>
            <a:rPr lang="en-US" sz="1400" b="1" dirty="0" smtClean="0"/>
            <a:t>Physical Inactivity / sedentary lifestyle</a:t>
          </a:r>
          <a:endParaRPr lang="en-US" sz="1400" b="1" dirty="0"/>
        </a:p>
      </dgm:t>
    </dgm:pt>
    <dgm:pt modelId="{C5125F26-1B01-45A3-8923-65B0673747DA}" type="sibTrans" cxnId="{1679BAF4-5ADE-4DC8-947E-82E554A0D073}">
      <dgm:prSet/>
      <dgm:spPr/>
      <dgm:t>
        <a:bodyPr/>
        <a:lstStyle/>
        <a:p>
          <a:endParaRPr lang="en-US"/>
        </a:p>
      </dgm:t>
    </dgm:pt>
    <dgm:pt modelId="{85B8173A-3B69-47EC-A7BF-27009BBC16CE}" type="parTrans" cxnId="{1679BAF4-5ADE-4DC8-947E-82E554A0D073}">
      <dgm:prSet/>
      <dgm:spPr/>
      <dgm:t>
        <a:bodyPr/>
        <a:lstStyle/>
        <a:p>
          <a:endParaRPr lang="en-US"/>
        </a:p>
      </dgm:t>
    </dgm:pt>
    <dgm:pt modelId="{828167C8-E005-438E-B266-9147FC5F6099}">
      <dgm:prSet phldrT="[Text]" custT="1"/>
      <dgm:spPr/>
      <dgm:t>
        <a:bodyPr/>
        <a:lstStyle/>
        <a:p>
          <a:r>
            <a:rPr lang="en-US" sz="1400" b="1" dirty="0" smtClean="0"/>
            <a:t>Smoking</a:t>
          </a:r>
          <a:endParaRPr lang="en-US" sz="1400" b="1" dirty="0"/>
        </a:p>
      </dgm:t>
    </dgm:pt>
    <dgm:pt modelId="{4212FDEE-8633-4C33-8155-809713A9CA91}" type="sibTrans" cxnId="{185BB394-E6A1-4B7A-86BA-F44996CC67C2}">
      <dgm:prSet/>
      <dgm:spPr/>
      <dgm:t>
        <a:bodyPr/>
        <a:lstStyle/>
        <a:p>
          <a:endParaRPr lang="en-US"/>
        </a:p>
      </dgm:t>
    </dgm:pt>
    <dgm:pt modelId="{5551DE86-60B4-4D32-96A8-1F155817FE22}" type="parTrans" cxnId="{185BB394-E6A1-4B7A-86BA-F44996CC67C2}">
      <dgm:prSet/>
      <dgm:spPr/>
      <dgm:t>
        <a:bodyPr/>
        <a:lstStyle/>
        <a:p>
          <a:endParaRPr lang="en-US"/>
        </a:p>
      </dgm:t>
    </dgm:pt>
    <dgm:pt modelId="{6482B23D-0268-4822-A69D-4FBEAB791F18}" type="pres">
      <dgm:prSet presAssocID="{8EBD8E66-712F-4E3C-BBA4-ED0894C20772}" presName="Name0" presStyleCnt="0">
        <dgm:presLayoutVars>
          <dgm:dir/>
          <dgm:animLvl val="lvl"/>
          <dgm:resizeHandles val="exact"/>
        </dgm:presLayoutVars>
      </dgm:prSet>
      <dgm:spPr/>
      <dgm:t>
        <a:bodyPr/>
        <a:lstStyle/>
        <a:p>
          <a:endParaRPr lang="en-US"/>
        </a:p>
      </dgm:t>
    </dgm:pt>
    <dgm:pt modelId="{C1A1BD8B-0F06-4E1F-A860-197DB209F5B0}" type="pres">
      <dgm:prSet presAssocID="{0EDC1B78-0C9A-4238-99A9-944321CADCF9}" presName="linNode" presStyleCnt="0"/>
      <dgm:spPr/>
      <dgm:t>
        <a:bodyPr/>
        <a:lstStyle/>
        <a:p>
          <a:endParaRPr lang="en-US"/>
        </a:p>
      </dgm:t>
    </dgm:pt>
    <dgm:pt modelId="{39356DCF-9091-45C6-B00A-123A08962E14}" type="pres">
      <dgm:prSet presAssocID="{0EDC1B78-0C9A-4238-99A9-944321CADCF9}" presName="parentText" presStyleLbl="node1" presStyleIdx="0" presStyleCnt="4">
        <dgm:presLayoutVars>
          <dgm:chMax val="1"/>
          <dgm:bulletEnabled val="1"/>
        </dgm:presLayoutVars>
      </dgm:prSet>
      <dgm:spPr/>
      <dgm:t>
        <a:bodyPr/>
        <a:lstStyle/>
        <a:p>
          <a:endParaRPr lang="en-US"/>
        </a:p>
      </dgm:t>
    </dgm:pt>
    <dgm:pt modelId="{14B1BB02-036E-4232-AC67-C56A5973FAF4}" type="pres">
      <dgm:prSet presAssocID="{0EDC1B78-0C9A-4238-99A9-944321CADCF9}" presName="descendantText" presStyleLbl="alignAccFollowNode1" presStyleIdx="0" presStyleCnt="4" custScaleY="91174">
        <dgm:presLayoutVars>
          <dgm:bulletEnabled val="1"/>
        </dgm:presLayoutVars>
      </dgm:prSet>
      <dgm:spPr/>
      <dgm:t>
        <a:bodyPr/>
        <a:lstStyle/>
        <a:p>
          <a:endParaRPr lang="en-US"/>
        </a:p>
      </dgm:t>
    </dgm:pt>
    <dgm:pt modelId="{01D43BD8-D32B-470E-BDE5-735A22E38E9A}" type="pres">
      <dgm:prSet presAssocID="{30B5D612-ACD6-430D-A2F6-921278BE7D9E}" presName="sp" presStyleCnt="0"/>
      <dgm:spPr/>
      <dgm:t>
        <a:bodyPr/>
        <a:lstStyle/>
        <a:p>
          <a:endParaRPr lang="en-US"/>
        </a:p>
      </dgm:t>
    </dgm:pt>
    <dgm:pt modelId="{15E51EEE-DFE1-4994-A4EB-DC1C82D621AD}" type="pres">
      <dgm:prSet presAssocID="{94BDA892-00C5-4BA5-974D-7DA68E6F35CB}" presName="linNode" presStyleCnt="0"/>
      <dgm:spPr/>
      <dgm:t>
        <a:bodyPr/>
        <a:lstStyle/>
        <a:p>
          <a:endParaRPr lang="en-US"/>
        </a:p>
      </dgm:t>
    </dgm:pt>
    <dgm:pt modelId="{FFC48B2B-B72E-4592-873A-11B3935E93AC}" type="pres">
      <dgm:prSet presAssocID="{94BDA892-00C5-4BA5-974D-7DA68E6F35CB}" presName="parentText" presStyleLbl="node1" presStyleIdx="1" presStyleCnt="4">
        <dgm:presLayoutVars>
          <dgm:chMax val="1"/>
          <dgm:bulletEnabled val="1"/>
        </dgm:presLayoutVars>
      </dgm:prSet>
      <dgm:spPr/>
      <dgm:t>
        <a:bodyPr/>
        <a:lstStyle/>
        <a:p>
          <a:endParaRPr lang="en-US"/>
        </a:p>
      </dgm:t>
    </dgm:pt>
    <dgm:pt modelId="{1F7CC2F7-49EC-4FA6-BF4A-80F22AB661C5}" type="pres">
      <dgm:prSet presAssocID="{94BDA892-00C5-4BA5-974D-7DA68E6F35CB}" presName="descendantText" presStyleLbl="alignAccFollowNode1" presStyleIdx="1" presStyleCnt="4">
        <dgm:presLayoutVars>
          <dgm:bulletEnabled val="1"/>
        </dgm:presLayoutVars>
      </dgm:prSet>
      <dgm:spPr/>
      <dgm:t>
        <a:bodyPr/>
        <a:lstStyle/>
        <a:p>
          <a:endParaRPr lang="en-US"/>
        </a:p>
      </dgm:t>
    </dgm:pt>
    <dgm:pt modelId="{C01E122C-3249-4218-87CE-D524FB638D3E}" type="pres">
      <dgm:prSet presAssocID="{D9932D85-3A8C-44E6-A696-3C2D840BA9A4}" presName="sp" presStyleCnt="0"/>
      <dgm:spPr/>
      <dgm:t>
        <a:bodyPr/>
        <a:lstStyle/>
        <a:p>
          <a:endParaRPr lang="en-US"/>
        </a:p>
      </dgm:t>
    </dgm:pt>
    <dgm:pt modelId="{B2CC3628-CD3D-4582-93FC-168030EF5059}" type="pres">
      <dgm:prSet presAssocID="{31CE6557-6B04-4D31-BD91-EDC1432AEA32}" presName="linNode" presStyleCnt="0"/>
      <dgm:spPr/>
      <dgm:t>
        <a:bodyPr/>
        <a:lstStyle/>
        <a:p>
          <a:endParaRPr lang="en-US"/>
        </a:p>
      </dgm:t>
    </dgm:pt>
    <dgm:pt modelId="{984DD7C2-97D6-4518-A5D4-E93C3471E62E}" type="pres">
      <dgm:prSet presAssocID="{31CE6557-6B04-4D31-BD91-EDC1432AEA32}" presName="parentText" presStyleLbl="node1" presStyleIdx="2" presStyleCnt="4">
        <dgm:presLayoutVars>
          <dgm:chMax val="1"/>
          <dgm:bulletEnabled val="1"/>
        </dgm:presLayoutVars>
      </dgm:prSet>
      <dgm:spPr/>
      <dgm:t>
        <a:bodyPr/>
        <a:lstStyle/>
        <a:p>
          <a:endParaRPr lang="en-US"/>
        </a:p>
      </dgm:t>
    </dgm:pt>
    <dgm:pt modelId="{7AA379BB-553D-4C5A-973B-C803DB424E8D}" type="pres">
      <dgm:prSet presAssocID="{31CE6557-6B04-4D31-BD91-EDC1432AEA32}" presName="descendantText" presStyleLbl="alignAccFollowNode1" presStyleIdx="2" presStyleCnt="4" custScaleY="128539">
        <dgm:presLayoutVars>
          <dgm:bulletEnabled val="1"/>
        </dgm:presLayoutVars>
      </dgm:prSet>
      <dgm:spPr/>
      <dgm:t>
        <a:bodyPr/>
        <a:lstStyle/>
        <a:p>
          <a:endParaRPr lang="en-US"/>
        </a:p>
      </dgm:t>
    </dgm:pt>
    <dgm:pt modelId="{0C0C9CB7-A605-4444-813D-5F2FF4A1A0E4}" type="pres">
      <dgm:prSet presAssocID="{E5AB638E-D720-482F-9936-E05A51F0519D}" presName="sp" presStyleCnt="0"/>
      <dgm:spPr/>
      <dgm:t>
        <a:bodyPr/>
        <a:lstStyle/>
        <a:p>
          <a:endParaRPr lang="en-US"/>
        </a:p>
      </dgm:t>
    </dgm:pt>
    <dgm:pt modelId="{963B6A0F-5F6D-456C-A516-D5891CCDA544}" type="pres">
      <dgm:prSet presAssocID="{FCE81977-41A7-47E5-9962-71661AEF0372}" presName="linNode" presStyleCnt="0"/>
      <dgm:spPr/>
      <dgm:t>
        <a:bodyPr/>
        <a:lstStyle/>
        <a:p>
          <a:endParaRPr lang="en-US"/>
        </a:p>
      </dgm:t>
    </dgm:pt>
    <dgm:pt modelId="{91C5D795-DB4A-475E-9319-3C58E72C0875}" type="pres">
      <dgm:prSet presAssocID="{FCE81977-41A7-47E5-9962-71661AEF0372}" presName="parentText" presStyleLbl="node1" presStyleIdx="3" presStyleCnt="4">
        <dgm:presLayoutVars>
          <dgm:chMax val="1"/>
          <dgm:bulletEnabled val="1"/>
        </dgm:presLayoutVars>
      </dgm:prSet>
      <dgm:spPr/>
      <dgm:t>
        <a:bodyPr/>
        <a:lstStyle/>
        <a:p>
          <a:endParaRPr lang="en-US"/>
        </a:p>
      </dgm:t>
    </dgm:pt>
    <dgm:pt modelId="{028DD315-5DD7-41D2-A974-9D87E9983FE4}" type="pres">
      <dgm:prSet presAssocID="{FCE81977-41A7-47E5-9962-71661AEF0372}" presName="descendantText" presStyleLbl="alignAccFollowNode1" presStyleIdx="3" presStyleCnt="4">
        <dgm:presLayoutVars>
          <dgm:bulletEnabled val="1"/>
        </dgm:presLayoutVars>
      </dgm:prSet>
      <dgm:spPr/>
      <dgm:t>
        <a:bodyPr/>
        <a:lstStyle/>
        <a:p>
          <a:endParaRPr lang="en-US"/>
        </a:p>
      </dgm:t>
    </dgm:pt>
  </dgm:ptLst>
  <dgm:cxnLst>
    <dgm:cxn modelId="{8425BA44-10E2-484C-B26D-21E7E8BE7221}" type="presOf" srcId="{CDD0B6FC-14CF-4376-8CE1-DE8B8213BAB6}" destId="{028DD315-5DD7-41D2-A974-9D87E9983FE4}" srcOrd="0" destOrd="0" presId="urn:microsoft.com/office/officeart/2005/8/layout/vList5"/>
    <dgm:cxn modelId="{49281EB2-2C59-451B-8FB8-F412E0AF2AC8}" type="presOf" srcId="{94BDA892-00C5-4BA5-974D-7DA68E6F35CB}" destId="{FFC48B2B-B72E-4592-873A-11B3935E93AC}" srcOrd="0" destOrd="0" presId="urn:microsoft.com/office/officeart/2005/8/layout/vList5"/>
    <dgm:cxn modelId="{7C8F4E67-990E-4CCA-AB1F-990B6EA33734}" srcId="{8EBD8E66-712F-4E3C-BBA4-ED0894C20772}" destId="{FCE81977-41A7-47E5-9962-71661AEF0372}" srcOrd="3" destOrd="0" parTransId="{F6955166-10FC-4C65-B415-6CDAD53F047B}" sibTransId="{EE65379E-B28C-4244-AC37-62BBF2390854}"/>
    <dgm:cxn modelId="{C09CD9E1-991E-40FD-B07F-E7C9C751768D}" type="presOf" srcId="{98FBBE71-1F8C-43D1-86CF-CF7F508DA3E1}" destId="{14B1BB02-036E-4232-AC67-C56A5973FAF4}" srcOrd="0" destOrd="2" presId="urn:microsoft.com/office/officeart/2005/8/layout/vList5"/>
    <dgm:cxn modelId="{0131B8C1-209E-42BC-A744-816DFEE4679A}" srcId="{FCE81977-41A7-47E5-9962-71661AEF0372}" destId="{648F72C4-9789-46AE-BACD-D5D9F150C021}" srcOrd="3" destOrd="0" parTransId="{A12E854C-D8E1-488E-97E4-4A6B8A8DBA5E}" sibTransId="{4AB8B76D-0A1F-4150-9EA1-05D69C1DB829}"/>
    <dgm:cxn modelId="{14D11934-B6F2-4751-B987-912E84E46660}" srcId="{8EBD8E66-712F-4E3C-BBA4-ED0894C20772}" destId="{31CE6557-6B04-4D31-BD91-EDC1432AEA32}" srcOrd="2" destOrd="0" parTransId="{95ACCD94-67C6-4A3E-9BED-0005F41B003B}" sibTransId="{E5AB638E-D720-482F-9936-E05A51F0519D}"/>
    <dgm:cxn modelId="{0D6AA814-8E13-40EF-96D6-7A9CBF96B852}" type="presOf" srcId="{39771171-A24E-4449-B9B8-ABDABAF96046}" destId="{7AA379BB-553D-4C5A-973B-C803DB424E8D}" srcOrd="0" destOrd="3" presId="urn:microsoft.com/office/officeart/2005/8/layout/vList5"/>
    <dgm:cxn modelId="{1679BAF4-5ADE-4DC8-947E-82E554A0D073}" srcId="{DF0471DE-3FE6-4E9A-B464-A8D3C80B019F}" destId="{39771171-A24E-4449-B9B8-ABDABAF96046}" srcOrd="2" destOrd="0" parTransId="{85B8173A-3B69-47EC-A7BF-27009BBC16CE}" sibTransId="{C5125F26-1B01-45A3-8923-65B0673747DA}"/>
    <dgm:cxn modelId="{729B5282-686A-4D98-BB3E-72429D9B5CDF}" srcId="{31CE6557-6B04-4D31-BD91-EDC1432AEA32}" destId="{DF0471DE-3FE6-4E9A-B464-A8D3C80B019F}" srcOrd="0" destOrd="0" parTransId="{A6E8A61D-09B9-4AEB-BE94-746BF6712377}" sibTransId="{38D5C791-FFBA-4028-83A8-DA5A2711E6FF}"/>
    <dgm:cxn modelId="{FCC77D10-C644-4372-8303-AA2870687240}" type="presOf" srcId="{DF0471DE-3FE6-4E9A-B464-A8D3C80B019F}" destId="{7AA379BB-553D-4C5A-973B-C803DB424E8D}" srcOrd="0" destOrd="0" presId="urn:microsoft.com/office/officeart/2005/8/layout/vList5"/>
    <dgm:cxn modelId="{F7ECA027-8CCE-4EF9-9415-2105A901F1F8}" srcId="{DF0471DE-3FE6-4E9A-B464-A8D3C80B019F}" destId="{EF7C19DC-82F5-49F4-B143-251968184891}" srcOrd="1" destOrd="0" parTransId="{2FB01861-6337-4DFD-A2A7-DC3B5185508A}" sibTransId="{418BB0FB-9993-4A15-9B01-DA88FC2EBD93}"/>
    <dgm:cxn modelId="{BA2F7F19-7646-4AAF-85C9-5896CA371F1E}" srcId="{FCE81977-41A7-47E5-9962-71661AEF0372}" destId="{090667AC-CC1C-4FA7-96A3-AD729FAA72F3}" srcOrd="2" destOrd="0" parTransId="{7787FB6B-74D6-42D7-A0B6-B1386A60CFFC}" sibTransId="{355FF427-5B57-49CB-B8AC-69A05587D1AD}"/>
    <dgm:cxn modelId="{9C67D403-70C8-4F6F-A341-B36B65B26A14}" type="presOf" srcId="{56F742C7-EB24-4984-8044-E4F4F88F032F}" destId="{1F7CC2F7-49EC-4FA6-BF4A-80F22AB661C5}" srcOrd="0" destOrd="0" presId="urn:microsoft.com/office/officeart/2005/8/layout/vList5"/>
    <dgm:cxn modelId="{8EC33A3F-49FC-4C8A-8824-DAECFB487D11}" srcId="{0EDC1B78-0C9A-4238-99A9-944321CADCF9}" destId="{F28AE5DE-150C-488D-8E48-18EA909FD744}" srcOrd="1" destOrd="0" parTransId="{D04FB06A-3828-4280-91B0-79ECA0830F36}" sibTransId="{79126AB1-FC16-4ED5-8268-2671820506E8}"/>
    <dgm:cxn modelId="{FD734FD0-5C83-4ADF-B031-EE13F21CD4CF}" type="presOf" srcId="{8EBD8E66-712F-4E3C-BBA4-ED0894C20772}" destId="{6482B23D-0268-4822-A69D-4FBEAB791F18}" srcOrd="0" destOrd="0" presId="urn:microsoft.com/office/officeart/2005/8/layout/vList5"/>
    <dgm:cxn modelId="{1315704D-92E0-4431-81CA-DA44459D6D15}" type="presOf" srcId="{828167C8-E005-438E-B266-9147FC5F6099}" destId="{7AA379BB-553D-4C5A-973B-C803DB424E8D}" srcOrd="0" destOrd="4" presId="urn:microsoft.com/office/officeart/2005/8/layout/vList5"/>
    <dgm:cxn modelId="{D1521C0F-B6BA-4BA3-A92C-3585A0B2AB04}" srcId="{8EBD8E66-712F-4E3C-BBA4-ED0894C20772}" destId="{94BDA892-00C5-4BA5-974D-7DA68E6F35CB}" srcOrd="1" destOrd="0" parTransId="{A0F9D46D-4007-447A-9E6E-4EB7A859AABE}" sibTransId="{D9932D85-3A8C-44E6-A696-3C2D840BA9A4}"/>
    <dgm:cxn modelId="{888E9504-FDA8-44E0-ABA1-57CF2D1F4130}" type="presOf" srcId="{E40F1235-6A40-4053-8E54-2B7741E065FA}" destId="{14B1BB02-036E-4232-AC67-C56A5973FAF4}" srcOrd="0" destOrd="3" presId="urn:microsoft.com/office/officeart/2005/8/layout/vList5"/>
    <dgm:cxn modelId="{27535F23-D064-42E6-B144-2442D6C336F0}" srcId="{0EDC1B78-0C9A-4238-99A9-944321CADCF9}" destId="{7A72A6D9-26F8-4D0D-A310-3004EC70439C}" srcOrd="0" destOrd="0" parTransId="{B2A5EDE0-AB61-400B-99B5-BBF803890CB3}" sibTransId="{B252FFF0-7825-4BAB-BDA1-0DE131AE538A}"/>
    <dgm:cxn modelId="{B7B8DFDB-8730-40D8-B30A-1BA2E1A5BEDB}" srcId="{DF0471DE-3FE6-4E9A-B464-A8D3C80B019F}" destId="{EE4260AF-3B2B-4EBB-961D-91B592BF512F}" srcOrd="0" destOrd="0" parTransId="{2E9AD0AB-5D5A-4A25-97AA-A4DAF3378549}" sibTransId="{2FCA7C3A-1115-46EC-88EB-FAA192D09A51}"/>
    <dgm:cxn modelId="{557F0577-9F6A-460F-A677-43CB5B10A8EE}" type="presOf" srcId="{2C80F749-8640-464A-B824-546142694EBC}" destId="{028DD315-5DD7-41D2-A974-9D87E9983FE4}" srcOrd="0" destOrd="1" presId="urn:microsoft.com/office/officeart/2005/8/layout/vList5"/>
    <dgm:cxn modelId="{B03D38E6-7345-4736-A9FA-03321AEE370E}" type="presOf" srcId="{915E2E3C-3E66-40B2-99E6-94929A149FA1}" destId="{1F7CC2F7-49EC-4FA6-BF4A-80F22AB661C5}" srcOrd="0" destOrd="1" presId="urn:microsoft.com/office/officeart/2005/8/layout/vList5"/>
    <dgm:cxn modelId="{5B4C48F0-6B76-47D7-A6BB-97C9CB24EF57}" type="presOf" srcId="{648F72C4-9789-46AE-BACD-D5D9F150C021}" destId="{028DD315-5DD7-41D2-A974-9D87E9983FE4}" srcOrd="0" destOrd="3" presId="urn:microsoft.com/office/officeart/2005/8/layout/vList5"/>
    <dgm:cxn modelId="{223FA8F1-214D-4A39-B30E-4E9CF731711C}" srcId="{0EDC1B78-0C9A-4238-99A9-944321CADCF9}" destId="{E40F1235-6A40-4053-8E54-2B7741E065FA}" srcOrd="3" destOrd="0" parTransId="{22209F67-49EE-4195-BB49-BDAFAB3E4A62}" sibTransId="{99F42303-AF68-46F8-91C3-1B89A7EF93B1}"/>
    <dgm:cxn modelId="{8AC8FD9C-3D22-47C2-A3D3-F64539846A5F}" type="presOf" srcId="{0EDC1B78-0C9A-4238-99A9-944321CADCF9}" destId="{39356DCF-9091-45C6-B00A-123A08962E14}" srcOrd="0" destOrd="0" presId="urn:microsoft.com/office/officeart/2005/8/layout/vList5"/>
    <dgm:cxn modelId="{F812ABC2-E26E-4198-BD0A-EDB69560AEF3}" type="presOf" srcId="{F28AE5DE-150C-488D-8E48-18EA909FD744}" destId="{14B1BB02-036E-4232-AC67-C56A5973FAF4}" srcOrd="0" destOrd="1" presId="urn:microsoft.com/office/officeart/2005/8/layout/vList5"/>
    <dgm:cxn modelId="{791E1964-4F54-49BA-A620-89EFB9C82E1F}" type="presOf" srcId="{31CE6557-6B04-4D31-BD91-EDC1432AEA32}" destId="{984DD7C2-97D6-4518-A5D4-E93C3471E62E}" srcOrd="0" destOrd="0" presId="urn:microsoft.com/office/officeart/2005/8/layout/vList5"/>
    <dgm:cxn modelId="{C94DC46C-A945-44D4-B9FB-E1C67E7E825C}" srcId="{94BDA892-00C5-4BA5-974D-7DA68E6F35CB}" destId="{915E2E3C-3E66-40B2-99E6-94929A149FA1}" srcOrd="1" destOrd="0" parTransId="{90D39657-9C17-4551-A8A8-A9644597EF8A}" sibTransId="{C8D2BEB0-4387-4415-8526-14A256464C5C}"/>
    <dgm:cxn modelId="{FA411FD0-6214-4EA8-B0A5-79F0F4E6D9DD}" type="presOf" srcId="{FCE81977-41A7-47E5-9962-71661AEF0372}" destId="{91C5D795-DB4A-475E-9319-3C58E72C0875}" srcOrd="0" destOrd="0" presId="urn:microsoft.com/office/officeart/2005/8/layout/vList5"/>
    <dgm:cxn modelId="{38CB2BA4-1AE0-48CB-BFCF-5EF0CEC7AD3E}" type="presOf" srcId="{EE4260AF-3B2B-4EBB-961D-91B592BF512F}" destId="{7AA379BB-553D-4C5A-973B-C803DB424E8D}" srcOrd="0" destOrd="1" presId="urn:microsoft.com/office/officeart/2005/8/layout/vList5"/>
    <dgm:cxn modelId="{76B802EB-AF0C-4BA6-9B8C-C9CDF4A5829A}" srcId="{94BDA892-00C5-4BA5-974D-7DA68E6F35CB}" destId="{56F742C7-EB24-4984-8044-E4F4F88F032F}" srcOrd="0" destOrd="0" parTransId="{07AC61DE-644A-44D6-AC2C-AEAB92A29F4A}" sibTransId="{68B2B84F-4793-494D-A85E-7A62C47BC9DF}"/>
    <dgm:cxn modelId="{7410ECED-5492-4138-9CCC-D6AABB87B2B5}" type="presOf" srcId="{7A72A6D9-26F8-4D0D-A310-3004EC70439C}" destId="{14B1BB02-036E-4232-AC67-C56A5973FAF4}" srcOrd="0" destOrd="0" presId="urn:microsoft.com/office/officeart/2005/8/layout/vList5"/>
    <dgm:cxn modelId="{F6BF3A70-9CC2-4D20-827E-3290B2564842}" type="presOf" srcId="{090667AC-CC1C-4FA7-96A3-AD729FAA72F3}" destId="{028DD315-5DD7-41D2-A974-9D87E9983FE4}" srcOrd="0" destOrd="2" presId="urn:microsoft.com/office/officeart/2005/8/layout/vList5"/>
    <dgm:cxn modelId="{22D24F17-6F7D-4A5E-9592-FE23BC86D150}" type="presOf" srcId="{38888D79-5314-4253-AE39-62C2D51BE35D}" destId="{1F7CC2F7-49EC-4FA6-BF4A-80F22AB661C5}" srcOrd="0" destOrd="2" presId="urn:microsoft.com/office/officeart/2005/8/layout/vList5"/>
    <dgm:cxn modelId="{4AD51412-CB2C-4AF0-8FF4-003382D2BB0F}" type="presOf" srcId="{EF7C19DC-82F5-49F4-B143-251968184891}" destId="{7AA379BB-553D-4C5A-973B-C803DB424E8D}" srcOrd="0" destOrd="2" presId="urn:microsoft.com/office/officeart/2005/8/layout/vList5"/>
    <dgm:cxn modelId="{200BB2F8-8931-4037-B45D-47C452E899CD}" srcId="{FCE81977-41A7-47E5-9962-71661AEF0372}" destId="{CDD0B6FC-14CF-4376-8CE1-DE8B8213BAB6}" srcOrd="0" destOrd="0" parTransId="{C3502931-049D-4762-AA7F-DD8A50B56E28}" sibTransId="{63873323-A727-4589-81C5-CC1C95CD4A7B}"/>
    <dgm:cxn modelId="{5DC8E4F3-3FA6-44FB-B738-31B3710955E8}" srcId="{0EDC1B78-0C9A-4238-99A9-944321CADCF9}" destId="{98FBBE71-1F8C-43D1-86CF-CF7F508DA3E1}" srcOrd="2" destOrd="0" parTransId="{7001DA6D-836E-4156-9D01-271E5592D537}" sibTransId="{82F843CF-769A-4FFA-BB37-1D7218A4160E}"/>
    <dgm:cxn modelId="{185BB394-E6A1-4B7A-86BA-F44996CC67C2}" srcId="{DF0471DE-3FE6-4E9A-B464-A8D3C80B019F}" destId="{828167C8-E005-438E-B266-9147FC5F6099}" srcOrd="3" destOrd="0" parTransId="{5551DE86-60B4-4D32-96A8-1F155817FE22}" sibTransId="{4212FDEE-8633-4C33-8155-809713A9CA91}"/>
    <dgm:cxn modelId="{1B70E684-E149-40EE-97B5-DB415E88950E}" srcId="{8EBD8E66-712F-4E3C-BBA4-ED0894C20772}" destId="{0EDC1B78-0C9A-4238-99A9-944321CADCF9}" srcOrd="0" destOrd="0" parTransId="{BFE43DD2-24E4-4A73-A02F-5B8B23CE43BA}" sibTransId="{30B5D612-ACD6-430D-A2F6-921278BE7D9E}"/>
    <dgm:cxn modelId="{EAA91AD0-D03E-4D88-B433-DC3D0E9E806A}" srcId="{94BDA892-00C5-4BA5-974D-7DA68E6F35CB}" destId="{38888D79-5314-4253-AE39-62C2D51BE35D}" srcOrd="2" destOrd="0" parTransId="{2CB278EC-1047-421C-87F2-A0E5481E36F9}" sibTransId="{1785D6E6-ABB9-49BF-89C9-ED0D8F6A25CD}"/>
    <dgm:cxn modelId="{99D2D9C0-41AE-4B7B-B5FA-5D31C7A57101}" srcId="{FCE81977-41A7-47E5-9962-71661AEF0372}" destId="{2C80F749-8640-464A-B824-546142694EBC}" srcOrd="1" destOrd="0" parTransId="{337B7BD6-7869-4439-85B0-438833520BF5}" sibTransId="{BA25B0CB-8844-4856-8E39-DD62E27685F4}"/>
    <dgm:cxn modelId="{2705DED8-7836-4367-AA02-F3E2C173E194}" type="presParOf" srcId="{6482B23D-0268-4822-A69D-4FBEAB791F18}" destId="{C1A1BD8B-0F06-4E1F-A860-197DB209F5B0}" srcOrd="0" destOrd="0" presId="urn:microsoft.com/office/officeart/2005/8/layout/vList5"/>
    <dgm:cxn modelId="{C2DA6AF4-AF9B-444B-A5C8-DE0A9C17646A}" type="presParOf" srcId="{C1A1BD8B-0F06-4E1F-A860-197DB209F5B0}" destId="{39356DCF-9091-45C6-B00A-123A08962E14}" srcOrd="0" destOrd="0" presId="urn:microsoft.com/office/officeart/2005/8/layout/vList5"/>
    <dgm:cxn modelId="{3B49A802-5F2C-47AE-8C39-984A9B09F6A8}" type="presParOf" srcId="{C1A1BD8B-0F06-4E1F-A860-197DB209F5B0}" destId="{14B1BB02-036E-4232-AC67-C56A5973FAF4}" srcOrd="1" destOrd="0" presId="urn:microsoft.com/office/officeart/2005/8/layout/vList5"/>
    <dgm:cxn modelId="{FC9B8CD7-56F7-4C15-A322-C23FCF1800C0}" type="presParOf" srcId="{6482B23D-0268-4822-A69D-4FBEAB791F18}" destId="{01D43BD8-D32B-470E-BDE5-735A22E38E9A}" srcOrd="1" destOrd="0" presId="urn:microsoft.com/office/officeart/2005/8/layout/vList5"/>
    <dgm:cxn modelId="{341A954D-8EA8-45D3-AE89-CE783B3B3B1C}" type="presParOf" srcId="{6482B23D-0268-4822-A69D-4FBEAB791F18}" destId="{15E51EEE-DFE1-4994-A4EB-DC1C82D621AD}" srcOrd="2" destOrd="0" presId="urn:microsoft.com/office/officeart/2005/8/layout/vList5"/>
    <dgm:cxn modelId="{1DC838C0-7B37-446E-A6E1-A971D5B1B377}" type="presParOf" srcId="{15E51EEE-DFE1-4994-A4EB-DC1C82D621AD}" destId="{FFC48B2B-B72E-4592-873A-11B3935E93AC}" srcOrd="0" destOrd="0" presId="urn:microsoft.com/office/officeart/2005/8/layout/vList5"/>
    <dgm:cxn modelId="{6EA1F122-01A4-453A-B280-B50C6795E437}" type="presParOf" srcId="{15E51EEE-DFE1-4994-A4EB-DC1C82D621AD}" destId="{1F7CC2F7-49EC-4FA6-BF4A-80F22AB661C5}" srcOrd="1" destOrd="0" presId="urn:microsoft.com/office/officeart/2005/8/layout/vList5"/>
    <dgm:cxn modelId="{3B5BEB82-2616-4F62-A52B-46EF7437226C}" type="presParOf" srcId="{6482B23D-0268-4822-A69D-4FBEAB791F18}" destId="{C01E122C-3249-4218-87CE-D524FB638D3E}" srcOrd="3" destOrd="0" presId="urn:microsoft.com/office/officeart/2005/8/layout/vList5"/>
    <dgm:cxn modelId="{661F0972-E51E-4AB0-B9BD-10043E5B0E1C}" type="presParOf" srcId="{6482B23D-0268-4822-A69D-4FBEAB791F18}" destId="{B2CC3628-CD3D-4582-93FC-168030EF5059}" srcOrd="4" destOrd="0" presId="urn:microsoft.com/office/officeart/2005/8/layout/vList5"/>
    <dgm:cxn modelId="{1B4669CF-8A13-4990-9F1C-A5E42E8339A7}" type="presParOf" srcId="{B2CC3628-CD3D-4582-93FC-168030EF5059}" destId="{984DD7C2-97D6-4518-A5D4-E93C3471E62E}" srcOrd="0" destOrd="0" presId="urn:microsoft.com/office/officeart/2005/8/layout/vList5"/>
    <dgm:cxn modelId="{489F8DBC-47DE-4AA6-91C2-2085F8B65EED}" type="presParOf" srcId="{B2CC3628-CD3D-4582-93FC-168030EF5059}" destId="{7AA379BB-553D-4C5A-973B-C803DB424E8D}" srcOrd="1" destOrd="0" presId="urn:microsoft.com/office/officeart/2005/8/layout/vList5"/>
    <dgm:cxn modelId="{6BEFB1AC-E850-4B2D-9A21-DBBBFEA162E2}" type="presParOf" srcId="{6482B23D-0268-4822-A69D-4FBEAB791F18}" destId="{0C0C9CB7-A605-4444-813D-5F2FF4A1A0E4}" srcOrd="5" destOrd="0" presId="urn:microsoft.com/office/officeart/2005/8/layout/vList5"/>
    <dgm:cxn modelId="{CCA1D507-7D07-4B84-9E23-3271B3782375}" type="presParOf" srcId="{6482B23D-0268-4822-A69D-4FBEAB791F18}" destId="{963B6A0F-5F6D-456C-A516-D5891CCDA544}" srcOrd="6" destOrd="0" presId="urn:microsoft.com/office/officeart/2005/8/layout/vList5"/>
    <dgm:cxn modelId="{488194A3-F75E-4964-AA2D-01BF08E654EB}" type="presParOf" srcId="{963B6A0F-5F6D-456C-A516-D5891CCDA544}" destId="{91C5D795-DB4A-475E-9319-3C58E72C0875}" srcOrd="0" destOrd="0" presId="urn:microsoft.com/office/officeart/2005/8/layout/vList5"/>
    <dgm:cxn modelId="{DED1F453-CA78-4E73-8085-C619A029D6F8}" type="presParOf" srcId="{963B6A0F-5F6D-456C-A516-D5891CCDA544}" destId="{028DD315-5DD7-41D2-A974-9D87E9983FE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BD8E66-712F-4E3C-BBA4-ED0894C2077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EDC1B78-0C9A-4238-99A9-944321CADCF9}">
      <dgm:prSet phldrT="[Text]"/>
      <dgm:spPr>
        <a:solidFill>
          <a:schemeClr val="accent2">
            <a:lumMod val="60000"/>
            <a:lumOff val="40000"/>
          </a:schemeClr>
        </a:solidFill>
      </dgm:spPr>
      <dgm:t>
        <a:bodyPr/>
        <a:lstStyle/>
        <a:p>
          <a:r>
            <a:rPr lang="en-US" dirty="0" smtClean="0"/>
            <a:t>Excess weight</a:t>
          </a:r>
          <a:endParaRPr lang="en-US" dirty="0"/>
        </a:p>
      </dgm:t>
    </dgm:pt>
    <dgm:pt modelId="{BFE43DD2-24E4-4A73-A02F-5B8B23CE43BA}" type="parTrans" cxnId="{1B70E684-E149-40EE-97B5-DB415E88950E}">
      <dgm:prSet/>
      <dgm:spPr/>
      <dgm:t>
        <a:bodyPr/>
        <a:lstStyle/>
        <a:p>
          <a:endParaRPr lang="en-US"/>
        </a:p>
      </dgm:t>
    </dgm:pt>
    <dgm:pt modelId="{30B5D612-ACD6-430D-A2F6-921278BE7D9E}" type="sibTrans" cxnId="{1B70E684-E149-40EE-97B5-DB415E88950E}">
      <dgm:prSet/>
      <dgm:spPr/>
      <dgm:t>
        <a:bodyPr/>
        <a:lstStyle/>
        <a:p>
          <a:endParaRPr lang="en-US"/>
        </a:p>
      </dgm:t>
    </dgm:pt>
    <dgm:pt modelId="{56F742C7-EB24-4984-8044-E4F4F88F032F}">
      <dgm:prSet phldrT="[Text]"/>
      <dgm:spPr/>
      <dgm:t>
        <a:bodyPr/>
        <a:lstStyle/>
        <a:p>
          <a:r>
            <a:rPr lang="en-US" b="1" dirty="0" smtClean="0"/>
            <a:t>Of particular concern in Year 6 (ages 10-11)</a:t>
          </a:r>
          <a:endParaRPr lang="en-US" b="1" dirty="0"/>
        </a:p>
      </dgm:t>
    </dgm:pt>
    <dgm:pt modelId="{07AC61DE-644A-44D6-AC2C-AEAB92A29F4A}" type="parTrans" cxnId="{76B802EB-AF0C-4BA6-9B8C-C9CDF4A5829A}">
      <dgm:prSet/>
      <dgm:spPr/>
      <dgm:t>
        <a:bodyPr/>
        <a:lstStyle/>
        <a:p>
          <a:endParaRPr lang="en-US"/>
        </a:p>
      </dgm:t>
    </dgm:pt>
    <dgm:pt modelId="{68B2B84F-4793-494D-A85E-7A62C47BC9DF}" type="sibTrans" cxnId="{76B802EB-AF0C-4BA6-9B8C-C9CDF4A5829A}">
      <dgm:prSet/>
      <dgm:spPr/>
      <dgm:t>
        <a:bodyPr/>
        <a:lstStyle/>
        <a:p>
          <a:endParaRPr lang="en-US"/>
        </a:p>
      </dgm:t>
    </dgm:pt>
    <dgm:pt modelId="{2C09329B-0424-4BDC-92AE-A1527402B6A4}">
      <dgm:prSet phldrT="[Text]"/>
      <dgm:spPr/>
      <dgm:t>
        <a:bodyPr/>
        <a:lstStyle/>
        <a:p>
          <a:r>
            <a:rPr lang="en-US" b="1" dirty="0" smtClean="0"/>
            <a:t>At a significant, vulnerable time of life</a:t>
          </a:r>
          <a:endParaRPr lang="en-US" b="1" dirty="0"/>
        </a:p>
      </dgm:t>
    </dgm:pt>
    <dgm:pt modelId="{B2F572C3-4FFC-440A-A84D-64B733A78E3D}" type="parTrans" cxnId="{988F7134-61D1-4AAD-B188-930A2248D047}">
      <dgm:prSet/>
      <dgm:spPr/>
      <dgm:t>
        <a:bodyPr/>
        <a:lstStyle/>
        <a:p>
          <a:endParaRPr lang="en-US"/>
        </a:p>
      </dgm:t>
    </dgm:pt>
    <dgm:pt modelId="{37372249-6851-4805-85B9-F7508695DC0D}" type="sibTrans" cxnId="{988F7134-61D1-4AAD-B188-930A2248D047}">
      <dgm:prSet/>
      <dgm:spPr/>
      <dgm:t>
        <a:bodyPr/>
        <a:lstStyle/>
        <a:p>
          <a:endParaRPr lang="en-US"/>
        </a:p>
      </dgm:t>
    </dgm:pt>
    <dgm:pt modelId="{31CE6557-6B04-4D31-BD91-EDC1432AEA32}">
      <dgm:prSet phldrT="[Text]"/>
      <dgm:spPr>
        <a:solidFill>
          <a:schemeClr val="accent2">
            <a:lumMod val="60000"/>
            <a:lumOff val="40000"/>
          </a:schemeClr>
        </a:solidFill>
      </dgm:spPr>
      <dgm:t>
        <a:bodyPr/>
        <a:lstStyle/>
        <a:p>
          <a:r>
            <a:rPr lang="en-US" dirty="0" smtClean="0"/>
            <a:t>Consequences</a:t>
          </a:r>
          <a:endParaRPr lang="en-US" dirty="0"/>
        </a:p>
      </dgm:t>
    </dgm:pt>
    <dgm:pt modelId="{95ACCD94-67C6-4A3E-9BED-0005F41B003B}" type="parTrans" cxnId="{14D11934-B6F2-4751-B987-912E84E46660}">
      <dgm:prSet/>
      <dgm:spPr/>
      <dgm:t>
        <a:bodyPr/>
        <a:lstStyle/>
        <a:p>
          <a:endParaRPr lang="en-US"/>
        </a:p>
      </dgm:t>
    </dgm:pt>
    <dgm:pt modelId="{E5AB638E-D720-482F-9936-E05A51F0519D}" type="sibTrans" cxnId="{14D11934-B6F2-4751-B987-912E84E46660}">
      <dgm:prSet/>
      <dgm:spPr/>
      <dgm:t>
        <a:bodyPr/>
        <a:lstStyle/>
        <a:p>
          <a:endParaRPr lang="en-US"/>
        </a:p>
      </dgm:t>
    </dgm:pt>
    <dgm:pt modelId="{1E0CCF54-160E-4FF1-8246-403CAC54F71D}">
      <dgm:prSet phldrT="[Text]"/>
      <dgm:spPr/>
      <dgm:t>
        <a:bodyPr/>
        <a:lstStyle/>
        <a:p>
          <a:r>
            <a:rPr lang="en-US" b="1" dirty="0" smtClean="0"/>
            <a:t>Mental health issues</a:t>
          </a:r>
          <a:endParaRPr lang="en-US" b="1" dirty="0"/>
        </a:p>
      </dgm:t>
    </dgm:pt>
    <dgm:pt modelId="{EE00091D-4D99-4437-9C76-C26CE829323E}" type="parTrans" cxnId="{7186D363-3436-454F-BB63-CE57F139ECA7}">
      <dgm:prSet/>
      <dgm:spPr/>
      <dgm:t>
        <a:bodyPr/>
        <a:lstStyle/>
        <a:p>
          <a:endParaRPr lang="en-US"/>
        </a:p>
      </dgm:t>
    </dgm:pt>
    <dgm:pt modelId="{45D2F03B-FB27-4D00-BACC-67E55A9E7CA0}" type="sibTrans" cxnId="{7186D363-3436-454F-BB63-CE57F139ECA7}">
      <dgm:prSet/>
      <dgm:spPr/>
      <dgm:t>
        <a:bodyPr/>
        <a:lstStyle/>
        <a:p>
          <a:endParaRPr lang="en-US"/>
        </a:p>
      </dgm:t>
    </dgm:pt>
    <dgm:pt modelId="{90B69E9B-70CF-4723-9FA7-B0A71B0887F6}">
      <dgm:prSet phldrT="[Text]"/>
      <dgm:spPr/>
      <dgm:t>
        <a:bodyPr/>
        <a:lstStyle/>
        <a:p>
          <a:r>
            <a:rPr lang="en-US" b="1" dirty="0" smtClean="0"/>
            <a:t>Physical illness </a:t>
          </a:r>
          <a:endParaRPr lang="en-US" b="1" dirty="0"/>
        </a:p>
      </dgm:t>
    </dgm:pt>
    <dgm:pt modelId="{01B92F29-A087-4914-A8F0-B387079B93F9}" type="parTrans" cxnId="{EDBAFBC1-8D46-45CC-8A83-B5F7D9EFD0F9}">
      <dgm:prSet/>
      <dgm:spPr/>
      <dgm:t>
        <a:bodyPr/>
        <a:lstStyle/>
        <a:p>
          <a:endParaRPr lang="en-US"/>
        </a:p>
      </dgm:t>
    </dgm:pt>
    <dgm:pt modelId="{162EA07F-7822-4C17-832F-311ED3CB2EB2}" type="sibTrans" cxnId="{EDBAFBC1-8D46-45CC-8A83-B5F7D9EFD0F9}">
      <dgm:prSet/>
      <dgm:spPr/>
      <dgm:t>
        <a:bodyPr/>
        <a:lstStyle/>
        <a:p>
          <a:endParaRPr lang="en-US"/>
        </a:p>
      </dgm:t>
    </dgm:pt>
    <dgm:pt modelId="{FCE81977-41A7-47E5-9962-71661AEF0372}">
      <dgm:prSet phldrT="[Text]"/>
      <dgm:spPr>
        <a:solidFill>
          <a:schemeClr val="accent3">
            <a:lumMod val="75000"/>
          </a:schemeClr>
        </a:solidFill>
      </dgm:spPr>
      <dgm:t>
        <a:bodyPr/>
        <a:lstStyle/>
        <a:p>
          <a:r>
            <a:rPr lang="en-US" dirty="0" smtClean="0"/>
            <a:t>Physical activity</a:t>
          </a:r>
          <a:endParaRPr lang="en-US" dirty="0"/>
        </a:p>
      </dgm:t>
    </dgm:pt>
    <dgm:pt modelId="{F6955166-10FC-4C65-B415-6CDAD53F047B}" type="parTrans" cxnId="{7C8F4E67-990E-4CCA-AB1F-990B6EA33734}">
      <dgm:prSet/>
      <dgm:spPr/>
      <dgm:t>
        <a:bodyPr/>
        <a:lstStyle/>
        <a:p>
          <a:endParaRPr lang="en-US"/>
        </a:p>
      </dgm:t>
    </dgm:pt>
    <dgm:pt modelId="{EE65379E-B28C-4244-AC37-62BBF2390854}" type="sibTrans" cxnId="{7C8F4E67-990E-4CCA-AB1F-990B6EA33734}">
      <dgm:prSet/>
      <dgm:spPr/>
      <dgm:t>
        <a:bodyPr/>
        <a:lstStyle/>
        <a:p>
          <a:endParaRPr lang="en-US"/>
        </a:p>
      </dgm:t>
    </dgm:pt>
    <dgm:pt modelId="{CDD0B6FC-14CF-4376-8CE1-DE8B8213BAB6}">
      <dgm:prSet phldrT="[Text]"/>
      <dgm:spPr/>
      <dgm:t>
        <a:bodyPr/>
        <a:lstStyle/>
        <a:p>
          <a:r>
            <a:rPr lang="en-US" b="1" dirty="0" smtClean="0"/>
            <a:t>Helps with weight loss (with changed diet) and increases confidence </a:t>
          </a:r>
          <a:endParaRPr lang="en-US" b="1" dirty="0"/>
        </a:p>
      </dgm:t>
    </dgm:pt>
    <dgm:pt modelId="{C3502931-049D-4762-AA7F-DD8A50B56E28}" type="parTrans" cxnId="{200BB2F8-8931-4037-B45D-47C452E899CD}">
      <dgm:prSet/>
      <dgm:spPr/>
      <dgm:t>
        <a:bodyPr/>
        <a:lstStyle/>
        <a:p>
          <a:endParaRPr lang="en-US"/>
        </a:p>
      </dgm:t>
    </dgm:pt>
    <dgm:pt modelId="{63873323-A727-4589-81C5-CC1C95CD4A7B}" type="sibTrans" cxnId="{200BB2F8-8931-4037-B45D-47C452E899CD}">
      <dgm:prSet/>
      <dgm:spPr/>
      <dgm:t>
        <a:bodyPr/>
        <a:lstStyle/>
        <a:p>
          <a:endParaRPr lang="en-US"/>
        </a:p>
      </dgm:t>
    </dgm:pt>
    <dgm:pt modelId="{04E472BF-2DDC-45B7-8C8D-A56AF4F38318}">
      <dgm:prSet phldrT="[Text]"/>
      <dgm:spPr/>
      <dgm:t>
        <a:bodyPr/>
        <a:lstStyle/>
        <a:p>
          <a:r>
            <a:rPr lang="en-US" b="1" dirty="0" smtClean="0"/>
            <a:t>Cardiovascular and musculoskeletal benefits</a:t>
          </a:r>
          <a:endParaRPr lang="en-US" b="1" dirty="0"/>
        </a:p>
      </dgm:t>
    </dgm:pt>
    <dgm:pt modelId="{A2373A79-F11F-4714-A00F-EF755C849454}" type="parTrans" cxnId="{0AD77A2B-BD3C-4349-BED6-24046A727BE9}">
      <dgm:prSet/>
      <dgm:spPr/>
      <dgm:t>
        <a:bodyPr/>
        <a:lstStyle/>
        <a:p>
          <a:endParaRPr lang="en-US"/>
        </a:p>
      </dgm:t>
    </dgm:pt>
    <dgm:pt modelId="{CDC0336B-8115-44C1-97F1-98779C7C5F58}" type="sibTrans" cxnId="{0AD77A2B-BD3C-4349-BED6-24046A727BE9}">
      <dgm:prSet/>
      <dgm:spPr/>
      <dgm:t>
        <a:bodyPr/>
        <a:lstStyle/>
        <a:p>
          <a:endParaRPr lang="en-US"/>
        </a:p>
      </dgm:t>
    </dgm:pt>
    <dgm:pt modelId="{C80BB61B-2275-4981-ABF2-2E773FB0307E}">
      <dgm:prSet phldrT="[Text]"/>
      <dgm:spPr/>
      <dgm:t>
        <a:bodyPr/>
        <a:lstStyle/>
        <a:p>
          <a:r>
            <a:rPr lang="en-US" b="1" dirty="0" smtClean="0"/>
            <a:t>Encourages socialising </a:t>
          </a:r>
          <a:endParaRPr lang="en-US" b="1" dirty="0"/>
        </a:p>
      </dgm:t>
    </dgm:pt>
    <dgm:pt modelId="{94DFE692-ADB7-4241-8799-C6453FD88E0B}" type="parTrans" cxnId="{A2667717-D991-4D7F-871C-16042FF4BB40}">
      <dgm:prSet/>
      <dgm:spPr/>
      <dgm:t>
        <a:bodyPr/>
        <a:lstStyle/>
        <a:p>
          <a:endParaRPr lang="en-US"/>
        </a:p>
      </dgm:t>
    </dgm:pt>
    <dgm:pt modelId="{4F5DC422-F6D3-4B5F-856F-E7C227E96BCA}" type="sibTrans" cxnId="{A2667717-D991-4D7F-871C-16042FF4BB40}">
      <dgm:prSet/>
      <dgm:spPr/>
      <dgm:t>
        <a:bodyPr/>
        <a:lstStyle/>
        <a:p>
          <a:endParaRPr lang="en-US"/>
        </a:p>
      </dgm:t>
    </dgm:pt>
    <dgm:pt modelId="{8FD7A929-EC24-4208-B52E-C75912302733}">
      <dgm:prSet phldrT="[Text]"/>
      <dgm:spPr/>
      <dgm:t>
        <a:bodyPr/>
        <a:lstStyle/>
        <a:p>
          <a:r>
            <a:rPr lang="en-US" b="1" dirty="0" smtClean="0"/>
            <a:t>Mental health benefits </a:t>
          </a:r>
          <a:endParaRPr lang="en-US" b="1" dirty="0"/>
        </a:p>
      </dgm:t>
    </dgm:pt>
    <dgm:pt modelId="{5EE0ED3C-A0A9-42F2-A713-0B0A9C7BAD6B}" type="parTrans" cxnId="{B96A385C-FAB7-4A78-ABC2-934A7435C33A}">
      <dgm:prSet/>
      <dgm:spPr/>
      <dgm:t>
        <a:bodyPr/>
        <a:lstStyle/>
        <a:p>
          <a:endParaRPr lang="en-US"/>
        </a:p>
      </dgm:t>
    </dgm:pt>
    <dgm:pt modelId="{C210AE5C-3BDA-4389-8B93-1615E6A8F8D9}" type="sibTrans" cxnId="{B96A385C-FAB7-4A78-ABC2-934A7435C33A}">
      <dgm:prSet/>
      <dgm:spPr/>
      <dgm:t>
        <a:bodyPr/>
        <a:lstStyle/>
        <a:p>
          <a:endParaRPr lang="en-US"/>
        </a:p>
      </dgm:t>
    </dgm:pt>
    <dgm:pt modelId="{DF0471DE-3FE6-4E9A-B464-A8D3C80B019F}">
      <dgm:prSet phldrT="[Text]"/>
      <dgm:spPr/>
      <dgm:t>
        <a:bodyPr/>
        <a:lstStyle/>
        <a:p>
          <a:r>
            <a:rPr lang="en-US" b="1" dirty="0" smtClean="0"/>
            <a:t>Lack of self confidence and self esteem</a:t>
          </a:r>
          <a:endParaRPr lang="en-US" b="1" dirty="0"/>
        </a:p>
      </dgm:t>
    </dgm:pt>
    <dgm:pt modelId="{A6E8A61D-09B9-4AEB-BE94-746BF6712377}" type="parTrans" cxnId="{729B5282-686A-4D98-BB3E-72429D9B5CDF}">
      <dgm:prSet/>
      <dgm:spPr/>
      <dgm:t>
        <a:bodyPr/>
        <a:lstStyle/>
        <a:p>
          <a:endParaRPr lang="en-US"/>
        </a:p>
      </dgm:t>
    </dgm:pt>
    <dgm:pt modelId="{38D5C791-FFBA-4028-83A8-DA5A2711E6FF}" type="sibTrans" cxnId="{729B5282-686A-4D98-BB3E-72429D9B5CDF}">
      <dgm:prSet/>
      <dgm:spPr/>
      <dgm:t>
        <a:bodyPr/>
        <a:lstStyle/>
        <a:p>
          <a:endParaRPr lang="en-US"/>
        </a:p>
      </dgm:t>
    </dgm:pt>
    <dgm:pt modelId="{7BF1DCF7-01AC-4E03-AB1E-4495180E37C8}">
      <dgm:prSet phldrT="[Text]"/>
      <dgm:spPr/>
      <dgm:t>
        <a:bodyPr/>
        <a:lstStyle/>
        <a:p>
          <a:r>
            <a:rPr lang="en-US" b="1" dirty="0" smtClean="0"/>
            <a:t>Bullying</a:t>
          </a:r>
          <a:endParaRPr lang="en-US" b="1" dirty="0"/>
        </a:p>
      </dgm:t>
    </dgm:pt>
    <dgm:pt modelId="{31B78164-7A89-4D96-BBB2-17155F217255}" type="parTrans" cxnId="{7D4C18A1-6A06-4B18-B746-3BAD038B8834}">
      <dgm:prSet/>
      <dgm:spPr/>
      <dgm:t>
        <a:bodyPr/>
        <a:lstStyle/>
        <a:p>
          <a:endParaRPr lang="en-US"/>
        </a:p>
      </dgm:t>
    </dgm:pt>
    <dgm:pt modelId="{9B52CC50-0E81-416C-A59B-29FB735C1435}" type="sibTrans" cxnId="{7D4C18A1-6A06-4B18-B746-3BAD038B8834}">
      <dgm:prSet/>
      <dgm:spPr/>
      <dgm:t>
        <a:bodyPr/>
        <a:lstStyle/>
        <a:p>
          <a:endParaRPr lang="en-US"/>
        </a:p>
      </dgm:t>
    </dgm:pt>
    <dgm:pt modelId="{731B9009-BD19-4172-9E8D-72BBA045847A}">
      <dgm:prSet phldrT="[Text]"/>
      <dgm:spPr/>
      <dgm:t>
        <a:bodyPr/>
        <a:lstStyle/>
        <a:p>
          <a:r>
            <a:rPr lang="en-US" b="1" dirty="0" smtClean="0"/>
            <a:t>Isolation</a:t>
          </a:r>
          <a:endParaRPr lang="en-US" b="1" dirty="0"/>
        </a:p>
      </dgm:t>
    </dgm:pt>
    <dgm:pt modelId="{6D323474-FDFB-4C28-B815-8E6C3F50899F}" type="parTrans" cxnId="{A28CD6E2-B723-45E7-AF52-17D6E00B33B3}">
      <dgm:prSet/>
      <dgm:spPr/>
      <dgm:t>
        <a:bodyPr/>
        <a:lstStyle/>
        <a:p>
          <a:endParaRPr lang="en-US"/>
        </a:p>
      </dgm:t>
    </dgm:pt>
    <dgm:pt modelId="{9FB214D7-6CB4-44D0-97CA-DAA9E03D247B}" type="sibTrans" cxnId="{A28CD6E2-B723-45E7-AF52-17D6E00B33B3}">
      <dgm:prSet/>
      <dgm:spPr/>
      <dgm:t>
        <a:bodyPr/>
        <a:lstStyle/>
        <a:p>
          <a:endParaRPr lang="en-US"/>
        </a:p>
      </dgm:t>
    </dgm:pt>
    <dgm:pt modelId="{6482B23D-0268-4822-A69D-4FBEAB791F18}" type="pres">
      <dgm:prSet presAssocID="{8EBD8E66-712F-4E3C-BBA4-ED0894C20772}" presName="Name0" presStyleCnt="0">
        <dgm:presLayoutVars>
          <dgm:dir/>
          <dgm:animLvl val="lvl"/>
          <dgm:resizeHandles val="exact"/>
        </dgm:presLayoutVars>
      </dgm:prSet>
      <dgm:spPr/>
      <dgm:t>
        <a:bodyPr/>
        <a:lstStyle/>
        <a:p>
          <a:endParaRPr lang="en-US"/>
        </a:p>
      </dgm:t>
    </dgm:pt>
    <dgm:pt modelId="{C1A1BD8B-0F06-4E1F-A860-197DB209F5B0}" type="pres">
      <dgm:prSet presAssocID="{0EDC1B78-0C9A-4238-99A9-944321CADCF9}" presName="linNode" presStyleCnt="0"/>
      <dgm:spPr/>
    </dgm:pt>
    <dgm:pt modelId="{39356DCF-9091-45C6-B00A-123A08962E14}" type="pres">
      <dgm:prSet presAssocID="{0EDC1B78-0C9A-4238-99A9-944321CADCF9}" presName="parentText" presStyleLbl="node1" presStyleIdx="0" presStyleCnt="3">
        <dgm:presLayoutVars>
          <dgm:chMax val="1"/>
          <dgm:bulletEnabled val="1"/>
        </dgm:presLayoutVars>
      </dgm:prSet>
      <dgm:spPr/>
      <dgm:t>
        <a:bodyPr/>
        <a:lstStyle/>
        <a:p>
          <a:endParaRPr lang="en-US"/>
        </a:p>
      </dgm:t>
    </dgm:pt>
    <dgm:pt modelId="{14B1BB02-036E-4232-AC67-C56A5973FAF4}" type="pres">
      <dgm:prSet presAssocID="{0EDC1B78-0C9A-4238-99A9-944321CADCF9}" presName="descendantText" presStyleLbl="alignAccFollowNode1" presStyleIdx="0" presStyleCnt="3">
        <dgm:presLayoutVars>
          <dgm:bulletEnabled val="1"/>
        </dgm:presLayoutVars>
      </dgm:prSet>
      <dgm:spPr/>
      <dgm:t>
        <a:bodyPr/>
        <a:lstStyle/>
        <a:p>
          <a:endParaRPr lang="en-US"/>
        </a:p>
      </dgm:t>
    </dgm:pt>
    <dgm:pt modelId="{01D43BD8-D32B-470E-BDE5-735A22E38E9A}" type="pres">
      <dgm:prSet presAssocID="{30B5D612-ACD6-430D-A2F6-921278BE7D9E}" presName="sp" presStyleCnt="0"/>
      <dgm:spPr/>
    </dgm:pt>
    <dgm:pt modelId="{B2CC3628-CD3D-4582-93FC-168030EF5059}" type="pres">
      <dgm:prSet presAssocID="{31CE6557-6B04-4D31-BD91-EDC1432AEA32}" presName="linNode" presStyleCnt="0"/>
      <dgm:spPr/>
    </dgm:pt>
    <dgm:pt modelId="{984DD7C2-97D6-4518-A5D4-E93C3471E62E}" type="pres">
      <dgm:prSet presAssocID="{31CE6557-6B04-4D31-BD91-EDC1432AEA32}" presName="parentText" presStyleLbl="node1" presStyleIdx="1" presStyleCnt="3">
        <dgm:presLayoutVars>
          <dgm:chMax val="1"/>
          <dgm:bulletEnabled val="1"/>
        </dgm:presLayoutVars>
      </dgm:prSet>
      <dgm:spPr/>
      <dgm:t>
        <a:bodyPr/>
        <a:lstStyle/>
        <a:p>
          <a:endParaRPr lang="en-US"/>
        </a:p>
      </dgm:t>
    </dgm:pt>
    <dgm:pt modelId="{7AA379BB-553D-4C5A-973B-C803DB424E8D}" type="pres">
      <dgm:prSet presAssocID="{31CE6557-6B04-4D31-BD91-EDC1432AEA32}" presName="descendantText" presStyleLbl="alignAccFollowNode1" presStyleIdx="1" presStyleCnt="3">
        <dgm:presLayoutVars>
          <dgm:bulletEnabled val="1"/>
        </dgm:presLayoutVars>
      </dgm:prSet>
      <dgm:spPr/>
      <dgm:t>
        <a:bodyPr/>
        <a:lstStyle/>
        <a:p>
          <a:endParaRPr lang="en-US"/>
        </a:p>
      </dgm:t>
    </dgm:pt>
    <dgm:pt modelId="{0C0C9CB7-A605-4444-813D-5F2FF4A1A0E4}" type="pres">
      <dgm:prSet presAssocID="{E5AB638E-D720-482F-9936-E05A51F0519D}" presName="sp" presStyleCnt="0"/>
      <dgm:spPr/>
    </dgm:pt>
    <dgm:pt modelId="{963B6A0F-5F6D-456C-A516-D5891CCDA544}" type="pres">
      <dgm:prSet presAssocID="{FCE81977-41A7-47E5-9962-71661AEF0372}" presName="linNode" presStyleCnt="0"/>
      <dgm:spPr/>
    </dgm:pt>
    <dgm:pt modelId="{91C5D795-DB4A-475E-9319-3C58E72C0875}" type="pres">
      <dgm:prSet presAssocID="{FCE81977-41A7-47E5-9962-71661AEF0372}" presName="parentText" presStyleLbl="node1" presStyleIdx="2" presStyleCnt="3">
        <dgm:presLayoutVars>
          <dgm:chMax val="1"/>
          <dgm:bulletEnabled val="1"/>
        </dgm:presLayoutVars>
      </dgm:prSet>
      <dgm:spPr/>
      <dgm:t>
        <a:bodyPr/>
        <a:lstStyle/>
        <a:p>
          <a:endParaRPr lang="en-US"/>
        </a:p>
      </dgm:t>
    </dgm:pt>
    <dgm:pt modelId="{028DD315-5DD7-41D2-A974-9D87E9983FE4}" type="pres">
      <dgm:prSet presAssocID="{FCE81977-41A7-47E5-9962-71661AEF0372}" presName="descendantText" presStyleLbl="alignAccFollowNode1" presStyleIdx="2" presStyleCnt="3">
        <dgm:presLayoutVars>
          <dgm:bulletEnabled val="1"/>
        </dgm:presLayoutVars>
      </dgm:prSet>
      <dgm:spPr/>
      <dgm:t>
        <a:bodyPr/>
        <a:lstStyle/>
        <a:p>
          <a:endParaRPr lang="en-US"/>
        </a:p>
      </dgm:t>
    </dgm:pt>
  </dgm:ptLst>
  <dgm:cxnLst>
    <dgm:cxn modelId="{8425BA44-10E2-484C-B26D-21E7E8BE7221}" type="presOf" srcId="{CDD0B6FC-14CF-4376-8CE1-DE8B8213BAB6}" destId="{028DD315-5DD7-41D2-A974-9D87E9983FE4}" srcOrd="0" destOrd="0" presId="urn:microsoft.com/office/officeart/2005/8/layout/vList5"/>
    <dgm:cxn modelId="{7C8F4E67-990E-4CCA-AB1F-990B6EA33734}" srcId="{8EBD8E66-712F-4E3C-BBA4-ED0894C20772}" destId="{FCE81977-41A7-47E5-9962-71661AEF0372}" srcOrd="2" destOrd="0" parTransId="{F6955166-10FC-4C65-B415-6CDAD53F047B}" sibTransId="{EE65379E-B28C-4244-AC37-62BBF2390854}"/>
    <dgm:cxn modelId="{A28CD6E2-B723-45E7-AF52-17D6E00B33B3}" srcId="{31CE6557-6B04-4D31-BD91-EDC1432AEA32}" destId="{731B9009-BD19-4172-9E8D-72BBA045847A}" srcOrd="4" destOrd="0" parTransId="{6D323474-FDFB-4C28-B815-8E6C3F50899F}" sibTransId="{9FB214D7-6CB4-44D0-97CA-DAA9E03D247B}"/>
    <dgm:cxn modelId="{14D11934-B6F2-4751-B987-912E84E46660}" srcId="{8EBD8E66-712F-4E3C-BBA4-ED0894C20772}" destId="{31CE6557-6B04-4D31-BD91-EDC1432AEA32}" srcOrd="1" destOrd="0" parTransId="{95ACCD94-67C6-4A3E-9BED-0005F41B003B}" sibTransId="{E5AB638E-D720-482F-9936-E05A51F0519D}"/>
    <dgm:cxn modelId="{75BC63B6-1467-4118-BF85-1F6CB088E14F}" type="presOf" srcId="{7BF1DCF7-01AC-4E03-AB1E-4495180E37C8}" destId="{7AA379BB-553D-4C5A-973B-C803DB424E8D}" srcOrd="0" destOrd="1" presId="urn:microsoft.com/office/officeart/2005/8/layout/vList5"/>
    <dgm:cxn modelId="{A2667717-D991-4D7F-871C-16042FF4BB40}" srcId="{FCE81977-41A7-47E5-9962-71661AEF0372}" destId="{C80BB61B-2275-4981-ABF2-2E773FB0307E}" srcOrd="1" destOrd="0" parTransId="{94DFE692-ADB7-4241-8799-C6453FD88E0B}" sibTransId="{4F5DC422-F6D3-4B5F-856F-E7C227E96BCA}"/>
    <dgm:cxn modelId="{7D4C18A1-6A06-4B18-B746-3BAD038B8834}" srcId="{31CE6557-6B04-4D31-BD91-EDC1432AEA32}" destId="{7BF1DCF7-01AC-4E03-AB1E-4495180E37C8}" srcOrd="1" destOrd="0" parTransId="{31B78164-7A89-4D96-BBB2-17155F217255}" sibTransId="{9B52CC50-0E81-416C-A59B-29FB735C1435}"/>
    <dgm:cxn modelId="{7186D363-3436-454F-BB63-CE57F139ECA7}" srcId="{31CE6557-6B04-4D31-BD91-EDC1432AEA32}" destId="{1E0CCF54-160E-4FF1-8246-403CAC54F71D}" srcOrd="2" destOrd="0" parTransId="{EE00091D-4D99-4437-9C76-C26CE829323E}" sibTransId="{45D2F03B-FB27-4D00-BACC-67E55A9E7CA0}"/>
    <dgm:cxn modelId="{729B5282-686A-4D98-BB3E-72429D9B5CDF}" srcId="{31CE6557-6B04-4D31-BD91-EDC1432AEA32}" destId="{DF0471DE-3FE6-4E9A-B464-A8D3C80B019F}" srcOrd="0" destOrd="0" parTransId="{A6E8A61D-09B9-4AEB-BE94-746BF6712377}" sibTransId="{38D5C791-FFBA-4028-83A8-DA5A2711E6FF}"/>
    <dgm:cxn modelId="{EDBAFBC1-8D46-45CC-8A83-B5F7D9EFD0F9}" srcId="{31CE6557-6B04-4D31-BD91-EDC1432AEA32}" destId="{90B69E9B-70CF-4723-9FA7-B0A71B0887F6}" srcOrd="3" destOrd="0" parTransId="{01B92F29-A087-4914-A8F0-B387079B93F9}" sibTransId="{162EA07F-7822-4C17-832F-311ED3CB2EB2}"/>
    <dgm:cxn modelId="{FCC77D10-C644-4372-8303-AA2870687240}" type="presOf" srcId="{DF0471DE-3FE6-4E9A-B464-A8D3C80B019F}" destId="{7AA379BB-553D-4C5A-973B-C803DB424E8D}" srcOrd="0" destOrd="0" presId="urn:microsoft.com/office/officeart/2005/8/layout/vList5"/>
    <dgm:cxn modelId="{FD734FD0-5C83-4ADF-B031-EE13F21CD4CF}" type="presOf" srcId="{8EBD8E66-712F-4E3C-BBA4-ED0894C20772}" destId="{6482B23D-0268-4822-A69D-4FBEAB791F18}" srcOrd="0" destOrd="0" presId="urn:microsoft.com/office/officeart/2005/8/layout/vList5"/>
    <dgm:cxn modelId="{DBCBA8DE-03DB-4C8E-B46F-EECC8947D8D5}" type="presOf" srcId="{8FD7A929-EC24-4208-B52E-C75912302733}" destId="{028DD315-5DD7-41D2-A974-9D87E9983FE4}" srcOrd="0" destOrd="2" presId="urn:microsoft.com/office/officeart/2005/8/layout/vList5"/>
    <dgm:cxn modelId="{988F7134-61D1-4AAD-B188-930A2248D047}" srcId="{0EDC1B78-0C9A-4238-99A9-944321CADCF9}" destId="{2C09329B-0424-4BDC-92AE-A1527402B6A4}" srcOrd="1" destOrd="0" parTransId="{B2F572C3-4FFC-440A-A84D-64B733A78E3D}" sibTransId="{37372249-6851-4805-85B9-F7508695DC0D}"/>
    <dgm:cxn modelId="{B89176F9-DE04-4E58-81E1-4CDC6F07488E}" type="presOf" srcId="{1E0CCF54-160E-4FF1-8246-403CAC54F71D}" destId="{7AA379BB-553D-4C5A-973B-C803DB424E8D}" srcOrd="0" destOrd="2" presId="urn:microsoft.com/office/officeart/2005/8/layout/vList5"/>
    <dgm:cxn modelId="{E70958DC-63CF-4188-A29C-37084C2EBFAB}" type="presOf" srcId="{C80BB61B-2275-4981-ABF2-2E773FB0307E}" destId="{028DD315-5DD7-41D2-A974-9D87E9983FE4}" srcOrd="0" destOrd="1" presId="urn:microsoft.com/office/officeart/2005/8/layout/vList5"/>
    <dgm:cxn modelId="{8AC8FD9C-3D22-47C2-A3D3-F64539846A5F}" type="presOf" srcId="{0EDC1B78-0C9A-4238-99A9-944321CADCF9}" destId="{39356DCF-9091-45C6-B00A-123A08962E14}" srcOrd="0" destOrd="0" presId="urn:microsoft.com/office/officeart/2005/8/layout/vList5"/>
    <dgm:cxn modelId="{791E1964-4F54-49BA-A620-89EFB9C82E1F}" type="presOf" srcId="{31CE6557-6B04-4D31-BD91-EDC1432AEA32}" destId="{984DD7C2-97D6-4518-A5D4-E93C3471E62E}" srcOrd="0" destOrd="0" presId="urn:microsoft.com/office/officeart/2005/8/layout/vList5"/>
    <dgm:cxn modelId="{FA411FD0-6214-4EA8-B0A5-79F0F4E6D9DD}" type="presOf" srcId="{FCE81977-41A7-47E5-9962-71661AEF0372}" destId="{91C5D795-DB4A-475E-9319-3C58E72C0875}" srcOrd="0" destOrd="0" presId="urn:microsoft.com/office/officeart/2005/8/layout/vList5"/>
    <dgm:cxn modelId="{76B802EB-AF0C-4BA6-9B8C-C9CDF4A5829A}" srcId="{0EDC1B78-0C9A-4238-99A9-944321CADCF9}" destId="{56F742C7-EB24-4984-8044-E4F4F88F032F}" srcOrd="0" destOrd="0" parTransId="{07AC61DE-644A-44D6-AC2C-AEAB92A29F4A}" sibTransId="{68B2B84F-4793-494D-A85E-7A62C47BC9DF}"/>
    <dgm:cxn modelId="{9F6BC500-2C9C-4761-BD4D-7EB71880FFB5}" type="presOf" srcId="{731B9009-BD19-4172-9E8D-72BBA045847A}" destId="{7AA379BB-553D-4C5A-973B-C803DB424E8D}" srcOrd="0" destOrd="4" presId="urn:microsoft.com/office/officeart/2005/8/layout/vList5"/>
    <dgm:cxn modelId="{0AD77A2B-BD3C-4349-BED6-24046A727BE9}" srcId="{FCE81977-41A7-47E5-9962-71661AEF0372}" destId="{04E472BF-2DDC-45B7-8C8D-A56AF4F38318}" srcOrd="3" destOrd="0" parTransId="{A2373A79-F11F-4714-A00F-EF755C849454}" sibTransId="{CDC0336B-8115-44C1-97F1-98779C7C5F58}"/>
    <dgm:cxn modelId="{BED6BE20-C330-4772-92FA-F177AEB6C39B}" type="presOf" srcId="{56F742C7-EB24-4984-8044-E4F4F88F032F}" destId="{14B1BB02-036E-4232-AC67-C56A5973FAF4}" srcOrd="0" destOrd="0" presId="urn:microsoft.com/office/officeart/2005/8/layout/vList5"/>
    <dgm:cxn modelId="{B96A385C-FAB7-4A78-ABC2-934A7435C33A}" srcId="{FCE81977-41A7-47E5-9962-71661AEF0372}" destId="{8FD7A929-EC24-4208-B52E-C75912302733}" srcOrd="2" destOrd="0" parTransId="{5EE0ED3C-A0A9-42F2-A713-0B0A9C7BAD6B}" sibTransId="{C210AE5C-3BDA-4389-8B93-1615E6A8F8D9}"/>
    <dgm:cxn modelId="{CF695422-19FF-4812-AE15-F9F4CBC58D8A}" type="presOf" srcId="{04E472BF-2DDC-45B7-8C8D-A56AF4F38318}" destId="{028DD315-5DD7-41D2-A974-9D87E9983FE4}" srcOrd="0" destOrd="3" presId="urn:microsoft.com/office/officeart/2005/8/layout/vList5"/>
    <dgm:cxn modelId="{200BB2F8-8931-4037-B45D-47C452E899CD}" srcId="{FCE81977-41A7-47E5-9962-71661AEF0372}" destId="{CDD0B6FC-14CF-4376-8CE1-DE8B8213BAB6}" srcOrd="0" destOrd="0" parTransId="{C3502931-049D-4762-AA7F-DD8A50B56E28}" sibTransId="{63873323-A727-4589-81C5-CC1C95CD4A7B}"/>
    <dgm:cxn modelId="{127DF18D-E81C-4120-86B2-63174E2104E8}" type="presOf" srcId="{2C09329B-0424-4BDC-92AE-A1527402B6A4}" destId="{14B1BB02-036E-4232-AC67-C56A5973FAF4}" srcOrd="0" destOrd="1" presId="urn:microsoft.com/office/officeart/2005/8/layout/vList5"/>
    <dgm:cxn modelId="{0E3CF454-FC9B-469B-9DF5-894D2C59FC7F}" type="presOf" srcId="{90B69E9B-70CF-4723-9FA7-B0A71B0887F6}" destId="{7AA379BB-553D-4C5A-973B-C803DB424E8D}" srcOrd="0" destOrd="3" presId="urn:microsoft.com/office/officeart/2005/8/layout/vList5"/>
    <dgm:cxn modelId="{1B70E684-E149-40EE-97B5-DB415E88950E}" srcId="{8EBD8E66-712F-4E3C-BBA4-ED0894C20772}" destId="{0EDC1B78-0C9A-4238-99A9-944321CADCF9}" srcOrd="0" destOrd="0" parTransId="{BFE43DD2-24E4-4A73-A02F-5B8B23CE43BA}" sibTransId="{30B5D612-ACD6-430D-A2F6-921278BE7D9E}"/>
    <dgm:cxn modelId="{2705DED8-7836-4367-AA02-F3E2C173E194}" type="presParOf" srcId="{6482B23D-0268-4822-A69D-4FBEAB791F18}" destId="{C1A1BD8B-0F06-4E1F-A860-197DB209F5B0}" srcOrd="0" destOrd="0" presId="urn:microsoft.com/office/officeart/2005/8/layout/vList5"/>
    <dgm:cxn modelId="{C2DA6AF4-AF9B-444B-A5C8-DE0A9C17646A}" type="presParOf" srcId="{C1A1BD8B-0F06-4E1F-A860-197DB209F5B0}" destId="{39356DCF-9091-45C6-B00A-123A08962E14}" srcOrd="0" destOrd="0" presId="urn:microsoft.com/office/officeart/2005/8/layout/vList5"/>
    <dgm:cxn modelId="{67D7DE02-F935-4CC1-A0BB-E7A61818F017}" type="presParOf" srcId="{C1A1BD8B-0F06-4E1F-A860-197DB209F5B0}" destId="{14B1BB02-036E-4232-AC67-C56A5973FAF4}" srcOrd="1" destOrd="0" presId="urn:microsoft.com/office/officeart/2005/8/layout/vList5"/>
    <dgm:cxn modelId="{FC9B8CD7-56F7-4C15-A322-C23FCF1800C0}" type="presParOf" srcId="{6482B23D-0268-4822-A69D-4FBEAB791F18}" destId="{01D43BD8-D32B-470E-BDE5-735A22E38E9A}" srcOrd="1" destOrd="0" presId="urn:microsoft.com/office/officeart/2005/8/layout/vList5"/>
    <dgm:cxn modelId="{661F0972-E51E-4AB0-B9BD-10043E5B0E1C}" type="presParOf" srcId="{6482B23D-0268-4822-A69D-4FBEAB791F18}" destId="{B2CC3628-CD3D-4582-93FC-168030EF5059}" srcOrd="2" destOrd="0" presId="urn:microsoft.com/office/officeart/2005/8/layout/vList5"/>
    <dgm:cxn modelId="{1B4669CF-8A13-4990-9F1C-A5E42E8339A7}" type="presParOf" srcId="{B2CC3628-CD3D-4582-93FC-168030EF5059}" destId="{984DD7C2-97D6-4518-A5D4-E93C3471E62E}" srcOrd="0" destOrd="0" presId="urn:microsoft.com/office/officeart/2005/8/layout/vList5"/>
    <dgm:cxn modelId="{489F8DBC-47DE-4AA6-91C2-2085F8B65EED}" type="presParOf" srcId="{B2CC3628-CD3D-4582-93FC-168030EF5059}" destId="{7AA379BB-553D-4C5A-973B-C803DB424E8D}" srcOrd="1" destOrd="0" presId="urn:microsoft.com/office/officeart/2005/8/layout/vList5"/>
    <dgm:cxn modelId="{6BEFB1AC-E850-4B2D-9A21-DBBBFEA162E2}" type="presParOf" srcId="{6482B23D-0268-4822-A69D-4FBEAB791F18}" destId="{0C0C9CB7-A605-4444-813D-5F2FF4A1A0E4}" srcOrd="3" destOrd="0" presId="urn:microsoft.com/office/officeart/2005/8/layout/vList5"/>
    <dgm:cxn modelId="{CCA1D507-7D07-4B84-9E23-3271B3782375}" type="presParOf" srcId="{6482B23D-0268-4822-A69D-4FBEAB791F18}" destId="{963B6A0F-5F6D-456C-A516-D5891CCDA544}" srcOrd="4" destOrd="0" presId="urn:microsoft.com/office/officeart/2005/8/layout/vList5"/>
    <dgm:cxn modelId="{488194A3-F75E-4964-AA2D-01BF08E654EB}" type="presParOf" srcId="{963B6A0F-5F6D-456C-A516-D5891CCDA544}" destId="{91C5D795-DB4A-475E-9319-3C58E72C0875}" srcOrd="0" destOrd="0" presId="urn:microsoft.com/office/officeart/2005/8/layout/vList5"/>
    <dgm:cxn modelId="{DED1F453-CA78-4E73-8085-C619A029D6F8}" type="presParOf" srcId="{963B6A0F-5F6D-456C-A516-D5891CCDA544}" destId="{028DD315-5DD7-41D2-A974-9D87E9983FE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4B7DFF-DF09-4EE9-B9EB-2F6B8E2AEAD2}"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US"/>
        </a:p>
      </dgm:t>
    </dgm:pt>
    <dgm:pt modelId="{6A140215-7320-455B-AD07-3305FEA67B7A}">
      <dgm:prSet phldrT="[Text]" custT="1"/>
      <dgm:spPr/>
      <dgm:t>
        <a:bodyPr/>
        <a:lstStyle/>
        <a:p>
          <a:r>
            <a:rPr lang="en-US" sz="1600" dirty="0" smtClean="0"/>
            <a:t>Year 6 excess weight</a:t>
          </a:r>
          <a:endParaRPr lang="en-US" sz="1600" dirty="0"/>
        </a:p>
      </dgm:t>
    </dgm:pt>
    <dgm:pt modelId="{35729791-1005-4337-BE4F-8C4C33D6B5F1}" type="parTrans" cxnId="{584477FB-6273-4018-B608-A04F32A346A7}">
      <dgm:prSet/>
      <dgm:spPr/>
      <dgm:t>
        <a:bodyPr/>
        <a:lstStyle/>
        <a:p>
          <a:endParaRPr lang="en-US" sz="1600"/>
        </a:p>
      </dgm:t>
    </dgm:pt>
    <dgm:pt modelId="{EA702882-DBAE-4755-9124-26D953FDC6CE}" type="sibTrans" cxnId="{584477FB-6273-4018-B608-A04F32A346A7}">
      <dgm:prSet/>
      <dgm:spPr/>
      <dgm:t>
        <a:bodyPr/>
        <a:lstStyle/>
        <a:p>
          <a:endParaRPr lang="en-US" sz="1600"/>
        </a:p>
      </dgm:t>
    </dgm:pt>
    <dgm:pt modelId="{5D51803D-38FD-403B-BE50-7C22CBFAB8AE}">
      <dgm:prSet phldrT="[Text]" custT="1"/>
      <dgm:spPr/>
      <dgm:t>
        <a:bodyPr/>
        <a:lstStyle/>
        <a:p>
          <a:r>
            <a:rPr lang="en-US" sz="1400" dirty="0" smtClean="0"/>
            <a:t>No weight loss support for children in the borough</a:t>
          </a:r>
          <a:endParaRPr lang="en-US" sz="1400" dirty="0"/>
        </a:p>
      </dgm:t>
    </dgm:pt>
    <dgm:pt modelId="{5ABFAC44-C774-4535-9B39-012650DD895E}" type="parTrans" cxnId="{91FDC0E4-9BEA-4CCF-A89A-80DA0EC2607B}">
      <dgm:prSet/>
      <dgm:spPr/>
      <dgm:t>
        <a:bodyPr/>
        <a:lstStyle/>
        <a:p>
          <a:endParaRPr lang="en-US" sz="1600"/>
        </a:p>
      </dgm:t>
    </dgm:pt>
    <dgm:pt modelId="{4C274721-74AE-4B5E-8D23-5C314BD3C45F}" type="sibTrans" cxnId="{91FDC0E4-9BEA-4CCF-A89A-80DA0EC2607B}">
      <dgm:prSet/>
      <dgm:spPr/>
      <dgm:t>
        <a:bodyPr/>
        <a:lstStyle/>
        <a:p>
          <a:endParaRPr lang="en-US" sz="1600"/>
        </a:p>
      </dgm:t>
    </dgm:pt>
    <dgm:pt modelId="{EAF67549-C6BB-4A1E-9B1A-1074897E18A3}">
      <dgm:prSet phldrT="[Text]" custT="1"/>
      <dgm:spPr/>
      <dgm:t>
        <a:bodyPr/>
        <a:lstStyle/>
        <a:p>
          <a:r>
            <a:rPr lang="en-US" sz="1600" dirty="0" smtClean="0"/>
            <a:t>Roots of adult ill health</a:t>
          </a:r>
          <a:endParaRPr lang="en-US" sz="1600" dirty="0"/>
        </a:p>
      </dgm:t>
    </dgm:pt>
    <dgm:pt modelId="{8458B1BF-9404-404B-8F91-51AF016E740A}" type="parTrans" cxnId="{CB51E3A6-BFB6-448B-940E-939139E8C63C}">
      <dgm:prSet/>
      <dgm:spPr/>
      <dgm:t>
        <a:bodyPr/>
        <a:lstStyle/>
        <a:p>
          <a:endParaRPr lang="en-US" sz="1600"/>
        </a:p>
      </dgm:t>
    </dgm:pt>
    <dgm:pt modelId="{7E21B293-CFCF-4FBA-B78B-40AD39C85B68}" type="sibTrans" cxnId="{CB51E3A6-BFB6-448B-940E-939139E8C63C}">
      <dgm:prSet/>
      <dgm:spPr/>
      <dgm:t>
        <a:bodyPr/>
        <a:lstStyle/>
        <a:p>
          <a:endParaRPr lang="en-US" sz="1600"/>
        </a:p>
      </dgm:t>
    </dgm:pt>
    <dgm:pt modelId="{3104EA8A-3DFF-4654-A9DD-57FA5EB3B3E7}">
      <dgm:prSet phldrT="[Text]" custT="1"/>
      <dgm:spPr/>
      <dgm:t>
        <a:bodyPr/>
        <a:lstStyle/>
        <a:p>
          <a:pPr marL="0" indent="0"/>
          <a:r>
            <a:rPr lang="en-US" sz="1100" dirty="0" smtClean="0"/>
            <a:t>Can contribute towards adult obesity, Type II diabetes, musculoskeletal conditions, cardiovascular disease, cancer, mental health issues, premature mortality</a:t>
          </a:r>
          <a:endParaRPr lang="en-US" sz="1050" dirty="0"/>
        </a:p>
      </dgm:t>
    </dgm:pt>
    <dgm:pt modelId="{BA538B2C-CCF0-484F-B0B5-9C371F0BC83D}" type="parTrans" cxnId="{482764EB-B261-4650-9CC5-D77F5B3905B6}">
      <dgm:prSet/>
      <dgm:spPr/>
      <dgm:t>
        <a:bodyPr/>
        <a:lstStyle/>
        <a:p>
          <a:endParaRPr lang="en-US" sz="1600"/>
        </a:p>
      </dgm:t>
    </dgm:pt>
    <dgm:pt modelId="{7AD53BEF-AF77-4D95-B69B-7B6C2BAE62BD}" type="sibTrans" cxnId="{482764EB-B261-4650-9CC5-D77F5B3905B6}">
      <dgm:prSet/>
      <dgm:spPr/>
      <dgm:t>
        <a:bodyPr/>
        <a:lstStyle/>
        <a:p>
          <a:endParaRPr lang="en-US" sz="1600"/>
        </a:p>
      </dgm:t>
    </dgm:pt>
    <dgm:pt modelId="{9579E193-9B23-461E-8B67-135C91E95190}">
      <dgm:prSet phldrT="[Text]" custT="1"/>
      <dgm:spPr/>
      <dgm:t>
        <a:bodyPr/>
        <a:lstStyle/>
        <a:p>
          <a:r>
            <a:rPr lang="en-US" sz="1600" dirty="0" smtClean="0"/>
            <a:t>Largest cohort of Type II diabetes in the country</a:t>
          </a:r>
          <a:endParaRPr lang="en-US" sz="1600" dirty="0"/>
        </a:p>
      </dgm:t>
    </dgm:pt>
    <dgm:pt modelId="{6139546A-1097-457B-8E8B-1EEAADB41C28}" type="parTrans" cxnId="{23FA24A6-27B1-4B17-9D27-3EDFC35349EF}">
      <dgm:prSet/>
      <dgm:spPr/>
      <dgm:t>
        <a:bodyPr/>
        <a:lstStyle/>
        <a:p>
          <a:endParaRPr lang="en-US" sz="1600"/>
        </a:p>
      </dgm:t>
    </dgm:pt>
    <dgm:pt modelId="{DC2E25FA-2A95-4818-BD6D-1CA3A7F81047}" type="sibTrans" cxnId="{23FA24A6-27B1-4B17-9D27-3EDFC35349EF}">
      <dgm:prSet/>
      <dgm:spPr/>
      <dgm:t>
        <a:bodyPr/>
        <a:lstStyle/>
        <a:p>
          <a:endParaRPr lang="en-US" sz="1600"/>
        </a:p>
      </dgm:t>
    </dgm:pt>
    <dgm:pt modelId="{E1AA4376-0889-4DAF-95FE-B14CD125D7F0}">
      <dgm:prSet phldrT="[Text]" custT="1"/>
      <dgm:spPr/>
      <dgm:t>
        <a:bodyPr/>
        <a:lstStyle/>
        <a:p>
          <a:r>
            <a:rPr lang="en-US" sz="1400" dirty="0" smtClean="0"/>
            <a:t>Prevention is the key </a:t>
          </a:r>
          <a:endParaRPr lang="en-US" sz="1400" dirty="0"/>
        </a:p>
      </dgm:t>
    </dgm:pt>
    <dgm:pt modelId="{FFD75D29-2ABA-4087-82AB-1B2E985A1294}" type="parTrans" cxnId="{F7BD2E24-C9BD-4F3C-953F-47DA4D723FC2}">
      <dgm:prSet/>
      <dgm:spPr/>
      <dgm:t>
        <a:bodyPr/>
        <a:lstStyle/>
        <a:p>
          <a:endParaRPr lang="en-US" sz="1600"/>
        </a:p>
      </dgm:t>
    </dgm:pt>
    <dgm:pt modelId="{0C42BCC4-F733-499B-8D4F-CAAC443DDDD4}" type="sibTrans" cxnId="{F7BD2E24-C9BD-4F3C-953F-47DA4D723FC2}">
      <dgm:prSet/>
      <dgm:spPr/>
      <dgm:t>
        <a:bodyPr/>
        <a:lstStyle/>
        <a:p>
          <a:endParaRPr lang="en-US" sz="1600"/>
        </a:p>
      </dgm:t>
    </dgm:pt>
    <dgm:pt modelId="{848129D3-A358-40B9-8A87-5AA57A32FB8D}">
      <dgm:prSet phldrT="[Text]" custT="1"/>
      <dgm:spPr/>
      <dgm:t>
        <a:bodyPr/>
        <a:lstStyle/>
        <a:p>
          <a:r>
            <a:rPr lang="en-US" sz="1600" dirty="0" smtClean="0"/>
            <a:t>Associated mental health issues</a:t>
          </a:r>
          <a:endParaRPr lang="en-US" sz="1600" dirty="0"/>
        </a:p>
      </dgm:t>
    </dgm:pt>
    <dgm:pt modelId="{437601A1-6C83-4BA6-A477-486F30DA4BEB}" type="parTrans" cxnId="{274C130B-63B7-4DD8-A906-35E948EFAFA8}">
      <dgm:prSet/>
      <dgm:spPr/>
      <dgm:t>
        <a:bodyPr/>
        <a:lstStyle/>
        <a:p>
          <a:endParaRPr lang="en-US" sz="1600"/>
        </a:p>
      </dgm:t>
    </dgm:pt>
    <dgm:pt modelId="{8BE8D86C-1134-46DD-ADD2-338E1CAF2E02}" type="sibTrans" cxnId="{274C130B-63B7-4DD8-A906-35E948EFAFA8}">
      <dgm:prSet/>
      <dgm:spPr/>
      <dgm:t>
        <a:bodyPr/>
        <a:lstStyle/>
        <a:p>
          <a:endParaRPr lang="en-US" sz="1600"/>
        </a:p>
      </dgm:t>
    </dgm:pt>
    <dgm:pt modelId="{9BB1E0DF-1E0C-45D6-B182-04D5AB337EE9}">
      <dgm:prSet phldrT="[Text]" custT="1"/>
      <dgm:spPr/>
      <dgm:t>
        <a:bodyPr/>
        <a:lstStyle/>
        <a:p>
          <a:r>
            <a:rPr lang="en-US" sz="1400" dirty="0" smtClean="0"/>
            <a:t>Potentially leading to other risky behaviours</a:t>
          </a:r>
          <a:endParaRPr lang="en-US" sz="1400" dirty="0"/>
        </a:p>
      </dgm:t>
    </dgm:pt>
    <dgm:pt modelId="{BFC715B9-90FE-4C82-BAB0-8F65ADCC3415}" type="parTrans" cxnId="{5514ABAD-94F0-44E0-930E-0E3F5FF687C4}">
      <dgm:prSet/>
      <dgm:spPr/>
      <dgm:t>
        <a:bodyPr/>
        <a:lstStyle/>
        <a:p>
          <a:endParaRPr lang="en-US" sz="1600"/>
        </a:p>
      </dgm:t>
    </dgm:pt>
    <dgm:pt modelId="{C3A3B0F8-FF0C-46D0-88D8-7999127AC61B}" type="sibTrans" cxnId="{5514ABAD-94F0-44E0-930E-0E3F5FF687C4}">
      <dgm:prSet/>
      <dgm:spPr/>
      <dgm:t>
        <a:bodyPr/>
        <a:lstStyle/>
        <a:p>
          <a:endParaRPr lang="en-US" sz="1600"/>
        </a:p>
      </dgm:t>
    </dgm:pt>
    <dgm:pt modelId="{A5748554-29AA-4026-9226-DD44F7DC707B}">
      <dgm:prSet phldrT="[Text]" custT="1"/>
      <dgm:spPr/>
      <dgm:t>
        <a:bodyPr/>
        <a:lstStyle/>
        <a:p>
          <a:endParaRPr lang="en-US" sz="1400" dirty="0"/>
        </a:p>
      </dgm:t>
    </dgm:pt>
    <dgm:pt modelId="{27D695F0-AD21-4D38-A0D8-72C3736B7520}" type="parTrans" cxnId="{E59F8711-6E7F-485B-BF5D-63460B055CF1}">
      <dgm:prSet/>
      <dgm:spPr/>
      <dgm:t>
        <a:bodyPr/>
        <a:lstStyle/>
        <a:p>
          <a:endParaRPr lang="en-US" sz="1600"/>
        </a:p>
      </dgm:t>
    </dgm:pt>
    <dgm:pt modelId="{8CD4CB09-7A14-40DF-A730-29C5EC2F23E8}" type="sibTrans" cxnId="{E59F8711-6E7F-485B-BF5D-63460B055CF1}">
      <dgm:prSet/>
      <dgm:spPr/>
      <dgm:t>
        <a:bodyPr/>
        <a:lstStyle/>
        <a:p>
          <a:endParaRPr lang="en-US" sz="1600"/>
        </a:p>
      </dgm:t>
    </dgm:pt>
    <dgm:pt modelId="{8EE079F0-2EBA-4DFD-8F43-AC69D0A6B78D}" type="pres">
      <dgm:prSet presAssocID="{224B7DFF-DF09-4EE9-B9EB-2F6B8E2AEAD2}" presName="cycleMatrixDiagram" presStyleCnt="0">
        <dgm:presLayoutVars>
          <dgm:chMax val="1"/>
          <dgm:dir/>
          <dgm:animLvl val="lvl"/>
          <dgm:resizeHandles val="exact"/>
        </dgm:presLayoutVars>
      </dgm:prSet>
      <dgm:spPr/>
      <dgm:t>
        <a:bodyPr/>
        <a:lstStyle/>
        <a:p>
          <a:endParaRPr lang="en-US"/>
        </a:p>
      </dgm:t>
    </dgm:pt>
    <dgm:pt modelId="{8EA0DC43-1251-4EC9-93D1-0F1FFCA9C1CF}" type="pres">
      <dgm:prSet presAssocID="{224B7DFF-DF09-4EE9-B9EB-2F6B8E2AEAD2}" presName="children" presStyleCnt="0"/>
      <dgm:spPr/>
    </dgm:pt>
    <dgm:pt modelId="{7F130F62-5381-43CF-A8D9-D47FB4A8036C}" type="pres">
      <dgm:prSet presAssocID="{224B7DFF-DF09-4EE9-B9EB-2F6B8E2AEAD2}" presName="child1group" presStyleCnt="0"/>
      <dgm:spPr/>
    </dgm:pt>
    <dgm:pt modelId="{5808919A-A3CF-4587-9219-F1CED9F9B651}" type="pres">
      <dgm:prSet presAssocID="{224B7DFF-DF09-4EE9-B9EB-2F6B8E2AEAD2}" presName="child1" presStyleLbl="bgAcc1" presStyleIdx="0" presStyleCnt="4" custLinFactNeighborX="-10655"/>
      <dgm:spPr/>
      <dgm:t>
        <a:bodyPr/>
        <a:lstStyle/>
        <a:p>
          <a:endParaRPr lang="en-US"/>
        </a:p>
      </dgm:t>
    </dgm:pt>
    <dgm:pt modelId="{0AF2C5C1-D85F-4608-A101-8D6BC2100229}" type="pres">
      <dgm:prSet presAssocID="{224B7DFF-DF09-4EE9-B9EB-2F6B8E2AEAD2}" presName="child1Text" presStyleLbl="bgAcc1" presStyleIdx="0" presStyleCnt="4">
        <dgm:presLayoutVars>
          <dgm:bulletEnabled val="1"/>
        </dgm:presLayoutVars>
      </dgm:prSet>
      <dgm:spPr/>
      <dgm:t>
        <a:bodyPr/>
        <a:lstStyle/>
        <a:p>
          <a:endParaRPr lang="en-US"/>
        </a:p>
      </dgm:t>
    </dgm:pt>
    <dgm:pt modelId="{5DEC6B2B-3118-425F-A415-1AADCC2C0DED}" type="pres">
      <dgm:prSet presAssocID="{224B7DFF-DF09-4EE9-B9EB-2F6B8E2AEAD2}" presName="child2group" presStyleCnt="0"/>
      <dgm:spPr/>
    </dgm:pt>
    <dgm:pt modelId="{A931BF60-6B38-44CF-9717-5BFADFF03AD2}" type="pres">
      <dgm:prSet presAssocID="{224B7DFF-DF09-4EE9-B9EB-2F6B8E2AEAD2}" presName="child2" presStyleLbl="bgAcc1" presStyleIdx="1" presStyleCnt="4" custScaleX="106499" custLinFactNeighborX="14985"/>
      <dgm:spPr/>
      <dgm:t>
        <a:bodyPr/>
        <a:lstStyle/>
        <a:p>
          <a:endParaRPr lang="en-US"/>
        </a:p>
      </dgm:t>
    </dgm:pt>
    <dgm:pt modelId="{0E3EB068-F5E8-48E1-9698-E400995B020D}" type="pres">
      <dgm:prSet presAssocID="{224B7DFF-DF09-4EE9-B9EB-2F6B8E2AEAD2}" presName="child2Text" presStyleLbl="bgAcc1" presStyleIdx="1" presStyleCnt="4">
        <dgm:presLayoutVars>
          <dgm:bulletEnabled val="1"/>
        </dgm:presLayoutVars>
      </dgm:prSet>
      <dgm:spPr/>
      <dgm:t>
        <a:bodyPr/>
        <a:lstStyle/>
        <a:p>
          <a:endParaRPr lang="en-US"/>
        </a:p>
      </dgm:t>
    </dgm:pt>
    <dgm:pt modelId="{C6478B3F-C013-4AEA-82C2-8AA11CFBA3EA}" type="pres">
      <dgm:prSet presAssocID="{224B7DFF-DF09-4EE9-B9EB-2F6B8E2AEAD2}" presName="child3group" presStyleCnt="0"/>
      <dgm:spPr/>
    </dgm:pt>
    <dgm:pt modelId="{5F71F22A-2BC6-40A7-B758-108CD2FFADEA}" type="pres">
      <dgm:prSet presAssocID="{224B7DFF-DF09-4EE9-B9EB-2F6B8E2AEAD2}" presName="child3" presStyleLbl="bgAcc1" presStyleIdx="2" presStyleCnt="4" custLinFactNeighborX="17935" custLinFactNeighborY="-3015"/>
      <dgm:spPr/>
      <dgm:t>
        <a:bodyPr/>
        <a:lstStyle/>
        <a:p>
          <a:endParaRPr lang="en-US"/>
        </a:p>
      </dgm:t>
    </dgm:pt>
    <dgm:pt modelId="{5279DC3C-66CF-439C-ADEF-0DA955F57FF3}" type="pres">
      <dgm:prSet presAssocID="{224B7DFF-DF09-4EE9-B9EB-2F6B8E2AEAD2}" presName="child3Text" presStyleLbl="bgAcc1" presStyleIdx="2" presStyleCnt="4">
        <dgm:presLayoutVars>
          <dgm:bulletEnabled val="1"/>
        </dgm:presLayoutVars>
      </dgm:prSet>
      <dgm:spPr/>
      <dgm:t>
        <a:bodyPr/>
        <a:lstStyle/>
        <a:p>
          <a:endParaRPr lang="en-US"/>
        </a:p>
      </dgm:t>
    </dgm:pt>
    <dgm:pt modelId="{DBC1AFF3-8DFC-4E86-B1DF-BEF70C083662}" type="pres">
      <dgm:prSet presAssocID="{224B7DFF-DF09-4EE9-B9EB-2F6B8E2AEAD2}" presName="child4group" presStyleCnt="0"/>
      <dgm:spPr/>
    </dgm:pt>
    <dgm:pt modelId="{4B1F869A-284A-4FD1-873F-E30CE211FD72}" type="pres">
      <dgm:prSet presAssocID="{224B7DFF-DF09-4EE9-B9EB-2F6B8E2AEAD2}" presName="child4" presStyleLbl="bgAcc1" presStyleIdx="3" presStyleCnt="4" custLinFactNeighborX="-13605" custLinFactNeighborY="-3015"/>
      <dgm:spPr/>
      <dgm:t>
        <a:bodyPr/>
        <a:lstStyle/>
        <a:p>
          <a:endParaRPr lang="en-US"/>
        </a:p>
      </dgm:t>
    </dgm:pt>
    <dgm:pt modelId="{1464FB48-E10A-4EF5-8CD2-CE9AC3B81CC7}" type="pres">
      <dgm:prSet presAssocID="{224B7DFF-DF09-4EE9-B9EB-2F6B8E2AEAD2}" presName="child4Text" presStyleLbl="bgAcc1" presStyleIdx="3" presStyleCnt="4">
        <dgm:presLayoutVars>
          <dgm:bulletEnabled val="1"/>
        </dgm:presLayoutVars>
      </dgm:prSet>
      <dgm:spPr/>
      <dgm:t>
        <a:bodyPr/>
        <a:lstStyle/>
        <a:p>
          <a:endParaRPr lang="en-US"/>
        </a:p>
      </dgm:t>
    </dgm:pt>
    <dgm:pt modelId="{8E070077-BBC7-4787-ADA4-74EA88088D21}" type="pres">
      <dgm:prSet presAssocID="{224B7DFF-DF09-4EE9-B9EB-2F6B8E2AEAD2}" presName="childPlaceholder" presStyleCnt="0"/>
      <dgm:spPr/>
    </dgm:pt>
    <dgm:pt modelId="{DB9B8A64-A14A-4E48-A7AB-BF314B2217E7}" type="pres">
      <dgm:prSet presAssocID="{224B7DFF-DF09-4EE9-B9EB-2F6B8E2AEAD2}" presName="circle" presStyleCnt="0"/>
      <dgm:spPr/>
    </dgm:pt>
    <dgm:pt modelId="{CB73815E-062B-4DAB-84F6-50C146F6AE7D}" type="pres">
      <dgm:prSet presAssocID="{224B7DFF-DF09-4EE9-B9EB-2F6B8E2AEAD2}" presName="quadrant1" presStyleLbl="node1" presStyleIdx="0" presStyleCnt="4">
        <dgm:presLayoutVars>
          <dgm:chMax val="1"/>
          <dgm:bulletEnabled val="1"/>
        </dgm:presLayoutVars>
      </dgm:prSet>
      <dgm:spPr/>
      <dgm:t>
        <a:bodyPr/>
        <a:lstStyle/>
        <a:p>
          <a:endParaRPr lang="en-US"/>
        </a:p>
      </dgm:t>
    </dgm:pt>
    <dgm:pt modelId="{B899A849-B6A9-4483-8368-57A108AB4376}" type="pres">
      <dgm:prSet presAssocID="{224B7DFF-DF09-4EE9-B9EB-2F6B8E2AEAD2}" presName="quadrant2" presStyleLbl="node1" presStyleIdx="1" presStyleCnt="4">
        <dgm:presLayoutVars>
          <dgm:chMax val="1"/>
          <dgm:bulletEnabled val="1"/>
        </dgm:presLayoutVars>
      </dgm:prSet>
      <dgm:spPr/>
      <dgm:t>
        <a:bodyPr/>
        <a:lstStyle/>
        <a:p>
          <a:endParaRPr lang="en-US"/>
        </a:p>
      </dgm:t>
    </dgm:pt>
    <dgm:pt modelId="{C3DB3B52-A570-428E-8A2F-93FC1C60D661}" type="pres">
      <dgm:prSet presAssocID="{224B7DFF-DF09-4EE9-B9EB-2F6B8E2AEAD2}" presName="quadrant3" presStyleLbl="node1" presStyleIdx="2" presStyleCnt="4">
        <dgm:presLayoutVars>
          <dgm:chMax val="1"/>
          <dgm:bulletEnabled val="1"/>
        </dgm:presLayoutVars>
      </dgm:prSet>
      <dgm:spPr/>
      <dgm:t>
        <a:bodyPr/>
        <a:lstStyle/>
        <a:p>
          <a:endParaRPr lang="en-US"/>
        </a:p>
      </dgm:t>
    </dgm:pt>
    <dgm:pt modelId="{1C3C04B6-59CC-4744-9253-6E603045673D}" type="pres">
      <dgm:prSet presAssocID="{224B7DFF-DF09-4EE9-B9EB-2F6B8E2AEAD2}" presName="quadrant4" presStyleLbl="node1" presStyleIdx="3" presStyleCnt="4">
        <dgm:presLayoutVars>
          <dgm:chMax val="1"/>
          <dgm:bulletEnabled val="1"/>
        </dgm:presLayoutVars>
      </dgm:prSet>
      <dgm:spPr/>
      <dgm:t>
        <a:bodyPr/>
        <a:lstStyle/>
        <a:p>
          <a:endParaRPr lang="en-US"/>
        </a:p>
      </dgm:t>
    </dgm:pt>
    <dgm:pt modelId="{79EAD5C0-D531-40E7-A978-13F110B3581B}" type="pres">
      <dgm:prSet presAssocID="{224B7DFF-DF09-4EE9-B9EB-2F6B8E2AEAD2}" presName="quadrantPlaceholder" presStyleCnt="0"/>
      <dgm:spPr/>
    </dgm:pt>
    <dgm:pt modelId="{A22958C5-FC55-41CD-B357-4D9A95336A93}" type="pres">
      <dgm:prSet presAssocID="{224B7DFF-DF09-4EE9-B9EB-2F6B8E2AEAD2}" presName="center1" presStyleLbl="fgShp" presStyleIdx="0" presStyleCnt="2"/>
      <dgm:spPr/>
    </dgm:pt>
    <dgm:pt modelId="{F63F6571-3CEA-46DF-AFF7-B3EB99A3F6C2}" type="pres">
      <dgm:prSet presAssocID="{224B7DFF-DF09-4EE9-B9EB-2F6B8E2AEAD2}" presName="center2" presStyleLbl="fgShp" presStyleIdx="1" presStyleCnt="2"/>
      <dgm:spPr/>
    </dgm:pt>
  </dgm:ptLst>
  <dgm:cxnLst>
    <dgm:cxn modelId="{F7F1DD0E-C69E-41D9-A2F4-CE519F5561C5}" type="presOf" srcId="{9BB1E0DF-1E0C-45D6-B182-04D5AB337EE9}" destId="{4B1F869A-284A-4FD1-873F-E30CE211FD72}" srcOrd="0" destOrd="0" presId="urn:microsoft.com/office/officeart/2005/8/layout/cycle4"/>
    <dgm:cxn modelId="{6D3E0A16-E364-4D84-AD20-3A0C5A141136}" type="presOf" srcId="{6A140215-7320-455B-AD07-3305FEA67B7A}" destId="{CB73815E-062B-4DAB-84F6-50C146F6AE7D}" srcOrd="0" destOrd="0" presId="urn:microsoft.com/office/officeart/2005/8/layout/cycle4"/>
    <dgm:cxn modelId="{CB51E3A6-BFB6-448B-940E-939139E8C63C}" srcId="{224B7DFF-DF09-4EE9-B9EB-2F6B8E2AEAD2}" destId="{EAF67549-C6BB-4A1E-9B1A-1074897E18A3}" srcOrd="1" destOrd="0" parTransId="{8458B1BF-9404-404B-8F91-51AF016E740A}" sibTransId="{7E21B293-CFCF-4FBA-B78B-40AD39C85B68}"/>
    <dgm:cxn modelId="{1083F1B4-98CE-40A8-A9DF-95D123D14DBF}" type="presOf" srcId="{224B7DFF-DF09-4EE9-B9EB-2F6B8E2AEAD2}" destId="{8EE079F0-2EBA-4DFD-8F43-AC69D0A6B78D}" srcOrd="0" destOrd="0" presId="urn:microsoft.com/office/officeart/2005/8/layout/cycle4"/>
    <dgm:cxn modelId="{F7BD2E24-C9BD-4F3C-953F-47DA4D723FC2}" srcId="{9579E193-9B23-461E-8B67-135C91E95190}" destId="{E1AA4376-0889-4DAF-95FE-B14CD125D7F0}" srcOrd="0" destOrd="0" parTransId="{FFD75D29-2ABA-4087-82AB-1B2E985A1294}" sibTransId="{0C42BCC4-F733-499B-8D4F-CAAC443DDDD4}"/>
    <dgm:cxn modelId="{2A90E16A-637B-450A-B975-5021A2567684}" type="presOf" srcId="{E1AA4376-0889-4DAF-95FE-B14CD125D7F0}" destId="{5F71F22A-2BC6-40A7-B758-108CD2FFADEA}" srcOrd="0" destOrd="0" presId="urn:microsoft.com/office/officeart/2005/8/layout/cycle4"/>
    <dgm:cxn modelId="{E155E3ED-718C-45B0-82B9-8F7F40A2286F}" type="presOf" srcId="{EAF67549-C6BB-4A1E-9B1A-1074897E18A3}" destId="{B899A849-B6A9-4483-8368-57A108AB4376}" srcOrd="0" destOrd="0" presId="urn:microsoft.com/office/officeart/2005/8/layout/cycle4"/>
    <dgm:cxn modelId="{5514ABAD-94F0-44E0-930E-0E3F5FF687C4}" srcId="{848129D3-A358-40B9-8A87-5AA57A32FB8D}" destId="{9BB1E0DF-1E0C-45D6-B182-04D5AB337EE9}" srcOrd="0" destOrd="0" parTransId="{BFC715B9-90FE-4C82-BAB0-8F65ADCC3415}" sibTransId="{C3A3B0F8-FF0C-46D0-88D8-7999127AC61B}"/>
    <dgm:cxn modelId="{C6DEADA9-628F-4220-8FCF-640887E5982B}" type="presOf" srcId="{A5748554-29AA-4026-9226-DD44F7DC707B}" destId="{4B1F869A-284A-4FD1-873F-E30CE211FD72}" srcOrd="0" destOrd="1" presId="urn:microsoft.com/office/officeart/2005/8/layout/cycle4"/>
    <dgm:cxn modelId="{23FA24A6-27B1-4B17-9D27-3EDFC35349EF}" srcId="{224B7DFF-DF09-4EE9-B9EB-2F6B8E2AEAD2}" destId="{9579E193-9B23-461E-8B67-135C91E95190}" srcOrd="2" destOrd="0" parTransId="{6139546A-1097-457B-8E8B-1EEAADB41C28}" sibTransId="{DC2E25FA-2A95-4818-BD6D-1CA3A7F81047}"/>
    <dgm:cxn modelId="{482764EB-B261-4650-9CC5-D77F5B3905B6}" srcId="{EAF67549-C6BB-4A1E-9B1A-1074897E18A3}" destId="{3104EA8A-3DFF-4654-A9DD-57FA5EB3B3E7}" srcOrd="0" destOrd="0" parTransId="{BA538B2C-CCF0-484F-B0B5-9C371F0BC83D}" sibTransId="{7AD53BEF-AF77-4D95-B69B-7B6C2BAE62BD}"/>
    <dgm:cxn modelId="{BB6FF7EC-68B8-46C0-813A-C3F0DDF6BB2A}" type="presOf" srcId="{5D51803D-38FD-403B-BE50-7C22CBFAB8AE}" destId="{0AF2C5C1-D85F-4608-A101-8D6BC2100229}" srcOrd="1" destOrd="0" presId="urn:microsoft.com/office/officeart/2005/8/layout/cycle4"/>
    <dgm:cxn modelId="{584477FB-6273-4018-B608-A04F32A346A7}" srcId="{224B7DFF-DF09-4EE9-B9EB-2F6B8E2AEAD2}" destId="{6A140215-7320-455B-AD07-3305FEA67B7A}" srcOrd="0" destOrd="0" parTransId="{35729791-1005-4337-BE4F-8C4C33D6B5F1}" sibTransId="{EA702882-DBAE-4755-9124-26D953FDC6CE}"/>
    <dgm:cxn modelId="{E80D40B7-D496-47BA-8E7D-6011B3C8C94C}" type="presOf" srcId="{A5748554-29AA-4026-9226-DD44F7DC707B}" destId="{1464FB48-E10A-4EF5-8CD2-CE9AC3B81CC7}" srcOrd="1" destOrd="1" presId="urn:microsoft.com/office/officeart/2005/8/layout/cycle4"/>
    <dgm:cxn modelId="{A6E0E724-A0B4-402D-94C6-9EA9FA1C7D63}" type="presOf" srcId="{848129D3-A358-40B9-8A87-5AA57A32FB8D}" destId="{1C3C04B6-59CC-4744-9253-6E603045673D}" srcOrd="0" destOrd="0" presId="urn:microsoft.com/office/officeart/2005/8/layout/cycle4"/>
    <dgm:cxn modelId="{EA76891C-F67E-4046-BF25-9E9FF5636A6E}" type="presOf" srcId="{3104EA8A-3DFF-4654-A9DD-57FA5EB3B3E7}" destId="{0E3EB068-F5E8-48E1-9698-E400995B020D}" srcOrd="1" destOrd="0" presId="urn:microsoft.com/office/officeart/2005/8/layout/cycle4"/>
    <dgm:cxn modelId="{91FDC0E4-9BEA-4CCF-A89A-80DA0EC2607B}" srcId="{6A140215-7320-455B-AD07-3305FEA67B7A}" destId="{5D51803D-38FD-403B-BE50-7C22CBFAB8AE}" srcOrd="0" destOrd="0" parTransId="{5ABFAC44-C774-4535-9B39-012650DD895E}" sibTransId="{4C274721-74AE-4B5E-8D23-5C314BD3C45F}"/>
    <dgm:cxn modelId="{274C130B-63B7-4DD8-A906-35E948EFAFA8}" srcId="{224B7DFF-DF09-4EE9-B9EB-2F6B8E2AEAD2}" destId="{848129D3-A358-40B9-8A87-5AA57A32FB8D}" srcOrd="3" destOrd="0" parTransId="{437601A1-6C83-4BA6-A477-486F30DA4BEB}" sibTransId="{8BE8D86C-1134-46DD-ADD2-338E1CAF2E02}"/>
    <dgm:cxn modelId="{23E6C6FA-F67B-4483-BCC2-949E99EE9E8D}" type="presOf" srcId="{E1AA4376-0889-4DAF-95FE-B14CD125D7F0}" destId="{5279DC3C-66CF-439C-ADEF-0DA955F57FF3}" srcOrd="1" destOrd="0" presId="urn:microsoft.com/office/officeart/2005/8/layout/cycle4"/>
    <dgm:cxn modelId="{E59F8711-6E7F-485B-BF5D-63460B055CF1}" srcId="{848129D3-A358-40B9-8A87-5AA57A32FB8D}" destId="{A5748554-29AA-4026-9226-DD44F7DC707B}" srcOrd="1" destOrd="0" parTransId="{27D695F0-AD21-4D38-A0D8-72C3736B7520}" sibTransId="{8CD4CB09-7A14-40DF-A730-29C5EC2F23E8}"/>
    <dgm:cxn modelId="{C94D6EC2-C8D6-42A1-8E30-181013EE23CC}" type="presOf" srcId="{3104EA8A-3DFF-4654-A9DD-57FA5EB3B3E7}" destId="{A931BF60-6B38-44CF-9717-5BFADFF03AD2}" srcOrd="0" destOrd="0" presId="urn:microsoft.com/office/officeart/2005/8/layout/cycle4"/>
    <dgm:cxn modelId="{468A3609-6D6F-4975-ACDE-13AC2ED3AF55}" type="presOf" srcId="{5D51803D-38FD-403B-BE50-7C22CBFAB8AE}" destId="{5808919A-A3CF-4587-9219-F1CED9F9B651}" srcOrd="0" destOrd="0" presId="urn:microsoft.com/office/officeart/2005/8/layout/cycle4"/>
    <dgm:cxn modelId="{6DB84D1E-AFA8-4BD1-90B2-9451C5994400}" type="presOf" srcId="{9BB1E0DF-1E0C-45D6-B182-04D5AB337EE9}" destId="{1464FB48-E10A-4EF5-8CD2-CE9AC3B81CC7}" srcOrd="1" destOrd="0" presId="urn:microsoft.com/office/officeart/2005/8/layout/cycle4"/>
    <dgm:cxn modelId="{B303AF2A-7247-4654-B579-FF72312EE6E8}" type="presOf" srcId="{9579E193-9B23-461E-8B67-135C91E95190}" destId="{C3DB3B52-A570-428E-8A2F-93FC1C60D661}" srcOrd="0" destOrd="0" presId="urn:microsoft.com/office/officeart/2005/8/layout/cycle4"/>
    <dgm:cxn modelId="{6D6146E8-143A-4ADA-9117-793495F065EE}" type="presParOf" srcId="{8EE079F0-2EBA-4DFD-8F43-AC69D0A6B78D}" destId="{8EA0DC43-1251-4EC9-93D1-0F1FFCA9C1CF}" srcOrd="0" destOrd="0" presId="urn:microsoft.com/office/officeart/2005/8/layout/cycle4"/>
    <dgm:cxn modelId="{1FE26B24-D9DB-4143-9948-4E9C1D87A6AC}" type="presParOf" srcId="{8EA0DC43-1251-4EC9-93D1-0F1FFCA9C1CF}" destId="{7F130F62-5381-43CF-A8D9-D47FB4A8036C}" srcOrd="0" destOrd="0" presId="urn:microsoft.com/office/officeart/2005/8/layout/cycle4"/>
    <dgm:cxn modelId="{0EA2C9D4-B89A-4F6B-89EA-154A062692A1}" type="presParOf" srcId="{7F130F62-5381-43CF-A8D9-D47FB4A8036C}" destId="{5808919A-A3CF-4587-9219-F1CED9F9B651}" srcOrd="0" destOrd="0" presId="urn:microsoft.com/office/officeart/2005/8/layout/cycle4"/>
    <dgm:cxn modelId="{F94F036F-A601-4329-9752-2EA6A9623FDD}" type="presParOf" srcId="{7F130F62-5381-43CF-A8D9-D47FB4A8036C}" destId="{0AF2C5C1-D85F-4608-A101-8D6BC2100229}" srcOrd="1" destOrd="0" presId="urn:microsoft.com/office/officeart/2005/8/layout/cycle4"/>
    <dgm:cxn modelId="{C84BFEB4-390A-486B-99F8-BE8789D1C23A}" type="presParOf" srcId="{8EA0DC43-1251-4EC9-93D1-0F1FFCA9C1CF}" destId="{5DEC6B2B-3118-425F-A415-1AADCC2C0DED}" srcOrd="1" destOrd="0" presId="urn:microsoft.com/office/officeart/2005/8/layout/cycle4"/>
    <dgm:cxn modelId="{D8250593-4904-4159-90F1-C85B7B8E5A33}" type="presParOf" srcId="{5DEC6B2B-3118-425F-A415-1AADCC2C0DED}" destId="{A931BF60-6B38-44CF-9717-5BFADFF03AD2}" srcOrd="0" destOrd="0" presId="urn:microsoft.com/office/officeart/2005/8/layout/cycle4"/>
    <dgm:cxn modelId="{CC6DFFFC-4294-4B85-A66C-5FCE3B774902}" type="presParOf" srcId="{5DEC6B2B-3118-425F-A415-1AADCC2C0DED}" destId="{0E3EB068-F5E8-48E1-9698-E400995B020D}" srcOrd="1" destOrd="0" presId="urn:microsoft.com/office/officeart/2005/8/layout/cycle4"/>
    <dgm:cxn modelId="{0B9CE39A-908C-4959-BB48-BD5D773AA42C}" type="presParOf" srcId="{8EA0DC43-1251-4EC9-93D1-0F1FFCA9C1CF}" destId="{C6478B3F-C013-4AEA-82C2-8AA11CFBA3EA}" srcOrd="2" destOrd="0" presId="urn:microsoft.com/office/officeart/2005/8/layout/cycle4"/>
    <dgm:cxn modelId="{C228C371-F776-4D7D-8014-E4E3C4163749}" type="presParOf" srcId="{C6478B3F-C013-4AEA-82C2-8AA11CFBA3EA}" destId="{5F71F22A-2BC6-40A7-B758-108CD2FFADEA}" srcOrd="0" destOrd="0" presId="urn:microsoft.com/office/officeart/2005/8/layout/cycle4"/>
    <dgm:cxn modelId="{CBC5FBF0-F8F8-4EF7-9F44-27674124EF73}" type="presParOf" srcId="{C6478B3F-C013-4AEA-82C2-8AA11CFBA3EA}" destId="{5279DC3C-66CF-439C-ADEF-0DA955F57FF3}" srcOrd="1" destOrd="0" presId="urn:microsoft.com/office/officeart/2005/8/layout/cycle4"/>
    <dgm:cxn modelId="{5C5B30CB-18B9-4236-98BE-166673C73DFF}" type="presParOf" srcId="{8EA0DC43-1251-4EC9-93D1-0F1FFCA9C1CF}" destId="{DBC1AFF3-8DFC-4E86-B1DF-BEF70C083662}" srcOrd="3" destOrd="0" presId="urn:microsoft.com/office/officeart/2005/8/layout/cycle4"/>
    <dgm:cxn modelId="{336CFBF9-CC7B-4EFA-B019-2100BEA63C18}" type="presParOf" srcId="{DBC1AFF3-8DFC-4E86-B1DF-BEF70C083662}" destId="{4B1F869A-284A-4FD1-873F-E30CE211FD72}" srcOrd="0" destOrd="0" presId="urn:microsoft.com/office/officeart/2005/8/layout/cycle4"/>
    <dgm:cxn modelId="{5B1F392E-F35F-46A6-889A-717E343E90D9}" type="presParOf" srcId="{DBC1AFF3-8DFC-4E86-B1DF-BEF70C083662}" destId="{1464FB48-E10A-4EF5-8CD2-CE9AC3B81CC7}" srcOrd="1" destOrd="0" presId="urn:microsoft.com/office/officeart/2005/8/layout/cycle4"/>
    <dgm:cxn modelId="{8B9AEEE4-3947-436E-B986-E349193E7C12}" type="presParOf" srcId="{8EA0DC43-1251-4EC9-93D1-0F1FFCA9C1CF}" destId="{8E070077-BBC7-4787-ADA4-74EA88088D21}" srcOrd="4" destOrd="0" presId="urn:microsoft.com/office/officeart/2005/8/layout/cycle4"/>
    <dgm:cxn modelId="{3C11E6FE-1740-4015-9CB0-915B74719145}" type="presParOf" srcId="{8EE079F0-2EBA-4DFD-8F43-AC69D0A6B78D}" destId="{DB9B8A64-A14A-4E48-A7AB-BF314B2217E7}" srcOrd="1" destOrd="0" presId="urn:microsoft.com/office/officeart/2005/8/layout/cycle4"/>
    <dgm:cxn modelId="{17B4B38C-7112-4048-813B-4E84446D9995}" type="presParOf" srcId="{DB9B8A64-A14A-4E48-A7AB-BF314B2217E7}" destId="{CB73815E-062B-4DAB-84F6-50C146F6AE7D}" srcOrd="0" destOrd="0" presId="urn:microsoft.com/office/officeart/2005/8/layout/cycle4"/>
    <dgm:cxn modelId="{A3ADB677-3B62-41E9-A658-B90E092895E3}" type="presParOf" srcId="{DB9B8A64-A14A-4E48-A7AB-BF314B2217E7}" destId="{B899A849-B6A9-4483-8368-57A108AB4376}" srcOrd="1" destOrd="0" presId="urn:microsoft.com/office/officeart/2005/8/layout/cycle4"/>
    <dgm:cxn modelId="{D5A32C4F-5AC9-4426-8D83-92F9907F32AF}" type="presParOf" srcId="{DB9B8A64-A14A-4E48-A7AB-BF314B2217E7}" destId="{C3DB3B52-A570-428E-8A2F-93FC1C60D661}" srcOrd="2" destOrd="0" presId="urn:microsoft.com/office/officeart/2005/8/layout/cycle4"/>
    <dgm:cxn modelId="{F3874BFA-CE6A-417F-B695-7CAE60F90280}" type="presParOf" srcId="{DB9B8A64-A14A-4E48-A7AB-BF314B2217E7}" destId="{1C3C04B6-59CC-4744-9253-6E603045673D}" srcOrd="3" destOrd="0" presId="urn:microsoft.com/office/officeart/2005/8/layout/cycle4"/>
    <dgm:cxn modelId="{584365F6-2CE0-4C24-9AF8-4FBF02AE6236}" type="presParOf" srcId="{DB9B8A64-A14A-4E48-A7AB-BF314B2217E7}" destId="{79EAD5C0-D531-40E7-A978-13F110B3581B}" srcOrd="4" destOrd="0" presId="urn:microsoft.com/office/officeart/2005/8/layout/cycle4"/>
    <dgm:cxn modelId="{3BBED893-C452-4801-A60B-B59C9B92C209}" type="presParOf" srcId="{8EE079F0-2EBA-4DFD-8F43-AC69D0A6B78D}" destId="{A22958C5-FC55-41CD-B357-4D9A95336A93}" srcOrd="2" destOrd="0" presId="urn:microsoft.com/office/officeart/2005/8/layout/cycle4"/>
    <dgm:cxn modelId="{4E7B483E-3428-4B21-A615-8F5B4A9E0604}" type="presParOf" srcId="{8EE079F0-2EBA-4DFD-8F43-AC69D0A6B78D}" destId="{F63F6571-3CEA-46DF-AFF7-B3EB99A3F6C2}"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78AE6A-BB54-40B4-92A8-8D9096648AE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7E2CBD0E-8F79-48C5-98D1-633DD4A3C1C8}">
      <dgm:prSet phldrT="[Text]"/>
      <dgm:spPr/>
      <dgm:t>
        <a:bodyPr/>
        <a:lstStyle/>
        <a:p>
          <a:r>
            <a:rPr lang="en-US" dirty="0" smtClean="0"/>
            <a:t>obesity</a:t>
          </a:r>
          <a:endParaRPr lang="en-US" dirty="0"/>
        </a:p>
      </dgm:t>
    </dgm:pt>
    <dgm:pt modelId="{15738705-B2D4-4C00-AAA4-81675148D479}" type="sibTrans" cxnId="{0DA980BB-62AF-4B50-A2A7-7ADCAD430287}">
      <dgm:prSet/>
      <dgm:spPr/>
      <dgm:t>
        <a:bodyPr/>
        <a:lstStyle/>
        <a:p>
          <a:endParaRPr lang="en-US"/>
        </a:p>
      </dgm:t>
    </dgm:pt>
    <dgm:pt modelId="{836C9085-F640-4EE3-8647-AAE7D44368D7}" type="parTrans" cxnId="{0DA980BB-62AF-4B50-A2A7-7ADCAD430287}">
      <dgm:prSet/>
      <dgm:spPr/>
      <dgm:t>
        <a:bodyPr/>
        <a:lstStyle/>
        <a:p>
          <a:endParaRPr lang="en-US"/>
        </a:p>
      </dgm:t>
    </dgm:pt>
    <dgm:pt modelId="{972F0D54-8E34-4F86-AF93-7E51D9F6BBC7}">
      <dgm:prSet/>
      <dgm:spPr/>
      <dgm:t>
        <a:bodyPr/>
        <a:lstStyle/>
        <a:p>
          <a:r>
            <a:rPr lang="en-US" dirty="0" smtClean="0"/>
            <a:t>type 2 diabetes</a:t>
          </a:r>
        </a:p>
      </dgm:t>
    </dgm:pt>
    <dgm:pt modelId="{B6646707-8655-48E5-8A6E-86FA44009988}" type="parTrans" cxnId="{8BBABB1A-88B2-4604-942E-A8FF2256B094}">
      <dgm:prSet/>
      <dgm:spPr/>
      <dgm:t>
        <a:bodyPr/>
        <a:lstStyle/>
        <a:p>
          <a:endParaRPr lang="en-US"/>
        </a:p>
      </dgm:t>
    </dgm:pt>
    <dgm:pt modelId="{02BCFCA3-661E-43E7-90B2-2E8E2F03D2C2}" type="sibTrans" cxnId="{8BBABB1A-88B2-4604-942E-A8FF2256B094}">
      <dgm:prSet/>
      <dgm:spPr/>
      <dgm:t>
        <a:bodyPr/>
        <a:lstStyle/>
        <a:p>
          <a:endParaRPr lang="en-US"/>
        </a:p>
      </dgm:t>
    </dgm:pt>
    <dgm:pt modelId="{9FAB68FD-5D48-440E-BBA0-7A64E8A6D996}">
      <dgm:prSet/>
      <dgm:spPr/>
      <dgm:t>
        <a:bodyPr/>
        <a:lstStyle/>
        <a:p>
          <a:r>
            <a:rPr lang="en-US" dirty="0" smtClean="0"/>
            <a:t>osteoporosis</a:t>
          </a:r>
        </a:p>
      </dgm:t>
    </dgm:pt>
    <dgm:pt modelId="{BF6400DA-8FDC-4179-B782-82FAC3E11667}" type="parTrans" cxnId="{89AB6573-62F4-498B-858F-E69E6F89935C}">
      <dgm:prSet/>
      <dgm:spPr/>
      <dgm:t>
        <a:bodyPr/>
        <a:lstStyle/>
        <a:p>
          <a:endParaRPr lang="en-US"/>
        </a:p>
      </dgm:t>
    </dgm:pt>
    <dgm:pt modelId="{18D187B5-BCBF-4FF6-8371-826320590CC8}" type="sibTrans" cxnId="{89AB6573-62F4-498B-858F-E69E6F89935C}">
      <dgm:prSet/>
      <dgm:spPr/>
      <dgm:t>
        <a:bodyPr/>
        <a:lstStyle/>
        <a:p>
          <a:endParaRPr lang="en-US"/>
        </a:p>
      </dgm:t>
    </dgm:pt>
    <dgm:pt modelId="{BE3705D1-98F6-4604-8E19-D86359D898E1}">
      <dgm:prSet/>
      <dgm:spPr/>
      <dgm:t>
        <a:bodyPr/>
        <a:lstStyle/>
        <a:p>
          <a:r>
            <a:rPr lang="en-US" dirty="0" smtClean="0"/>
            <a:t>depression/ anxiety</a:t>
          </a:r>
        </a:p>
      </dgm:t>
    </dgm:pt>
    <dgm:pt modelId="{2FBAA992-AEA5-40D0-AEC9-B6628C492517}" type="parTrans" cxnId="{48E6A21A-F9C2-4FFD-B7D1-EFE4DC1A3613}">
      <dgm:prSet/>
      <dgm:spPr/>
      <dgm:t>
        <a:bodyPr/>
        <a:lstStyle/>
        <a:p>
          <a:endParaRPr lang="en-US"/>
        </a:p>
      </dgm:t>
    </dgm:pt>
    <dgm:pt modelId="{58A149AD-EF9C-4E6C-9DB3-7AA3E55419AA}" type="sibTrans" cxnId="{48E6A21A-F9C2-4FFD-B7D1-EFE4DC1A3613}">
      <dgm:prSet/>
      <dgm:spPr/>
      <dgm:t>
        <a:bodyPr/>
        <a:lstStyle/>
        <a:p>
          <a:endParaRPr lang="en-US"/>
        </a:p>
      </dgm:t>
    </dgm:pt>
    <dgm:pt modelId="{CB042A44-C6A8-4519-BB7B-F7B34EF658F3}">
      <dgm:prSet/>
      <dgm:spPr/>
      <dgm:t>
        <a:bodyPr/>
        <a:lstStyle/>
        <a:p>
          <a:r>
            <a:rPr lang="en-US" dirty="0" smtClean="0"/>
            <a:t>asthma</a:t>
          </a:r>
        </a:p>
      </dgm:t>
    </dgm:pt>
    <dgm:pt modelId="{5BF3519D-0ABB-4218-ACEF-F11B8DF53EB7}" type="parTrans" cxnId="{417E36A8-0C6E-4702-9E2B-0EDCA1D27D85}">
      <dgm:prSet/>
      <dgm:spPr/>
      <dgm:t>
        <a:bodyPr/>
        <a:lstStyle/>
        <a:p>
          <a:endParaRPr lang="en-US"/>
        </a:p>
      </dgm:t>
    </dgm:pt>
    <dgm:pt modelId="{478A3DD4-D454-4877-B65D-846D574AD457}" type="sibTrans" cxnId="{417E36A8-0C6E-4702-9E2B-0EDCA1D27D85}">
      <dgm:prSet/>
      <dgm:spPr/>
      <dgm:t>
        <a:bodyPr/>
        <a:lstStyle/>
        <a:p>
          <a:endParaRPr lang="en-US"/>
        </a:p>
      </dgm:t>
    </dgm:pt>
    <dgm:pt modelId="{D14AC8A5-8419-4231-9434-55653AF8111E}">
      <dgm:prSet/>
      <dgm:spPr/>
      <dgm:t>
        <a:bodyPr/>
        <a:lstStyle/>
        <a:p>
          <a:r>
            <a:rPr lang="en-US" dirty="0" smtClean="0"/>
            <a:t>thyroid disease</a:t>
          </a:r>
          <a:endParaRPr lang="en-US" dirty="0"/>
        </a:p>
      </dgm:t>
    </dgm:pt>
    <dgm:pt modelId="{4581D4E7-6702-462A-A4A5-E6ECBE2DEC95}" type="parTrans" cxnId="{614CDD2A-F112-4162-98D9-6154BEBC72B2}">
      <dgm:prSet/>
      <dgm:spPr/>
      <dgm:t>
        <a:bodyPr/>
        <a:lstStyle/>
        <a:p>
          <a:endParaRPr lang="en-US"/>
        </a:p>
      </dgm:t>
    </dgm:pt>
    <dgm:pt modelId="{58A8347C-146F-43A9-9F60-990CADDDD2E4}" type="sibTrans" cxnId="{614CDD2A-F112-4162-98D9-6154BEBC72B2}">
      <dgm:prSet/>
      <dgm:spPr/>
      <dgm:t>
        <a:bodyPr/>
        <a:lstStyle/>
        <a:p>
          <a:endParaRPr lang="en-US"/>
        </a:p>
      </dgm:t>
    </dgm:pt>
    <dgm:pt modelId="{DFCA7463-6E60-4CBB-90C5-6D018D25E2E0}">
      <dgm:prSet/>
      <dgm:spPr/>
      <dgm:t>
        <a:bodyPr/>
        <a:lstStyle/>
        <a:p>
          <a:r>
            <a:rPr lang="en-US" dirty="0" smtClean="0"/>
            <a:t>chronic liver disease</a:t>
          </a:r>
          <a:endParaRPr lang="en-US" dirty="0"/>
        </a:p>
      </dgm:t>
    </dgm:pt>
    <dgm:pt modelId="{B577BAAF-4534-46C8-A6AC-825478F8171C}" type="parTrans" cxnId="{9143EC5A-34BD-4EB7-A913-ABC278EABE49}">
      <dgm:prSet/>
      <dgm:spPr/>
      <dgm:t>
        <a:bodyPr/>
        <a:lstStyle/>
        <a:p>
          <a:endParaRPr lang="en-US"/>
        </a:p>
      </dgm:t>
    </dgm:pt>
    <dgm:pt modelId="{BB130598-335E-47DF-B170-FDE2799A34CD}" type="sibTrans" cxnId="{9143EC5A-34BD-4EB7-A913-ABC278EABE49}">
      <dgm:prSet/>
      <dgm:spPr/>
      <dgm:t>
        <a:bodyPr/>
        <a:lstStyle/>
        <a:p>
          <a:endParaRPr lang="en-US"/>
        </a:p>
      </dgm:t>
    </dgm:pt>
    <dgm:pt modelId="{9C1B2A76-5280-4EC0-8D9F-22C37A41BED3}">
      <dgm:prSet/>
      <dgm:spPr/>
      <dgm:t>
        <a:bodyPr/>
        <a:lstStyle/>
        <a:p>
          <a:r>
            <a:rPr lang="en-US" dirty="0" smtClean="0"/>
            <a:t>irritable bowel syndrome</a:t>
          </a:r>
          <a:endParaRPr lang="en-US" dirty="0"/>
        </a:p>
      </dgm:t>
    </dgm:pt>
    <dgm:pt modelId="{2A248479-0CF9-413B-9CFF-572141632DAF}" type="parTrans" cxnId="{BF7F4563-F765-49F0-8776-565BEB52E616}">
      <dgm:prSet/>
      <dgm:spPr/>
      <dgm:t>
        <a:bodyPr/>
        <a:lstStyle/>
        <a:p>
          <a:endParaRPr lang="en-US"/>
        </a:p>
      </dgm:t>
    </dgm:pt>
    <dgm:pt modelId="{9A418BB2-C370-4FCF-9E47-8CFA7EA99655}" type="sibTrans" cxnId="{BF7F4563-F765-49F0-8776-565BEB52E616}">
      <dgm:prSet/>
      <dgm:spPr/>
      <dgm:t>
        <a:bodyPr/>
        <a:lstStyle/>
        <a:p>
          <a:endParaRPr lang="en-US"/>
        </a:p>
      </dgm:t>
    </dgm:pt>
    <dgm:pt modelId="{189C04A3-C2B0-4643-9F3F-0962506727C2}">
      <dgm:prSet/>
      <dgm:spPr/>
      <dgm:t>
        <a:bodyPr/>
        <a:lstStyle/>
        <a:p>
          <a:r>
            <a:rPr lang="en-US" dirty="0" smtClean="0"/>
            <a:t>coronary heart disease</a:t>
          </a:r>
          <a:endParaRPr lang="en-US" dirty="0"/>
        </a:p>
      </dgm:t>
    </dgm:pt>
    <dgm:pt modelId="{F4A93FF1-9722-46DF-B772-B0331E221D49}" type="parTrans" cxnId="{C6D54116-35EF-48F7-85F8-F47C9305267F}">
      <dgm:prSet/>
      <dgm:spPr/>
      <dgm:t>
        <a:bodyPr/>
        <a:lstStyle/>
        <a:p>
          <a:endParaRPr lang="en-US"/>
        </a:p>
      </dgm:t>
    </dgm:pt>
    <dgm:pt modelId="{214342C5-905F-4048-AD34-DC6593D492F0}" type="sibTrans" cxnId="{C6D54116-35EF-48F7-85F8-F47C9305267F}">
      <dgm:prSet/>
      <dgm:spPr/>
      <dgm:t>
        <a:bodyPr/>
        <a:lstStyle/>
        <a:p>
          <a:endParaRPr lang="en-US"/>
        </a:p>
      </dgm:t>
    </dgm:pt>
    <dgm:pt modelId="{7BE49300-EFD0-4E63-AB59-3923B368DE89}">
      <dgm:prSet/>
      <dgm:spPr/>
      <dgm:t>
        <a:bodyPr/>
        <a:lstStyle/>
        <a:p>
          <a:r>
            <a:rPr lang="en-US" dirty="0" smtClean="0"/>
            <a:t>morbid obesity</a:t>
          </a:r>
          <a:endParaRPr lang="en-US" dirty="0"/>
        </a:p>
      </dgm:t>
    </dgm:pt>
    <dgm:pt modelId="{1B4892EC-4314-42CD-B21F-1EBE4FEF16AE}" type="parTrans" cxnId="{F6C50407-5BD4-4EE6-83B4-EED36114FA5B}">
      <dgm:prSet/>
      <dgm:spPr/>
      <dgm:t>
        <a:bodyPr/>
        <a:lstStyle/>
        <a:p>
          <a:endParaRPr lang="en-US"/>
        </a:p>
      </dgm:t>
    </dgm:pt>
    <dgm:pt modelId="{6DAD2973-96C0-40DE-AA24-0D8CFFB64BA9}" type="sibTrans" cxnId="{F6C50407-5BD4-4EE6-83B4-EED36114FA5B}">
      <dgm:prSet/>
      <dgm:spPr/>
      <dgm:t>
        <a:bodyPr/>
        <a:lstStyle/>
        <a:p>
          <a:endParaRPr lang="en-US"/>
        </a:p>
      </dgm:t>
    </dgm:pt>
    <dgm:pt modelId="{93627846-97D3-42D8-82D3-E3C910D21ADA}">
      <dgm:prSet/>
      <dgm:spPr/>
      <dgm:t>
        <a:bodyPr/>
        <a:lstStyle/>
        <a:p>
          <a:r>
            <a:rPr lang="en-US" dirty="0" smtClean="0"/>
            <a:t>chronic kidney disease</a:t>
          </a:r>
          <a:endParaRPr lang="en-US" dirty="0"/>
        </a:p>
      </dgm:t>
    </dgm:pt>
    <dgm:pt modelId="{2CF0591A-C6E9-4AC3-A2DE-7D10B81A5097}" type="parTrans" cxnId="{B1CD960B-17A2-40D8-806C-EF3146183F59}">
      <dgm:prSet/>
      <dgm:spPr/>
      <dgm:t>
        <a:bodyPr/>
        <a:lstStyle/>
        <a:p>
          <a:endParaRPr lang="en-US"/>
        </a:p>
      </dgm:t>
    </dgm:pt>
    <dgm:pt modelId="{1E4C2849-CECF-4582-A12C-B163844A58DC}" type="sibTrans" cxnId="{B1CD960B-17A2-40D8-806C-EF3146183F59}">
      <dgm:prSet/>
      <dgm:spPr/>
      <dgm:t>
        <a:bodyPr/>
        <a:lstStyle/>
        <a:p>
          <a:endParaRPr lang="en-US"/>
        </a:p>
      </dgm:t>
    </dgm:pt>
    <dgm:pt modelId="{170FE66B-9784-4E17-A027-3EB1513E7F9E}">
      <dgm:prSet/>
      <dgm:spPr/>
      <dgm:t>
        <a:bodyPr/>
        <a:lstStyle/>
        <a:p>
          <a:r>
            <a:rPr lang="en-US" dirty="0" smtClean="0"/>
            <a:t>serious mental illness</a:t>
          </a:r>
          <a:endParaRPr lang="en-US" dirty="0"/>
        </a:p>
      </dgm:t>
    </dgm:pt>
    <dgm:pt modelId="{1F57CA43-B5B1-4A44-8A97-7F99960342C4}" type="parTrans" cxnId="{96502BF4-3283-453A-B7CB-F63C2705DE14}">
      <dgm:prSet/>
      <dgm:spPr/>
      <dgm:t>
        <a:bodyPr/>
        <a:lstStyle/>
        <a:p>
          <a:endParaRPr lang="en-US"/>
        </a:p>
      </dgm:t>
    </dgm:pt>
    <dgm:pt modelId="{3B5A3BC8-347E-485E-AEBB-27DE3766B745}" type="sibTrans" cxnId="{96502BF4-3283-453A-B7CB-F63C2705DE14}">
      <dgm:prSet/>
      <dgm:spPr/>
      <dgm:t>
        <a:bodyPr/>
        <a:lstStyle/>
        <a:p>
          <a:endParaRPr lang="en-US"/>
        </a:p>
      </dgm:t>
    </dgm:pt>
    <dgm:pt modelId="{CBF3DD2A-BE94-4A04-B430-FB6728ED9E10}" type="pres">
      <dgm:prSet presAssocID="{1B78AE6A-BB54-40B4-92A8-8D9096648AEB}" presName="diagram" presStyleCnt="0">
        <dgm:presLayoutVars>
          <dgm:dir/>
          <dgm:resizeHandles val="exact"/>
        </dgm:presLayoutVars>
      </dgm:prSet>
      <dgm:spPr/>
      <dgm:t>
        <a:bodyPr/>
        <a:lstStyle/>
        <a:p>
          <a:endParaRPr lang="en-US"/>
        </a:p>
      </dgm:t>
    </dgm:pt>
    <dgm:pt modelId="{924ABC1D-18E8-4949-A688-C85EC8FBBE1F}" type="pres">
      <dgm:prSet presAssocID="{7E2CBD0E-8F79-48C5-98D1-633DD4A3C1C8}" presName="node" presStyleLbl="node1" presStyleIdx="0" presStyleCnt="12">
        <dgm:presLayoutVars>
          <dgm:bulletEnabled val="1"/>
        </dgm:presLayoutVars>
      </dgm:prSet>
      <dgm:spPr/>
      <dgm:t>
        <a:bodyPr/>
        <a:lstStyle/>
        <a:p>
          <a:endParaRPr lang="en-US"/>
        </a:p>
      </dgm:t>
    </dgm:pt>
    <dgm:pt modelId="{36D39F15-BDE6-4B15-9F30-A5F45F18634B}" type="pres">
      <dgm:prSet presAssocID="{15738705-B2D4-4C00-AAA4-81675148D479}" presName="sibTrans" presStyleCnt="0"/>
      <dgm:spPr/>
    </dgm:pt>
    <dgm:pt modelId="{AFDCC89F-D9C3-4870-B5FC-A0840B58EE9F}" type="pres">
      <dgm:prSet presAssocID="{972F0D54-8E34-4F86-AF93-7E51D9F6BBC7}" presName="node" presStyleLbl="node1" presStyleIdx="1" presStyleCnt="12">
        <dgm:presLayoutVars>
          <dgm:bulletEnabled val="1"/>
        </dgm:presLayoutVars>
      </dgm:prSet>
      <dgm:spPr/>
      <dgm:t>
        <a:bodyPr/>
        <a:lstStyle/>
        <a:p>
          <a:endParaRPr lang="en-US"/>
        </a:p>
      </dgm:t>
    </dgm:pt>
    <dgm:pt modelId="{22C70CD2-FF61-4622-98AA-7B23F7A752C2}" type="pres">
      <dgm:prSet presAssocID="{02BCFCA3-661E-43E7-90B2-2E8E2F03D2C2}" presName="sibTrans" presStyleCnt="0"/>
      <dgm:spPr/>
    </dgm:pt>
    <dgm:pt modelId="{0EA1546A-4553-48DC-8DEC-E73963851F31}" type="pres">
      <dgm:prSet presAssocID="{9FAB68FD-5D48-440E-BBA0-7A64E8A6D996}" presName="node" presStyleLbl="node1" presStyleIdx="2" presStyleCnt="12">
        <dgm:presLayoutVars>
          <dgm:bulletEnabled val="1"/>
        </dgm:presLayoutVars>
      </dgm:prSet>
      <dgm:spPr/>
      <dgm:t>
        <a:bodyPr/>
        <a:lstStyle/>
        <a:p>
          <a:endParaRPr lang="en-US"/>
        </a:p>
      </dgm:t>
    </dgm:pt>
    <dgm:pt modelId="{EBAE93FF-1DB6-4991-BCE8-3D4761A807D3}" type="pres">
      <dgm:prSet presAssocID="{18D187B5-BCBF-4FF6-8371-826320590CC8}" presName="sibTrans" presStyleCnt="0"/>
      <dgm:spPr/>
    </dgm:pt>
    <dgm:pt modelId="{94191256-4D0B-4579-BA5B-A0A5A5EC5FB5}" type="pres">
      <dgm:prSet presAssocID="{BE3705D1-98F6-4604-8E19-D86359D898E1}" presName="node" presStyleLbl="node1" presStyleIdx="3" presStyleCnt="12">
        <dgm:presLayoutVars>
          <dgm:bulletEnabled val="1"/>
        </dgm:presLayoutVars>
      </dgm:prSet>
      <dgm:spPr/>
      <dgm:t>
        <a:bodyPr/>
        <a:lstStyle/>
        <a:p>
          <a:endParaRPr lang="en-US"/>
        </a:p>
      </dgm:t>
    </dgm:pt>
    <dgm:pt modelId="{D961E9CC-C1EF-43C0-9332-2F36F9308C17}" type="pres">
      <dgm:prSet presAssocID="{58A149AD-EF9C-4E6C-9DB3-7AA3E55419AA}" presName="sibTrans" presStyleCnt="0"/>
      <dgm:spPr/>
    </dgm:pt>
    <dgm:pt modelId="{F06FB9A2-646A-49C1-8025-7E0CFB9A5557}" type="pres">
      <dgm:prSet presAssocID="{CB042A44-C6A8-4519-BB7B-F7B34EF658F3}" presName="node" presStyleLbl="node1" presStyleIdx="4" presStyleCnt="12">
        <dgm:presLayoutVars>
          <dgm:bulletEnabled val="1"/>
        </dgm:presLayoutVars>
      </dgm:prSet>
      <dgm:spPr/>
      <dgm:t>
        <a:bodyPr/>
        <a:lstStyle/>
        <a:p>
          <a:endParaRPr lang="en-US"/>
        </a:p>
      </dgm:t>
    </dgm:pt>
    <dgm:pt modelId="{E7A535C7-E1C9-4E16-A016-1112D77B2B26}" type="pres">
      <dgm:prSet presAssocID="{478A3DD4-D454-4877-B65D-846D574AD457}" presName="sibTrans" presStyleCnt="0"/>
      <dgm:spPr/>
    </dgm:pt>
    <dgm:pt modelId="{21572B2E-4D36-4F1B-B435-8D22E8ADDAA6}" type="pres">
      <dgm:prSet presAssocID="{D14AC8A5-8419-4231-9434-55653AF8111E}" presName="node" presStyleLbl="node1" presStyleIdx="5" presStyleCnt="12">
        <dgm:presLayoutVars>
          <dgm:bulletEnabled val="1"/>
        </dgm:presLayoutVars>
      </dgm:prSet>
      <dgm:spPr/>
      <dgm:t>
        <a:bodyPr/>
        <a:lstStyle/>
        <a:p>
          <a:endParaRPr lang="en-US"/>
        </a:p>
      </dgm:t>
    </dgm:pt>
    <dgm:pt modelId="{26BE7AA3-12D1-44A9-8CF6-644F5FB67E6C}" type="pres">
      <dgm:prSet presAssocID="{58A8347C-146F-43A9-9F60-990CADDDD2E4}" presName="sibTrans" presStyleCnt="0"/>
      <dgm:spPr/>
    </dgm:pt>
    <dgm:pt modelId="{CDCAECB7-39D1-4FAB-9EF7-30818912167B}" type="pres">
      <dgm:prSet presAssocID="{DFCA7463-6E60-4CBB-90C5-6D018D25E2E0}" presName="node" presStyleLbl="node1" presStyleIdx="6" presStyleCnt="12">
        <dgm:presLayoutVars>
          <dgm:bulletEnabled val="1"/>
        </dgm:presLayoutVars>
      </dgm:prSet>
      <dgm:spPr/>
      <dgm:t>
        <a:bodyPr/>
        <a:lstStyle/>
        <a:p>
          <a:endParaRPr lang="en-US"/>
        </a:p>
      </dgm:t>
    </dgm:pt>
    <dgm:pt modelId="{CC887C5F-CCDB-4DFD-B124-3D96AD5E55C1}" type="pres">
      <dgm:prSet presAssocID="{BB130598-335E-47DF-B170-FDE2799A34CD}" presName="sibTrans" presStyleCnt="0"/>
      <dgm:spPr/>
    </dgm:pt>
    <dgm:pt modelId="{44D5C324-B645-4A1C-959C-F31E2F1D8577}" type="pres">
      <dgm:prSet presAssocID="{93627846-97D3-42D8-82D3-E3C910D21ADA}" presName="node" presStyleLbl="node1" presStyleIdx="7" presStyleCnt="12">
        <dgm:presLayoutVars>
          <dgm:bulletEnabled val="1"/>
        </dgm:presLayoutVars>
      </dgm:prSet>
      <dgm:spPr/>
      <dgm:t>
        <a:bodyPr/>
        <a:lstStyle/>
        <a:p>
          <a:endParaRPr lang="en-US"/>
        </a:p>
      </dgm:t>
    </dgm:pt>
    <dgm:pt modelId="{5FAAFF74-688B-443D-802B-C089447C0018}" type="pres">
      <dgm:prSet presAssocID="{1E4C2849-CECF-4582-A12C-B163844A58DC}" presName="sibTrans" presStyleCnt="0"/>
      <dgm:spPr/>
    </dgm:pt>
    <dgm:pt modelId="{C81ED90E-E3BD-4A56-AF1B-BEAC15301B3E}" type="pres">
      <dgm:prSet presAssocID="{9C1B2A76-5280-4EC0-8D9F-22C37A41BED3}" presName="node" presStyleLbl="node1" presStyleIdx="8" presStyleCnt="12">
        <dgm:presLayoutVars>
          <dgm:bulletEnabled val="1"/>
        </dgm:presLayoutVars>
      </dgm:prSet>
      <dgm:spPr/>
      <dgm:t>
        <a:bodyPr/>
        <a:lstStyle/>
        <a:p>
          <a:endParaRPr lang="en-US"/>
        </a:p>
      </dgm:t>
    </dgm:pt>
    <dgm:pt modelId="{64518FFB-D496-40D8-816C-F3859B6FC8EB}" type="pres">
      <dgm:prSet presAssocID="{9A418BB2-C370-4FCF-9E47-8CFA7EA99655}" presName="sibTrans" presStyleCnt="0"/>
      <dgm:spPr/>
    </dgm:pt>
    <dgm:pt modelId="{5CB1ABC2-DCF2-44B1-A4DB-C1A727212CBF}" type="pres">
      <dgm:prSet presAssocID="{189C04A3-C2B0-4643-9F3F-0962506727C2}" presName="node" presStyleLbl="node1" presStyleIdx="9" presStyleCnt="12">
        <dgm:presLayoutVars>
          <dgm:bulletEnabled val="1"/>
        </dgm:presLayoutVars>
      </dgm:prSet>
      <dgm:spPr/>
      <dgm:t>
        <a:bodyPr/>
        <a:lstStyle/>
        <a:p>
          <a:endParaRPr lang="en-US"/>
        </a:p>
      </dgm:t>
    </dgm:pt>
    <dgm:pt modelId="{A4503A0A-04D6-4C67-A2E6-433168018E4C}" type="pres">
      <dgm:prSet presAssocID="{214342C5-905F-4048-AD34-DC6593D492F0}" presName="sibTrans" presStyleCnt="0"/>
      <dgm:spPr/>
    </dgm:pt>
    <dgm:pt modelId="{CAB23EDA-ECAC-4F53-90E2-F6165C8C340D}" type="pres">
      <dgm:prSet presAssocID="{7BE49300-EFD0-4E63-AB59-3923B368DE89}" presName="node" presStyleLbl="node1" presStyleIdx="10" presStyleCnt="12">
        <dgm:presLayoutVars>
          <dgm:bulletEnabled val="1"/>
        </dgm:presLayoutVars>
      </dgm:prSet>
      <dgm:spPr/>
      <dgm:t>
        <a:bodyPr/>
        <a:lstStyle/>
        <a:p>
          <a:endParaRPr lang="en-US"/>
        </a:p>
      </dgm:t>
    </dgm:pt>
    <dgm:pt modelId="{82D7A1CB-7BC6-4D75-B400-2E8A89232AE8}" type="pres">
      <dgm:prSet presAssocID="{6DAD2973-96C0-40DE-AA24-0D8CFFB64BA9}" presName="sibTrans" presStyleCnt="0"/>
      <dgm:spPr/>
    </dgm:pt>
    <dgm:pt modelId="{9DD697C5-652F-4630-AEC4-1BA775C4B1A8}" type="pres">
      <dgm:prSet presAssocID="{170FE66B-9784-4E17-A027-3EB1513E7F9E}" presName="node" presStyleLbl="node1" presStyleIdx="11" presStyleCnt="12">
        <dgm:presLayoutVars>
          <dgm:bulletEnabled val="1"/>
        </dgm:presLayoutVars>
      </dgm:prSet>
      <dgm:spPr/>
      <dgm:t>
        <a:bodyPr/>
        <a:lstStyle/>
        <a:p>
          <a:endParaRPr lang="en-US"/>
        </a:p>
      </dgm:t>
    </dgm:pt>
  </dgm:ptLst>
  <dgm:cxnLst>
    <dgm:cxn modelId="{010B6377-CC8D-435A-82FF-5C924745C194}" type="presOf" srcId="{D14AC8A5-8419-4231-9434-55653AF8111E}" destId="{21572B2E-4D36-4F1B-B435-8D22E8ADDAA6}" srcOrd="0" destOrd="0" presId="urn:microsoft.com/office/officeart/2005/8/layout/default"/>
    <dgm:cxn modelId="{417E36A8-0C6E-4702-9E2B-0EDCA1D27D85}" srcId="{1B78AE6A-BB54-40B4-92A8-8D9096648AEB}" destId="{CB042A44-C6A8-4519-BB7B-F7B34EF658F3}" srcOrd="4" destOrd="0" parTransId="{5BF3519D-0ABB-4218-ACEF-F11B8DF53EB7}" sibTransId="{478A3DD4-D454-4877-B65D-846D574AD457}"/>
    <dgm:cxn modelId="{48E6A21A-F9C2-4FFD-B7D1-EFE4DC1A3613}" srcId="{1B78AE6A-BB54-40B4-92A8-8D9096648AEB}" destId="{BE3705D1-98F6-4604-8E19-D86359D898E1}" srcOrd="3" destOrd="0" parTransId="{2FBAA992-AEA5-40D0-AEC9-B6628C492517}" sibTransId="{58A149AD-EF9C-4E6C-9DB3-7AA3E55419AA}"/>
    <dgm:cxn modelId="{96502BF4-3283-453A-B7CB-F63C2705DE14}" srcId="{1B78AE6A-BB54-40B4-92A8-8D9096648AEB}" destId="{170FE66B-9784-4E17-A027-3EB1513E7F9E}" srcOrd="11" destOrd="0" parTransId="{1F57CA43-B5B1-4A44-8A97-7F99960342C4}" sibTransId="{3B5A3BC8-347E-485E-AEBB-27DE3766B745}"/>
    <dgm:cxn modelId="{F9A2C3EF-73A8-49A6-B66F-306B19779200}" type="presOf" srcId="{DFCA7463-6E60-4CBB-90C5-6D018D25E2E0}" destId="{CDCAECB7-39D1-4FAB-9EF7-30818912167B}" srcOrd="0" destOrd="0" presId="urn:microsoft.com/office/officeart/2005/8/layout/default"/>
    <dgm:cxn modelId="{A99CBCD8-4192-4160-AC35-E57971E05F49}" type="presOf" srcId="{1B78AE6A-BB54-40B4-92A8-8D9096648AEB}" destId="{CBF3DD2A-BE94-4A04-B430-FB6728ED9E10}" srcOrd="0" destOrd="0" presId="urn:microsoft.com/office/officeart/2005/8/layout/default"/>
    <dgm:cxn modelId="{8BBABB1A-88B2-4604-942E-A8FF2256B094}" srcId="{1B78AE6A-BB54-40B4-92A8-8D9096648AEB}" destId="{972F0D54-8E34-4F86-AF93-7E51D9F6BBC7}" srcOrd="1" destOrd="0" parTransId="{B6646707-8655-48E5-8A6E-86FA44009988}" sibTransId="{02BCFCA3-661E-43E7-90B2-2E8E2F03D2C2}"/>
    <dgm:cxn modelId="{9143EC5A-34BD-4EB7-A913-ABC278EABE49}" srcId="{1B78AE6A-BB54-40B4-92A8-8D9096648AEB}" destId="{DFCA7463-6E60-4CBB-90C5-6D018D25E2E0}" srcOrd="6" destOrd="0" parTransId="{B577BAAF-4534-46C8-A6AC-825478F8171C}" sibTransId="{BB130598-335E-47DF-B170-FDE2799A34CD}"/>
    <dgm:cxn modelId="{BF7F4563-F765-49F0-8776-565BEB52E616}" srcId="{1B78AE6A-BB54-40B4-92A8-8D9096648AEB}" destId="{9C1B2A76-5280-4EC0-8D9F-22C37A41BED3}" srcOrd="8" destOrd="0" parTransId="{2A248479-0CF9-413B-9CFF-572141632DAF}" sibTransId="{9A418BB2-C370-4FCF-9E47-8CFA7EA99655}"/>
    <dgm:cxn modelId="{89AB6573-62F4-498B-858F-E69E6F89935C}" srcId="{1B78AE6A-BB54-40B4-92A8-8D9096648AEB}" destId="{9FAB68FD-5D48-440E-BBA0-7A64E8A6D996}" srcOrd="2" destOrd="0" parTransId="{BF6400DA-8FDC-4179-B782-82FAC3E11667}" sibTransId="{18D187B5-BCBF-4FF6-8371-826320590CC8}"/>
    <dgm:cxn modelId="{B1CD960B-17A2-40D8-806C-EF3146183F59}" srcId="{1B78AE6A-BB54-40B4-92A8-8D9096648AEB}" destId="{93627846-97D3-42D8-82D3-E3C910D21ADA}" srcOrd="7" destOrd="0" parTransId="{2CF0591A-C6E9-4AC3-A2DE-7D10B81A5097}" sibTransId="{1E4C2849-CECF-4582-A12C-B163844A58DC}"/>
    <dgm:cxn modelId="{893F20C4-7D7D-478C-90F2-AFB9BD916D48}" type="presOf" srcId="{972F0D54-8E34-4F86-AF93-7E51D9F6BBC7}" destId="{AFDCC89F-D9C3-4870-B5FC-A0840B58EE9F}" srcOrd="0" destOrd="0" presId="urn:microsoft.com/office/officeart/2005/8/layout/default"/>
    <dgm:cxn modelId="{C6D54116-35EF-48F7-85F8-F47C9305267F}" srcId="{1B78AE6A-BB54-40B4-92A8-8D9096648AEB}" destId="{189C04A3-C2B0-4643-9F3F-0962506727C2}" srcOrd="9" destOrd="0" parTransId="{F4A93FF1-9722-46DF-B772-B0331E221D49}" sibTransId="{214342C5-905F-4048-AD34-DC6593D492F0}"/>
    <dgm:cxn modelId="{F6C50407-5BD4-4EE6-83B4-EED36114FA5B}" srcId="{1B78AE6A-BB54-40B4-92A8-8D9096648AEB}" destId="{7BE49300-EFD0-4E63-AB59-3923B368DE89}" srcOrd="10" destOrd="0" parTransId="{1B4892EC-4314-42CD-B21F-1EBE4FEF16AE}" sibTransId="{6DAD2973-96C0-40DE-AA24-0D8CFFB64BA9}"/>
    <dgm:cxn modelId="{5F99DE39-6D74-4CCF-A48F-564DE79A3ADD}" type="presOf" srcId="{BE3705D1-98F6-4604-8E19-D86359D898E1}" destId="{94191256-4D0B-4579-BA5B-A0A5A5EC5FB5}" srcOrd="0" destOrd="0" presId="urn:microsoft.com/office/officeart/2005/8/layout/default"/>
    <dgm:cxn modelId="{A3DA7963-8801-49AA-A5A9-D4C7D3D027DE}" type="presOf" srcId="{189C04A3-C2B0-4643-9F3F-0962506727C2}" destId="{5CB1ABC2-DCF2-44B1-A4DB-C1A727212CBF}" srcOrd="0" destOrd="0" presId="urn:microsoft.com/office/officeart/2005/8/layout/default"/>
    <dgm:cxn modelId="{0DA980BB-62AF-4B50-A2A7-7ADCAD430287}" srcId="{1B78AE6A-BB54-40B4-92A8-8D9096648AEB}" destId="{7E2CBD0E-8F79-48C5-98D1-633DD4A3C1C8}" srcOrd="0" destOrd="0" parTransId="{836C9085-F640-4EE3-8647-AAE7D44368D7}" sibTransId="{15738705-B2D4-4C00-AAA4-81675148D479}"/>
    <dgm:cxn modelId="{E3B2BAAD-A391-45E3-A29E-91469163F287}" type="presOf" srcId="{93627846-97D3-42D8-82D3-E3C910D21ADA}" destId="{44D5C324-B645-4A1C-959C-F31E2F1D8577}" srcOrd="0" destOrd="0" presId="urn:microsoft.com/office/officeart/2005/8/layout/default"/>
    <dgm:cxn modelId="{614CDD2A-F112-4162-98D9-6154BEBC72B2}" srcId="{1B78AE6A-BB54-40B4-92A8-8D9096648AEB}" destId="{D14AC8A5-8419-4231-9434-55653AF8111E}" srcOrd="5" destOrd="0" parTransId="{4581D4E7-6702-462A-A4A5-E6ECBE2DEC95}" sibTransId="{58A8347C-146F-43A9-9F60-990CADDDD2E4}"/>
    <dgm:cxn modelId="{08127328-359C-4538-B74F-2A100010F385}" type="presOf" srcId="{9FAB68FD-5D48-440E-BBA0-7A64E8A6D996}" destId="{0EA1546A-4553-48DC-8DEC-E73963851F31}" srcOrd="0" destOrd="0" presId="urn:microsoft.com/office/officeart/2005/8/layout/default"/>
    <dgm:cxn modelId="{EBCEAD12-72B5-457C-9CD9-12568DF5BA3B}" type="presOf" srcId="{9C1B2A76-5280-4EC0-8D9F-22C37A41BED3}" destId="{C81ED90E-E3BD-4A56-AF1B-BEAC15301B3E}" srcOrd="0" destOrd="0" presId="urn:microsoft.com/office/officeart/2005/8/layout/default"/>
    <dgm:cxn modelId="{7957EEB9-EB3E-4D93-BE1B-A3B4DF99B74D}" type="presOf" srcId="{170FE66B-9784-4E17-A027-3EB1513E7F9E}" destId="{9DD697C5-652F-4630-AEC4-1BA775C4B1A8}" srcOrd="0" destOrd="0" presId="urn:microsoft.com/office/officeart/2005/8/layout/default"/>
    <dgm:cxn modelId="{017C82EE-C5DA-4E4F-A8B0-E2571F306349}" type="presOf" srcId="{CB042A44-C6A8-4519-BB7B-F7B34EF658F3}" destId="{F06FB9A2-646A-49C1-8025-7E0CFB9A5557}" srcOrd="0" destOrd="0" presId="urn:microsoft.com/office/officeart/2005/8/layout/default"/>
    <dgm:cxn modelId="{E6EFEB3D-867C-4C0B-A8E5-61AA74B041C2}" type="presOf" srcId="{7E2CBD0E-8F79-48C5-98D1-633DD4A3C1C8}" destId="{924ABC1D-18E8-4949-A688-C85EC8FBBE1F}" srcOrd="0" destOrd="0" presId="urn:microsoft.com/office/officeart/2005/8/layout/default"/>
    <dgm:cxn modelId="{8F89D0C2-7EAC-48CD-9D5D-7330F083CD12}" type="presOf" srcId="{7BE49300-EFD0-4E63-AB59-3923B368DE89}" destId="{CAB23EDA-ECAC-4F53-90E2-F6165C8C340D}" srcOrd="0" destOrd="0" presId="urn:microsoft.com/office/officeart/2005/8/layout/default"/>
    <dgm:cxn modelId="{9B46C0A8-6B91-4D37-BAEB-135D434DA66C}" type="presParOf" srcId="{CBF3DD2A-BE94-4A04-B430-FB6728ED9E10}" destId="{924ABC1D-18E8-4949-A688-C85EC8FBBE1F}" srcOrd="0" destOrd="0" presId="urn:microsoft.com/office/officeart/2005/8/layout/default"/>
    <dgm:cxn modelId="{894BBC19-EBDE-44A6-B671-8779C100E19A}" type="presParOf" srcId="{CBF3DD2A-BE94-4A04-B430-FB6728ED9E10}" destId="{36D39F15-BDE6-4B15-9F30-A5F45F18634B}" srcOrd="1" destOrd="0" presId="urn:microsoft.com/office/officeart/2005/8/layout/default"/>
    <dgm:cxn modelId="{71F117D0-0243-4298-8B54-EA1AAF1B56BC}" type="presParOf" srcId="{CBF3DD2A-BE94-4A04-B430-FB6728ED9E10}" destId="{AFDCC89F-D9C3-4870-B5FC-A0840B58EE9F}" srcOrd="2" destOrd="0" presId="urn:microsoft.com/office/officeart/2005/8/layout/default"/>
    <dgm:cxn modelId="{507EAB0A-39B9-4F83-AB68-425C86C6CB0A}" type="presParOf" srcId="{CBF3DD2A-BE94-4A04-B430-FB6728ED9E10}" destId="{22C70CD2-FF61-4622-98AA-7B23F7A752C2}" srcOrd="3" destOrd="0" presId="urn:microsoft.com/office/officeart/2005/8/layout/default"/>
    <dgm:cxn modelId="{FFFE60E9-08C7-4BB7-939A-1D6BF2C2510D}" type="presParOf" srcId="{CBF3DD2A-BE94-4A04-B430-FB6728ED9E10}" destId="{0EA1546A-4553-48DC-8DEC-E73963851F31}" srcOrd="4" destOrd="0" presId="urn:microsoft.com/office/officeart/2005/8/layout/default"/>
    <dgm:cxn modelId="{1D66FE1A-21F0-4821-8D3A-066BEEC07A2B}" type="presParOf" srcId="{CBF3DD2A-BE94-4A04-B430-FB6728ED9E10}" destId="{EBAE93FF-1DB6-4991-BCE8-3D4761A807D3}" srcOrd="5" destOrd="0" presId="urn:microsoft.com/office/officeart/2005/8/layout/default"/>
    <dgm:cxn modelId="{47FCE582-C418-4BF6-A470-43C6168AA734}" type="presParOf" srcId="{CBF3DD2A-BE94-4A04-B430-FB6728ED9E10}" destId="{94191256-4D0B-4579-BA5B-A0A5A5EC5FB5}" srcOrd="6" destOrd="0" presId="urn:microsoft.com/office/officeart/2005/8/layout/default"/>
    <dgm:cxn modelId="{49F64B40-44FF-4C77-9483-34EF5D820A51}" type="presParOf" srcId="{CBF3DD2A-BE94-4A04-B430-FB6728ED9E10}" destId="{D961E9CC-C1EF-43C0-9332-2F36F9308C17}" srcOrd="7" destOrd="0" presId="urn:microsoft.com/office/officeart/2005/8/layout/default"/>
    <dgm:cxn modelId="{65FE32D6-9A6C-4A68-9D27-E1AC9833402A}" type="presParOf" srcId="{CBF3DD2A-BE94-4A04-B430-FB6728ED9E10}" destId="{F06FB9A2-646A-49C1-8025-7E0CFB9A5557}" srcOrd="8" destOrd="0" presId="urn:microsoft.com/office/officeart/2005/8/layout/default"/>
    <dgm:cxn modelId="{DAD6B9CB-B24E-4587-929F-C280A0728C5D}" type="presParOf" srcId="{CBF3DD2A-BE94-4A04-B430-FB6728ED9E10}" destId="{E7A535C7-E1C9-4E16-A016-1112D77B2B26}" srcOrd="9" destOrd="0" presId="urn:microsoft.com/office/officeart/2005/8/layout/default"/>
    <dgm:cxn modelId="{5611ED6B-D966-4333-B1CE-107186ECDF63}" type="presParOf" srcId="{CBF3DD2A-BE94-4A04-B430-FB6728ED9E10}" destId="{21572B2E-4D36-4F1B-B435-8D22E8ADDAA6}" srcOrd="10" destOrd="0" presId="urn:microsoft.com/office/officeart/2005/8/layout/default"/>
    <dgm:cxn modelId="{D5B8E7D5-E690-41A5-879A-E74ABF70D86B}" type="presParOf" srcId="{CBF3DD2A-BE94-4A04-B430-FB6728ED9E10}" destId="{26BE7AA3-12D1-44A9-8CF6-644F5FB67E6C}" srcOrd="11" destOrd="0" presId="urn:microsoft.com/office/officeart/2005/8/layout/default"/>
    <dgm:cxn modelId="{4B64879E-9856-4B03-9535-A0A46E70D879}" type="presParOf" srcId="{CBF3DD2A-BE94-4A04-B430-FB6728ED9E10}" destId="{CDCAECB7-39D1-4FAB-9EF7-30818912167B}" srcOrd="12" destOrd="0" presId="urn:microsoft.com/office/officeart/2005/8/layout/default"/>
    <dgm:cxn modelId="{05D0C971-F839-4DD9-87DC-4715CEB2645E}" type="presParOf" srcId="{CBF3DD2A-BE94-4A04-B430-FB6728ED9E10}" destId="{CC887C5F-CCDB-4DFD-B124-3D96AD5E55C1}" srcOrd="13" destOrd="0" presId="urn:microsoft.com/office/officeart/2005/8/layout/default"/>
    <dgm:cxn modelId="{BA2E193D-F9D7-4D51-AF7D-9558BCDA07A1}" type="presParOf" srcId="{CBF3DD2A-BE94-4A04-B430-FB6728ED9E10}" destId="{44D5C324-B645-4A1C-959C-F31E2F1D8577}" srcOrd="14" destOrd="0" presId="urn:microsoft.com/office/officeart/2005/8/layout/default"/>
    <dgm:cxn modelId="{E2D31A3B-4EEE-4480-AB25-6B789C82D36D}" type="presParOf" srcId="{CBF3DD2A-BE94-4A04-B430-FB6728ED9E10}" destId="{5FAAFF74-688B-443D-802B-C089447C0018}" srcOrd="15" destOrd="0" presId="urn:microsoft.com/office/officeart/2005/8/layout/default"/>
    <dgm:cxn modelId="{F9FDEDD8-E432-4DC5-9EA6-27EB87D0B350}" type="presParOf" srcId="{CBF3DD2A-BE94-4A04-B430-FB6728ED9E10}" destId="{C81ED90E-E3BD-4A56-AF1B-BEAC15301B3E}" srcOrd="16" destOrd="0" presId="urn:microsoft.com/office/officeart/2005/8/layout/default"/>
    <dgm:cxn modelId="{FE6B1CCA-E490-40A7-9090-85BC564E1B67}" type="presParOf" srcId="{CBF3DD2A-BE94-4A04-B430-FB6728ED9E10}" destId="{64518FFB-D496-40D8-816C-F3859B6FC8EB}" srcOrd="17" destOrd="0" presId="urn:microsoft.com/office/officeart/2005/8/layout/default"/>
    <dgm:cxn modelId="{53B751F3-0FCC-4DB6-8B18-B08FEA071A30}" type="presParOf" srcId="{CBF3DD2A-BE94-4A04-B430-FB6728ED9E10}" destId="{5CB1ABC2-DCF2-44B1-A4DB-C1A727212CBF}" srcOrd="18" destOrd="0" presId="urn:microsoft.com/office/officeart/2005/8/layout/default"/>
    <dgm:cxn modelId="{484CC076-264F-4B9B-9F80-11D015EA6D08}" type="presParOf" srcId="{CBF3DD2A-BE94-4A04-B430-FB6728ED9E10}" destId="{A4503A0A-04D6-4C67-A2E6-433168018E4C}" srcOrd="19" destOrd="0" presId="urn:microsoft.com/office/officeart/2005/8/layout/default"/>
    <dgm:cxn modelId="{30B8FB5A-F3E6-4B67-A030-A73D36A2A665}" type="presParOf" srcId="{CBF3DD2A-BE94-4A04-B430-FB6728ED9E10}" destId="{CAB23EDA-ECAC-4F53-90E2-F6165C8C340D}" srcOrd="20" destOrd="0" presId="urn:microsoft.com/office/officeart/2005/8/layout/default"/>
    <dgm:cxn modelId="{0F4E5F1D-88D5-4FB3-87E9-42E0F69A3672}" type="presParOf" srcId="{CBF3DD2A-BE94-4A04-B430-FB6728ED9E10}" destId="{82D7A1CB-7BC6-4D75-B400-2E8A89232AE8}" srcOrd="21" destOrd="0" presId="urn:microsoft.com/office/officeart/2005/8/layout/default"/>
    <dgm:cxn modelId="{C86371C4-E2BA-4BA1-925D-1CCD761FA7DE}" type="presParOf" srcId="{CBF3DD2A-BE94-4A04-B430-FB6728ED9E10}" destId="{9DD697C5-652F-4630-AEC4-1BA775C4B1A8}" srcOrd="22" destOrd="0" presId="urn:microsoft.com/office/officeart/2005/8/layout/defaul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058780-DD51-425B-A6EE-1B37702A2F5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8DDDE38-2734-4DC6-957E-97693D84A752}">
      <dgm:prSet phldrT="[Text]"/>
      <dgm:spPr/>
      <dgm:t>
        <a:bodyPr/>
        <a:lstStyle/>
        <a:p>
          <a:r>
            <a:rPr lang="en-GB" dirty="0" smtClean="0"/>
            <a:t>Stress and strain</a:t>
          </a:r>
          <a:endParaRPr lang="en-US" dirty="0"/>
        </a:p>
      </dgm:t>
    </dgm:pt>
    <dgm:pt modelId="{A125236D-195D-4098-BEE8-6FFAED6A0C6C}" type="parTrans" cxnId="{B801EB5C-694C-4981-8F51-FF65D0B2FA10}">
      <dgm:prSet/>
      <dgm:spPr/>
      <dgm:t>
        <a:bodyPr/>
        <a:lstStyle/>
        <a:p>
          <a:endParaRPr lang="en-US"/>
        </a:p>
      </dgm:t>
    </dgm:pt>
    <dgm:pt modelId="{7050C61E-0277-40A9-9BAD-92A375B1DB96}" type="sibTrans" cxnId="{B801EB5C-694C-4981-8F51-FF65D0B2FA10}">
      <dgm:prSet/>
      <dgm:spPr/>
      <dgm:t>
        <a:bodyPr/>
        <a:lstStyle/>
        <a:p>
          <a:endParaRPr lang="en-US"/>
        </a:p>
      </dgm:t>
    </dgm:pt>
    <dgm:pt modelId="{10DFB1F9-1CD7-4EE0-BC7D-9095C9C8ACBE}">
      <dgm:prSet/>
      <dgm:spPr/>
      <dgm:t>
        <a:bodyPr/>
        <a:lstStyle/>
        <a:p>
          <a:r>
            <a:rPr lang="en-GB" smtClean="0"/>
            <a:t>Crowding</a:t>
          </a:r>
          <a:endParaRPr lang="en-GB" dirty="0" smtClean="0"/>
        </a:p>
      </dgm:t>
    </dgm:pt>
    <dgm:pt modelId="{1C1689E7-1609-40EE-9042-A503078C39D9}" type="parTrans" cxnId="{BB6282A7-CC04-4733-90BB-B5477846BC19}">
      <dgm:prSet/>
      <dgm:spPr/>
      <dgm:t>
        <a:bodyPr/>
        <a:lstStyle/>
        <a:p>
          <a:endParaRPr lang="en-US"/>
        </a:p>
      </dgm:t>
    </dgm:pt>
    <dgm:pt modelId="{5FD7897F-D215-4271-B643-F49843C40AC6}" type="sibTrans" cxnId="{BB6282A7-CC04-4733-90BB-B5477846BC19}">
      <dgm:prSet/>
      <dgm:spPr/>
      <dgm:t>
        <a:bodyPr/>
        <a:lstStyle/>
        <a:p>
          <a:endParaRPr lang="en-US"/>
        </a:p>
      </dgm:t>
    </dgm:pt>
    <dgm:pt modelId="{8D00D0A1-DD59-41A6-8E1B-BE6B1D16087A}">
      <dgm:prSet/>
      <dgm:spPr/>
      <dgm:t>
        <a:bodyPr/>
        <a:lstStyle/>
        <a:p>
          <a:r>
            <a:rPr lang="en-GB" dirty="0" smtClean="0"/>
            <a:t>Migration</a:t>
          </a:r>
        </a:p>
      </dgm:t>
    </dgm:pt>
    <dgm:pt modelId="{3D5E15E6-9F08-4E8C-8CBD-F0B8F763DCF4}" type="parTrans" cxnId="{3F6EB5BD-294B-4E05-A01D-3A0BF43B6B42}">
      <dgm:prSet/>
      <dgm:spPr/>
      <dgm:t>
        <a:bodyPr/>
        <a:lstStyle/>
        <a:p>
          <a:endParaRPr lang="en-US"/>
        </a:p>
      </dgm:t>
    </dgm:pt>
    <dgm:pt modelId="{2B556C64-9741-41D2-A078-50784954F435}" type="sibTrans" cxnId="{3F6EB5BD-294B-4E05-A01D-3A0BF43B6B42}">
      <dgm:prSet/>
      <dgm:spPr/>
      <dgm:t>
        <a:bodyPr/>
        <a:lstStyle/>
        <a:p>
          <a:endParaRPr lang="en-US"/>
        </a:p>
      </dgm:t>
    </dgm:pt>
    <dgm:pt modelId="{B9D60A37-B986-409E-97AF-B777CB857F18}">
      <dgm:prSet/>
      <dgm:spPr/>
      <dgm:t>
        <a:bodyPr/>
        <a:lstStyle/>
        <a:p>
          <a:r>
            <a:rPr lang="en-GB" smtClean="0"/>
            <a:t>Fast pace</a:t>
          </a:r>
          <a:endParaRPr lang="en-GB" dirty="0" smtClean="0"/>
        </a:p>
      </dgm:t>
    </dgm:pt>
    <dgm:pt modelId="{3C706A8B-C52C-45F8-A5D4-F9052E3D5B1E}" type="parTrans" cxnId="{33401818-1983-4071-B35C-BA064F76D958}">
      <dgm:prSet/>
      <dgm:spPr/>
      <dgm:t>
        <a:bodyPr/>
        <a:lstStyle/>
        <a:p>
          <a:endParaRPr lang="en-US"/>
        </a:p>
      </dgm:t>
    </dgm:pt>
    <dgm:pt modelId="{2EAEA07C-39E3-46BF-BBF6-E36F7EC95926}" type="sibTrans" cxnId="{33401818-1983-4071-B35C-BA064F76D958}">
      <dgm:prSet/>
      <dgm:spPr/>
      <dgm:t>
        <a:bodyPr/>
        <a:lstStyle/>
        <a:p>
          <a:endParaRPr lang="en-US"/>
        </a:p>
      </dgm:t>
    </dgm:pt>
    <dgm:pt modelId="{EB9F0F6E-8B92-4F31-8457-3ABC01D5B889}">
      <dgm:prSet/>
      <dgm:spPr/>
      <dgm:t>
        <a:bodyPr/>
        <a:lstStyle/>
        <a:p>
          <a:r>
            <a:rPr lang="en-GB" smtClean="0"/>
            <a:t>Alienating</a:t>
          </a:r>
          <a:endParaRPr lang="en-GB" dirty="0" smtClean="0"/>
        </a:p>
      </dgm:t>
    </dgm:pt>
    <dgm:pt modelId="{3734BF0B-DDBB-47C6-A671-0540D45A4FE8}" type="parTrans" cxnId="{3288CAB4-2029-492D-AF84-6F1A3BD3A5ED}">
      <dgm:prSet/>
      <dgm:spPr/>
      <dgm:t>
        <a:bodyPr/>
        <a:lstStyle/>
        <a:p>
          <a:endParaRPr lang="en-US"/>
        </a:p>
      </dgm:t>
    </dgm:pt>
    <dgm:pt modelId="{A9823041-6AC2-467C-9A34-45D0C5BB69DD}" type="sibTrans" cxnId="{3288CAB4-2029-492D-AF84-6F1A3BD3A5ED}">
      <dgm:prSet/>
      <dgm:spPr/>
      <dgm:t>
        <a:bodyPr/>
        <a:lstStyle/>
        <a:p>
          <a:endParaRPr lang="en-US"/>
        </a:p>
      </dgm:t>
    </dgm:pt>
    <dgm:pt modelId="{BA4F8F58-3F3A-4321-8716-E7611E80D311}">
      <dgm:prSet/>
      <dgm:spPr/>
      <dgm:t>
        <a:bodyPr/>
        <a:lstStyle/>
        <a:p>
          <a:r>
            <a:rPr lang="en-GB" smtClean="0"/>
            <a:t>Oppression and inequality</a:t>
          </a:r>
          <a:endParaRPr lang="en-GB" dirty="0" smtClean="0"/>
        </a:p>
      </dgm:t>
    </dgm:pt>
    <dgm:pt modelId="{7E9E829B-D9B9-48E6-A848-1026C05B5C80}" type="parTrans" cxnId="{B37D3FE1-7B5A-44D8-9F6C-54EFC56F3879}">
      <dgm:prSet/>
      <dgm:spPr/>
      <dgm:t>
        <a:bodyPr/>
        <a:lstStyle/>
        <a:p>
          <a:endParaRPr lang="en-US"/>
        </a:p>
      </dgm:t>
    </dgm:pt>
    <dgm:pt modelId="{E0841740-41B3-448C-90CD-AFFD93C13B0E}" type="sibTrans" cxnId="{B37D3FE1-7B5A-44D8-9F6C-54EFC56F3879}">
      <dgm:prSet/>
      <dgm:spPr/>
      <dgm:t>
        <a:bodyPr/>
        <a:lstStyle/>
        <a:p>
          <a:endParaRPr lang="en-US"/>
        </a:p>
      </dgm:t>
    </dgm:pt>
    <dgm:pt modelId="{F00783C1-E14F-4DC5-9C9B-C45C0666AAE9}">
      <dgm:prSet/>
      <dgm:spPr/>
      <dgm:t>
        <a:bodyPr/>
        <a:lstStyle/>
        <a:p>
          <a:r>
            <a:rPr lang="en-GB" smtClean="0"/>
            <a:t>Conflict</a:t>
          </a:r>
          <a:endParaRPr lang="en-GB" dirty="0" smtClean="0"/>
        </a:p>
      </dgm:t>
    </dgm:pt>
    <dgm:pt modelId="{D64FFB74-8A99-4D17-9326-D15747AFB31E}" type="parTrans" cxnId="{0FCD8830-3A6A-4B5E-8BE2-5C1DFB1A58D6}">
      <dgm:prSet/>
      <dgm:spPr/>
      <dgm:t>
        <a:bodyPr/>
        <a:lstStyle/>
        <a:p>
          <a:endParaRPr lang="en-US"/>
        </a:p>
      </dgm:t>
    </dgm:pt>
    <dgm:pt modelId="{2D2B2CDA-99D8-48AD-8BA0-0A9593139718}" type="sibTrans" cxnId="{0FCD8830-3A6A-4B5E-8BE2-5C1DFB1A58D6}">
      <dgm:prSet/>
      <dgm:spPr/>
      <dgm:t>
        <a:bodyPr/>
        <a:lstStyle/>
        <a:p>
          <a:endParaRPr lang="en-US"/>
        </a:p>
      </dgm:t>
    </dgm:pt>
    <dgm:pt modelId="{A1B81E32-A099-4C1D-A59A-A4F771DDF113}">
      <dgm:prSet/>
      <dgm:spPr/>
      <dgm:t>
        <a:bodyPr/>
        <a:lstStyle/>
        <a:p>
          <a:r>
            <a:rPr lang="en-GB" smtClean="0"/>
            <a:t>Exposures</a:t>
          </a:r>
          <a:endParaRPr lang="en-GB" dirty="0" smtClean="0"/>
        </a:p>
      </dgm:t>
    </dgm:pt>
    <dgm:pt modelId="{684D7B5B-E43E-42CA-B8C8-ED6FB9F5FD07}" type="parTrans" cxnId="{5EFCCC71-B5F1-4486-B3C2-2A1E1CC70629}">
      <dgm:prSet/>
      <dgm:spPr/>
      <dgm:t>
        <a:bodyPr/>
        <a:lstStyle/>
        <a:p>
          <a:endParaRPr lang="en-US"/>
        </a:p>
      </dgm:t>
    </dgm:pt>
    <dgm:pt modelId="{71DB86D5-2B79-45E8-A8A5-4CE7F9263B95}" type="sibTrans" cxnId="{5EFCCC71-B5F1-4486-B3C2-2A1E1CC70629}">
      <dgm:prSet/>
      <dgm:spPr/>
      <dgm:t>
        <a:bodyPr/>
        <a:lstStyle/>
        <a:p>
          <a:endParaRPr lang="en-US"/>
        </a:p>
      </dgm:t>
    </dgm:pt>
    <dgm:pt modelId="{FECBEE48-9733-4949-A412-FC6EF5473D4E}" type="pres">
      <dgm:prSet presAssocID="{24058780-DD51-425B-A6EE-1B37702A2F58}" presName="diagram" presStyleCnt="0">
        <dgm:presLayoutVars>
          <dgm:dir/>
          <dgm:resizeHandles val="exact"/>
        </dgm:presLayoutVars>
      </dgm:prSet>
      <dgm:spPr/>
      <dgm:t>
        <a:bodyPr/>
        <a:lstStyle/>
        <a:p>
          <a:endParaRPr lang="en-US"/>
        </a:p>
      </dgm:t>
    </dgm:pt>
    <dgm:pt modelId="{787EF166-9760-4F47-8025-58D33BFCF791}" type="pres">
      <dgm:prSet presAssocID="{78DDDE38-2734-4DC6-957E-97693D84A752}" presName="node" presStyleLbl="node1" presStyleIdx="0" presStyleCnt="8">
        <dgm:presLayoutVars>
          <dgm:bulletEnabled val="1"/>
        </dgm:presLayoutVars>
      </dgm:prSet>
      <dgm:spPr/>
      <dgm:t>
        <a:bodyPr/>
        <a:lstStyle/>
        <a:p>
          <a:endParaRPr lang="en-US"/>
        </a:p>
      </dgm:t>
    </dgm:pt>
    <dgm:pt modelId="{5A196D58-EEB8-4315-9F9A-148942453EF8}" type="pres">
      <dgm:prSet presAssocID="{7050C61E-0277-40A9-9BAD-92A375B1DB96}" presName="sibTrans" presStyleCnt="0"/>
      <dgm:spPr/>
    </dgm:pt>
    <dgm:pt modelId="{5C4B3DFF-4DA4-41D4-B28B-43651A2F5658}" type="pres">
      <dgm:prSet presAssocID="{10DFB1F9-1CD7-4EE0-BC7D-9095C9C8ACBE}" presName="node" presStyleLbl="node1" presStyleIdx="1" presStyleCnt="8">
        <dgm:presLayoutVars>
          <dgm:bulletEnabled val="1"/>
        </dgm:presLayoutVars>
      </dgm:prSet>
      <dgm:spPr/>
      <dgm:t>
        <a:bodyPr/>
        <a:lstStyle/>
        <a:p>
          <a:endParaRPr lang="en-US"/>
        </a:p>
      </dgm:t>
    </dgm:pt>
    <dgm:pt modelId="{1BB2DF9E-01A2-4643-9927-9103485F4876}" type="pres">
      <dgm:prSet presAssocID="{5FD7897F-D215-4271-B643-F49843C40AC6}" presName="sibTrans" presStyleCnt="0"/>
      <dgm:spPr/>
    </dgm:pt>
    <dgm:pt modelId="{209D3643-3EE9-4EFF-90FB-A547D7B51CD4}" type="pres">
      <dgm:prSet presAssocID="{8D00D0A1-DD59-41A6-8E1B-BE6B1D16087A}" presName="node" presStyleLbl="node1" presStyleIdx="2" presStyleCnt="8">
        <dgm:presLayoutVars>
          <dgm:bulletEnabled val="1"/>
        </dgm:presLayoutVars>
      </dgm:prSet>
      <dgm:spPr/>
      <dgm:t>
        <a:bodyPr/>
        <a:lstStyle/>
        <a:p>
          <a:endParaRPr lang="en-US"/>
        </a:p>
      </dgm:t>
    </dgm:pt>
    <dgm:pt modelId="{368AA89B-E62E-4D97-8BF7-8647EDD05E09}" type="pres">
      <dgm:prSet presAssocID="{2B556C64-9741-41D2-A078-50784954F435}" presName="sibTrans" presStyleCnt="0"/>
      <dgm:spPr/>
    </dgm:pt>
    <dgm:pt modelId="{03D8BB02-9333-4983-A260-A9E6926167E2}" type="pres">
      <dgm:prSet presAssocID="{B9D60A37-B986-409E-97AF-B777CB857F18}" presName="node" presStyleLbl="node1" presStyleIdx="3" presStyleCnt="8">
        <dgm:presLayoutVars>
          <dgm:bulletEnabled val="1"/>
        </dgm:presLayoutVars>
      </dgm:prSet>
      <dgm:spPr/>
      <dgm:t>
        <a:bodyPr/>
        <a:lstStyle/>
        <a:p>
          <a:endParaRPr lang="en-US"/>
        </a:p>
      </dgm:t>
    </dgm:pt>
    <dgm:pt modelId="{0411B3B6-5918-4E8A-856D-2405DFE8C09B}" type="pres">
      <dgm:prSet presAssocID="{2EAEA07C-39E3-46BF-BBF6-E36F7EC95926}" presName="sibTrans" presStyleCnt="0"/>
      <dgm:spPr/>
    </dgm:pt>
    <dgm:pt modelId="{1154B1C6-9505-474F-8375-7787C44D9FCE}" type="pres">
      <dgm:prSet presAssocID="{EB9F0F6E-8B92-4F31-8457-3ABC01D5B889}" presName="node" presStyleLbl="node1" presStyleIdx="4" presStyleCnt="8">
        <dgm:presLayoutVars>
          <dgm:bulletEnabled val="1"/>
        </dgm:presLayoutVars>
      </dgm:prSet>
      <dgm:spPr/>
      <dgm:t>
        <a:bodyPr/>
        <a:lstStyle/>
        <a:p>
          <a:endParaRPr lang="en-US"/>
        </a:p>
      </dgm:t>
    </dgm:pt>
    <dgm:pt modelId="{7357E30F-F9FE-4DF6-98F4-A37A34840A6C}" type="pres">
      <dgm:prSet presAssocID="{A9823041-6AC2-467C-9A34-45D0C5BB69DD}" presName="sibTrans" presStyleCnt="0"/>
      <dgm:spPr/>
    </dgm:pt>
    <dgm:pt modelId="{B4DEAF64-8721-4181-AD30-844449810F64}" type="pres">
      <dgm:prSet presAssocID="{BA4F8F58-3F3A-4321-8716-E7611E80D311}" presName="node" presStyleLbl="node1" presStyleIdx="5" presStyleCnt="8">
        <dgm:presLayoutVars>
          <dgm:bulletEnabled val="1"/>
        </dgm:presLayoutVars>
      </dgm:prSet>
      <dgm:spPr/>
      <dgm:t>
        <a:bodyPr/>
        <a:lstStyle/>
        <a:p>
          <a:endParaRPr lang="en-US"/>
        </a:p>
      </dgm:t>
    </dgm:pt>
    <dgm:pt modelId="{C3EB586F-25F3-46A6-BDEC-EE26F6D18DB1}" type="pres">
      <dgm:prSet presAssocID="{E0841740-41B3-448C-90CD-AFFD93C13B0E}" presName="sibTrans" presStyleCnt="0"/>
      <dgm:spPr/>
    </dgm:pt>
    <dgm:pt modelId="{BEA927F4-8A8D-4425-9777-BFED1F06931A}" type="pres">
      <dgm:prSet presAssocID="{F00783C1-E14F-4DC5-9C9B-C45C0666AAE9}" presName="node" presStyleLbl="node1" presStyleIdx="6" presStyleCnt="8">
        <dgm:presLayoutVars>
          <dgm:bulletEnabled val="1"/>
        </dgm:presLayoutVars>
      </dgm:prSet>
      <dgm:spPr/>
      <dgm:t>
        <a:bodyPr/>
        <a:lstStyle/>
        <a:p>
          <a:endParaRPr lang="en-US"/>
        </a:p>
      </dgm:t>
    </dgm:pt>
    <dgm:pt modelId="{7F8762EA-8631-46EE-9B03-1A5A85CC4664}" type="pres">
      <dgm:prSet presAssocID="{2D2B2CDA-99D8-48AD-8BA0-0A9593139718}" presName="sibTrans" presStyleCnt="0"/>
      <dgm:spPr/>
    </dgm:pt>
    <dgm:pt modelId="{016004BD-DC28-4562-BE3D-8DF26D4B5916}" type="pres">
      <dgm:prSet presAssocID="{A1B81E32-A099-4C1D-A59A-A4F771DDF113}" presName="node" presStyleLbl="node1" presStyleIdx="7" presStyleCnt="8">
        <dgm:presLayoutVars>
          <dgm:bulletEnabled val="1"/>
        </dgm:presLayoutVars>
      </dgm:prSet>
      <dgm:spPr/>
      <dgm:t>
        <a:bodyPr/>
        <a:lstStyle/>
        <a:p>
          <a:endParaRPr lang="en-US"/>
        </a:p>
      </dgm:t>
    </dgm:pt>
  </dgm:ptLst>
  <dgm:cxnLst>
    <dgm:cxn modelId="{D79E125C-60CA-436A-BA60-A22907551D81}" type="presOf" srcId="{8D00D0A1-DD59-41A6-8E1B-BE6B1D16087A}" destId="{209D3643-3EE9-4EFF-90FB-A547D7B51CD4}" srcOrd="0" destOrd="0" presId="urn:microsoft.com/office/officeart/2005/8/layout/default"/>
    <dgm:cxn modelId="{0FCD8830-3A6A-4B5E-8BE2-5C1DFB1A58D6}" srcId="{24058780-DD51-425B-A6EE-1B37702A2F58}" destId="{F00783C1-E14F-4DC5-9C9B-C45C0666AAE9}" srcOrd="6" destOrd="0" parTransId="{D64FFB74-8A99-4D17-9326-D15747AFB31E}" sibTransId="{2D2B2CDA-99D8-48AD-8BA0-0A9593139718}"/>
    <dgm:cxn modelId="{B801EB5C-694C-4981-8F51-FF65D0B2FA10}" srcId="{24058780-DD51-425B-A6EE-1B37702A2F58}" destId="{78DDDE38-2734-4DC6-957E-97693D84A752}" srcOrd="0" destOrd="0" parTransId="{A125236D-195D-4098-BEE8-6FFAED6A0C6C}" sibTransId="{7050C61E-0277-40A9-9BAD-92A375B1DB96}"/>
    <dgm:cxn modelId="{5EFCCC71-B5F1-4486-B3C2-2A1E1CC70629}" srcId="{24058780-DD51-425B-A6EE-1B37702A2F58}" destId="{A1B81E32-A099-4C1D-A59A-A4F771DDF113}" srcOrd="7" destOrd="0" parTransId="{684D7B5B-E43E-42CA-B8C8-ED6FB9F5FD07}" sibTransId="{71DB86D5-2B79-45E8-A8A5-4CE7F9263B95}"/>
    <dgm:cxn modelId="{DD149059-52F7-4B78-ABA3-91F1309EA6F5}" type="presOf" srcId="{EB9F0F6E-8B92-4F31-8457-3ABC01D5B889}" destId="{1154B1C6-9505-474F-8375-7787C44D9FCE}" srcOrd="0" destOrd="0" presId="urn:microsoft.com/office/officeart/2005/8/layout/default"/>
    <dgm:cxn modelId="{3288CAB4-2029-492D-AF84-6F1A3BD3A5ED}" srcId="{24058780-DD51-425B-A6EE-1B37702A2F58}" destId="{EB9F0F6E-8B92-4F31-8457-3ABC01D5B889}" srcOrd="4" destOrd="0" parTransId="{3734BF0B-DDBB-47C6-A671-0540D45A4FE8}" sibTransId="{A9823041-6AC2-467C-9A34-45D0C5BB69DD}"/>
    <dgm:cxn modelId="{BB6282A7-CC04-4733-90BB-B5477846BC19}" srcId="{24058780-DD51-425B-A6EE-1B37702A2F58}" destId="{10DFB1F9-1CD7-4EE0-BC7D-9095C9C8ACBE}" srcOrd="1" destOrd="0" parTransId="{1C1689E7-1609-40EE-9042-A503078C39D9}" sibTransId="{5FD7897F-D215-4271-B643-F49843C40AC6}"/>
    <dgm:cxn modelId="{C922F09C-92B6-493C-B65E-9E487BF84590}" type="presOf" srcId="{F00783C1-E14F-4DC5-9C9B-C45C0666AAE9}" destId="{BEA927F4-8A8D-4425-9777-BFED1F06931A}" srcOrd="0" destOrd="0" presId="urn:microsoft.com/office/officeart/2005/8/layout/default"/>
    <dgm:cxn modelId="{72ED3A0F-B8AC-4396-8AC6-77A995B7F28C}" type="presOf" srcId="{A1B81E32-A099-4C1D-A59A-A4F771DDF113}" destId="{016004BD-DC28-4562-BE3D-8DF26D4B5916}" srcOrd="0" destOrd="0" presId="urn:microsoft.com/office/officeart/2005/8/layout/default"/>
    <dgm:cxn modelId="{3F6EB5BD-294B-4E05-A01D-3A0BF43B6B42}" srcId="{24058780-DD51-425B-A6EE-1B37702A2F58}" destId="{8D00D0A1-DD59-41A6-8E1B-BE6B1D16087A}" srcOrd="2" destOrd="0" parTransId="{3D5E15E6-9F08-4E8C-8CBD-F0B8F763DCF4}" sibTransId="{2B556C64-9741-41D2-A078-50784954F435}"/>
    <dgm:cxn modelId="{B37D3FE1-7B5A-44D8-9F6C-54EFC56F3879}" srcId="{24058780-DD51-425B-A6EE-1B37702A2F58}" destId="{BA4F8F58-3F3A-4321-8716-E7611E80D311}" srcOrd="5" destOrd="0" parTransId="{7E9E829B-D9B9-48E6-A848-1026C05B5C80}" sibTransId="{E0841740-41B3-448C-90CD-AFFD93C13B0E}"/>
    <dgm:cxn modelId="{68C66C70-66F9-4327-9FDF-E008F5D5A058}" type="presOf" srcId="{B9D60A37-B986-409E-97AF-B777CB857F18}" destId="{03D8BB02-9333-4983-A260-A9E6926167E2}" srcOrd="0" destOrd="0" presId="urn:microsoft.com/office/officeart/2005/8/layout/default"/>
    <dgm:cxn modelId="{6A13BDE9-8A25-498C-A540-4F8BBD9277BC}" type="presOf" srcId="{24058780-DD51-425B-A6EE-1B37702A2F58}" destId="{FECBEE48-9733-4949-A412-FC6EF5473D4E}" srcOrd="0" destOrd="0" presId="urn:microsoft.com/office/officeart/2005/8/layout/default"/>
    <dgm:cxn modelId="{305858F6-A240-4809-8FB3-8BD9BE2709B9}" type="presOf" srcId="{BA4F8F58-3F3A-4321-8716-E7611E80D311}" destId="{B4DEAF64-8721-4181-AD30-844449810F64}" srcOrd="0" destOrd="0" presId="urn:microsoft.com/office/officeart/2005/8/layout/default"/>
    <dgm:cxn modelId="{487D2943-0104-45FD-B876-9F6640E8AE22}" type="presOf" srcId="{78DDDE38-2734-4DC6-957E-97693D84A752}" destId="{787EF166-9760-4F47-8025-58D33BFCF791}" srcOrd="0" destOrd="0" presId="urn:microsoft.com/office/officeart/2005/8/layout/default"/>
    <dgm:cxn modelId="{33401818-1983-4071-B35C-BA064F76D958}" srcId="{24058780-DD51-425B-A6EE-1B37702A2F58}" destId="{B9D60A37-B986-409E-97AF-B777CB857F18}" srcOrd="3" destOrd="0" parTransId="{3C706A8B-C52C-45F8-A5D4-F9052E3D5B1E}" sibTransId="{2EAEA07C-39E3-46BF-BBF6-E36F7EC95926}"/>
    <dgm:cxn modelId="{AFAA43F8-B507-4517-81BA-23C6898294B5}" type="presOf" srcId="{10DFB1F9-1CD7-4EE0-BC7D-9095C9C8ACBE}" destId="{5C4B3DFF-4DA4-41D4-B28B-43651A2F5658}" srcOrd="0" destOrd="0" presId="urn:microsoft.com/office/officeart/2005/8/layout/default"/>
    <dgm:cxn modelId="{75351661-98DC-4C0A-9FBC-E85FB38CA865}" type="presParOf" srcId="{FECBEE48-9733-4949-A412-FC6EF5473D4E}" destId="{787EF166-9760-4F47-8025-58D33BFCF791}" srcOrd="0" destOrd="0" presId="urn:microsoft.com/office/officeart/2005/8/layout/default"/>
    <dgm:cxn modelId="{383675A6-91E4-4215-B40D-4F3127944B08}" type="presParOf" srcId="{FECBEE48-9733-4949-A412-FC6EF5473D4E}" destId="{5A196D58-EEB8-4315-9F9A-148942453EF8}" srcOrd="1" destOrd="0" presId="urn:microsoft.com/office/officeart/2005/8/layout/default"/>
    <dgm:cxn modelId="{5539307D-12DF-4949-9AB1-F543FF5182A2}" type="presParOf" srcId="{FECBEE48-9733-4949-A412-FC6EF5473D4E}" destId="{5C4B3DFF-4DA4-41D4-B28B-43651A2F5658}" srcOrd="2" destOrd="0" presId="urn:microsoft.com/office/officeart/2005/8/layout/default"/>
    <dgm:cxn modelId="{76A0739A-C6FC-4F59-B2CE-E2B13FB2C227}" type="presParOf" srcId="{FECBEE48-9733-4949-A412-FC6EF5473D4E}" destId="{1BB2DF9E-01A2-4643-9927-9103485F4876}" srcOrd="3" destOrd="0" presId="urn:microsoft.com/office/officeart/2005/8/layout/default"/>
    <dgm:cxn modelId="{3C7BA94C-FAAE-4DEF-9A8D-D5BE857058D1}" type="presParOf" srcId="{FECBEE48-9733-4949-A412-FC6EF5473D4E}" destId="{209D3643-3EE9-4EFF-90FB-A547D7B51CD4}" srcOrd="4" destOrd="0" presId="urn:microsoft.com/office/officeart/2005/8/layout/default"/>
    <dgm:cxn modelId="{2AD53E64-8F18-4DA7-A4F8-C283935FD3B7}" type="presParOf" srcId="{FECBEE48-9733-4949-A412-FC6EF5473D4E}" destId="{368AA89B-E62E-4D97-8BF7-8647EDD05E09}" srcOrd="5" destOrd="0" presId="urn:microsoft.com/office/officeart/2005/8/layout/default"/>
    <dgm:cxn modelId="{9BC5803F-9F61-494F-AED2-4155F03F5BA8}" type="presParOf" srcId="{FECBEE48-9733-4949-A412-FC6EF5473D4E}" destId="{03D8BB02-9333-4983-A260-A9E6926167E2}" srcOrd="6" destOrd="0" presId="urn:microsoft.com/office/officeart/2005/8/layout/default"/>
    <dgm:cxn modelId="{ADCBE9F9-F5A0-46BC-9CA1-2C424F625825}" type="presParOf" srcId="{FECBEE48-9733-4949-A412-FC6EF5473D4E}" destId="{0411B3B6-5918-4E8A-856D-2405DFE8C09B}" srcOrd="7" destOrd="0" presId="urn:microsoft.com/office/officeart/2005/8/layout/default"/>
    <dgm:cxn modelId="{BB93F9D6-1539-418E-8329-05FE26AC6D96}" type="presParOf" srcId="{FECBEE48-9733-4949-A412-FC6EF5473D4E}" destId="{1154B1C6-9505-474F-8375-7787C44D9FCE}" srcOrd="8" destOrd="0" presId="urn:microsoft.com/office/officeart/2005/8/layout/default"/>
    <dgm:cxn modelId="{EBACAE1F-11F1-46DC-98AD-EF7B1688CC00}" type="presParOf" srcId="{FECBEE48-9733-4949-A412-FC6EF5473D4E}" destId="{7357E30F-F9FE-4DF6-98F4-A37A34840A6C}" srcOrd="9" destOrd="0" presId="urn:microsoft.com/office/officeart/2005/8/layout/default"/>
    <dgm:cxn modelId="{437A3401-69CF-428C-9BCB-4E1C54C87875}" type="presParOf" srcId="{FECBEE48-9733-4949-A412-FC6EF5473D4E}" destId="{B4DEAF64-8721-4181-AD30-844449810F64}" srcOrd="10" destOrd="0" presId="urn:microsoft.com/office/officeart/2005/8/layout/default"/>
    <dgm:cxn modelId="{0671E8D6-9477-455F-86B6-C16DA07D0FE9}" type="presParOf" srcId="{FECBEE48-9733-4949-A412-FC6EF5473D4E}" destId="{C3EB586F-25F3-46A6-BDEC-EE26F6D18DB1}" srcOrd="11" destOrd="0" presId="urn:microsoft.com/office/officeart/2005/8/layout/default"/>
    <dgm:cxn modelId="{23B41C0A-20A7-4C4F-A94C-98FE3C15AF72}" type="presParOf" srcId="{FECBEE48-9733-4949-A412-FC6EF5473D4E}" destId="{BEA927F4-8A8D-4425-9777-BFED1F06931A}" srcOrd="12" destOrd="0" presId="urn:microsoft.com/office/officeart/2005/8/layout/default"/>
    <dgm:cxn modelId="{E8982AC4-E7E4-43EF-ACA3-2EAF0A8F2609}" type="presParOf" srcId="{FECBEE48-9733-4949-A412-FC6EF5473D4E}" destId="{7F8762EA-8631-46EE-9B03-1A5A85CC4664}" srcOrd="13" destOrd="0" presId="urn:microsoft.com/office/officeart/2005/8/layout/default"/>
    <dgm:cxn modelId="{9FADFC76-179C-43EC-8CFB-67ACDDC4B0E2}" type="presParOf" srcId="{FECBEE48-9733-4949-A412-FC6EF5473D4E}" destId="{016004BD-DC28-4562-BE3D-8DF26D4B5916}"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432D1A-374A-4342-A3A4-36896AC64EA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8157B62-3BAB-4298-B47A-6159BF8CF115}">
      <dgm:prSet phldrT="[Text]"/>
      <dgm:spPr>
        <a:solidFill>
          <a:srgbClr val="FF0074"/>
        </a:solidFill>
      </dgm:spPr>
      <dgm:t>
        <a:bodyPr/>
        <a:lstStyle/>
        <a:p>
          <a:r>
            <a:rPr lang="en-GB" dirty="0" smtClean="0"/>
            <a:t>Opportunity</a:t>
          </a:r>
          <a:endParaRPr lang="en-US" dirty="0"/>
        </a:p>
      </dgm:t>
    </dgm:pt>
    <dgm:pt modelId="{57A7D77F-A307-40BF-9EF0-0D78F1A457FE}" type="parTrans" cxnId="{041C1A69-CC07-438C-8227-B5EB2E474C72}">
      <dgm:prSet/>
      <dgm:spPr/>
      <dgm:t>
        <a:bodyPr/>
        <a:lstStyle/>
        <a:p>
          <a:endParaRPr lang="en-US"/>
        </a:p>
      </dgm:t>
    </dgm:pt>
    <dgm:pt modelId="{8E720816-2089-4141-B8F7-4F17468AF5F1}" type="sibTrans" cxnId="{041C1A69-CC07-438C-8227-B5EB2E474C72}">
      <dgm:prSet/>
      <dgm:spPr/>
      <dgm:t>
        <a:bodyPr/>
        <a:lstStyle/>
        <a:p>
          <a:endParaRPr lang="en-US"/>
        </a:p>
      </dgm:t>
    </dgm:pt>
    <dgm:pt modelId="{655C085F-698E-44B7-831A-A5198CE2E37D}">
      <dgm:prSet/>
      <dgm:spPr>
        <a:solidFill>
          <a:srgbClr val="FF0074"/>
        </a:solidFill>
      </dgm:spPr>
      <dgm:t>
        <a:bodyPr/>
        <a:lstStyle/>
        <a:p>
          <a:r>
            <a:rPr lang="en-GB" dirty="0" smtClean="0"/>
            <a:t>Support</a:t>
          </a:r>
        </a:p>
      </dgm:t>
    </dgm:pt>
    <dgm:pt modelId="{96686E1E-6E59-49E8-BF1B-D2E04B1423C3}" type="parTrans" cxnId="{19CB38D2-7778-40C8-B2E6-72612EE757B3}">
      <dgm:prSet/>
      <dgm:spPr/>
      <dgm:t>
        <a:bodyPr/>
        <a:lstStyle/>
        <a:p>
          <a:endParaRPr lang="en-US"/>
        </a:p>
      </dgm:t>
    </dgm:pt>
    <dgm:pt modelId="{A9ECD95C-9910-4B65-A331-99F8BF54A969}" type="sibTrans" cxnId="{19CB38D2-7778-40C8-B2E6-72612EE757B3}">
      <dgm:prSet/>
      <dgm:spPr/>
      <dgm:t>
        <a:bodyPr/>
        <a:lstStyle/>
        <a:p>
          <a:endParaRPr lang="en-US"/>
        </a:p>
      </dgm:t>
    </dgm:pt>
    <dgm:pt modelId="{A564A65E-199B-44FA-A8A2-52D8E4478B95}">
      <dgm:prSet/>
      <dgm:spPr>
        <a:solidFill>
          <a:srgbClr val="FF0074"/>
        </a:solidFill>
      </dgm:spPr>
      <dgm:t>
        <a:bodyPr/>
        <a:lstStyle/>
        <a:p>
          <a:r>
            <a:rPr lang="en-GB" dirty="0" smtClean="0"/>
            <a:t>Resources</a:t>
          </a:r>
        </a:p>
      </dgm:t>
    </dgm:pt>
    <dgm:pt modelId="{9B4D0508-6D27-4084-8475-90B6CD980A50}" type="parTrans" cxnId="{076FDE05-0A56-448C-A8A3-82AEDDC6116E}">
      <dgm:prSet/>
      <dgm:spPr/>
      <dgm:t>
        <a:bodyPr/>
        <a:lstStyle/>
        <a:p>
          <a:endParaRPr lang="en-US"/>
        </a:p>
      </dgm:t>
    </dgm:pt>
    <dgm:pt modelId="{79B50FFA-5223-4154-9551-F9B9C129176F}" type="sibTrans" cxnId="{076FDE05-0A56-448C-A8A3-82AEDDC6116E}">
      <dgm:prSet/>
      <dgm:spPr/>
      <dgm:t>
        <a:bodyPr/>
        <a:lstStyle/>
        <a:p>
          <a:endParaRPr lang="en-US"/>
        </a:p>
      </dgm:t>
    </dgm:pt>
    <dgm:pt modelId="{16F5385F-E16B-445A-B745-9374AAD21B42}">
      <dgm:prSet/>
      <dgm:spPr>
        <a:solidFill>
          <a:srgbClr val="FF0074"/>
        </a:solidFill>
      </dgm:spPr>
      <dgm:t>
        <a:bodyPr/>
        <a:lstStyle/>
        <a:p>
          <a:r>
            <a:rPr lang="en-GB" smtClean="0"/>
            <a:t>Culture</a:t>
          </a:r>
          <a:endParaRPr lang="en-GB" dirty="0" smtClean="0"/>
        </a:p>
      </dgm:t>
    </dgm:pt>
    <dgm:pt modelId="{9A680921-548D-442F-8B0E-DAB9F5A22DCC}" type="parTrans" cxnId="{BC5324EA-A866-4623-9967-0D0E1C2DA0C7}">
      <dgm:prSet/>
      <dgm:spPr/>
      <dgm:t>
        <a:bodyPr/>
        <a:lstStyle/>
        <a:p>
          <a:endParaRPr lang="en-US"/>
        </a:p>
      </dgm:t>
    </dgm:pt>
    <dgm:pt modelId="{DB1174AE-ECB8-41A9-B2C2-D84BDD050BC2}" type="sibTrans" cxnId="{BC5324EA-A866-4623-9967-0D0E1C2DA0C7}">
      <dgm:prSet/>
      <dgm:spPr/>
      <dgm:t>
        <a:bodyPr/>
        <a:lstStyle/>
        <a:p>
          <a:endParaRPr lang="en-US"/>
        </a:p>
      </dgm:t>
    </dgm:pt>
    <dgm:pt modelId="{C42B9731-5AAC-4F60-BFD9-AD4F4C5BBCE7}">
      <dgm:prSet/>
      <dgm:spPr>
        <a:solidFill>
          <a:srgbClr val="FF0074"/>
        </a:solidFill>
      </dgm:spPr>
      <dgm:t>
        <a:bodyPr/>
        <a:lstStyle/>
        <a:p>
          <a:r>
            <a:rPr lang="en-GB" smtClean="0"/>
            <a:t>Knowledge</a:t>
          </a:r>
          <a:endParaRPr lang="en-GB" dirty="0" smtClean="0"/>
        </a:p>
      </dgm:t>
    </dgm:pt>
    <dgm:pt modelId="{C3DF1983-D6AE-4D4B-A7A1-D234FD40AB67}" type="parTrans" cxnId="{B22E519B-4770-4669-8E0F-C5971C0D6259}">
      <dgm:prSet/>
      <dgm:spPr/>
      <dgm:t>
        <a:bodyPr/>
        <a:lstStyle/>
        <a:p>
          <a:endParaRPr lang="en-US"/>
        </a:p>
      </dgm:t>
    </dgm:pt>
    <dgm:pt modelId="{CE12C398-4C47-459C-A203-295238AF5F75}" type="sibTrans" cxnId="{B22E519B-4770-4669-8E0F-C5971C0D6259}">
      <dgm:prSet/>
      <dgm:spPr/>
      <dgm:t>
        <a:bodyPr/>
        <a:lstStyle/>
        <a:p>
          <a:endParaRPr lang="en-US"/>
        </a:p>
      </dgm:t>
    </dgm:pt>
    <dgm:pt modelId="{E4EF75E6-4387-491C-8F11-C1561DC97E91}" type="pres">
      <dgm:prSet presAssocID="{67432D1A-374A-4342-A3A4-36896AC64EA6}" presName="diagram" presStyleCnt="0">
        <dgm:presLayoutVars>
          <dgm:dir/>
          <dgm:resizeHandles val="exact"/>
        </dgm:presLayoutVars>
      </dgm:prSet>
      <dgm:spPr/>
      <dgm:t>
        <a:bodyPr/>
        <a:lstStyle/>
        <a:p>
          <a:endParaRPr lang="en-US"/>
        </a:p>
      </dgm:t>
    </dgm:pt>
    <dgm:pt modelId="{07CEA049-9147-4157-BFCA-F011449896AA}" type="pres">
      <dgm:prSet presAssocID="{28157B62-3BAB-4298-B47A-6159BF8CF115}" presName="node" presStyleLbl="node1" presStyleIdx="0" presStyleCnt="5">
        <dgm:presLayoutVars>
          <dgm:bulletEnabled val="1"/>
        </dgm:presLayoutVars>
      </dgm:prSet>
      <dgm:spPr/>
      <dgm:t>
        <a:bodyPr/>
        <a:lstStyle/>
        <a:p>
          <a:endParaRPr lang="en-US"/>
        </a:p>
      </dgm:t>
    </dgm:pt>
    <dgm:pt modelId="{07CE0DE7-8F6F-4530-9A38-8B7215B7C219}" type="pres">
      <dgm:prSet presAssocID="{8E720816-2089-4141-B8F7-4F17468AF5F1}" presName="sibTrans" presStyleCnt="0"/>
      <dgm:spPr/>
    </dgm:pt>
    <dgm:pt modelId="{B3A7DB70-C387-47FC-84D6-17A44C48732E}" type="pres">
      <dgm:prSet presAssocID="{655C085F-698E-44B7-831A-A5198CE2E37D}" presName="node" presStyleLbl="node1" presStyleIdx="1" presStyleCnt="5">
        <dgm:presLayoutVars>
          <dgm:bulletEnabled val="1"/>
        </dgm:presLayoutVars>
      </dgm:prSet>
      <dgm:spPr/>
      <dgm:t>
        <a:bodyPr/>
        <a:lstStyle/>
        <a:p>
          <a:endParaRPr lang="en-US"/>
        </a:p>
      </dgm:t>
    </dgm:pt>
    <dgm:pt modelId="{72EA3742-2CC6-44CD-938C-9CD0C6332F57}" type="pres">
      <dgm:prSet presAssocID="{A9ECD95C-9910-4B65-A331-99F8BF54A969}" presName="sibTrans" presStyleCnt="0"/>
      <dgm:spPr/>
    </dgm:pt>
    <dgm:pt modelId="{0E6ED9A6-CA79-4C8C-911F-D0057FC64220}" type="pres">
      <dgm:prSet presAssocID="{A564A65E-199B-44FA-A8A2-52D8E4478B95}" presName="node" presStyleLbl="node1" presStyleIdx="2" presStyleCnt="5">
        <dgm:presLayoutVars>
          <dgm:bulletEnabled val="1"/>
        </dgm:presLayoutVars>
      </dgm:prSet>
      <dgm:spPr/>
      <dgm:t>
        <a:bodyPr/>
        <a:lstStyle/>
        <a:p>
          <a:endParaRPr lang="en-US"/>
        </a:p>
      </dgm:t>
    </dgm:pt>
    <dgm:pt modelId="{28126BC7-58FA-455F-9B28-6F1F3E84FD3F}" type="pres">
      <dgm:prSet presAssocID="{79B50FFA-5223-4154-9551-F9B9C129176F}" presName="sibTrans" presStyleCnt="0"/>
      <dgm:spPr/>
    </dgm:pt>
    <dgm:pt modelId="{50175B1B-5568-4A4F-8CF5-C4EC1EF46C92}" type="pres">
      <dgm:prSet presAssocID="{16F5385F-E16B-445A-B745-9374AAD21B42}" presName="node" presStyleLbl="node1" presStyleIdx="3" presStyleCnt="5">
        <dgm:presLayoutVars>
          <dgm:bulletEnabled val="1"/>
        </dgm:presLayoutVars>
      </dgm:prSet>
      <dgm:spPr/>
      <dgm:t>
        <a:bodyPr/>
        <a:lstStyle/>
        <a:p>
          <a:endParaRPr lang="en-US"/>
        </a:p>
      </dgm:t>
    </dgm:pt>
    <dgm:pt modelId="{2F78FC36-421F-4A7E-B6FB-DB45A06F96F1}" type="pres">
      <dgm:prSet presAssocID="{DB1174AE-ECB8-41A9-B2C2-D84BDD050BC2}" presName="sibTrans" presStyleCnt="0"/>
      <dgm:spPr/>
    </dgm:pt>
    <dgm:pt modelId="{8E18F249-F866-4E36-9DD9-5AC8ECC6980E}" type="pres">
      <dgm:prSet presAssocID="{C42B9731-5AAC-4F60-BFD9-AD4F4C5BBCE7}" presName="node" presStyleLbl="node1" presStyleIdx="4" presStyleCnt="5">
        <dgm:presLayoutVars>
          <dgm:bulletEnabled val="1"/>
        </dgm:presLayoutVars>
      </dgm:prSet>
      <dgm:spPr/>
      <dgm:t>
        <a:bodyPr/>
        <a:lstStyle/>
        <a:p>
          <a:endParaRPr lang="en-US"/>
        </a:p>
      </dgm:t>
    </dgm:pt>
  </dgm:ptLst>
  <dgm:cxnLst>
    <dgm:cxn modelId="{B22E519B-4770-4669-8E0F-C5971C0D6259}" srcId="{67432D1A-374A-4342-A3A4-36896AC64EA6}" destId="{C42B9731-5AAC-4F60-BFD9-AD4F4C5BBCE7}" srcOrd="4" destOrd="0" parTransId="{C3DF1983-D6AE-4D4B-A7A1-D234FD40AB67}" sibTransId="{CE12C398-4C47-459C-A203-295238AF5F75}"/>
    <dgm:cxn modelId="{041C1A69-CC07-438C-8227-B5EB2E474C72}" srcId="{67432D1A-374A-4342-A3A4-36896AC64EA6}" destId="{28157B62-3BAB-4298-B47A-6159BF8CF115}" srcOrd="0" destOrd="0" parTransId="{57A7D77F-A307-40BF-9EF0-0D78F1A457FE}" sibTransId="{8E720816-2089-4141-B8F7-4F17468AF5F1}"/>
    <dgm:cxn modelId="{6DE918FA-6354-43F5-BE7C-2D991B491118}" type="presOf" srcId="{C42B9731-5AAC-4F60-BFD9-AD4F4C5BBCE7}" destId="{8E18F249-F866-4E36-9DD9-5AC8ECC6980E}" srcOrd="0" destOrd="0" presId="urn:microsoft.com/office/officeart/2005/8/layout/default"/>
    <dgm:cxn modelId="{23990571-B91A-42F3-AC69-B8F5FC1179DA}" type="presOf" srcId="{A564A65E-199B-44FA-A8A2-52D8E4478B95}" destId="{0E6ED9A6-CA79-4C8C-911F-D0057FC64220}" srcOrd="0" destOrd="0" presId="urn:microsoft.com/office/officeart/2005/8/layout/default"/>
    <dgm:cxn modelId="{A429A6F2-875F-4C87-9E86-CA9DDE9F9256}" type="presOf" srcId="{655C085F-698E-44B7-831A-A5198CE2E37D}" destId="{B3A7DB70-C387-47FC-84D6-17A44C48732E}" srcOrd="0" destOrd="0" presId="urn:microsoft.com/office/officeart/2005/8/layout/default"/>
    <dgm:cxn modelId="{BC5324EA-A866-4623-9967-0D0E1C2DA0C7}" srcId="{67432D1A-374A-4342-A3A4-36896AC64EA6}" destId="{16F5385F-E16B-445A-B745-9374AAD21B42}" srcOrd="3" destOrd="0" parTransId="{9A680921-548D-442F-8B0E-DAB9F5A22DCC}" sibTransId="{DB1174AE-ECB8-41A9-B2C2-D84BDD050BC2}"/>
    <dgm:cxn modelId="{19CB38D2-7778-40C8-B2E6-72612EE757B3}" srcId="{67432D1A-374A-4342-A3A4-36896AC64EA6}" destId="{655C085F-698E-44B7-831A-A5198CE2E37D}" srcOrd="1" destOrd="0" parTransId="{96686E1E-6E59-49E8-BF1B-D2E04B1423C3}" sibTransId="{A9ECD95C-9910-4B65-A331-99F8BF54A969}"/>
    <dgm:cxn modelId="{4B04A4CD-92E8-4678-B910-A992B388B9CD}" type="presOf" srcId="{16F5385F-E16B-445A-B745-9374AAD21B42}" destId="{50175B1B-5568-4A4F-8CF5-C4EC1EF46C92}" srcOrd="0" destOrd="0" presId="urn:microsoft.com/office/officeart/2005/8/layout/default"/>
    <dgm:cxn modelId="{41774329-BDB6-4ACF-B2FB-02566FEC1885}" type="presOf" srcId="{28157B62-3BAB-4298-B47A-6159BF8CF115}" destId="{07CEA049-9147-4157-BFCA-F011449896AA}" srcOrd="0" destOrd="0" presId="urn:microsoft.com/office/officeart/2005/8/layout/default"/>
    <dgm:cxn modelId="{076FDE05-0A56-448C-A8A3-82AEDDC6116E}" srcId="{67432D1A-374A-4342-A3A4-36896AC64EA6}" destId="{A564A65E-199B-44FA-A8A2-52D8E4478B95}" srcOrd="2" destOrd="0" parTransId="{9B4D0508-6D27-4084-8475-90B6CD980A50}" sibTransId="{79B50FFA-5223-4154-9551-F9B9C129176F}"/>
    <dgm:cxn modelId="{E5CA3F73-A149-4788-A967-7F1C50DB1CB7}" type="presOf" srcId="{67432D1A-374A-4342-A3A4-36896AC64EA6}" destId="{E4EF75E6-4387-491C-8F11-C1561DC97E91}" srcOrd="0" destOrd="0" presId="urn:microsoft.com/office/officeart/2005/8/layout/default"/>
    <dgm:cxn modelId="{06372679-3513-43B2-9A38-98C058FB2098}" type="presParOf" srcId="{E4EF75E6-4387-491C-8F11-C1561DC97E91}" destId="{07CEA049-9147-4157-BFCA-F011449896AA}" srcOrd="0" destOrd="0" presId="urn:microsoft.com/office/officeart/2005/8/layout/default"/>
    <dgm:cxn modelId="{38B2F64A-C51B-44E0-8FAB-ECA5AD47E5C9}" type="presParOf" srcId="{E4EF75E6-4387-491C-8F11-C1561DC97E91}" destId="{07CE0DE7-8F6F-4530-9A38-8B7215B7C219}" srcOrd="1" destOrd="0" presId="urn:microsoft.com/office/officeart/2005/8/layout/default"/>
    <dgm:cxn modelId="{1DD191E7-7611-43E7-93BC-96BA44FEBEC5}" type="presParOf" srcId="{E4EF75E6-4387-491C-8F11-C1561DC97E91}" destId="{B3A7DB70-C387-47FC-84D6-17A44C48732E}" srcOrd="2" destOrd="0" presId="urn:microsoft.com/office/officeart/2005/8/layout/default"/>
    <dgm:cxn modelId="{94B074E9-4350-416E-9E87-B3A55A2DEEEF}" type="presParOf" srcId="{E4EF75E6-4387-491C-8F11-C1561DC97E91}" destId="{72EA3742-2CC6-44CD-938C-9CD0C6332F57}" srcOrd="3" destOrd="0" presId="urn:microsoft.com/office/officeart/2005/8/layout/default"/>
    <dgm:cxn modelId="{63500339-7680-47CB-8199-CDB44F734C98}" type="presParOf" srcId="{E4EF75E6-4387-491C-8F11-C1561DC97E91}" destId="{0E6ED9A6-CA79-4C8C-911F-D0057FC64220}" srcOrd="4" destOrd="0" presId="urn:microsoft.com/office/officeart/2005/8/layout/default"/>
    <dgm:cxn modelId="{1FAD14F4-B1E5-43BB-92B5-ACE4B3EDF485}" type="presParOf" srcId="{E4EF75E6-4387-491C-8F11-C1561DC97E91}" destId="{28126BC7-58FA-455F-9B28-6F1F3E84FD3F}" srcOrd="5" destOrd="0" presId="urn:microsoft.com/office/officeart/2005/8/layout/default"/>
    <dgm:cxn modelId="{6174CEF5-B623-43C6-84A7-60C4E8E5377C}" type="presParOf" srcId="{E4EF75E6-4387-491C-8F11-C1561DC97E91}" destId="{50175B1B-5568-4A4F-8CF5-C4EC1EF46C92}" srcOrd="6" destOrd="0" presId="urn:microsoft.com/office/officeart/2005/8/layout/default"/>
    <dgm:cxn modelId="{713B2F81-C649-4F7F-988E-D1CB8E7F9093}" type="presParOf" srcId="{E4EF75E6-4387-491C-8F11-C1561DC97E91}" destId="{2F78FC36-421F-4A7E-B6FB-DB45A06F96F1}" srcOrd="7" destOrd="0" presId="urn:microsoft.com/office/officeart/2005/8/layout/default"/>
    <dgm:cxn modelId="{D7366CBF-2CFE-4045-9FA7-B523CB6E42AB}" type="presParOf" srcId="{E4EF75E6-4387-491C-8F11-C1561DC97E91}" destId="{8E18F249-F866-4E36-9DD9-5AC8ECC6980E}" srcOrd="8" destOrd="0" presId="urn:microsoft.com/office/officeart/2005/8/layout/defaul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875557-44CC-453D-8EAD-4A51B7B65656}"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7E156C98-A266-4F56-8643-4938650A5A90}">
      <dgm:prSet phldrT="[Text]"/>
      <dgm:spPr/>
      <dgm:t>
        <a:bodyPr/>
        <a:lstStyle/>
        <a:p>
          <a:r>
            <a:rPr lang="en-GB" dirty="0" smtClean="0"/>
            <a:t>Acceptability</a:t>
          </a:r>
          <a:endParaRPr lang="en-US" dirty="0"/>
        </a:p>
      </dgm:t>
    </dgm:pt>
    <dgm:pt modelId="{F1EEA7F5-01C8-4580-B537-369DFFC68A02}" type="parTrans" cxnId="{BB8FE413-7415-431C-A3A0-1F539FA33C70}">
      <dgm:prSet/>
      <dgm:spPr/>
      <dgm:t>
        <a:bodyPr/>
        <a:lstStyle/>
        <a:p>
          <a:endParaRPr lang="en-US"/>
        </a:p>
      </dgm:t>
    </dgm:pt>
    <dgm:pt modelId="{B51A2B25-C113-4DCE-9FA9-15C788844A7E}" type="sibTrans" cxnId="{BB8FE413-7415-431C-A3A0-1F539FA33C70}">
      <dgm:prSet/>
      <dgm:spPr/>
      <dgm:t>
        <a:bodyPr/>
        <a:lstStyle/>
        <a:p>
          <a:endParaRPr lang="en-US"/>
        </a:p>
      </dgm:t>
    </dgm:pt>
    <dgm:pt modelId="{60D9041A-43CA-4945-B136-441B0C61F799}">
      <dgm:prSet/>
      <dgm:spPr/>
      <dgm:t>
        <a:bodyPr/>
        <a:lstStyle/>
        <a:p>
          <a:r>
            <a:rPr lang="en-GB" dirty="0" smtClean="0"/>
            <a:t>Practicability</a:t>
          </a:r>
        </a:p>
      </dgm:t>
    </dgm:pt>
    <dgm:pt modelId="{7F66A3FD-DF93-4C47-9889-224325A44FA3}" type="parTrans" cxnId="{C679F945-8781-4F4E-B879-C06CEC4F76CE}">
      <dgm:prSet/>
      <dgm:spPr/>
      <dgm:t>
        <a:bodyPr/>
        <a:lstStyle/>
        <a:p>
          <a:endParaRPr lang="en-US"/>
        </a:p>
      </dgm:t>
    </dgm:pt>
    <dgm:pt modelId="{4FA4A777-186A-4D5F-8AB9-171D88D26744}" type="sibTrans" cxnId="{C679F945-8781-4F4E-B879-C06CEC4F76CE}">
      <dgm:prSet/>
      <dgm:spPr/>
      <dgm:t>
        <a:bodyPr/>
        <a:lstStyle/>
        <a:p>
          <a:endParaRPr lang="en-US"/>
        </a:p>
      </dgm:t>
    </dgm:pt>
    <dgm:pt modelId="{8F775222-1238-4055-807B-44A566187F35}">
      <dgm:prSet/>
      <dgm:spPr/>
      <dgm:t>
        <a:bodyPr/>
        <a:lstStyle/>
        <a:p>
          <a:r>
            <a:rPr lang="en-GB" dirty="0" smtClean="0"/>
            <a:t>Effectiveness</a:t>
          </a:r>
        </a:p>
      </dgm:t>
    </dgm:pt>
    <dgm:pt modelId="{3E5CCBED-E228-4212-9BF6-7896F72D0024}" type="parTrans" cxnId="{938ADA70-F50C-4978-A040-C762732E82BB}">
      <dgm:prSet/>
      <dgm:spPr/>
      <dgm:t>
        <a:bodyPr/>
        <a:lstStyle/>
        <a:p>
          <a:endParaRPr lang="en-US"/>
        </a:p>
      </dgm:t>
    </dgm:pt>
    <dgm:pt modelId="{5396DEC6-1A3E-4CFD-BA15-0117A5E6CE58}" type="sibTrans" cxnId="{938ADA70-F50C-4978-A040-C762732E82BB}">
      <dgm:prSet/>
      <dgm:spPr/>
      <dgm:t>
        <a:bodyPr/>
        <a:lstStyle/>
        <a:p>
          <a:endParaRPr lang="en-US"/>
        </a:p>
      </dgm:t>
    </dgm:pt>
    <dgm:pt modelId="{92CA4BD2-0096-4036-BD7F-DC127D5AAE98}">
      <dgm:prSet/>
      <dgm:spPr/>
      <dgm:t>
        <a:bodyPr/>
        <a:lstStyle/>
        <a:p>
          <a:r>
            <a:rPr lang="en-GB" dirty="0" smtClean="0"/>
            <a:t>Side-effects</a:t>
          </a:r>
        </a:p>
      </dgm:t>
    </dgm:pt>
    <dgm:pt modelId="{D05E27C9-2649-4B07-9C05-16D7739A4922}" type="parTrans" cxnId="{8ADFD4F3-DB4A-4493-9810-9322AE01812B}">
      <dgm:prSet/>
      <dgm:spPr/>
      <dgm:t>
        <a:bodyPr/>
        <a:lstStyle/>
        <a:p>
          <a:endParaRPr lang="en-US"/>
        </a:p>
      </dgm:t>
    </dgm:pt>
    <dgm:pt modelId="{689DC5E4-041F-47C4-AF41-E63667DBA622}" type="sibTrans" cxnId="{8ADFD4F3-DB4A-4493-9810-9322AE01812B}">
      <dgm:prSet/>
      <dgm:spPr/>
      <dgm:t>
        <a:bodyPr/>
        <a:lstStyle/>
        <a:p>
          <a:endParaRPr lang="en-US"/>
        </a:p>
      </dgm:t>
    </dgm:pt>
    <dgm:pt modelId="{0E2414F2-11E9-4495-855B-678C431A2AB4}">
      <dgm:prSet/>
      <dgm:spPr/>
      <dgm:t>
        <a:bodyPr/>
        <a:lstStyle/>
        <a:p>
          <a:r>
            <a:rPr lang="en-GB" dirty="0" smtClean="0"/>
            <a:t>Equity</a:t>
          </a:r>
        </a:p>
      </dgm:t>
    </dgm:pt>
    <dgm:pt modelId="{108FFAA1-6EE2-4EB5-B113-9CE7F428BE3B}" type="parTrans" cxnId="{B5E1DE9B-B7C2-4A2F-9386-8F7A9BE2C7E0}">
      <dgm:prSet/>
      <dgm:spPr/>
      <dgm:t>
        <a:bodyPr/>
        <a:lstStyle/>
        <a:p>
          <a:endParaRPr lang="en-US"/>
        </a:p>
      </dgm:t>
    </dgm:pt>
    <dgm:pt modelId="{075A9887-C155-454A-BDBE-BA415F3BBFF7}" type="sibTrans" cxnId="{B5E1DE9B-B7C2-4A2F-9386-8F7A9BE2C7E0}">
      <dgm:prSet/>
      <dgm:spPr/>
      <dgm:t>
        <a:bodyPr/>
        <a:lstStyle/>
        <a:p>
          <a:endParaRPr lang="en-US"/>
        </a:p>
      </dgm:t>
    </dgm:pt>
    <dgm:pt modelId="{A1F3E144-980C-40A1-B2CB-9467F8C84EB0}">
      <dgm:prSet phldrT="[Text]"/>
      <dgm:spPr/>
      <dgm:t>
        <a:bodyPr/>
        <a:lstStyle/>
        <a:p>
          <a:r>
            <a:rPr lang="en-GB" dirty="0" smtClean="0"/>
            <a:t>How far is it acceptable to key stakeholders? This includes the target group, potential funders, practitioners delivering the interventions and relevant community and commercial groups. </a:t>
          </a:r>
          <a:endParaRPr lang="en-US" dirty="0"/>
        </a:p>
      </dgm:t>
    </dgm:pt>
    <dgm:pt modelId="{876895FF-B7C8-4494-B110-B0318443C071}" type="parTrans" cxnId="{97471C4A-8FB7-4D88-B1A7-920B5CC0FFA2}">
      <dgm:prSet/>
      <dgm:spPr/>
      <dgm:t>
        <a:bodyPr/>
        <a:lstStyle/>
        <a:p>
          <a:endParaRPr lang="en-US"/>
        </a:p>
      </dgm:t>
    </dgm:pt>
    <dgm:pt modelId="{509C1F15-D38A-48A0-9E0E-F36BD0038F58}" type="sibTrans" cxnId="{97471C4A-8FB7-4D88-B1A7-920B5CC0FFA2}">
      <dgm:prSet/>
      <dgm:spPr/>
      <dgm:t>
        <a:bodyPr/>
        <a:lstStyle/>
        <a:p>
          <a:endParaRPr lang="en-US"/>
        </a:p>
      </dgm:t>
    </dgm:pt>
    <dgm:pt modelId="{D1C633D7-D50B-4123-BAE8-7F26A78787F8}">
      <dgm:prSet/>
      <dgm:spPr/>
      <dgm:t>
        <a:bodyPr/>
        <a:lstStyle/>
        <a:p>
          <a:r>
            <a:rPr lang="en-GB" dirty="0" smtClean="0"/>
            <a:t>Can it be implemented at scale within the intended context, material and human resources? What would need to be done to ensure that the resources and personnel were in place, and is the intervention sustainable? </a:t>
          </a:r>
        </a:p>
      </dgm:t>
    </dgm:pt>
    <dgm:pt modelId="{0556C2C5-9E36-461F-8EE0-62337B3530B1}" type="parTrans" cxnId="{2445872A-AC36-44F7-99B9-F0BB3BBC6FC1}">
      <dgm:prSet/>
      <dgm:spPr/>
      <dgm:t>
        <a:bodyPr/>
        <a:lstStyle/>
        <a:p>
          <a:endParaRPr lang="en-US"/>
        </a:p>
      </dgm:t>
    </dgm:pt>
    <dgm:pt modelId="{753A54B8-7598-425F-A1D1-99F709B777E2}" type="sibTrans" cxnId="{2445872A-AC36-44F7-99B9-F0BB3BBC6FC1}">
      <dgm:prSet/>
      <dgm:spPr/>
      <dgm:t>
        <a:bodyPr/>
        <a:lstStyle/>
        <a:p>
          <a:endParaRPr lang="en-US"/>
        </a:p>
      </dgm:t>
    </dgm:pt>
    <dgm:pt modelId="{B02B5B44-5088-4C53-99C0-2880090F35CA}">
      <dgm:prSet/>
      <dgm:spPr/>
      <dgm:t>
        <a:bodyPr/>
        <a:lstStyle/>
        <a:p>
          <a:r>
            <a:rPr lang="en-GB" dirty="0" smtClean="0"/>
            <a:t>How effective is the intervention in achieving the policy objective(s)? How far will it reach the intended target group and how large an effect will it have on those who are reached? </a:t>
          </a:r>
        </a:p>
      </dgm:t>
    </dgm:pt>
    <dgm:pt modelId="{6EA843D9-60BF-47F3-996B-A8F699D25E82}" type="parTrans" cxnId="{A4A991F0-1821-400E-B0DB-19DEF9CF3BD6}">
      <dgm:prSet/>
      <dgm:spPr/>
      <dgm:t>
        <a:bodyPr/>
        <a:lstStyle/>
        <a:p>
          <a:endParaRPr lang="en-US"/>
        </a:p>
      </dgm:t>
    </dgm:pt>
    <dgm:pt modelId="{5EC5EE46-24F7-46CD-8177-64CBD1E970FF}" type="sibTrans" cxnId="{A4A991F0-1821-400E-B0DB-19DEF9CF3BD6}">
      <dgm:prSet/>
      <dgm:spPr/>
      <dgm:t>
        <a:bodyPr/>
        <a:lstStyle/>
        <a:p>
          <a:endParaRPr lang="en-US"/>
        </a:p>
      </dgm:t>
    </dgm:pt>
    <dgm:pt modelId="{1FB85E12-E652-452F-B686-117AB6A74524}">
      <dgm:prSet/>
      <dgm:spPr/>
      <dgm:t>
        <a:bodyPr/>
        <a:lstStyle/>
        <a:p>
          <a:r>
            <a:rPr lang="en-GB" dirty="0" smtClean="0"/>
            <a:t>How far can it be afforded when delivered at the scale intended? Can the necessary budget be found for it? Will it provide a good return on investment? </a:t>
          </a:r>
        </a:p>
      </dgm:t>
    </dgm:pt>
    <dgm:pt modelId="{42481AD2-813D-4CBB-8F5A-EE21F5470BEA}" type="parTrans" cxnId="{5A74DAA5-7188-43F8-8108-7DB6274A30E3}">
      <dgm:prSet/>
      <dgm:spPr/>
      <dgm:t>
        <a:bodyPr/>
        <a:lstStyle/>
        <a:p>
          <a:endParaRPr lang="en-US"/>
        </a:p>
      </dgm:t>
    </dgm:pt>
    <dgm:pt modelId="{33666FC1-1BB8-4107-BDE2-57E9BB735F04}" type="sibTrans" cxnId="{5A74DAA5-7188-43F8-8108-7DB6274A30E3}">
      <dgm:prSet/>
      <dgm:spPr/>
      <dgm:t>
        <a:bodyPr/>
        <a:lstStyle/>
        <a:p>
          <a:endParaRPr lang="en-US"/>
        </a:p>
      </dgm:t>
    </dgm:pt>
    <dgm:pt modelId="{DA36FC7F-D5CC-43DA-BB57-256F6E7926BF}">
      <dgm:prSet/>
      <dgm:spPr/>
      <dgm:t>
        <a:bodyPr/>
        <a:lstStyle/>
        <a:p>
          <a:r>
            <a:rPr lang="en-GB" smtClean="0"/>
            <a:t>Affordability</a:t>
          </a:r>
          <a:endParaRPr lang="en-GB" dirty="0" smtClean="0"/>
        </a:p>
      </dgm:t>
    </dgm:pt>
    <dgm:pt modelId="{A5B722EF-5734-47B6-99AE-B66DA0942FE8}" type="parTrans" cxnId="{D8A24525-2548-42C1-9E09-9542BB1BEDAE}">
      <dgm:prSet/>
      <dgm:spPr/>
      <dgm:t>
        <a:bodyPr/>
        <a:lstStyle/>
        <a:p>
          <a:endParaRPr lang="en-US"/>
        </a:p>
      </dgm:t>
    </dgm:pt>
    <dgm:pt modelId="{E70B7868-5EAF-433E-B9DE-76AFBB98A865}" type="sibTrans" cxnId="{D8A24525-2548-42C1-9E09-9542BB1BEDAE}">
      <dgm:prSet/>
      <dgm:spPr/>
      <dgm:t>
        <a:bodyPr/>
        <a:lstStyle/>
        <a:p>
          <a:endParaRPr lang="en-US"/>
        </a:p>
      </dgm:t>
    </dgm:pt>
    <dgm:pt modelId="{152B1471-757F-4573-8D00-96554BE65736}">
      <dgm:prSet/>
      <dgm:spPr/>
      <dgm:t>
        <a:bodyPr/>
        <a:lstStyle/>
        <a:p>
          <a:r>
            <a:rPr lang="en-GB" smtClean="0"/>
            <a:t>What </a:t>
          </a:r>
          <a:r>
            <a:rPr lang="en-GB" dirty="0" smtClean="0"/>
            <a:t>are the chances that it will lead to unintended adverse or beneficial outcomes? </a:t>
          </a:r>
        </a:p>
      </dgm:t>
    </dgm:pt>
    <dgm:pt modelId="{8D637807-A54A-4814-976D-01EE69182F54}" type="parTrans" cxnId="{3FCE6385-BF43-4E3A-98D3-7819C33079D2}">
      <dgm:prSet/>
      <dgm:spPr/>
      <dgm:t>
        <a:bodyPr/>
        <a:lstStyle/>
        <a:p>
          <a:endParaRPr lang="en-US"/>
        </a:p>
      </dgm:t>
    </dgm:pt>
    <dgm:pt modelId="{1D9C04A0-DF5D-493E-8A50-5E3540134FB6}" type="sibTrans" cxnId="{3FCE6385-BF43-4E3A-98D3-7819C33079D2}">
      <dgm:prSet/>
      <dgm:spPr/>
      <dgm:t>
        <a:bodyPr/>
        <a:lstStyle/>
        <a:p>
          <a:endParaRPr lang="en-US"/>
        </a:p>
      </dgm:t>
    </dgm:pt>
    <dgm:pt modelId="{C5A136AC-4681-49B3-8446-A60987CCA521}">
      <dgm:prSet/>
      <dgm:spPr/>
      <dgm:t>
        <a:bodyPr/>
        <a:lstStyle/>
        <a:p>
          <a:r>
            <a:rPr lang="en-GB" smtClean="0"/>
            <a:t>How </a:t>
          </a:r>
          <a:r>
            <a:rPr lang="en-GB" dirty="0" smtClean="0"/>
            <a:t>far will it increase or decrease differences between advantaged and disadvantaged sectors of society?</a:t>
          </a:r>
        </a:p>
      </dgm:t>
    </dgm:pt>
    <dgm:pt modelId="{CD2FF9F8-978E-413C-A5FA-381D5DD4BCE4}" type="parTrans" cxnId="{1765D5CF-61B7-4302-8418-03711B5C6F24}">
      <dgm:prSet/>
      <dgm:spPr/>
      <dgm:t>
        <a:bodyPr/>
        <a:lstStyle/>
        <a:p>
          <a:endParaRPr lang="en-US"/>
        </a:p>
      </dgm:t>
    </dgm:pt>
    <dgm:pt modelId="{A0F7AFDC-1D8D-45F8-8465-2808D69E1351}" type="sibTrans" cxnId="{1765D5CF-61B7-4302-8418-03711B5C6F24}">
      <dgm:prSet/>
      <dgm:spPr/>
      <dgm:t>
        <a:bodyPr/>
        <a:lstStyle/>
        <a:p>
          <a:endParaRPr lang="en-US"/>
        </a:p>
      </dgm:t>
    </dgm:pt>
    <dgm:pt modelId="{7AF043C8-8703-422F-AFF5-108C282E87E0}" type="pres">
      <dgm:prSet presAssocID="{B3875557-44CC-453D-8EAD-4A51B7B65656}" presName="vert0" presStyleCnt="0">
        <dgm:presLayoutVars>
          <dgm:dir/>
          <dgm:animOne val="branch"/>
          <dgm:animLvl val="lvl"/>
        </dgm:presLayoutVars>
      </dgm:prSet>
      <dgm:spPr/>
      <dgm:t>
        <a:bodyPr/>
        <a:lstStyle/>
        <a:p>
          <a:endParaRPr lang="en-US"/>
        </a:p>
      </dgm:t>
    </dgm:pt>
    <dgm:pt modelId="{7A31CB27-3DF7-48F6-B4AA-3BEE69E36335}" type="pres">
      <dgm:prSet presAssocID="{7E156C98-A266-4F56-8643-4938650A5A90}" presName="thickLine" presStyleLbl="alignNode1" presStyleIdx="0" presStyleCnt="6"/>
      <dgm:spPr/>
    </dgm:pt>
    <dgm:pt modelId="{1C6FAFF8-7E82-440D-BDFB-F559CFEAF72D}" type="pres">
      <dgm:prSet presAssocID="{7E156C98-A266-4F56-8643-4938650A5A90}" presName="horz1" presStyleCnt="0"/>
      <dgm:spPr/>
    </dgm:pt>
    <dgm:pt modelId="{72D8E5A4-CA9B-46D7-A466-4DDE1E20487D}" type="pres">
      <dgm:prSet presAssocID="{7E156C98-A266-4F56-8643-4938650A5A90}" presName="tx1" presStyleLbl="revTx" presStyleIdx="0" presStyleCnt="12"/>
      <dgm:spPr/>
      <dgm:t>
        <a:bodyPr/>
        <a:lstStyle/>
        <a:p>
          <a:endParaRPr lang="en-US"/>
        </a:p>
      </dgm:t>
    </dgm:pt>
    <dgm:pt modelId="{89CA43DC-1A30-41F4-891D-B277E8A9C123}" type="pres">
      <dgm:prSet presAssocID="{7E156C98-A266-4F56-8643-4938650A5A90}" presName="vert1" presStyleCnt="0"/>
      <dgm:spPr/>
    </dgm:pt>
    <dgm:pt modelId="{B32BEC84-C034-4C12-AEB3-60BAE861D195}" type="pres">
      <dgm:prSet presAssocID="{A1F3E144-980C-40A1-B2CB-9467F8C84EB0}" presName="vertSpace2a" presStyleCnt="0"/>
      <dgm:spPr/>
    </dgm:pt>
    <dgm:pt modelId="{FC6A68E8-7B45-49A7-BB9F-120779102522}" type="pres">
      <dgm:prSet presAssocID="{A1F3E144-980C-40A1-B2CB-9467F8C84EB0}" presName="horz2" presStyleCnt="0"/>
      <dgm:spPr/>
    </dgm:pt>
    <dgm:pt modelId="{D491F7C8-3AFB-40B8-BEF9-C1E5AD6674A5}" type="pres">
      <dgm:prSet presAssocID="{A1F3E144-980C-40A1-B2CB-9467F8C84EB0}" presName="horzSpace2" presStyleCnt="0"/>
      <dgm:spPr/>
    </dgm:pt>
    <dgm:pt modelId="{71C43A7C-F507-4590-8D05-5B2B7383A3B4}" type="pres">
      <dgm:prSet presAssocID="{A1F3E144-980C-40A1-B2CB-9467F8C84EB0}" presName="tx2" presStyleLbl="revTx" presStyleIdx="1" presStyleCnt="12"/>
      <dgm:spPr/>
      <dgm:t>
        <a:bodyPr/>
        <a:lstStyle/>
        <a:p>
          <a:endParaRPr lang="en-US"/>
        </a:p>
      </dgm:t>
    </dgm:pt>
    <dgm:pt modelId="{F5E4E3A6-BD60-4408-99DE-080B58C6FECD}" type="pres">
      <dgm:prSet presAssocID="{A1F3E144-980C-40A1-B2CB-9467F8C84EB0}" presName="vert2" presStyleCnt="0"/>
      <dgm:spPr/>
    </dgm:pt>
    <dgm:pt modelId="{F072D8F0-F136-4A76-A3FB-13273294BBDC}" type="pres">
      <dgm:prSet presAssocID="{A1F3E144-980C-40A1-B2CB-9467F8C84EB0}" presName="thinLine2b" presStyleLbl="callout" presStyleIdx="0" presStyleCnt="6"/>
      <dgm:spPr/>
    </dgm:pt>
    <dgm:pt modelId="{D27FAF8E-9B65-4045-9B2B-FFFC2F932514}" type="pres">
      <dgm:prSet presAssocID="{A1F3E144-980C-40A1-B2CB-9467F8C84EB0}" presName="vertSpace2b" presStyleCnt="0"/>
      <dgm:spPr/>
    </dgm:pt>
    <dgm:pt modelId="{616AB2CC-DFBD-4F5D-9980-B938BE856E5A}" type="pres">
      <dgm:prSet presAssocID="{60D9041A-43CA-4945-B136-441B0C61F799}" presName="thickLine" presStyleLbl="alignNode1" presStyleIdx="1" presStyleCnt="6"/>
      <dgm:spPr/>
    </dgm:pt>
    <dgm:pt modelId="{0741DA19-7E2A-4073-BD39-915B96CCF69D}" type="pres">
      <dgm:prSet presAssocID="{60D9041A-43CA-4945-B136-441B0C61F799}" presName="horz1" presStyleCnt="0"/>
      <dgm:spPr/>
    </dgm:pt>
    <dgm:pt modelId="{DFE08F3C-0A54-4F7D-A707-CE9BA7CB5FF8}" type="pres">
      <dgm:prSet presAssocID="{60D9041A-43CA-4945-B136-441B0C61F799}" presName="tx1" presStyleLbl="revTx" presStyleIdx="2" presStyleCnt="12"/>
      <dgm:spPr/>
      <dgm:t>
        <a:bodyPr/>
        <a:lstStyle/>
        <a:p>
          <a:endParaRPr lang="en-US"/>
        </a:p>
      </dgm:t>
    </dgm:pt>
    <dgm:pt modelId="{41EE38CA-DB12-401B-BB12-3589EB2BB1F8}" type="pres">
      <dgm:prSet presAssocID="{60D9041A-43CA-4945-B136-441B0C61F799}" presName="vert1" presStyleCnt="0"/>
      <dgm:spPr/>
    </dgm:pt>
    <dgm:pt modelId="{1C2A5344-14A9-44F2-8420-BD8301B4A080}" type="pres">
      <dgm:prSet presAssocID="{D1C633D7-D50B-4123-BAE8-7F26A78787F8}" presName="vertSpace2a" presStyleCnt="0"/>
      <dgm:spPr/>
    </dgm:pt>
    <dgm:pt modelId="{3F17ED5B-29DC-4B7F-8A22-02024C3C186B}" type="pres">
      <dgm:prSet presAssocID="{D1C633D7-D50B-4123-BAE8-7F26A78787F8}" presName="horz2" presStyleCnt="0"/>
      <dgm:spPr/>
    </dgm:pt>
    <dgm:pt modelId="{E4F9F3FF-B530-4E1A-8EC8-D15C09C32D0A}" type="pres">
      <dgm:prSet presAssocID="{D1C633D7-D50B-4123-BAE8-7F26A78787F8}" presName="horzSpace2" presStyleCnt="0"/>
      <dgm:spPr/>
    </dgm:pt>
    <dgm:pt modelId="{7F8004E6-4B6F-4C34-8B1E-65EC584FCEB2}" type="pres">
      <dgm:prSet presAssocID="{D1C633D7-D50B-4123-BAE8-7F26A78787F8}" presName="tx2" presStyleLbl="revTx" presStyleIdx="3" presStyleCnt="12"/>
      <dgm:spPr/>
      <dgm:t>
        <a:bodyPr/>
        <a:lstStyle/>
        <a:p>
          <a:endParaRPr lang="en-US"/>
        </a:p>
      </dgm:t>
    </dgm:pt>
    <dgm:pt modelId="{09E35E47-9D01-4A3B-8DF5-5326F7EEEBB9}" type="pres">
      <dgm:prSet presAssocID="{D1C633D7-D50B-4123-BAE8-7F26A78787F8}" presName="vert2" presStyleCnt="0"/>
      <dgm:spPr/>
    </dgm:pt>
    <dgm:pt modelId="{5F8DA53A-BA77-4D21-AD09-664879017AE6}" type="pres">
      <dgm:prSet presAssocID="{D1C633D7-D50B-4123-BAE8-7F26A78787F8}" presName="thinLine2b" presStyleLbl="callout" presStyleIdx="1" presStyleCnt="6"/>
      <dgm:spPr/>
    </dgm:pt>
    <dgm:pt modelId="{2F6E1B20-B73E-4DA7-883E-57927A8657EB}" type="pres">
      <dgm:prSet presAssocID="{D1C633D7-D50B-4123-BAE8-7F26A78787F8}" presName="vertSpace2b" presStyleCnt="0"/>
      <dgm:spPr/>
    </dgm:pt>
    <dgm:pt modelId="{B7B008B1-38D0-41E4-BC45-07B5839092E2}" type="pres">
      <dgm:prSet presAssocID="{8F775222-1238-4055-807B-44A566187F35}" presName="thickLine" presStyleLbl="alignNode1" presStyleIdx="2" presStyleCnt="6"/>
      <dgm:spPr/>
    </dgm:pt>
    <dgm:pt modelId="{BDD1414A-E8EC-4B9B-B664-7BE0F9482DCD}" type="pres">
      <dgm:prSet presAssocID="{8F775222-1238-4055-807B-44A566187F35}" presName="horz1" presStyleCnt="0"/>
      <dgm:spPr/>
    </dgm:pt>
    <dgm:pt modelId="{0FCF52C1-3EC1-4A84-B945-A634E898F7D2}" type="pres">
      <dgm:prSet presAssocID="{8F775222-1238-4055-807B-44A566187F35}" presName="tx1" presStyleLbl="revTx" presStyleIdx="4" presStyleCnt="12"/>
      <dgm:spPr/>
      <dgm:t>
        <a:bodyPr/>
        <a:lstStyle/>
        <a:p>
          <a:endParaRPr lang="en-US"/>
        </a:p>
      </dgm:t>
    </dgm:pt>
    <dgm:pt modelId="{A4781502-57C9-4DD3-90C1-E6613C713F53}" type="pres">
      <dgm:prSet presAssocID="{8F775222-1238-4055-807B-44A566187F35}" presName="vert1" presStyleCnt="0"/>
      <dgm:spPr/>
    </dgm:pt>
    <dgm:pt modelId="{0F3362F8-DC24-40DD-A95D-38790416CC26}" type="pres">
      <dgm:prSet presAssocID="{B02B5B44-5088-4C53-99C0-2880090F35CA}" presName="vertSpace2a" presStyleCnt="0"/>
      <dgm:spPr/>
    </dgm:pt>
    <dgm:pt modelId="{7FA00D34-79A9-4DB5-BCA6-FA2DC9ED6FD5}" type="pres">
      <dgm:prSet presAssocID="{B02B5B44-5088-4C53-99C0-2880090F35CA}" presName="horz2" presStyleCnt="0"/>
      <dgm:spPr/>
    </dgm:pt>
    <dgm:pt modelId="{CBED4567-9BC7-4873-A40E-847B30DB80A3}" type="pres">
      <dgm:prSet presAssocID="{B02B5B44-5088-4C53-99C0-2880090F35CA}" presName="horzSpace2" presStyleCnt="0"/>
      <dgm:spPr/>
    </dgm:pt>
    <dgm:pt modelId="{1A8263A8-7C2F-4DC5-ADAB-66393A442652}" type="pres">
      <dgm:prSet presAssocID="{B02B5B44-5088-4C53-99C0-2880090F35CA}" presName="tx2" presStyleLbl="revTx" presStyleIdx="5" presStyleCnt="12"/>
      <dgm:spPr/>
      <dgm:t>
        <a:bodyPr/>
        <a:lstStyle/>
        <a:p>
          <a:endParaRPr lang="en-US"/>
        </a:p>
      </dgm:t>
    </dgm:pt>
    <dgm:pt modelId="{5DDC0E9F-B895-47A4-B9E2-A328EFCC7125}" type="pres">
      <dgm:prSet presAssocID="{B02B5B44-5088-4C53-99C0-2880090F35CA}" presName="vert2" presStyleCnt="0"/>
      <dgm:spPr/>
    </dgm:pt>
    <dgm:pt modelId="{4C581121-3F4A-4600-B01B-AF0DE45BA154}" type="pres">
      <dgm:prSet presAssocID="{B02B5B44-5088-4C53-99C0-2880090F35CA}" presName="thinLine2b" presStyleLbl="callout" presStyleIdx="2" presStyleCnt="6"/>
      <dgm:spPr/>
    </dgm:pt>
    <dgm:pt modelId="{FAAFB266-8066-416C-8544-C7D30ACFBCC4}" type="pres">
      <dgm:prSet presAssocID="{B02B5B44-5088-4C53-99C0-2880090F35CA}" presName="vertSpace2b" presStyleCnt="0"/>
      <dgm:spPr/>
    </dgm:pt>
    <dgm:pt modelId="{25FA8A35-6AA2-42CD-8058-73147680B691}" type="pres">
      <dgm:prSet presAssocID="{DA36FC7F-D5CC-43DA-BB57-256F6E7926BF}" presName="thickLine" presStyleLbl="alignNode1" presStyleIdx="3" presStyleCnt="6"/>
      <dgm:spPr/>
    </dgm:pt>
    <dgm:pt modelId="{F865F083-9DD9-4707-AB00-E7F53AF77211}" type="pres">
      <dgm:prSet presAssocID="{DA36FC7F-D5CC-43DA-BB57-256F6E7926BF}" presName="horz1" presStyleCnt="0"/>
      <dgm:spPr/>
    </dgm:pt>
    <dgm:pt modelId="{47798332-0C9B-4E7C-ACF4-1AA0FDD22B17}" type="pres">
      <dgm:prSet presAssocID="{DA36FC7F-D5CC-43DA-BB57-256F6E7926BF}" presName="tx1" presStyleLbl="revTx" presStyleIdx="6" presStyleCnt="12"/>
      <dgm:spPr/>
      <dgm:t>
        <a:bodyPr/>
        <a:lstStyle/>
        <a:p>
          <a:endParaRPr lang="en-US"/>
        </a:p>
      </dgm:t>
    </dgm:pt>
    <dgm:pt modelId="{66F148AF-0C64-4B59-A1B4-590BDF5EA121}" type="pres">
      <dgm:prSet presAssocID="{DA36FC7F-D5CC-43DA-BB57-256F6E7926BF}" presName="vert1" presStyleCnt="0"/>
      <dgm:spPr/>
    </dgm:pt>
    <dgm:pt modelId="{46A8FDBE-6B9B-4AA0-8214-5A2BB647F89D}" type="pres">
      <dgm:prSet presAssocID="{1FB85E12-E652-452F-B686-117AB6A74524}" presName="vertSpace2a" presStyleCnt="0"/>
      <dgm:spPr/>
    </dgm:pt>
    <dgm:pt modelId="{667A30D1-C5BD-47C3-AEF0-2DCD84E3D993}" type="pres">
      <dgm:prSet presAssocID="{1FB85E12-E652-452F-B686-117AB6A74524}" presName="horz2" presStyleCnt="0"/>
      <dgm:spPr/>
    </dgm:pt>
    <dgm:pt modelId="{9BA01139-89B0-4519-807D-BF8FF5F39E41}" type="pres">
      <dgm:prSet presAssocID="{1FB85E12-E652-452F-B686-117AB6A74524}" presName="horzSpace2" presStyleCnt="0"/>
      <dgm:spPr/>
    </dgm:pt>
    <dgm:pt modelId="{9BAADDAD-5B7B-4F8F-8433-C5A699408563}" type="pres">
      <dgm:prSet presAssocID="{1FB85E12-E652-452F-B686-117AB6A74524}" presName="tx2" presStyleLbl="revTx" presStyleIdx="7" presStyleCnt="12"/>
      <dgm:spPr/>
      <dgm:t>
        <a:bodyPr/>
        <a:lstStyle/>
        <a:p>
          <a:endParaRPr lang="en-US"/>
        </a:p>
      </dgm:t>
    </dgm:pt>
    <dgm:pt modelId="{EC4F3C34-99B4-4FCA-8FE7-C981F27B3DA1}" type="pres">
      <dgm:prSet presAssocID="{1FB85E12-E652-452F-B686-117AB6A74524}" presName="vert2" presStyleCnt="0"/>
      <dgm:spPr/>
    </dgm:pt>
    <dgm:pt modelId="{0A23F870-F407-4674-B64B-7EEFBF7A84D5}" type="pres">
      <dgm:prSet presAssocID="{1FB85E12-E652-452F-B686-117AB6A74524}" presName="thinLine2b" presStyleLbl="callout" presStyleIdx="3" presStyleCnt="6"/>
      <dgm:spPr/>
    </dgm:pt>
    <dgm:pt modelId="{A901FE2E-C116-4449-A56C-97B9E3B928DD}" type="pres">
      <dgm:prSet presAssocID="{1FB85E12-E652-452F-B686-117AB6A74524}" presName="vertSpace2b" presStyleCnt="0"/>
      <dgm:spPr/>
    </dgm:pt>
    <dgm:pt modelId="{C8613D14-FC05-45B5-84D3-0557447C5D0D}" type="pres">
      <dgm:prSet presAssocID="{92CA4BD2-0096-4036-BD7F-DC127D5AAE98}" presName="thickLine" presStyleLbl="alignNode1" presStyleIdx="4" presStyleCnt="6"/>
      <dgm:spPr/>
    </dgm:pt>
    <dgm:pt modelId="{041AD1D4-E207-4208-9290-5589C3960143}" type="pres">
      <dgm:prSet presAssocID="{92CA4BD2-0096-4036-BD7F-DC127D5AAE98}" presName="horz1" presStyleCnt="0"/>
      <dgm:spPr/>
    </dgm:pt>
    <dgm:pt modelId="{C72EE03B-2D9A-4902-A40C-26CAAE62A12E}" type="pres">
      <dgm:prSet presAssocID="{92CA4BD2-0096-4036-BD7F-DC127D5AAE98}" presName="tx1" presStyleLbl="revTx" presStyleIdx="8" presStyleCnt="12"/>
      <dgm:spPr/>
      <dgm:t>
        <a:bodyPr/>
        <a:lstStyle/>
        <a:p>
          <a:endParaRPr lang="en-US"/>
        </a:p>
      </dgm:t>
    </dgm:pt>
    <dgm:pt modelId="{AC0AAE34-1E6A-4C14-BABF-7379F5996F3C}" type="pres">
      <dgm:prSet presAssocID="{92CA4BD2-0096-4036-BD7F-DC127D5AAE98}" presName="vert1" presStyleCnt="0"/>
      <dgm:spPr/>
    </dgm:pt>
    <dgm:pt modelId="{947FC7E8-2050-41AF-B8DA-FE1588F6B6E5}" type="pres">
      <dgm:prSet presAssocID="{152B1471-757F-4573-8D00-96554BE65736}" presName="vertSpace2a" presStyleCnt="0"/>
      <dgm:spPr/>
    </dgm:pt>
    <dgm:pt modelId="{852918B1-756C-4A20-AD49-AF08761D1738}" type="pres">
      <dgm:prSet presAssocID="{152B1471-757F-4573-8D00-96554BE65736}" presName="horz2" presStyleCnt="0"/>
      <dgm:spPr/>
    </dgm:pt>
    <dgm:pt modelId="{5D8951D5-6667-4D7B-A329-89A21E90FA4D}" type="pres">
      <dgm:prSet presAssocID="{152B1471-757F-4573-8D00-96554BE65736}" presName="horzSpace2" presStyleCnt="0"/>
      <dgm:spPr/>
    </dgm:pt>
    <dgm:pt modelId="{C41B151A-3534-4E39-BFAE-210F146908D1}" type="pres">
      <dgm:prSet presAssocID="{152B1471-757F-4573-8D00-96554BE65736}" presName="tx2" presStyleLbl="revTx" presStyleIdx="9" presStyleCnt="12"/>
      <dgm:spPr/>
      <dgm:t>
        <a:bodyPr/>
        <a:lstStyle/>
        <a:p>
          <a:endParaRPr lang="en-US"/>
        </a:p>
      </dgm:t>
    </dgm:pt>
    <dgm:pt modelId="{67258F86-A27F-4434-8856-5559B9AB0E1F}" type="pres">
      <dgm:prSet presAssocID="{152B1471-757F-4573-8D00-96554BE65736}" presName="vert2" presStyleCnt="0"/>
      <dgm:spPr/>
    </dgm:pt>
    <dgm:pt modelId="{17303AA7-C6E2-4642-AD06-82D7D697E101}" type="pres">
      <dgm:prSet presAssocID="{152B1471-757F-4573-8D00-96554BE65736}" presName="thinLine2b" presStyleLbl="callout" presStyleIdx="4" presStyleCnt="6"/>
      <dgm:spPr/>
    </dgm:pt>
    <dgm:pt modelId="{8C5A51BA-B29B-42A2-A499-EF7919E2114B}" type="pres">
      <dgm:prSet presAssocID="{152B1471-757F-4573-8D00-96554BE65736}" presName="vertSpace2b" presStyleCnt="0"/>
      <dgm:spPr/>
    </dgm:pt>
    <dgm:pt modelId="{77D24603-0DD0-4124-BAA5-472BE0CA2551}" type="pres">
      <dgm:prSet presAssocID="{0E2414F2-11E9-4495-855B-678C431A2AB4}" presName="thickLine" presStyleLbl="alignNode1" presStyleIdx="5" presStyleCnt="6"/>
      <dgm:spPr/>
    </dgm:pt>
    <dgm:pt modelId="{2FF7389F-F6EE-486A-9ECA-52035715E446}" type="pres">
      <dgm:prSet presAssocID="{0E2414F2-11E9-4495-855B-678C431A2AB4}" presName="horz1" presStyleCnt="0"/>
      <dgm:spPr/>
    </dgm:pt>
    <dgm:pt modelId="{112CB03B-DE21-4D2F-BA25-58FCE1B7198B}" type="pres">
      <dgm:prSet presAssocID="{0E2414F2-11E9-4495-855B-678C431A2AB4}" presName="tx1" presStyleLbl="revTx" presStyleIdx="10" presStyleCnt="12"/>
      <dgm:spPr/>
      <dgm:t>
        <a:bodyPr/>
        <a:lstStyle/>
        <a:p>
          <a:endParaRPr lang="en-US"/>
        </a:p>
      </dgm:t>
    </dgm:pt>
    <dgm:pt modelId="{CE979CF4-47DC-45BE-B1BD-4DA81FB6227C}" type="pres">
      <dgm:prSet presAssocID="{0E2414F2-11E9-4495-855B-678C431A2AB4}" presName="vert1" presStyleCnt="0"/>
      <dgm:spPr/>
    </dgm:pt>
    <dgm:pt modelId="{E9311CB0-17A0-40A4-A4B6-6839E82870D8}" type="pres">
      <dgm:prSet presAssocID="{C5A136AC-4681-49B3-8446-A60987CCA521}" presName="vertSpace2a" presStyleCnt="0"/>
      <dgm:spPr/>
    </dgm:pt>
    <dgm:pt modelId="{53D43D03-5401-4B86-8437-6786EDB7F666}" type="pres">
      <dgm:prSet presAssocID="{C5A136AC-4681-49B3-8446-A60987CCA521}" presName="horz2" presStyleCnt="0"/>
      <dgm:spPr/>
    </dgm:pt>
    <dgm:pt modelId="{00CE18CE-487F-4505-A3F6-3F1B71A126ED}" type="pres">
      <dgm:prSet presAssocID="{C5A136AC-4681-49B3-8446-A60987CCA521}" presName="horzSpace2" presStyleCnt="0"/>
      <dgm:spPr/>
    </dgm:pt>
    <dgm:pt modelId="{951994A8-3C5D-4B89-AD43-903D0D3057F6}" type="pres">
      <dgm:prSet presAssocID="{C5A136AC-4681-49B3-8446-A60987CCA521}" presName="tx2" presStyleLbl="revTx" presStyleIdx="11" presStyleCnt="12"/>
      <dgm:spPr/>
      <dgm:t>
        <a:bodyPr/>
        <a:lstStyle/>
        <a:p>
          <a:endParaRPr lang="en-US"/>
        </a:p>
      </dgm:t>
    </dgm:pt>
    <dgm:pt modelId="{24FE8578-4CEE-48AF-9BD1-83E80541D9E8}" type="pres">
      <dgm:prSet presAssocID="{C5A136AC-4681-49B3-8446-A60987CCA521}" presName="vert2" presStyleCnt="0"/>
      <dgm:spPr/>
    </dgm:pt>
    <dgm:pt modelId="{CBAB0424-5F23-405F-9BF5-9EF7EE1CA898}" type="pres">
      <dgm:prSet presAssocID="{C5A136AC-4681-49B3-8446-A60987CCA521}" presName="thinLine2b" presStyleLbl="callout" presStyleIdx="5" presStyleCnt="6"/>
      <dgm:spPr/>
    </dgm:pt>
    <dgm:pt modelId="{2D86C5DD-0F9E-4647-9E43-06D5283E6044}" type="pres">
      <dgm:prSet presAssocID="{C5A136AC-4681-49B3-8446-A60987CCA521}" presName="vertSpace2b" presStyleCnt="0"/>
      <dgm:spPr/>
    </dgm:pt>
  </dgm:ptLst>
  <dgm:cxnLst>
    <dgm:cxn modelId="{89A3A623-8D86-4FAC-9C36-87B847E50312}" type="presOf" srcId="{DA36FC7F-D5CC-43DA-BB57-256F6E7926BF}" destId="{47798332-0C9B-4E7C-ACF4-1AA0FDD22B17}" srcOrd="0" destOrd="0" presId="urn:microsoft.com/office/officeart/2008/layout/LinedList"/>
    <dgm:cxn modelId="{BB8FE413-7415-431C-A3A0-1F539FA33C70}" srcId="{B3875557-44CC-453D-8EAD-4A51B7B65656}" destId="{7E156C98-A266-4F56-8643-4938650A5A90}" srcOrd="0" destOrd="0" parTransId="{F1EEA7F5-01C8-4580-B537-369DFFC68A02}" sibTransId="{B51A2B25-C113-4DCE-9FA9-15C788844A7E}"/>
    <dgm:cxn modelId="{8892653B-F829-4E19-B408-D08A47A043E7}" type="presOf" srcId="{152B1471-757F-4573-8D00-96554BE65736}" destId="{C41B151A-3534-4E39-BFAE-210F146908D1}" srcOrd="0" destOrd="0" presId="urn:microsoft.com/office/officeart/2008/layout/LinedList"/>
    <dgm:cxn modelId="{1765D5CF-61B7-4302-8418-03711B5C6F24}" srcId="{0E2414F2-11E9-4495-855B-678C431A2AB4}" destId="{C5A136AC-4681-49B3-8446-A60987CCA521}" srcOrd="0" destOrd="0" parTransId="{CD2FF9F8-978E-413C-A5FA-381D5DD4BCE4}" sibTransId="{A0F7AFDC-1D8D-45F8-8465-2808D69E1351}"/>
    <dgm:cxn modelId="{3FCE6385-BF43-4E3A-98D3-7819C33079D2}" srcId="{92CA4BD2-0096-4036-BD7F-DC127D5AAE98}" destId="{152B1471-757F-4573-8D00-96554BE65736}" srcOrd="0" destOrd="0" parTransId="{8D637807-A54A-4814-976D-01EE69182F54}" sibTransId="{1D9C04A0-DF5D-493E-8A50-5E3540134FB6}"/>
    <dgm:cxn modelId="{938ADA70-F50C-4978-A040-C762732E82BB}" srcId="{B3875557-44CC-453D-8EAD-4A51B7B65656}" destId="{8F775222-1238-4055-807B-44A566187F35}" srcOrd="2" destOrd="0" parTransId="{3E5CCBED-E228-4212-9BF6-7896F72D0024}" sibTransId="{5396DEC6-1A3E-4CFD-BA15-0117A5E6CE58}"/>
    <dgm:cxn modelId="{4F27E26A-7052-41B0-940F-955B27E3A8F5}" type="presOf" srcId="{60D9041A-43CA-4945-B136-441B0C61F799}" destId="{DFE08F3C-0A54-4F7D-A707-CE9BA7CB5FF8}" srcOrd="0" destOrd="0" presId="urn:microsoft.com/office/officeart/2008/layout/LinedList"/>
    <dgm:cxn modelId="{F80FAEAC-3D4B-437C-BA07-808AE251BA57}" type="presOf" srcId="{8F775222-1238-4055-807B-44A566187F35}" destId="{0FCF52C1-3EC1-4A84-B945-A634E898F7D2}" srcOrd="0" destOrd="0" presId="urn:microsoft.com/office/officeart/2008/layout/LinedList"/>
    <dgm:cxn modelId="{8A847529-DD2B-43C9-9448-67697A0B15E3}" type="presOf" srcId="{7E156C98-A266-4F56-8643-4938650A5A90}" destId="{72D8E5A4-CA9B-46D7-A466-4DDE1E20487D}" srcOrd="0" destOrd="0" presId="urn:microsoft.com/office/officeart/2008/layout/LinedList"/>
    <dgm:cxn modelId="{97471C4A-8FB7-4D88-B1A7-920B5CC0FFA2}" srcId="{7E156C98-A266-4F56-8643-4938650A5A90}" destId="{A1F3E144-980C-40A1-B2CB-9467F8C84EB0}" srcOrd="0" destOrd="0" parTransId="{876895FF-B7C8-4494-B110-B0318443C071}" sibTransId="{509C1F15-D38A-48A0-9E0E-F36BD0038F58}"/>
    <dgm:cxn modelId="{B5E1DE9B-B7C2-4A2F-9386-8F7A9BE2C7E0}" srcId="{B3875557-44CC-453D-8EAD-4A51B7B65656}" destId="{0E2414F2-11E9-4495-855B-678C431A2AB4}" srcOrd="5" destOrd="0" parTransId="{108FFAA1-6EE2-4EB5-B113-9CE7F428BE3B}" sibTransId="{075A9887-C155-454A-BDBE-BA415F3BBFF7}"/>
    <dgm:cxn modelId="{FD58E54C-C091-4428-8F42-BF642A103F81}" type="presOf" srcId="{A1F3E144-980C-40A1-B2CB-9467F8C84EB0}" destId="{71C43A7C-F507-4590-8D05-5B2B7383A3B4}" srcOrd="0" destOrd="0" presId="urn:microsoft.com/office/officeart/2008/layout/LinedList"/>
    <dgm:cxn modelId="{2840EF74-00F4-40FF-96EC-15731C7F8919}" type="presOf" srcId="{B3875557-44CC-453D-8EAD-4A51B7B65656}" destId="{7AF043C8-8703-422F-AFF5-108C282E87E0}" srcOrd="0" destOrd="0" presId="urn:microsoft.com/office/officeart/2008/layout/LinedList"/>
    <dgm:cxn modelId="{5A74DAA5-7188-43F8-8108-7DB6274A30E3}" srcId="{DA36FC7F-D5CC-43DA-BB57-256F6E7926BF}" destId="{1FB85E12-E652-452F-B686-117AB6A74524}" srcOrd="0" destOrd="0" parTransId="{42481AD2-813D-4CBB-8F5A-EE21F5470BEA}" sibTransId="{33666FC1-1BB8-4107-BDE2-57E9BB735F04}"/>
    <dgm:cxn modelId="{C679F945-8781-4F4E-B879-C06CEC4F76CE}" srcId="{B3875557-44CC-453D-8EAD-4A51B7B65656}" destId="{60D9041A-43CA-4945-B136-441B0C61F799}" srcOrd="1" destOrd="0" parTransId="{7F66A3FD-DF93-4C47-9889-224325A44FA3}" sibTransId="{4FA4A777-186A-4D5F-8AB9-171D88D26744}"/>
    <dgm:cxn modelId="{8ADFD4F3-DB4A-4493-9810-9322AE01812B}" srcId="{B3875557-44CC-453D-8EAD-4A51B7B65656}" destId="{92CA4BD2-0096-4036-BD7F-DC127D5AAE98}" srcOrd="4" destOrd="0" parTransId="{D05E27C9-2649-4B07-9C05-16D7739A4922}" sibTransId="{689DC5E4-041F-47C4-AF41-E63667DBA622}"/>
    <dgm:cxn modelId="{F2DA21F2-B609-4B56-8B89-9449C651B077}" type="presOf" srcId="{1FB85E12-E652-452F-B686-117AB6A74524}" destId="{9BAADDAD-5B7B-4F8F-8433-C5A699408563}" srcOrd="0" destOrd="0" presId="urn:microsoft.com/office/officeart/2008/layout/LinedList"/>
    <dgm:cxn modelId="{2445872A-AC36-44F7-99B9-F0BB3BBC6FC1}" srcId="{60D9041A-43CA-4945-B136-441B0C61F799}" destId="{D1C633D7-D50B-4123-BAE8-7F26A78787F8}" srcOrd="0" destOrd="0" parTransId="{0556C2C5-9E36-461F-8EE0-62337B3530B1}" sibTransId="{753A54B8-7598-425F-A1D1-99F709B777E2}"/>
    <dgm:cxn modelId="{EBC7E59F-342A-4845-A7BE-086FC4BA4C82}" type="presOf" srcId="{0E2414F2-11E9-4495-855B-678C431A2AB4}" destId="{112CB03B-DE21-4D2F-BA25-58FCE1B7198B}" srcOrd="0" destOrd="0" presId="urn:microsoft.com/office/officeart/2008/layout/LinedList"/>
    <dgm:cxn modelId="{A4A991F0-1821-400E-B0DB-19DEF9CF3BD6}" srcId="{8F775222-1238-4055-807B-44A566187F35}" destId="{B02B5B44-5088-4C53-99C0-2880090F35CA}" srcOrd="0" destOrd="0" parTransId="{6EA843D9-60BF-47F3-996B-A8F699D25E82}" sibTransId="{5EC5EE46-24F7-46CD-8177-64CBD1E970FF}"/>
    <dgm:cxn modelId="{1D280242-CA18-4709-8A37-E168B7EBCDCF}" type="presOf" srcId="{B02B5B44-5088-4C53-99C0-2880090F35CA}" destId="{1A8263A8-7C2F-4DC5-ADAB-66393A442652}" srcOrd="0" destOrd="0" presId="urn:microsoft.com/office/officeart/2008/layout/LinedList"/>
    <dgm:cxn modelId="{974D4799-C84D-453E-9E81-2CDAD5BCD818}" type="presOf" srcId="{92CA4BD2-0096-4036-BD7F-DC127D5AAE98}" destId="{C72EE03B-2D9A-4902-A40C-26CAAE62A12E}" srcOrd="0" destOrd="0" presId="urn:microsoft.com/office/officeart/2008/layout/LinedList"/>
    <dgm:cxn modelId="{5B6A2382-830E-4554-826C-38C2AD145FFB}" type="presOf" srcId="{C5A136AC-4681-49B3-8446-A60987CCA521}" destId="{951994A8-3C5D-4B89-AD43-903D0D3057F6}" srcOrd="0" destOrd="0" presId="urn:microsoft.com/office/officeart/2008/layout/LinedList"/>
    <dgm:cxn modelId="{A482D97C-BD71-4384-A735-26B1E6554D43}" type="presOf" srcId="{D1C633D7-D50B-4123-BAE8-7F26A78787F8}" destId="{7F8004E6-4B6F-4C34-8B1E-65EC584FCEB2}" srcOrd="0" destOrd="0" presId="urn:microsoft.com/office/officeart/2008/layout/LinedList"/>
    <dgm:cxn modelId="{D8A24525-2548-42C1-9E09-9542BB1BEDAE}" srcId="{B3875557-44CC-453D-8EAD-4A51B7B65656}" destId="{DA36FC7F-D5CC-43DA-BB57-256F6E7926BF}" srcOrd="3" destOrd="0" parTransId="{A5B722EF-5734-47B6-99AE-B66DA0942FE8}" sibTransId="{E70B7868-5EAF-433E-B9DE-76AFBB98A865}"/>
    <dgm:cxn modelId="{830E9EAC-80A8-401A-BA96-D7E5049471D5}" type="presParOf" srcId="{7AF043C8-8703-422F-AFF5-108C282E87E0}" destId="{7A31CB27-3DF7-48F6-B4AA-3BEE69E36335}" srcOrd="0" destOrd="0" presId="urn:microsoft.com/office/officeart/2008/layout/LinedList"/>
    <dgm:cxn modelId="{D6C7F5F6-5AEE-42B1-ABBA-6CDBF5A31E4B}" type="presParOf" srcId="{7AF043C8-8703-422F-AFF5-108C282E87E0}" destId="{1C6FAFF8-7E82-440D-BDFB-F559CFEAF72D}" srcOrd="1" destOrd="0" presId="urn:microsoft.com/office/officeart/2008/layout/LinedList"/>
    <dgm:cxn modelId="{CFDE81C8-8098-4540-9DAE-2740732EA99D}" type="presParOf" srcId="{1C6FAFF8-7E82-440D-BDFB-F559CFEAF72D}" destId="{72D8E5A4-CA9B-46D7-A466-4DDE1E20487D}" srcOrd="0" destOrd="0" presId="urn:microsoft.com/office/officeart/2008/layout/LinedList"/>
    <dgm:cxn modelId="{F589508D-4DAC-449E-8617-E4BAA45B0D74}" type="presParOf" srcId="{1C6FAFF8-7E82-440D-BDFB-F559CFEAF72D}" destId="{89CA43DC-1A30-41F4-891D-B277E8A9C123}" srcOrd="1" destOrd="0" presId="urn:microsoft.com/office/officeart/2008/layout/LinedList"/>
    <dgm:cxn modelId="{2900908D-3DC7-4450-A5C9-0B35B4273B36}" type="presParOf" srcId="{89CA43DC-1A30-41F4-891D-B277E8A9C123}" destId="{B32BEC84-C034-4C12-AEB3-60BAE861D195}" srcOrd="0" destOrd="0" presId="urn:microsoft.com/office/officeart/2008/layout/LinedList"/>
    <dgm:cxn modelId="{0165BF9F-53CA-417D-90AC-FA25DD650098}" type="presParOf" srcId="{89CA43DC-1A30-41F4-891D-B277E8A9C123}" destId="{FC6A68E8-7B45-49A7-BB9F-120779102522}" srcOrd="1" destOrd="0" presId="urn:microsoft.com/office/officeart/2008/layout/LinedList"/>
    <dgm:cxn modelId="{DD75A560-432F-467F-B5D6-9FE24805918B}" type="presParOf" srcId="{FC6A68E8-7B45-49A7-BB9F-120779102522}" destId="{D491F7C8-3AFB-40B8-BEF9-C1E5AD6674A5}" srcOrd="0" destOrd="0" presId="urn:microsoft.com/office/officeart/2008/layout/LinedList"/>
    <dgm:cxn modelId="{8E811EC3-D693-44F2-8A72-28BFFEA2CCDB}" type="presParOf" srcId="{FC6A68E8-7B45-49A7-BB9F-120779102522}" destId="{71C43A7C-F507-4590-8D05-5B2B7383A3B4}" srcOrd="1" destOrd="0" presId="urn:microsoft.com/office/officeart/2008/layout/LinedList"/>
    <dgm:cxn modelId="{9F8846F0-4A46-46DC-81F2-B02C1336C3DD}" type="presParOf" srcId="{FC6A68E8-7B45-49A7-BB9F-120779102522}" destId="{F5E4E3A6-BD60-4408-99DE-080B58C6FECD}" srcOrd="2" destOrd="0" presId="urn:microsoft.com/office/officeart/2008/layout/LinedList"/>
    <dgm:cxn modelId="{463F6652-C029-4EBB-AB7F-5376264F2641}" type="presParOf" srcId="{89CA43DC-1A30-41F4-891D-B277E8A9C123}" destId="{F072D8F0-F136-4A76-A3FB-13273294BBDC}" srcOrd="2" destOrd="0" presId="urn:microsoft.com/office/officeart/2008/layout/LinedList"/>
    <dgm:cxn modelId="{899FCE04-6295-4FCB-90A3-8FBD101093F7}" type="presParOf" srcId="{89CA43DC-1A30-41F4-891D-B277E8A9C123}" destId="{D27FAF8E-9B65-4045-9B2B-FFFC2F932514}" srcOrd="3" destOrd="0" presId="urn:microsoft.com/office/officeart/2008/layout/LinedList"/>
    <dgm:cxn modelId="{312C24A6-07AE-4D02-AC39-DBD17F1D1886}" type="presParOf" srcId="{7AF043C8-8703-422F-AFF5-108C282E87E0}" destId="{616AB2CC-DFBD-4F5D-9980-B938BE856E5A}" srcOrd="2" destOrd="0" presId="urn:microsoft.com/office/officeart/2008/layout/LinedList"/>
    <dgm:cxn modelId="{44077548-0F3A-42CF-AE1E-A42677710D09}" type="presParOf" srcId="{7AF043C8-8703-422F-AFF5-108C282E87E0}" destId="{0741DA19-7E2A-4073-BD39-915B96CCF69D}" srcOrd="3" destOrd="0" presId="urn:microsoft.com/office/officeart/2008/layout/LinedList"/>
    <dgm:cxn modelId="{45797626-14ED-4D3C-BB54-5DC59B3693A3}" type="presParOf" srcId="{0741DA19-7E2A-4073-BD39-915B96CCF69D}" destId="{DFE08F3C-0A54-4F7D-A707-CE9BA7CB5FF8}" srcOrd="0" destOrd="0" presId="urn:microsoft.com/office/officeart/2008/layout/LinedList"/>
    <dgm:cxn modelId="{BB022D9C-7DCB-4857-A303-04087F052C8C}" type="presParOf" srcId="{0741DA19-7E2A-4073-BD39-915B96CCF69D}" destId="{41EE38CA-DB12-401B-BB12-3589EB2BB1F8}" srcOrd="1" destOrd="0" presId="urn:microsoft.com/office/officeart/2008/layout/LinedList"/>
    <dgm:cxn modelId="{0771251D-0C80-48B2-BA0E-A8DFD6008BB2}" type="presParOf" srcId="{41EE38CA-DB12-401B-BB12-3589EB2BB1F8}" destId="{1C2A5344-14A9-44F2-8420-BD8301B4A080}" srcOrd="0" destOrd="0" presId="urn:microsoft.com/office/officeart/2008/layout/LinedList"/>
    <dgm:cxn modelId="{3E8F6773-A526-4996-BA5C-8AE8B9797F34}" type="presParOf" srcId="{41EE38CA-DB12-401B-BB12-3589EB2BB1F8}" destId="{3F17ED5B-29DC-4B7F-8A22-02024C3C186B}" srcOrd="1" destOrd="0" presId="urn:microsoft.com/office/officeart/2008/layout/LinedList"/>
    <dgm:cxn modelId="{A8ACA085-21D3-437F-AAA8-182E15A0C3D0}" type="presParOf" srcId="{3F17ED5B-29DC-4B7F-8A22-02024C3C186B}" destId="{E4F9F3FF-B530-4E1A-8EC8-D15C09C32D0A}" srcOrd="0" destOrd="0" presId="urn:microsoft.com/office/officeart/2008/layout/LinedList"/>
    <dgm:cxn modelId="{41EAE32C-B66E-441A-B1F6-8FB42C7B0724}" type="presParOf" srcId="{3F17ED5B-29DC-4B7F-8A22-02024C3C186B}" destId="{7F8004E6-4B6F-4C34-8B1E-65EC584FCEB2}" srcOrd="1" destOrd="0" presId="urn:microsoft.com/office/officeart/2008/layout/LinedList"/>
    <dgm:cxn modelId="{3EA354A0-A8EA-49D5-BB34-1DB6EF211E29}" type="presParOf" srcId="{3F17ED5B-29DC-4B7F-8A22-02024C3C186B}" destId="{09E35E47-9D01-4A3B-8DF5-5326F7EEEBB9}" srcOrd="2" destOrd="0" presId="urn:microsoft.com/office/officeart/2008/layout/LinedList"/>
    <dgm:cxn modelId="{5407D8D5-16CE-456B-8964-8EE065C66A26}" type="presParOf" srcId="{41EE38CA-DB12-401B-BB12-3589EB2BB1F8}" destId="{5F8DA53A-BA77-4D21-AD09-664879017AE6}" srcOrd="2" destOrd="0" presId="urn:microsoft.com/office/officeart/2008/layout/LinedList"/>
    <dgm:cxn modelId="{09B55DA4-9785-4CFB-8104-3F504DC70D16}" type="presParOf" srcId="{41EE38CA-DB12-401B-BB12-3589EB2BB1F8}" destId="{2F6E1B20-B73E-4DA7-883E-57927A8657EB}" srcOrd="3" destOrd="0" presId="urn:microsoft.com/office/officeart/2008/layout/LinedList"/>
    <dgm:cxn modelId="{6CCABD72-3484-4275-A14C-44F4EE0FE8E4}" type="presParOf" srcId="{7AF043C8-8703-422F-AFF5-108C282E87E0}" destId="{B7B008B1-38D0-41E4-BC45-07B5839092E2}" srcOrd="4" destOrd="0" presId="urn:microsoft.com/office/officeart/2008/layout/LinedList"/>
    <dgm:cxn modelId="{5A7BA9AC-25EB-430C-913B-D64D6D412793}" type="presParOf" srcId="{7AF043C8-8703-422F-AFF5-108C282E87E0}" destId="{BDD1414A-E8EC-4B9B-B664-7BE0F9482DCD}" srcOrd="5" destOrd="0" presId="urn:microsoft.com/office/officeart/2008/layout/LinedList"/>
    <dgm:cxn modelId="{1DB59867-A2F4-492F-B145-0B9BBA30FA1D}" type="presParOf" srcId="{BDD1414A-E8EC-4B9B-B664-7BE0F9482DCD}" destId="{0FCF52C1-3EC1-4A84-B945-A634E898F7D2}" srcOrd="0" destOrd="0" presId="urn:microsoft.com/office/officeart/2008/layout/LinedList"/>
    <dgm:cxn modelId="{C310D36A-81BD-43D5-A45A-6B4E326932D5}" type="presParOf" srcId="{BDD1414A-E8EC-4B9B-B664-7BE0F9482DCD}" destId="{A4781502-57C9-4DD3-90C1-E6613C713F53}" srcOrd="1" destOrd="0" presId="urn:microsoft.com/office/officeart/2008/layout/LinedList"/>
    <dgm:cxn modelId="{0B6E26E5-C317-484D-B56E-0E31BD1AC587}" type="presParOf" srcId="{A4781502-57C9-4DD3-90C1-E6613C713F53}" destId="{0F3362F8-DC24-40DD-A95D-38790416CC26}" srcOrd="0" destOrd="0" presId="urn:microsoft.com/office/officeart/2008/layout/LinedList"/>
    <dgm:cxn modelId="{798F84F0-33B0-438A-948C-145E448D7F51}" type="presParOf" srcId="{A4781502-57C9-4DD3-90C1-E6613C713F53}" destId="{7FA00D34-79A9-4DB5-BCA6-FA2DC9ED6FD5}" srcOrd="1" destOrd="0" presId="urn:microsoft.com/office/officeart/2008/layout/LinedList"/>
    <dgm:cxn modelId="{F2E7C814-61B1-4177-9FC1-F230A3EDF87D}" type="presParOf" srcId="{7FA00D34-79A9-4DB5-BCA6-FA2DC9ED6FD5}" destId="{CBED4567-9BC7-4873-A40E-847B30DB80A3}" srcOrd="0" destOrd="0" presId="urn:microsoft.com/office/officeart/2008/layout/LinedList"/>
    <dgm:cxn modelId="{1F4F323E-52F5-4465-ACBD-7292689CCD2B}" type="presParOf" srcId="{7FA00D34-79A9-4DB5-BCA6-FA2DC9ED6FD5}" destId="{1A8263A8-7C2F-4DC5-ADAB-66393A442652}" srcOrd="1" destOrd="0" presId="urn:microsoft.com/office/officeart/2008/layout/LinedList"/>
    <dgm:cxn modelId="{9EDE8E99-40F6-4004-9FFE-1B6B80159EDA}" type="presParOf" srcId="{7FA00D34-79A9-4DB5-BCA6-FA2DC9ED6FD5}" destId="{5DDC0E9F-B895-47A4-B9E2-A328EFCC7125}" srcOrd="2" destOrd="0" presId="urn:microsoft.com/office/officeart/2008/layout/LinedList"/>
    <dgm:cxn modelId="{50525C0D-95B4-4433-9DEF-A4D08DD3ADAC}" type="presParOf" srcId="{A4781502-57C9-4DD3-90C1-E6613C713F53}" destId="{4C581121-3F4A-4600-B01B-AF0DE45BA154}" srcOrd="2" destOrd="0" presId="urn:microsoft.com/office/officeart/2008/layout/LinedList"/>
    <dgm:cxn modelId="{37F56340-C060-487F-B047-91840A0ACC35}" type="presParOf" srcId="{A4781502-57C9-4DD3-90C1-E6613C713F53}" destId="{FAAFB266-8066-416C-8544-C7D30ACFBCC4}" srcOrd="3" destOrd="0" presId="urn:microsoft.com/office/officeart/2008/layout/LinedList"/>
    <dgm:cxn modelId="{52F148D0-D8ED-40E8-AEB8-62CCD901B5D4}" type="presParOf" srcId="{7AF043C8-8703-422F-AFF5-108C282E87E0}" destId="{25FA8A35-6AA2-42CD-8058-73147680B691}" srcOrd="6" destOrd="0" presId="urn:microsoft.com/office/officeart/2008/layout/LinedList"/>
    <dgm:cxn modelId="{79EFBD8F-5E74-4C8D-9751-2C8FDC39A9C7}" type="presParOf" srcId="{7AF043C8-8703-422F-AFF5-108C282E87E0}" destId="{F865F083-9DD9-4707-AB00-E7F53AF77211}" srcOrd="7" destOrd="0" presId="urn:microsoft.com/office/officeart/2008/layout/LinedList"/>
    <dgm:cxn modelId="{DB2F1CE7-64A3-47B4-8383-93F2153AC05D}" type="presParOf" srcId="{F865F083-9DD9-4707-AB00-E7F53AF77211}" destId="{47798332-0C9B-4E7C-ACF4-1AA0FDD22B17}" srcOrd="0" destOrd="0" presId="urn:microsoft.com/office/officeart/2008/layout/LinedList"/>
    <dgm:cxn modelId="{C624A8D1-3E97-4240-8DDA-476FF508194B}" type="presParOf" srcId="{F865F083-9DD9-4707-AB00-E7F53AF77211}" destId="{66F148AF-0C64-4B59-A1B4-590BDF5EA121}" srcOrd="1" destOrd="0" presId="urn:microsoft.com/office/officeart/2008/layout/LinedList"/>
    <dgm:cxn modelId="{D3114402-D92B-4F5A-A1F8-39C52D381F49}" type="presParOf" srcId="{66F148AF-0C64-4B59-A1B4-590BDF5EA121}" destId="{46A8FDBE-6B9B-4AA0-8214-5A2BB647F89D}" srcOrd="0" destOrd="0" presId="urn:microsoft.com/office/officeart/2008/layout/LinedList"/>
    <dgm:cxn modelId="{FCC4CC41-98A9-4490-AF75-640E22CD66C5}" type="presParOf" srcId="{66F148AF-0C64-4B59-A1B4-590BDF5EA121}" destId="{667A30D1-C5BD-47C3-AEF0-2DCD84E3D993}" srcOrd="1" destOrd="0" presId="urn:microsoft.com/office/officeart/2008/layout/LinedList"/>
    <dgm:cxn modelId="{04DD950E-C603-4294-A968-F2BE1E9D742C}" type="presParOf" srcId="{667A30D1-C5BD-47C3-AEF0-2DCD84E3D993}" destId="{9BA01139-89B0-4519-807D-BF8FF5F39E41}" srcOrd="0" destOrd="0" presId="urn:microsoft.com/office/officeart/2008/layout/LinedList"/>
    <dgm:cxn modelId="{211F3F85-9BBA-4547-9B95-FE8896EE4B76}" type="presParOf" srcId="{667A30D1-C5BD-47C3-AEF0-2DCD84E3D993}" destId="{9BAADDAD-5B7B-4F8F-8433-C5A699408563}" srcOrd="1" destOrd="0" presId="urn:microsoft.com/office/officeart/2008/layout/LinedList"/>
    <dgm:cxn modelId="{57E79C07-CE60-4188-90A7-822E1EA95673}" type="presParOf" srcId="{667A30D1-C5BD-47C3-AEF0-2DCD84E3D993}" destId="{EC4F3C34-99B4-4FCA-8FE7-C981F27B3DA1}" srcOrd="2" destOrd="0" presId="urn:microsoft.com/office/officeart/2008/layout/LinedList"/>
    <dgm:cxn modelId="{FE16F218-4079-4617-B348-3AA97936E1F1}" type="presParOf" srcId="{66F148AF-0C64-4B59-A1B4-590BDF5EA121}" destId="{0A23F870-F407-4674-B64B-7EEFBF7A84D5}" srcOrd="2" destOrd="0" presId="urn:microsoft.com/office/officeart/2008/layout/LinedList"/>
    <dgm:cxn modelId="{ADD6D44A-C38D-4BA0-89BA-14B921327009}" type="presParOf" srcId="{66F148AF-0C64-4B59-A1B4-590BDF5EA121}" destId="{A901FE2E-C116-4449-A56C-97B9E3B928DD}" srcOrd="3" destOrd="0" presId="urn:microsoft.com/office/officeart/2008/layout/LinedList"/>
    <dgm:cxn modelId="{99C507F0-A2CC-41C5-8D34-408C78FBFD7D}" type="presParOf" srcId="{7AF043C8-8703-422F-AFF5-108C282E87E0}" destId="{C8613D14-FC05-45B5-84D3-0557447C5D0D}" srcOrd="8" destOrd="0" presId="urn:microsoft.com/office/officeart/2008/layout/LinedList"/>
    <dgm:cxn modelId="{6FC8EC4B-C584-4EB6-82B4-23923BE0210D}" type="presParOf" srcId="{7AF043C8-8703-422F-AFF5-108C282E87E0}" destId="{041AD1D4-E207-4208-9290-5589C3960143}" srcOrd="9" destOrd="0" presId="urn:microsoft.com/office/officeart/2008/layout/LinedList"/>
    <dgm:cxn modelId="{F6B7EEC0-E498-40EB-BA3A-8AB4803E6BA8}" type="presParOf" srcId="{041AD1D4-E207-4208-9290-5589C3960143}" destId="{C72EE03B-2D9A-4902-A40C-26CAAE62A12E}" srcOrd="0" destOrd="0" presId="urn:microsoft.com/office/officeart/2008/layout/LinedList"/>
    <dgm:cxn modelId="{656DB03E-46F0-4C28-92D3-CAE07AB365B0}" type="presParOf" srcId="{041AD1D4-E207-4208-9290-5589C3960143}" destId="{AC0AAE34-1E6A-4C14-BABF-7379F5996F3C}" srcOrd="1" destOrd="0" presId="urn:microsoft.com/office/officeart/2008/layout/LinedList"/>
    <dgm:cxn modelId="{196BF3E9-C559-466C-9FB4-EE7FA0A42E30}" type="presParOf" srcId="{AC0AAE34-1E6A-4C14-BABF-7379F5996F3C}" destId="{947FC7E8-2050-41AF-B8DA-FE1588F6B6E5}" srcOrd="0" destOrd="0" presId="urn:microsoft.com/office/officeart/2008/layout/LinedList"/>
    <dgm:cxn modelId="{DB54B67A-D8FB-436B-9C5C-B7BDB9C87181}" type="presParOf" srcId="{AC0AAE34-1E6A-4C14-BABF-7379F5996F3C}" destId="{852918B1-756C-4A20-AD49-AF08761D1738}" srcOrd="1" destOrd="0" presId="urn:microsoft.com/office/officeart/2008/layout/LinedList"/>
    <dgm:cxn modelId="{F455C934-98D4-48CC-934F-27BE49CDB32B}" type="presParOf" srcId="{852918B1-756C-4A20-AD49-AF08761D1738}" destId="{5D8951D5-6667-4D7B-A329-89A21E90FA4D}" srcOrd="0" destOrd="0" presId="urn:microsoft.com/office/officeart/2008/layout/LinedList"/>
    <dgm:cxn modelId="{287C3670-05C0-4C3D-8330-9665C7CE2DF6}" type="presParOf" srcId="{852918B1-756C-4A20-AD49-AF08761D1738}" destId="{C41B151A-3534-4E39-BFAE-210F146908D1}" srcOrd="1" destOrd="0" presId="urn:microsoft.com/office/officeart/2008/layout/LinedList"/>
    <dgm:cxn modelId="{3E08FE2D-43A0-476F-9DC6-578695CF5F06}" type="presParOf" srcId="{852918B1-756C-4A20-AD49-AF08761D1738}" destId="{67258F86-A27F-4434-8856-5559B9AB0E1F}" srcOrd="2" destOrd="0" presId="urn:microsoft.com/office/officeart/2008/layout/LinedList"/>
    <dgm:cxn modelId="{C5366BD6-C9F7-4763-8F8A-15646FA99BD6}" type="presParOf" srcId="{AC0AAE34-1E6A-4C14-BABF-7379F5996F3C}" destId="{17303AA7-C6E2-4642-AD06-82D7D697E101}" srcOrd="2" destOrd="0" presId="urn:microsoft.com/office/officeart/2008/layout/LinedList"/>
    <dgm:cxn modelId="{461C0974-4A6C-48D3-B922-02A35073B8CE}" type="presParOf" srcId="{AC0AAE34-1E6A-4C14-BABF-7379F5996F3C}" destId="{8C5A51BA-B29B-42A2-A499-EF7919E2114B}" srcOrd="3" destOrd="0" presId="urn:microsoft.com/office/officeart/2008/layout/LinedList"/>
    <dgm:cxn modelId="{55BEA01D-025C-4902-AEE9-0D210175E54D}" type="presParOf" srcId="{7AF043C8-8703-422F-AFF5-108C282E87E0}" destId="{77D24603-0DD0-4124-BAA5-472BE0CA2551}" srcOrd="10" destOrd="0" presId="urn:microsoft.com/office/officeart/2008/layout/LinedList"/>
    <dgm:cxn modelId="{8EF25A75-50BE-468D-B535-572A0096AC44}" type="presParOf" srcId="{7AF043C8-8703-422F-AFF5-108C282E87E0}" destId="{2FF7389F-F6EE-486A-9ECA-52035715E446}" srcOrd="11" destOrd="0" presId="urn:microsoft.com/office/officeart/2008/layout/LinedList"/>
    <dgm:cxn modelId="{47CFAA26-244F-44F6-9307-50814B639D8C}" type="presParOf" srcId="{2FF7389F-F6EE-486A-9ECA-52035715E446}" destId="{112CB03B-DE21-4D2F-BA25-58FCE1B7198B}" srcOrd="0" destOrd="0" presId="urn:microsoft.com/office/officeart/2008/layout/LinedList"/>
    <dgm:cxn modelId="{879CF27C-E42A-4E57-AE9E-EA1A7F6F112C}" type="presParOf" srcId="{2FF7389F-F6EE-486A-9ECA-52035715E446}" destId="{CE979CF4-47DC-45BE-B1BD-4DA81FB6227C}" srcOrd="1" destOrd="0" presId="urn:microsoft.com/office/officeart/2008/layout/LinedList"/>
    <dgm:cxn modelId="{E760542C-34AA-449C-82C3-0CC82F7A76EA}" type="presParOf" srcId="{CE979CF4-47DC-45BE-B1BD-4DA81FB6227C}" destId="{E9311CB0-17A0-40A4-A4B6-6839E82870D8}" srcOrd="0" destOrd="0" presId="urn:microsoft.com/office/officeart/2008/layout/LinedList"/>
    <dgm:cxn modelId="{1EEEFF8C-0CBD-4D0B-A0AD-E548A223E537}" type="presParOf" srcId="{CE979CF4-47DC-45BE-B1BD-4DA81FB6227C}" destId="{53D43D03-5401-4B86-8437-6786EDB7F666}" srcOrd="1" destOrd="0" presId="urn:microsoft.com/office/officeart/2008/layout/LinedList"/>
    <dgm:cxn modelId="{334BAC54-F7F6-41D6-81A9-FDD9ED7F2BD1}" type="presParOf" srcId="{53D43D03-5401-4B86-8437-6786EDB7F666}" destId="{00CE18CE-487F-4505-A3F6-3F1B71A126ED}" srcOrd="0" destOrd="0" presId="urn:microsoft.com/office/officeart/2008/layout/LinedList"/>
    <dgm:cxn modelId="{0C7A8DCE-6F61-4F61-A98F-792F8E20DBBC}" type="presParOf" srcId="{53D43D03-5401-4B86-8437-6786EDB7F666}" destId="{951994A8-3C5D-4B89-AD43-903D0D3057F6}" srcOrd="1" destOrd="0" presId="urn:microsoft.com/office/officeart/2008/layout/LinedList"/>
    <dgm:cxn modelId="{1B604D3A-81E7-4C16-9C71-683423A556E1}" type="presParOf" srcId="{53D43D03-5401-4B86-8437-6786EDB7F666}" destId="{24FE8578-4CEE-48AF-9BD1-83E80541D9E8}" srcOrd="2" destOrd="0" presId="urn:microsoft.com/office/officeart/2008/layout/LinedList"/>
    <dgm:cxn modelId="{2B8B2AA9-5544-4362-8453-CE210DE4AF1D}" type="presParOf" srcId="{CE979CF4-47DC-45BE-B1BD-4DA81FB6227C}" destId="{CBAB0424-5F23-405F-9BF5-9EF7EE1CA898}" srcOrd="2" destOrd="0" presId="urn:microsoft.com/office/officeart/2008/layout/LinedList"/>
    <dgm:cxn modelId="{3B4C66F8-E2C4-4956-B059-845AA8622F26}" type="presParOf" srcId="{CE979CF4-47DC-45BE-B1BD-4DA81FB6227C}" destId="{2D86C5DD-0F9E-4647-9E43-06D5283E6044}" srcOrd="3"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1BB02-036E-4232-AC67-C56A5973FAF4}">
      <dsp:nvSpPr>
        <dsp:cNvPr id="0" name=""/>
        <dsp:cNvSpPr/>
      </dsp:nvSpPr>
      <dsp:spPr>
        <a:xfrm rot="5400000">
          <a:off x="5101450" y="-2017376"/>
          <a:ext cx="849740" cy="520124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t>Cost of healthy living</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Stress/anxiety related to poverty</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Poor quality housing and homelessness</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Cost of stress alleviation</a:t>
          </a:r>
          <a:endParaRPr lang="en-US" sz="1400" b="1" kern="1200" dirty="0"/>
        </a:p>
      </dsp:txBody>
      <dsp:txXfrm rot="-5400000">
        <a:off x="2925700" y="199855"/>
        <a:ext cx="5159761" cy="766778"/>
      </dsp:txXfrm>
    </dsp:sp>
    <dsp:sp modelId="{39356DCF-9091-45C6-B00A-123A08962E14}">
      <dsp:nvSpPr>
        <dsp:cNvPr id="0" name=""/>
        <dsp:cNvSpPr/>
      </dsp:nvSpPr>
      <dsp:spPr>
        <a:xfrm>
          <a:off x="0" y="745"/>
          <a:ext cx="2925699" cy="1164998"/>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Poverty</a:t>
          </a:r>
          <a:endParaRPr lang="en-US" sz="3300" kern="1200" dirty="0"/>
        </a:p>
      </dsp:txBody>
      <dsp:txXfrm>
        <a:off x="56871" y="57616"/>
        <a:ext cx="2811957" cy="1051256"/>
      </dsp:txXfrm>
    </dsp:sp>
    <dsp:sp modelId="{1F7CC2F7-49EC-4FA6-BF4A-80F22AB661C5}">
      <dsp:nvSpPr>
        <dsp:cNvPr id="0" name=""/>
        <dsp:cNvSpPr/>
      </dsp:nvSpPr>
      <dsp:spPr>
        <a:xfrm rot="5400000">
          <a:off x="5060320" y="-794127"/>
          <a:ext cx="931999" cy="520124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i="0" kern="1200" dirty="0" smtClean="0"/>
            <a:t>Pressure and anxiety in daily life</a:t>
          </a:r>
          <a:endParaRPr lang="en-US" sz="1400" b="1" i="0" kern="1200" dirty="0"/>
        </a:p>
        <a:p>
          <a:pPr marL="114300" lvl="1" indent="-114300" algn="l" defTabSz="622300">
            <a:lnSpc>
              <a:spcPct val="90000"/>
            </a:lnSpc>
            <a:spcBef>
              <a:spcPct val="0"/>
            </a:spcBef>
            <a:spcAft>
              <a:spcPct val="15000"/>
            </a:spcAft>
            <a:buChar char="••"/>
          </a:pPr>
          <a:r>
            <a:rPr lang="en-US" sz="1400" b="1" i="0" kern="1200" dirty="0" smtClean="0"/>
            <a:t>Air quality</a:t>
          </a:r>
          <a:endParaRPr lang="en-US" sz="1400" b="1" i="0" kern="1200" dirty="0"/>
        </a:p>
        <a:p>
          <a:pPr marL="114300" lvl="1" indent="-114300" algn="l" defTabSz="622300">
            <a:lnSpc>
              <a:spcPct val="90000"/>
            </a:lnSpc>
            <a:spcBef>
              <a:spcPct val="0"/>
            </a:spcBef>
            <a:spcAft>
              <a:spcPct val="15000"/>
            </a:spcAft>
            <a:buChar char="••"/>
          </a:pPr>
          <a:r>
            <a:rPr lang="en-US" sz="1400" b="1" i="0" kern="1200" dirty="0" smtClean="0"/>
            <a:t>Mental wellbeing</a:t>
          </a:r>
          <a:endParaRPr lang="en-US" sz="1400" b="1" i="0" kern="1200" dirty="0"/>
        </a:p>
      </dsp:txBody>
      <dsp:txXfrm rot="-5400000">
        <a:off x="2925699" y="1385990"/>
        <a:ext cx="5155746" cy="841007"/>
      </dsp:txXfrm>
    </dsp:sp>
    <dsp:sp modelId="{FFC48B2B-B72E-4592-873A-11B3935E93AC}">
      <dsp:nvSpPr>
        <dsp:cNvPr id="0" name=""/>
        <dsp:cNvSpPr/>
      </dsp:nvSpPr>
      <dsp:spPr>
        <a:xfrm>
          <a:off x="0" y="1223994"/>
          <a:ext cx="2925699" cy="1164998"/>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smtClean="0"/>
            <a:t>Urban </a:t>
          </a:r>
          <a:r>
            <a:rPr lang="en-US" sz="3300" kern="1200" dirty="0" smtClean="0"/>
            <a:t>environment</a:t>
          </a:r>
          <a:endParaRPr lang="en-US" sz="3300" kern="1200" dirty="0"/>
        </a:p>
      </dsp:txBody>
      <dsp:txXfrm>
        <a:off x="56871" y="1280865"/>
        <a:ext cx="2811957" cy="1051256"/>
      </dsp:txXfrm>
    </dsp:sp>
    <dsp:sp modelId="{7AA379BB-553D-4C5A-973B-C803DB424E8D}">
      <dsp:nvSpPr>
        <dsp:cNvPr id="0" name=""/>
        <dsp:cNvSpPr/>
      </dsp:nvSpPr>
      <dsp:spPr>
        <a:xfrm rot="5400000">
          <a:off x="4921932" y="448152"/>
          <a:ext cx="1197982" cy="519616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t>Tends to result in disadvantageous health choices:</a:t>
          </a:r>
          <a:endParaRPr lang="en-US" sz="1400" b="1" kern="1200" dirty="0"/>
        </a:p>
        <a:p>
          <a:pPr marL="228600" lvl="2" indent="-114300" algn="l" defTabSz="622300">
            <a:lnSpc>
              <a:spcPct val="90000"/>
            </a:lnSpc>
            <a:spcBef>
              <a:spcPct val="0"/>
            </a:spcBef>
            <a:spcAft>
              <a:spcPct val="15000"/>
            </a:spcAft>
            <a:buChar char="••"/>
          </a:pPr>
          <a:r>
            <a:rPr lang="en-US" sz="1400" b="1" kern="1200" dirty="0" smtClean="0"/>
            <a:t>Poor diet</a:t>
          </a:r>
          <a:endParaRPr lang="en-US" sz="1400" b="1" kern="1200" dirty="0"/>
        </a:p>
        <a:p>
          <a:pPr marL="228600" lvl="2" indent="-114300" algn="l" defTabSz="622300">
            <a:lnSpc>
              <a:spcPct val="90000"/>
            </a:lnSpc>
            <a:spcBef>
              <a:spcPct val="0"/>
            </a:spcBef>
            <a:spcAft>
              <a:spcPct val="15000"/>
            </a:spcAft>
            <a:buChar char="••"/>
          </a:pPr>
          <a:r>
            <a:rPr lang="en-US" sz="1400" b="1" kern="1200" dirty="0" smtClean="0"/>
            <a:t>Substance misuse</a:t>
          </a:r>
          <a:endParaRPr lang="en-US" sz="1400" b="1" kern="1200" dirty="0"/>
        </a:p>
        <a:p>
          <a:pPr marL="228600" lvl="2" indent="-114300" algn="l" defTabSz="622300">
            <a:lnSpc>
              <a:spcPct val="90000"/>
            </a:lnSpc>
            <a:spcBef>
              <a:spcPct val="0"/>
            </a:spcBef>
            <a:spcAft>
              <a:spcPct val="15000"/>
            </a:spcAft>
            <a:buChar char="••"/>
          </a:pPr>
          <a:r>
            <a:rPr lang="en-US" sz="1400" b="1" kern="1200" dirty="0" smtClean="0"/>
            <a:t>Physical Inactivity / sedentary lifestyle</a:t>
          </a:r>
          <a:endParaRPr lang="en-US" sz="1400" b="1" kern="1200" dirty="0"/>
        </a:p>
        <a:p>
          <a:pPr marL="228600" lvl="2" indent="-114300" algn="l" defTabSz="622300">
            <a:lnSpc>
              <a:spcPct val="90000"/>
            </a:lnSpc>
            <a:spcBef>
              <a:spcPct val="0"/>
            </a:spcBef>
            <a:spcAft>
              <a:spcPct val="15000"/>
            </a:spcAft>
            <a:buChar char="••"/>
          </a:pPr>
          <a:r>
            <a:rPr lang="en-US" sz="1400" b="1" kern="1200" dirty="0" smtClean="0"/>
            <a:t>Smoking</a:t>
          </a:r>
          <a:endParaRPr lang="en-US" sz="1400" b="1" kern="1200" dirty="0"/>
        </a:p>
      </dsp:txBody>
      <dsp:txXfrm rot="-5400000">
        <a:off x="2922842" y="2505724"/>
        <a:ext cx="5137682" cy="1081020"/>
      </dsp:txXfrm>
    </dsp:sp>
    <dsp:sp modelId="{984DD7C2-97D6-4518-A5D4-E93C3471E62E}">
      <dsp:nvSpPr>
        <dsp:cNvPr id="0" name=""/>
        <dsp:cNvSpPr/>
      </dsp:nvSpPr>
      <dsp:spPr>
        <a:xfrm>
          <a:off x="0" y="2463734"/>
          <a:ext cx="2922841" cy="1164998"/>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Poor mental wellbeing</a:t>
          </a:r>
          <a:endParaRPr lang="en-US" sz="3300" kern="1200" dirty="0"/>
        </a:p>
      </dsp:txBody>
      <dsp:txXfrm>
        <a:off x="56871" y="2520605"/>
        <a:ext cx="2809099" cy="1051256"/>
      </dsp:txXfrm>
    </dsp:sp>
    <dsp:sp modelId="{028DD315-5DD7-41D2-A974-9D87E9983FE4}">
      <dsp:nvSpPr>
        <dsp:cNvPr id="0" name=""/>
        <dsp:cNvSpPr/>
      </dsp:nvSpPr>
      <dsp:spPr>
        <a:xfrm rot="5400000">
          <a:off x="5060320" y="1685353"/>
          <a:ext cx="931999" cy="520124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t>Over-eating</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Over-drinking</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Lack of physical activity</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Type II diabetes </a:t>
          </a:r>
          <a:endParaRPr lang="en-US" sz="1400" b="1" kern="1200" dirty="0"/>
        </a:p>
      </dsp:txBody>
      <dsp:txXfrm rot="-5400000">
        <a:off x="2925699" y="3865470"/>
        <a:ext cx="5155746" cy="841007"/>
      </dsp:txXfrm>
    </dsp:sp>
    <dsp:sp modelId="{91C5D795-DB4A-475E-9319-3C58E72C0875}">
      <dsp:nvSpPr>
        <dsp:cNvPr id="0" name=""/>
        <dsp:cNvSpPr/>
      </dsp:nvSpPr>
      <dsp:spPr>
        <a:xfrm>
          <a:off x="0" y="3703475"/>
          <a:ext cx="2925699" cy="1164998"/>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Stress</a:t>
          </a:r>
          <a:endParaRPr lang="en-US" sz="3300" kern="1200" dirty="0"/>
        </a:p>
      </dsp:txBody>
      <dsp:txXfrm>
        <a:off x="56871" y="3760346"/>
        <a:ext cx="2811957" cy="10512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1BB02-036E-4232-AC67-C56A5973FAF4}">
      <dsp:nvSpPr>
        <dsp:cNvPr id="0" name=""/>
        <dsp:cNvSpPr/>
      </dsp:nvSpPr>
      <dsp:spPr>
        <a:xfrm rot="5400000">
          <a:off x="4827911" y="-1724964"/>
          <a:ext cx="1396818" cy="520124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b="1" kern="1200" dirty="0" smtClean="0"/>
            <a:t>Of particular concern in Year 6 (ages 10-11)</a:t>
          </a:r>
          <a:endParaRPr lang="en-US" sz="1500" b="1" kern="1200" dirty="0"/>
        </a:p>
        <a:p>
          <a:pPr marL="114300" lvl="1" indent="-114300" algn="l" defTabSz="666750">
            <a:lnSpc>
              <a:spcPct val="90000"/>
            </a:lnSpc>
            <a:spcBef>
              <a:spcPct val="0"/>
            </a:spcBef>
            <a:spcAft>
              <a:spcPct val="15000"/>
            </a:spcAft>
            <a:buChar char="••"/>
          </a:pPr>
          <a:r>
            <a:rPr lang="en-US" sz="1500" b="1" kern="1200" dirty="0" smtClean="0"/>
            <a:t>At a significant, vulnerable time of life</a:t>
          </a:r>
          <a:endParaRPr lang="en-US" sz="1500" b="1" kern="1200" dirty="0"/>
        </a:p>
      </dsp:txBody>
      <dsp:txXfrm rot="-5400000">
        <a:off x="2925700" y="245434"/>
        <a:ext cx="5133055" cy="1260444"/>
      </dsp:txXfrm>
    </dsp:sp>
    <dsp:sp modelId="{39356DCF-9091-45C6-B00A-123A08962E14}">
      <dsp:nvSpPr>
        <dsp:cNvPr id="0" name=""/>
        <dsp:cNvSpPr/>
      </dsp:nvSpPr>
      <dsp:spPr>
        <a:xfrm>
          <a:off x="0" y="2645"/>
          <a:ext cx="2925699" cy="1746022"/>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Excess weight</a:t>
          </a:r>
          <a:endParaRPr lang="en-US" sz="3200" kern="1200" dirty="0"/>
        </a:p>
      </dsp:txBody>
      <dsp:txXfrm>
        <a:off x="85234" y="87879"/>
        <a:ext cx="2755231" cy="1575554"/>
      </dsp:txXfrm>
    </dsp:sp>
    <dsp:sp modelId="{7AA379BB-553D-4C5A-973B-C803DB424E8D}">
      <dsp:nvSpPr>
        <dsp:cNvPr id="0" name=""/>
        <dsp:cNvSpPr/>
      </dsp:nvSpPr>
      <dsp:spPr>
        <a:xfrm rot="5400000">
          <a:off x="4827911" y="108359"/>
          <a:ext cx="1396818" cy="520124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b="1" kern="1200" dirty="0" smtClean="0"/>
            <a:t>Lack of self confidence and self esteem</a:t>
          </a:r>
          <a:endParaRPr lang="en-US" sz="1500" b="1" kern="1200" dirty="0"/>
        </a:p>
        <a:p>
          <a:pPr marL="114300" lvl="1" indent="-114300" algn="l" defTabSz="666750">
            <a:lnSpc>
              <a:spcPct val="90000"/>
            </a:lnSpc>
            <a:spcBef>
              <a:spcPct val="0"/>
            </a:spcBef>
            <a:spcAft>
              <a:spcPct val="15000"/>
            </a:spcAft>
            <a:buChar char="••"/>
          </a:pPr>
          <a:r>
            <a:rPr lang="en-US" sz="1500" b="1" kern="1200" dirty="0" smtClean="0"/>
            <a:t>Bullying</a:t>
          </a:r>
          <a:endParaRPr lang="en-US" sz="1500" b="1" kern="1200" dirty="0"/>
        </a:p>
        <a:p>
          <a:pPr marL="114300" lvl="1" indent="-114300" algn="l" defTabSz="666750">
            <a:lnSpc>
              <a:spcPct val="90000"/>
            </a:lnSpc>
            <a:spcBef>
              <a:spcPct val="0"/>
            </a:spcBef>
            <a:spcAft>
              <a:spcPct val="15000"/>
            </a:spcAft>
            <a:buChar char="••"/>
          </a:pPr>
          <a:r>
            <a:rPr lang="en-US" sz="1500" b="1" kern="1200" dirty="0" smtClean="0"/>
            <a:t>Mental health issues</a:t>
          </a:r>
          <a:endParaRPr lang="en-US" sz="1500" b="1" kern="1200" dirty="0"/>
        </a:p>
        <a:p>
          <a:pPr marL="114300" lvl="1" indent="-114300" algn="l" defTabSz="666750">
            <a:lnSpc>
              <a:spcPct val="90000"/>
            </a:lnSpc>
            <a:spcBef>
              <a:spcPct val="0"/>
            </a:spcBef>
            <a:spcAft>
              <a:spcPct val="15000"/>
            </a:spcAft>
            <a:buChar char="••"/>
          </a:pPr>
          <a:r>
            <a:rPr lang="en-US" sz="1500" b="1" kern="1200" dirty="0" smtClean="0"/>
            <a:t>Physical illness </a:t>
          </a:r>
          <a:endParaRPr lang="en-US" sz="1500" b="1" kern="1200" dirty="0"/>
        </a:p>
        <a:p>
          <a:pPr marL="114300" lvl="1" indent="-114300" algn="l" defTabSz="666750">
            <a:lnSpc>
              <a:spcPct val="90000"/>
            </a:lnSpc>
            <a:spcBef>
              <a:spcPct val="0"/>
            </a:spcBef>
            <a:spcAft>
              <a:spcPct val="15000"/>
            </a:spcAft>
            <a:buChar char="••"/>
          </a:pPr>
          <a:r>
            <a:rPr lang="en-US" sz="1500" b="1" kern="1200" dirty="0" smtClean="0"/>
            <a:t>Isolation</a:t>
          </a:r>
          <a:endParaRPr lang="en-US" sz="1500" b="1" kern="1200" dirty="0"/>
        </a:p>
      </dsp:txBody>
      <dsp:txXfrm rot="-5400000">
        <a:off x="2925700" y="2078758"/>
        <a:ext cx="5133055" cy="1260444"/>
      </dsp:txXfrm>
    </dsp:sp>
    <dsp:sp modelId="{984DD7C2-97D6-4518-A5D4-E93C3471E62E}">
      <dsp:nvSpPr>
        <dsp:cNvPr id="0" name=""/>
        <dsp:cNvSpPr/>
      </dsp:nvSpPr>
      <dsp:spPr>
        <a:xfrm>
          <a:off x="0" y="1835969"/>
          <a:ext cx="2925699" cy="1746022"/>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Consequences</a:t>
          </a:r>
          <a:endParaRPr lang="en-US" sz="3200" kern="1200" dirty="0"/>
        </a:p>
      </dsp:txBody>
      <dsp:txXfrm>
        <a:off x="85234" y="1921203"/>
        <a:ext cx="2755231" cy="1575554"/>
      </dsp:txXfrm>
    </dsp:sp>
    <dsp:sp modelId="{028DD315-5DD7-41D2-A974-9D87E9983FE4}">
      <dsp:nvSpPr>
        <dsp:cNvPr id="0" name=""/>
        <dsp:cNvSpPr/>
      </dsp:nvSpPr>
      <dsp:spPr>
        <a:xfrm rot="5400000">
          <a:off x="4827911" y="1941682"/>
          <a:ext cx="1396818" cy="520124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b="1" kern="1200" dirty="0" smtClean="0"/>
            <a:t>Helps with weight loss (with changed diet) and increases confidence </a:t>
          </a:r>
          <a:endParaRPr lang="en-US" sz="1500" b="1" kern="1200" dirty="0"/>
        </a:p>
        <a:p>
          <a:pPr marL="114300" lvl="1" indent="-114300" algn="l" defTabSz="666750">
            <a:lnSpc>
              <a:spcPct val="90000"/>
            </a:lnSpc>
            <a:spcBef>
              <a:spcPct val="0"/>
            </a:spcBef>
            <a:spcAft>
              <a:spcPct val="15000"/>
            </a:spcAft>
            <a:buChar char="••"/>
          </a:pPr>
          <a:r>
            <a:rPr lang="en-US" sz="1500" b="1" kern="1200" dirty="0" smtClean="0"/>
            <a:t>Encourages socialising </a:t>
          </a:r>
          <a:endParaRPr lang="en-US" sz="1500" b="1" kern="1200" dirty="0"/>
        </a:p>
        <a:p>
          <a:pPr marL="114300" lvl="1" indent="-114300" algn="l" defTabSz="666750">
            <a:lnSpc>
              <a:spcPct val="90000"/>
            </a:lnSpc>
            <a:spcBef>
              <a:spcPct val="0"/>
            </a:spcBef>
            <a:spcAft>
              <a:spcPct val="15000"/>
            </a:spcAft>
            <a:buChar char="••"/>
          </a:pPr>
          <a:r>
            <a:rPr lang="en-US" sz="1500" b="1" kern="1200" dirty="0" smtClean="0"/>
            <a:t>Mental health benefits </a:t>
          </a:r>
          <a:endParaRPr lang="en-US" sz="1500" b="1" kern="1200" dirty="0"/>
        </a:p>
        <a:p>
          <a:pPr marL="114300" lvl="1" indent="-114300" algn="l" defTabSz="666750">
            <a:lnSpc>
              <a:spcPct val="90000"/>
            </a:lnSpc>
            <a:spcBef>
              <a:spcPct val="0"/>
            </a:spcBef>
            <a:spcAft>
              <a:spcPct val="15000"/>
            </a:spcAft>
            <a:buChar char="••"/>
          </a:pPr>
          <a:r>
            <a:rPr lang="en-US" sz="1500" b="1" kern="1200" dirty="0" smtClean="0"/>
            <a:t>Cardiovascular and musculoskeletal benefits</a:t>
          </a:r>
          <a:endParaRPr lang="en-US" sz="1500" b="1" kern="1200" dirty="0"/>
        </a:p>
      </dsp:txBody>
      <dsp:txXfrm rot="-5400000">
        <a:off x="2925700" y="3912081"/>
        <a:ext cx="5133055" cy="1260444"/>
      </dsp:txXfrm>
    </dsp:sp>
    <dsp:sp modelId="{91C5D795-DB4A-475E-9319-3C58E72C0875}">
      <dsp:nvSpPr>
        <dsp:cNvPr id="0" name=""/>
        <dsp:cNvSpPr/>
      </dsp:nvSpPr>
      <dsp:spPr>
        <a:xfrm>
          <a:off x="0" y="3669292"/>
          <a:ext cx="2925699" cy="1746022"/>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Physical activity</a:t>
          </a:r>
          <a:endParaRPr lang="en-US" sz="3200" kern="1200" dirty="0"/>
        </a:p>
      </dsp:txBody>
      <dsp:txXfrm>
        <a:off x="85234" y="3754526"/>
        <a:ext cx="2755231" cy="15755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1F22A-2BC6-40A7-B758-108CD2FFADEA}">
      <dsp:nvSpPr>
        <dsp:cNvPr id="0" name=""/>
        <dsp:cNvSpPr/>
      </dsp:nvSpPr>
      <dsp:spPr>
        <a:xfrm>
          <a:off x="4928886" y="3312362"/>
          <a:ext cx="2440966" cy="15811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Prevention is the key </a:t>
          </a:r>
          <a:endParaRPr lang="en-US" sz="1400" kern="1200" dirty="0"/>
        </a:p>
      </dsp:txBody>
      <dsp:txXfrm>
        <a:off x="5695910" y="3742394"/>
        <a:ext cx="1639208" cy="1116426"/>
      </dsp:txXfrm>
    </dsp:sp>
    <dsp:sp modelId="{4B1F869A-284A-4FD1-873F-E30CE211FD72}">
      <dsp:nvSpPr>
        <dsp:cNvPr id="0" name=""/>
        <dsp:cNvSpPr/>
      </dsp:nvSpPr>
      <dsp:spPr>
        <a:xfrm>
          <a:off x="176376" y="3312362"/>
          <a:ext cx="2440966" cy="15811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Potentially leading to other risky behaviours</a:t>
          </a:r>
          <a:endParaRPr lang="en-US" sz="1400" kern="1200" dirty="0"/>
        </a:p>
        <a:p>
          <a:pPr marL="114300" lvl="1" indent="-114300" algn="l" defTabSz="622300">
            <a:lnSpc>
              <a:spcPct val="90000"/>
            </a:lnSpc>
            <a:spcBef>
              <a:spcPct val="0"/>
            </a:spcBef>
            <a:spcAft>
              <a:spcPct val="15000"/>
            </a:spcAft>
            <a:buChar char="••"/>
          </a:pPr>
          <a:endParaRPr lang="en-US" sz="1400" kern="1200" dirty="0"/>
        </a:p>
      </dsp:txBody>
      <dsp:txXfrm>
        <a:off x="211110" y="3742394"/>
        <a:ext cx="1639208" cy="1116426"/>
      </dsp:txXfrm>
    </dsp:sp>
    <dsp:sp modelId="{A931BF60-6B38-44CF-9717-5BFADFF03AD2}">
      <dsp:nvSpPr>
        <dsp:cNvPr id="0" name=""/>
        <dsp:cNvSpPr/>
      </dsp:nvSpPr>
      <dsp:spPr>
        <a:xfrm>
          <a:off x="4777559" y="0"/>
          <a:ext cx="2599605" cy="15811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1" indent="0" algn="l" defTabSz="488950">
            <a:lnSpc>
              <a:spcPct val="90000"/>
            </a:lnSpc>
            <a:spcBef>
              <a:spcPct val="0"/>
            </a:spcBef>
            <a:spcAft>
              <a:spcPct val="15000"/>
            </a:spcAft>
            <a:buChar char="••"/>
          </a:pPr>
          <a:r>
            <a:rPr lang="en-US" sz="1100" kern="1200" dirty="0" smtClean="0"/>
            <a:t>Can contribute towards adult obesity, Type II diabetes, musculoskeletal conditions, cardiovascular disease, cancer, mental health issues, premature mortality</a:t>
          </a:r>
          <a:endParaRPr lang="en-US" sz="1050" kern="1200" dirty="0"/>
        </a:p>
      </dsp:txBody>
      <dsp:txXfrm>
        <a:off x="5592174" y="34734"/>
        <a:ext cx="1750255" cy="1116426"/>
      </dsp:txXfrm>
    </dsp:sp>
    <dsp:sp modelId="{5808919A-A3CF-4587-9219-F1CED9F9B651}">
      <dsp:nvSpPr>
        <dsp:cNvPr id="0" name=""/>
        <dsp:cNvSpPr/>
      </dsp:nvSpPr>
      <dsp:spPr>
        <a:xfrm>
          <a:off x="248384" y="0"/>
          <a:ext cx="2440966" cy="15811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No weight loss support for children in the borough</a:t>
          </a:r>
          <a:endParaRPr lang="en-US" sz="1400" kern="1200" dirty="0"/>
        </a:p>
      </dsp:txBody>
      <dsp:txXfrm>
        <a:off x="283118" y="34734"/>
        <a:ext cx="1639208" cy="1116426"/>
      </dsp:txXfrm>
    </dsp:sp>
    <dsp:sp modelId="{CB73815E-062B-4DAB-84F6-50C146F6AE7D}">
      <dsp:nvSpPr>
        <dsp:cNvPr id="0" name=""/>
        <dsp:cNvSpPr/>
      </dsp:nvSpPr>
      <dsp:spPr>
        <a:xfrm>
          <a:off x="1570963" y="281649"/>
          <a:ext cx="2139551" cy="2139551"/>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Year 6 excess weight</a:t>
          </a:r>
          <a:endParaRPr lang="en-US" sz="1600" kern="1200" dirty="0"/>
        </a:p>
      </dsp:txBody>
      <dsp:txXfrm>
        <a:off x="2197623" y="908309"/>
        <a:ext cx="1512891" cy="1512891"/>
      </dsp:txXfrm>
    </dsp:sp>
    <dsp:sp modelId="{B899A849-B6A9-4483-8368-57A108AB4376}">
      <dsp:nvSpPr>
        <dsp:cNvPr id="0" name=""/>
        <dsp:cNvSpPr/>
      </dsp:nvSpPr>
      <dsp:spPr>
        <a:xfrm rot="5400000">
          <a:off x="3809339" y="281649"/>
          <a:ext cx="2139551" cy="2139551"/>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Roots of adult ill health</a:t>
          </a:r>
          <a:endParaRPr lang="en-US" sz="1600" kern="1200" dirty="0"/>
        </a:p>
      </dsp:txBody>
      <dsp:txXfrm rot="-5400000">
        <a:off x="3809339" y="908309"/>
        <a:ext cx="1512891" cy="1512891"/>
      </dsp:txXfrm>
    </dsp:sp>
    <dsp:sp modelId="{C3DB3B52-A570-428E-8A2F-93FC1C60D661}">
      <dsp:nvSpPr>
        <dsp:cNvPr id="0" name=""/>
        <dsp:cNvSpPr/>
      </dsp:nvSpPr>
      <dsp:spPr>
        <a:xfrm rot="10800000">
          <a:off x="3809339" y="2520026"/>
          <a:ext cx="2139551" cy="2139551"/>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Largest cohort of Type II diabetes in the country</a:t>
          </a:r>
          <a:endParaRPr lang="en-US" sz="1600" kern="1200" dirty="0"/>
        </a:p>
      </dsp:txBody>
      <dsp:txXfrm rot="10800000">
        <a:off x="3809339" y="2520026"/>
        <a:ext cx="1512891" cy="1512891"/>
      </dsp:txXfrm>
    </dsp:sp>
    <dsp:sp modelId="{1C3C04B6-59CC-4744-9253-6E603045673D}">
      <dsp:nvSpPr>
        <dsp:cNvPr id="0" name=""/>
        <dsp:cNvSpPr/>
      </dsp:nvSpPr>
      <dsp:spPr>
        <a:xfrm rot="16200000">
          <a:off x="1570963" y="2520026"/>
          <a:ext cx="2139551" cy="2139551"/>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Associated mental health issues</a:t>
          </a:r>
          <a:endParaRPr lang="en-US" sz="1600" kern="1200" dirty="0"/>
        </a:p>
      </dsp:txBody>
      <dsp:txXfrm rot="5400000">
        <a:off x="2197623" y="2520026"/>
        <a:ext cx="1512891" cy="1512891"/>
      </dsp:txXfrm>
    </dsp:sp>
    <dsp:sp modelId="{A22958C5-FC55-41CD-B357-4D9A95336A93}">
      <dsp:nvSpPr>
        <dsp:cNvPr id="0" name=""/>
        <dsp:cNvSpPr/>
      </dsp:nvSpPr>
      <dsp:spPr>
        <a:xfrm>
          <a:off x="3390570" y="2025903"/>
          <a:ext cx="738713" cy="642359"/>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3F6571-3CEA-46DF-AFF7-B3EB99A3F6C2}">
      <dsp:nvSpPr>
        <dsp:cNvPr id="0" name=""/>
        <dsp:cNvSpPr/>
      </dsp:nvSpPr>
      <dsp:spPr>
        <a:xfrm rot="10800000">
          <a:off x="3390570" y="2272964"/>
          <a:ext cx="738713" cy="642359"/>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ABC1D-18E8-4949-A688-C85EC8FBBE1F}">
      <dsp:nvSpPr>
        <dsp:cNvPr id="0" name=""/>
        <dsp:cNvSpPr/>
      </dsp:nvSpPr>
      <dsp:spPr>
        <a:xfrm>
          <a:off x="1388" y="310081"/>
          <a:ext cx="1101702" cy="66102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obesity</a:t>
          </a:r>
          <a:endParaRPr lang="en-US" sz="1300" kern="1200" dirty="0"/>
        </a:p>
      </dsp:txBody>
      <dsp:txXfrm>
        <a:off x="1388" y="310081"/>
        <a:ext cx="1101702" cy="661021"/>
      </dsp:txXfrm>
    </dsp:sp>
    <dsp:sp modelId="{AFDCC89F-D9C3-4870-B5FC-A0840B58EE9F}">
      <dsp:nvSpPr>
        <dsp:cNvPr id="0" name=""/>
        <dsp:cNvSpPr/>
      </dsp:nvSpPr>
      <dsp:spPr>
        <a:xfrm>
          <a:off x="1213261" y="310081"/>
          <a:ext cx="1101702" cy="661021"/>
        </a:xfrm>
        <a:prstGeom prst="rect">
          <a:avLst/>
        </a:prstGeom>
        <a:solidFill>
          <a:schemeClr val="accent5">
            <a:hueOff val="-903080"/>
            <a:satOff val="3619"/>
            <a:lumOff val="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type 2 diabetes</a:t>
          </a:r>
        </a:p>
      </dsp:txBody>
      <dsp:txXfrm>
        <a:off x="1213261" y="310081"/>
        <a:ext cx="1101702" cy="661021"/>
      </dsp:txXfrm>
    </dsp:sp>
    <dsp:sp modelId="{0EA1546A-4553-48DC-8DEC-E73963851F31}">
      <dsp:nvSpPr>
        <dsp:cNvPr id="0" name=""/>
        <dsp:cNvSpPr/>
      </dsp:nvSpPr>
      <dsp:spPr>
        <a:xfrm>
          <a:off x="2425135" y="310081"/>
          <a:ext cx="1101702" cy="661021"/>
        </a:xfrm>
        <a:prstGeom prst="rect">
          <a:avLst/>
        </a:prstGeom>
        <a:solidFill>
          <a:schemeClr val="accent5">
            <a:hueOff val="-1806159"/>
            <a:satOff val="7238"/>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osteoporosis</a:t>
          </a:r>
        </a:p>
      </dsp:txBody>
      <dsp:txXfrm>
        <a:off x="2425135" y="310081"/>
        <a:ext cx="1101702" cy="661021"/>
      </dsp:txXfrm>
    </dsp:sp>
    <dsp:sp modelId="{94191256-4D0B-4579-BA5B-A0A5A5EC5FB5}">
      <dsp:nvSpPr>
        <dsp:cNvPr id="0" name=""/>
        <dsp:cNvSpPr/>
      </dsp:nvSpPr>
      <dsp:spPr>
        <a:xfrm>
          <a:off x="3637008" y="310081"/>
          <a:ext cx="1101702" cy="661021"/>
        </a:xfrm>
        <a:prstGeom prst="rect">
          <a:avLst/>
        </a:prstGeom>
        <a:solidFill>
          <a:schemeClr val="accent5">
            <a:hueOff val="-2709239"/>
            <a:satOff val="10858"/>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depression/ anxiety</a:t>
          </a:r>
        </a:p>
      </dsp:txBody>
      <dsp:txXfrm>
        <a:off x="3637008" y="310081"/>
        <a:ext cx="1101702" cy="661021"/>
      </dsp:txXfrm>
    </dsp:sp>
    <dsp:sp modelId="{F06FB9A2-646A-49C1-8025-7E0CFB9A5557}">
      <dsp:nvSpPr>
        <dsp:cNvPr id="0" name=""/>
        <dsp:cNvSpPr/>
      </dsp:nvSpPr>
      <dsp:spPr>
        <a:xfrm>
          <a:off x="1388" y="1081273"/>
          <a:ext cx="1101702" cy="661021"/>
        </a:xfrm>
        <a:prstGeom prst="rect">
          <a:avLst/>
        </a:prstGeom>
        <a:solidFill>
          <a:schemeClr val="accent5">
            <a:hueOff val="-3612319"/>
            <a:satOff val="14477"/>
            <a:lumOff val="3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asthma</a:t>
          </a:r>
        </a:p>
      </dsp:txBody>
      <dsp:txXfrm>
        <a:off x="1388" y="1081273"/>
        <a:ext cx="1101702" cy="661021"/>
      </dsp:txXfrm>
    </dsp:sp>
    <dsp:sp modelId="{21572B2E-4D36-4F1B-B435-8D22E8ADDAA6}">
      <dsp:nvSpPr>
        <dsp:cNvPr id="0" name=""/>
        <dsp:cNvSpPr/>
      </dsp:nvSpPr>
      <dsp:spPr>
        <a:xfrm>
          <a:off x="1213261" y="1081273"/>
          <a:ext cx="1101702" cy="661021"/>
        </a:xfrm>
        <a:prstGeom prst="rect">
          <a:avLst/>
        </a:prstGeom>
        <a:solidFill>
          <a:schemeClr val="accent5">
            <a:hueOff val="-4515398"/>
            <a:satOff val="18096"/>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thyroid disease</a:t>
          </a:r>
          <a:endParaRPr lang="en-US" sz="1300" kern="1200" dirty="0"/>
        </a:p>
      </dsp:txBody>
      <dsp:txXfrm>
        <a:off x="1213261" y="1081273"/>
        <a:ext cx="1101702" cy="661021"/>
      </dsp:txXfrm>
    </dsp:sp>
    <dsp:sp modelId="{CDCAECB7-39D1-4FAB-9EF7-30818912167B}">
      <dsp:nvSpPr>
        <dsp:cNvPr id="0" name=""/>
        <dsp:cNvSpPr/>
      </dsp:nvSpPr>
      <dsp:spPr>
        <a:xfrm>
          <a:off x="2425135" y="1081273"/>
          <a:ext cx="1101702" cy="661021"/>
        </a:xfrm>
        <a:prstGeom prst="rect">
          <a:avLst/>
        </a:prstGeom>
        <a:solidFill>
          <a:schemeClr val="accent5">
            <a:hueOff val="-5418478"/>
            <a:satOff val="21715"/>
            <a:lumOff val="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chronic liver disease</a:t>
          </a:r>
          <a:endParaRPr lang="en-US" sz="1300" kern="1200" dirty="0"/>
        </a:p>
      </dsp:txBody>
      <dsp:txXfrm>
        <a:off x="2425135" y="1081273"/>
        <a:ext cx="1101702" cy="661021"/>
      </dsp:txXfrm>
    </dsp:sp>
    <dsp:sp modelId="{44D5C324-B645-4A1C-959C-F31E2F1D8577}">
      <dsp:nvSpPr>
        <dsp:cNvPr id="0" name=""/>
        <dsp:cNvSpPr/>
      </dsp:nvSpPr>
      <dsp:spPr>
        <a:xfrm>
          <a:off x="3637008" y="1081273"/>
          <a:ext cx="1101702" cy="661021"/>
        </a:xfrm>
        <a:prstGeom prst="rect">
          <a:avLst/>
        </a:prstGeom>
        <a:solidFill>
          <a:schemeClr val="accent5">
            <a:hueOff val="-6321557"/>
            <a:satOff val="25334"/>
            <a:lumOff val="54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chronic kidney disease</a:t>
          </a:r>
          <a:endParaRPr lang="en-US" sz="1300" kern="1200" dirty="0"/>
        </a:p>
      </dsp:txBody>
      <dsp:txXfrm>
        <a:off x="3637008" y="1081273"/>
        <a:ext cx="1101702" cy="661021"/>
      </dsp:txXfrm>
    </dsp:sp>
    <dsp:sp modelId="{C81ED90E-E3BD-4A56-AF1B-BEAC15301B3E}">
      <dsp:nvSpPr>
        <dsp:cNvPr id="0" name=""/>
        <dsp:cNvSpPr/>
      </dsp:nvSpPr>
      <dsp:spPr>
        <a:xfrm>
          <a:off x="1388" y="1852465"/>
          <a:ext cx="1101702" cy="661021"/>
        </a:xfrm>
        <a:prstGeom prst="rect">
          <a:avLst/>
        </a:prstGeom>
        <a:solidFill>
          <a:schemeClr val="accent5">
            <a:hueOff val="-7224638"/>
            <a:satOff val="28953"/>
            <a:lumOff val="6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irritable bowel syndrome</a:t>
          </a:r>
          <a:endParaRPr lang="en-US" sz="1300" kern="1200" dirty="0"/>
        </a:p>
      </dsp:txBody>
      <dsp:txXfrm>
        <a:off x="1388" y="1852465"/>
        <a:ext cx="1101702" cy="661021"/>
      </dsp:txXfrm>
    </dsp:sp>
    <dsp:sp modelId="{5CB1ABC2-DCF2-44B1-A4DB-C1A727212CBF}">
      <dsp:nvSpPr>
        <dsp:cNvPr id="0" name=""/>
        <dsp:cNvSpPr/>
      </dsp:nvSpPr>
      <dsp:spPr>
        <a:xfrm>
          <a:off x="1213261" y="1852465"/>
          <a:ext cx="1101702" cy="661021"/>
        </a:xfrm>
        <a:prstGeom prst="rect">
          <a:avLst/>
        </a:prstGeom>
        <a:solidFill>
          <a:schemeClr val="accent5">
            <a:hueOff val="-8127717"/>
            <a:satOff val="32573"/>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coronary heart disease</a:t>
          </a:r>
          <a:endParaRPr lang="en-US" sz="1300" kern="1200" dirty="0"/>
        </a:p>
      </dsp:txBody>
      <dsp:txXfrm>
        <a:off x="1213261" y="1852465"/>
        <a:ext cx="1101702" cy="661021"/>
      </dsp:txXfrm>
    </dsp:sp>
    <dsp:sp modelId="{CAB23EDA-ECAC-4F53-90E2-F6165C8C340D}">
      <dsp:nvSpPr>
        <dsp:cNvPr id="0" name=""/>
        <dsp:cNvSpPr/>
      </dsp:nvSpPr>
      <dsp:spPr>
        <a:xfrm>
          <a:off x="2425135" y="1852465"/>
          <a:ext cx="1101702" cy="661021"/>
        </a:xfrm>
        <a:prstGeom prst="rect">
          <a:avLst/>
        </a:prstGeom>
        <a:solidFill>
          <a:schemeClr val="accent5">
            <a:hueOff val="-9030797"/>
            <a:satOff val="36192"/>
            <a:lumOff val="78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morbid obesity</a:t>
          </a:r>
          <a:endParaRPr lang="en-US" sz="1300" kern="1200" dirty="0"/>
        </a:p>
      </dsp:txBody>
      <dsp:txXfrm>
        <a:off x="2425135" y="1852465"/>
        <a:ext cx="1101702" cy="661021"/>
      </dsp:txXfrm>
    </dsp:sp>
    <dsp:sp modelId="{9DD697C5-652F-4630-AEC4-1BA775C4B1A8}">
      <dsp:nvSpPr>
        <dsp:cNvPr id="0" name=""/>
        <dsp:cNvSpPr/>
      </dsp:nvSpPr>
      <dsp:spPr>
        <a:xfrm>
          <a:off x="3637008" y="1852465"/>
          <a:ext cx="1101702" cy="661021"/>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serious mental illness</a:t>
          </a:r>
          <a:endParaRPr lang="en-US" sz="1300" kern="1200" dirty="0"/>
        </a:p>
      </dsp:txBody>
      <dsp:txXfrm>
        <a:off x="3637008" y="1852465"/>
        <a:ext cx="1101702" cy="6610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EF166-9760-4F47-8025-58D33BFCF791}">
      <dsp:nvSpPr>
        <dsp:cNvPr id="0" name=""/>
        <dsp:cNvSpPr/>
      </dsp:nvSpPr>
      <dsp:spPr>
        <a:xfrm>
          <a:off x="909860" y="1487"/>
          <a:ext cx="2005550" cy="120333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Stress and strain</a:t>
          </a:r>
          <a:endParaRPr lang="en-US" sz="2400" kern="1200" dirty="0"/>
        </a:p>
      </dsp:txBody>
      <dsp:txXfrm>
        <a:off x="909860" y="1487"/>
        <a:ext cx="2005550" cy="1203330"/>
      </dsp:txXfrm>
    </dsp:sp>
    <dsp:sp modelId="{5C4B3DFF-4DA4-41D4-B28B-43651A2F5658}">
      <dsp:nvSpPr>
        <dsp:cNvPr id="0" name=""/>
        <dsp:cNvSpPr/>
      </dsp:nvSpPr>
      <dsp:spPr>
        <a:xfrm>
          <a:off x="3115966" y="1487"/>
          <a:ext cx="2005550" cy="120333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smtClean="0"/>
            <a:t>Crowding</a:t>
          </a:r>
          <a:endParaRPr lang="en-GB" sz="2400" kern="1200" dirty="0" smtClean="0"/>
        </a:p>
      </dsp:txBody>
      <dsp:txXfrm>
        <a:off x="3115966" y="1487"/>
        <a:ext cx="2005550" cy="1203330"/>
      </dsp:txXfrm>
    </dsp:sp>
    <dsp:sp modelId="{209D3643-3EE9-4EFF-90FB-A547D7B51CD4}">
      <dsp:nvSpPr>
        <dsp:cNvPr id="0" name=""/>
        <dsp:cNvSpPr/>
      </dsp:nvSpPr>
      <dsp:spPr>
        <a:xfrm>
          <a:off x="909860" y="1405372"/>
          <a:ext cx="2005550" cy="120333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Migration</a:t>
          </a:r>
        </a:p>
      </dsp:txBody>
      <dsp:txXfrm>
        <a:off x="909860" y="1405372"/>
        <a:ext cx="2005550" cy="1203330"/>
      </dsp:txXfrm>
    </dsp:sp>
    <dsp:sp modelId="{03D8BB02-9333-4983-A260-A9E6926167E2}">
      <dsp:nvSpPr>
        <dsp:cNvPr id="0" name=""/>
        <dsp:cNvSpPr/>
      </dsp:nvSpPr>
      <dsp:spPr>
        <a:xfrm>
          <a:off x="3115966" y="1405372"/>
          <a:ext cx="2005550" cy="120333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smtClean="0"/>
            <a:t>Fast pace</a:t>
          </a:r>
          <a:endParaRPr lang="en-GB" sz="2400" kern="1200" dirty="0" smtClean="0"/>
        </a:p>
      </dsp:txBody>
      <dsp:txXfrm>
        <a:off x="3115966" y="1405372"/>
        <a:ext cx="2005550" cy="1203330"/>
      </dsp:txXfrm>
    </dsp:sp>
    <dsp:sp modelId="{1154B1C6-9505-474F-8375-7787C44D9FCE}">
      <dsp:nvSpPr>
        <dsp:cNvPr id="0" name=""/>
        <dsp:cNvSpPr/>
      </dsp:nvSpPr>
      <dsp:spPr>
        <a:xfrm>
          <a:off x="909860" y="2809258"/>
          <a:ext cx="2005550" cy="120333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smtClean="0"/>
            <a:t>Alienating</a:t>
          </a:r>
          <a:endParaRPr lang="en-GB" sz="2400" kern="1200" dirty="0" smtClean="0"/>
        </a:p>
      </dsp:txBody>
      <dsp:txXfrm>
        <a:off x="909860" y="2809258"/>
        <a:ext cx="2005550" cy="1203330"/>
      </dsp:txXfrm>
    </dsp:sp>
    <dsp:sp modelId="{B4DEAF64-8721-4181-AD30-844449810F64}">
      <dsp:nvSpPr>
        <dsp:cNvPr id="0" name=""/>
        <dsp:cNvSpPr/>
      </dsp:nvSpPr>
      <dsp:spPr>
        <a:xfrm>
          <a:off x="3115966" y="2809258"/>
          <a:ext cx="2005550" cy="120333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smtClean="0"/>
            <a:t>Oppression and inequality</a:t>
          </a:r>
          <a:endParaRPr lang="en-GB" sz="2400" kern="1200" dirty="0" smtClean="0"/>
        </a:p>
      </dsp:txBody>
      <dsp:txXfrm>
        <a:off x="3115966" y="2809258"/>
        <a:ext cx="2005550" cy="1203330"/>
      </dsp:txXfrm>
    </dsp:sp>
    <dsp:sp modelId="{BEA927F4-8A8D-4425-9777-BFED1F06931A}">
      <dsp:nvSpPr>
        <dsp:cNvPr id="0" name=""/>
        <dsp:cNvSpPr/>
      </dsp:nvSpPr>
      <dsp:spPr>
        <a:xfrm>
          <a:off x="909860" y="4213143"/>
          <a:ext cx="2005550" cy="120333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smtClean="0"/>
            <a:t>Conflict</a:t>
          </a:r>
          <a:endParaRPr lang="en-GB" sz="2400" kern="1200" dirty="0" smtClean="0"/>
        </a:p>
      </dsp:txBody>
      <dsp:txXfrm>
        <a:off x="909860" y="4213143"/>
        <a:ext cx="2005550" cy="1203330"/>
      </dsp:txXfrm>
    </dsp:sp>
    <dsp:sp modelId="{016004BD-DC28-4562-BE3D-8DF26D4B5916}">
      <dsp:nvSpPr>
        <dsp:cNvPr id="0" name=""/>
        <dsp:cNvSpPr/>
      </dsp:nvSpPr>
      <dsp:spPr>
        <a:xfrm>
          <a:off x="3115966" y="4213143"/>
          <a:ext cx="2005550" cy="120333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smtClean="0"/>
            <a:t>Exposures</a:t>
          </a:r>
          <a:endParaRPr lang="en-GB" sz="2400" kern="1200" dirty="0" smtClean="0"/>
        </a:p>
      </dsp:txBody>
      <dsp:txXfrm>
        <a:off x="3115966" y="4213143"/>
        <a:ext cx="2005550" cy="12033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CEA049-9147-4157-BFCA-F011449896AA}">
      <dsp:nvSpPr>
        <dsp:cNvPr id="0" name=""/>
        <dsp:cNvSpPr/>
      </dsp:nvSpPr>
      <dsp:spPr>
        <a:xfrm>
          <a:off x="593" y="336097"/>
          <a:ext cx="2312982" cy="1387789"/>
        </a:xfrm>
        <a:prstGeom prst="rect">
          <a:avLst/>
        </a:prstGeom>
        <a:solidFill>
          <a:srgbClr val="FF007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dirty="0" smtClean="0"/>
            <a:t>Opportunity</a:t>
          </a:r>
          <a:endParaRPr lang="en-US" sz="3200" kern="1200" dirty="0"/>
        </a:p>
      </dsp:txBody>
      <dsp:txXfrm>
        <a:off x="593" y="336097"/>
        <a:ext cx="2312982" cy="1387789"/>
      </dsp:txXfrm>
    </dsp:sp>
    <dsp:sp modelId="{B3A7DB70-C387-47FC-84D6-17A44C48732E}">
      <dsp:nvSpPr>
        <dsp:cNvPr id="0" name=""/>
        <dsp:cNvSpPr/>
      </dsp:nvSpPr>
      <dsp:spPr>
        <a:xfrm>
          <a:off x="2544874" y="336097"/>
          <a:ext cx="2312982" cy="1387789"/>
        </a:xfrm>
        <a:prstGeom prst="rect">
          <a:avLst/>
        </a:prstGeom>
        <a:solidFill>
          <a:srgbClr val="FF007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dirty="0" smtClean="0"/>
            <a:t>Support</a:t>
          </a:r>
        </a:p>
      </dsp:txBody>
      <dsp:txXfrm>
        <a:off x="2544874" y="336097"/>
        <a:ext cx="2312982" cy="1387789"/>
      </dsp:txXfrm>
    </dsp:sp>
    <dsp:sp modelId="{0E6ED9A6-CA79-4C8C-911F-D0057FC64220}">
      <dsp:nvSpPr>
        <dsp:cNvPr id="0" name=""/>
        <dsp:cNvSpPr/>
      </dsp:nvSpPr>
      <dsp:spPr>
        <a:xfrm>
          <a:off x="593" y="1955185"/>
          <a:ext cx="2312982" cy="1387789"/>
        </a:xfrm>
        <a:prstGeom prst="rect">
          <a:avLst/>
        </a:prstGeom>
        <a:solidFill>
          <a:srgbClr val="FF007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dirty="0" smtClean="0"/>
            <a:t>Resources</a:t>
          </a:r>
        </a:p>
      </dsp:txBody>
      <dsp:txXfrm>
        <a:off x="593" y="1955185"/>
        <a:ext cx="2312982" cy="1387789"/>
      </dsp:txXfrm>
    </dsp:sp>
    <dsp:sp modelId="{50175B1B-5568-4A4F-8CF5-C4EC1EF46C92}">
      <dsp:nvSpPr>
        <dsp:cNvPr id="0" name=""/>
        <dsp:cNvSpPr/>
      </dsp:nvSpPr>
      <dsp:spPr>
        <a:xfrm>
          <a:off x="2544874" y="1955185"/>
          <a:ext cx="2312982" cy="1387789"/>
        </a:xfrm>
        <a:prstGeom prst="rect">
          <a:avLst/>
        </a:prstGeom>
        <a:solidFill>
          <a:srgbClr val="FF007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smtClean="0"/>
            <a:t>Culture</a:t>
          </a:r>
          <a:endParaRPr lang="en-GB" sz="3200" kern="1200" dirty="0" smtClean="0"/>
        </a:p>
      </dsp:txBody>
      <dsp:txXfrm>
        <a:off x="2544874" y="1955185"/>
        <a:ext cx="2312982" cy="1387789"/>
      </dsp:txXfrm>
    </dsp:sp>
    <dsp:sp modelId="{8E18F249-F866-4E36-9DD9-5AC8ECC6980E}">
      <dsp:nvSpPr>
        <dsp:cNvPr id="0" name=""/>
        <dsp:cNvSpPr/>
      </dsp:nvSpPr>
      <dsp:spPr>
        <a:xfrm>
          <a:off x="1272733" y="3574273"/>
          <a:ext cx="2312982" cy="1387789"/>
        </a:xfrm>
        <a:prstGeom prst="rect">
          <a:avLst/>
        </a:prstGeom>
        <a:solidFill>
          <a:srgbClr val="FF007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smtClean="0"/>
            <a:t>Knowledge</a:t>
          </a:r>
          <a:endParaRPr lang="en-GB" sz="3200" kern="1200" dirty="0" smtClean="0"/>
        </a:p>
      </dsp:txBody>
      <dsp:txXfrm>
        <a:off x="1272733" y="3574273"/>
        <a:ext cx="2312982" cy="13877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31CB27-3DF7-48F6-B4AA-3BEE69E36335}">
      <dsp:nvSpPr>
        <dsp:cNvPr id="0" name=""/>
        <dsp:cNvSpPr/>
      </dsp:nvSpPr>
      <dsp:spPr>
        <a:xfrm>
          <a:off x="0" y="2519"/>
          <a:ext cx="5774885"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D8E5A4-CA9B-46D7-A466-4DDE1E20487D}">
      <dsp:nvSpPr>
        <dsp:cNvPr id="0" name=""/>
        <dsp:cNvSpPr/>
      </dsp:nvSpPr>
      <dsp:spPr>
        <a:xfrm>
          <a:off x="0" y="2519"/>
          <a:ext cx="1154977" cy="859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GB" sz="1500" kern="1200" dirty="0" smtClean="0"/>
            <a:t>Acceptability</a:t>
          </a:r>
          <a:endParaRPr lang="en-US" sz="1500" kern="1200" dirty="0"/>
        </a:p>
      </dsp:txBody>
      <dsp:txXfrm>
        <a:off x="0" y="2519"/>
        <a:ext cx="1154977" cy="859105"/>
      </dsp:txXfrm>
    </dsp:sp>
    <dsp:sp modelId="{71C43A7C-F507-4590-8D05-5B2B7383A3B4}">
      <dsp:nvSpPr>
        <dsp:cNvPr id="0" name=""/>
        <dsp:cNvSpPr/>
      </dsp:nvSpPr>
      <dsp:spPr>
        <a:xfrm>
          <a:off x="1241600" y="41531"/>
          <a:ext cx="4533284" cy="780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GB" sz="1200" kern="1200" dirty="0" smtClean="0"/>
            <a:t>How far is it acceptable to key stakeholders? This includes the target group, potential funders, practitioners delivering the interventions and relevant community and commercial groups. </a:t>
          </a:r>
          <a:endParaRPr lang="en-US" sz="1200" kern="1200" dirty="0"/>
        </a:p>
      </dsp:txBody>
      <dsp:txXfrm>
        <a:off x="1241600" y="41531"/>
        <a:ext cx="4533284" cy="780242"/>
      </dsp:txXfrm>
    </dsp:sp>
    <dsp:sp modelId="{F072D8F0-F136-4A76-A3FB-13273294BBDC}">
      <dsp:nvSpPr>
        <dsp:cNvPr id="0" name=""/>
        <dsp:cNvSpPr/>
      </dsp:nvSpPr>
      <dsp:spPr>
        <a:xfrm>
          <a:off x="1154976" y="821773"/>
          <a:ext cx="461990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6AB2CC-DFBD-4F5D-9980-B938BE856E5A}">
      <dsp:nvSpPr>
        <dsp:cNvPr id="0" name=""/>
        <dsp:cNvSpPr/>
      </dsp:nvSpPr>
      <dsp:spPr>
        <a:xfrm>
          <a:off x="0" y="861624"/>
          <a:ext cx="5774885"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E08F3C-0A54-4F7D-A707-CE9BA7CB5FF8}">
      <dsp:nvSpPr>
        <dsp:cNvPr id="0" name=""/>
        <dsp:cNvSpPr/>
      </dsp:nvSpPr>
      <dsp:spPr>
        <a:xfrm>
          <a:off x="0" y="861624"/>
          <a:ext cx="1154977" cy="859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GB" sz="1500" kern="1200" dirty="0" smtClean="0"/>
            <a:t>Practicability</a:t>
          </a:r>
        </a:p>
      </dsp:txBody>
      <dsp:txXfrm>
        <a:off x="0" y="861624"/>
        <a:ext cx="1154977" cy="859105"/>
      </dsp:txXfrm>
    </dsp:sp>
    <dsp:sp modelId="{7F8004E6-4B6F-4C34-8B1E-65EC584FCEB2}">
      <dsp:nvSpPr>
        <dsp:cNvPr id="0" name=""/>
        <dsp:cNvSpPr/>
      </dsp:nvSpPr>
      <dsp:spPr>
        <a:xfrm>
          <a:off x="1241600" y="900637"/>
          <a:ext cx="4533284" cy="780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GB" sz="1200" kern="1200" dirty="0" smtClean="0"/>
            <a:t>Can it be implemented at scale within the intended context, material and human resources? What would need to be done to ensure that the resources and personnel were in place, and is the intervention sustainable? </a:t>
          </a:r>
        </a:p>
      </dsp:txBody>
      <dsp:txXfrm>
        <a:off x="1241600" y="900637"/>
        <a:ext cx="4533284" cy="780242"/>
      </dsp:txXfrm>
    </dsp:sp>
    <dsp:sp modelId="{5F8DA53A-BA77-4D21-AD09-664879017AE6}">
      <dsp:nvSpPr>
        <dsp:cNvPr id="0" name=""/>
        <dsp:cNvSpPr/>
      </dsp:nvSpPr>
      <dsp:spPr>
        <a:xfrm>
          <a:off x="1154976" y="1680879"/>
          <a:ext cx="461990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B008B1-38D0-41E4-BC45-07B5839092E2}">
      <dsp:nvSpPr>
        <dsp:cNvPr id="0" name=""/>
        <dsp:cNvSpPr/>
      </dsp:nvSpPr>
      <dsp:spPr>
        <a:xfrm>
          <a:off x="0" y="1720730"/>
          <a:ext cx="5774885"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CF52C1-3EC1-4A84-B945-A634E898F7D2}">
      <dsp:nvSpPr>
        <dsp:cNvPr id="0" name=""/>
        <dsp:cNvSpPr/>
      </dsp:nvSpPr>
      <dsp:spPr>
        <a:xfrm>
          <a:off x="0" y="1720730"/>
          <a:ext cx="1154977" cy="859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GB" sz="1500" kern="1200" dirty="0" smtClean="0"/>
            <a:t>Effectiveness</a:t>
          </a:r>
        </a:p>
      </dsp:txBody>
      <dsp:txXfrm>
        <a:off x="0" y="1720730"/>
        <a:ext cx="1154977" cy="859105"/>
      </dsp:txXfrm>
    </dsp:sp>
    <dsp:sp modelId="{1A8263A8-7C2F-4DC5-ADAB-66393A442652}">
      <dsp:nvSpPr>
        <dsp:cNvPr id="0" name=""/>
        <dsp:cNvSpPr/>
      </dsp:nvSpPr>
      <dsp:spPr>
        <a:xfrm>
          <a:off x="1241600" y="1759742"/>
          <a:ext cx="4533284" cy="780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GB" sz="1200" kern="1200" dirty="0" smtClean="0"/>
            <a:t>How effective is the intervention in achieving the policy objective(s)? How far will it reach the intended target group and how large an effect will it have on those who are reached? </a:t>
          </a:r>
        </a:p>
      </dsp:txBody>
      <dsp:txXfrm>
        <a:off x="1241600" y="1759742"/>
        <a:ext cx="4533284" cy="780242"/>
      </dsp:txXfrm>
    </dsp:sp>
    <dsp:sp modelId="{4C581121-3F4A-4600-B01B-AF0DE45BA154}">
      <dsp:nvSpPr>
        <dsp:cNvPr id="0" name=""/>
        <dsp:cNvSpPr/>
      </dsp:nvSpPr>
      <dsp:spPr>
        <a:xfrm>
          <a:off x="1154976" y="2539984"/>
          <a:ext cx="461990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FA8A35-6AA2-42CD-8058-73147680B691}">
      <dsp:nvSpPr>
        <dsp:cNvPr id="0" name=""/>
        <dsp:cNvSpPr/>
      </dsp:nvSpPr>
      <dsp:spPr>
        <a:xfrm>
          <a:off x="0" y="2579836"/>
          <a:ext cx="5774885"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798332-0C9B-4E7C-ACF4-1AA0FDD22B17}">
      <dsp:nvSpPr>
        <dsp:cNvPr id="0" name=""/>
        <dsp:cNvSpPr/>
      </dsp:nvSpPr>
      <dsp:spPr>
        <a:xfrm>
          <a:off x="0" y="2579836"/>
          <a:ext cx="1154977" cy="859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GB" sz="1500" kern="1200" smtClean="0"/>
            <a:t>Affordability</a:t>
          </a:r>
          <a:endParaRPr lang="en-GB" sz="1500" kern="1200" dirty="0" smtClean="0"/>
        </a:p>
      </dsp:txBody>
      <dsp:txXfrm>
        <a:off x="0" y="2579836"/>
        <a:ext cx="1154977" cy="859105"/>
      </dsp:txXfrm>
    </dsp:sp>
    <dsp:sp modelId="{9BAADDAD-5B7B-4F8F-8433-C5A699408563}">
      <dsp:nvSpPr>
        <dsp:cNvPr id="0" name=""/>
        <dsp:cNvSpPr/>
      </dsp:nvSpPr>
      <dsp:spPr>
        <a:xfrm>
          <a:off x="1241600" y="2618848"/>
          <a:ext cx="4533284" cy="780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GB" sz="1200" kern="1200" dirty="0" smtClean="0"/>
            <a:t>How far can it be afforded when delivered at the scale intended? Can the necessary budget be found for it? Will it provide a good return on investment? </a:t>
          </a:r>
        </a:p>
      </dsp:txBody>
      <dsp:txXfrm>
        <a:off x="1241600" y="2618848"/>
        <a:ext cx="4533284" cy="780242"/>
      </dsp:txXfrm>
    </dsp:sp>
    <dsp:sp modelId="{0A23F870-F407-4674-B64B-7EEFBF7A84D5}">
      <dsp:nvSpPr>
        <dsp:cNvPr id="0" name=""/>
        <dsp:cNvSpPr/>
      </dsp:nvSpPr>
      <dsp:spPr>
        <a:xfrm>
          <a:off x="1154976" y="3399090"/>
          <a:ext cx="461990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613D14-FC05-45B5-84D3-0557447C5D0D}">
      <dsp:nvSpPr>
        <dsp:cNvPr id="0" name=""/>
        <dsp:cNvSpPr/>
      </dsp:nvSpPr>
      <dsp:spPr>
        <a:xfrm>
          <a:off x="0" y="3438941"/>
          <a:ext cx="5774885"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2EE03B-2D9A-4902-A40C-26CAAE62A12E}">
      <dsp:nvSpPr>
        <dsp:cNvPr id="0" name=""/>
        <dsp:cNvSpPr/>
      </dsp:nvSpPr>
      <dsp:spPr>
        <a:xfrm>
          <a:off x="0" y="3438941"/>
          <a:ext cx="1154977" cy="859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GB" sz="1500" kern="1200" dirty="0" smtClean="0"/>
            <a:t>Side-effects</a:t>
          </a:r>
        </a:p>
      </dsp:txBody>
      <dsp:txXfrm>
        <a:off x="0" y="3438941"/>
        <a:ext cx="1154977" cy="859105"/>
      </dsp:txXfrm>
    </dsp:sp>
    <dsp:sp modelId="{C41B151A-3534-4E39-BFAE-210F146908D1}">
      <dsp:nvSpPr>
        <dsp:cNvPr id="0" name=""/>
        <dsp:cNvSpPr/>
      </dsp:nvSpPr>
      <dsp:spPr>
        <a:xfrm>
          <a:off x="1241600" y="3477953"/>
          <a:ext cx="4533284" cy="780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GB" sz="1200" kern="1200" smtClean="0"/>
            <a:t>What </a:t>
          </a:r>
          <a:r>
            <a:rPr lang="en-GB" sz="1200" kern="1200" dirty="0" smtClean="0"/>
            <a:t>are the chances that it will lead to unintended adverse or beneficial outcomes? </a:t>
          </a:r>
        </a:p>
      </dsp:txBody>
      <dsp:txXfrm>
        <a:off x="1241600" y="3477953"/>
        <a:ext cx="4533284" cy="780242"/>
      </dsp:txXfrm>
    </dsp:sp>
    <dsp:sp modelId="{17303AA7-C6E2-4642-AD06-82D7D697E101}">
      <dsp:nvSpPr>
        <dsp:cNvPr id="0" name=""/>
        <dsp:cNvSpPr/>
      </dsp:nvSpPr>
      <dsp:spPr>
        <a:xfrm>
          <a:off x="1154976" y="4258195"/>
          <a:ext cx="461990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D24603-0DD0-4124-BAA5-472BE0CA2551}">
      <dsp:nvSpPr>
        <dsp:cNvPr id="0" name=""/>
        <dsp:cNvSpPr/>
      </dsp:nvSpPr>
      <dsp:spPr>
        <a:xfrm>
          <a:off x="0" y="4298047"/>
          <a:ext cx="5774885"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2CB03B-DE21-4D2F-BA25-58FCE1B7198B}">
      <dsp:nvSpPr>
        <dsp:cNvPr id="0" name=""/>
        <dsp:cNvSpPr/>
      </dsp:nvSpPr>
      <dsp:spPr>
        <a:xfrm>
          <a:off x="0" y="4298047"/>
          <a:ext cx="1154977" cy="859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GB" sz="1500" kern="1200" dirty="0" smtClean="0"/>
            <a:t>Equity</a:t>
          </a:r>
        </a:p>
      </dsp:txBody>
      <dsp:txXfrm>
        <a:off x="0" y="4298047"/>
        <a:ext cx="1154977" cy="859105"/>
      </dsp:txXfrm>
    </dsp:sp>
    <dsp:sp modelId="{951994A8-3C5D-4B89-AD43-903D0D3057F6}">
      <dsp:nvSpPr>
        <dsp:cNvPr id="0" name=""/>
        <dsp:cNvSpPr/>
      </dsp:nvSpPr>
      <dsp:spPr>
        <a:xfrm>
          <a:off x="1241600" y="4337059"/>
          <a:ext cx="4533284" cy="780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GB" sz="1200" kern="1200" smtClean="0"/>
            <a:t>How </a:t>
          </a:r>
          <a:r>
            <a:rPr lang="en-GB" sz="1200" kern="1200" dirty="0" smtClean="0"/>
            <a:t>far will it increase or decrease differences between advantaged and disadvantaged sectors of society?</a:t>
          </a:r>
        </a:p>
      </dsp:txBody>
      <dsp:txXfrm>
        <a:off x="1241600" y="4337059"/>
        <a:ext cx="4533284" cy="780242"/>
      </dsp:txXfrm>
    </dsp:sp>
    <dsp:sp modelId="{CBAB0424-5F23-405F-9BF5-9EF7EE1CA898}">
      <dsp:nvSpPr>
        <dsp:cNvPr id="0" name=""/>
        <dsp:cNvSpPr/>
      </dsp:nvSpPr>
      <dsp:spPr>
        <a:xfrm>
          <a:off x="1154976" y="5117301"/>
          <a:ext cx="461990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2D3DD1-E3C8-47F0-AB6B-6081E28F8660}" type="datetimeFigureOut">
              <a:rPr lang="en-GB" smtClean="0"/>
              <a:t>23/06/2021</a:t>
            </a:fld>
            <a:endParaRPr lang="en-GB"/>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4724A0-B221-4C0C-8862-36D8C9F8DE96}" type="slidenum">
              <a:rPr lang="en-GB" smtClean="0"/>
              <a:t>‹#›</a:t>
            </a:fld>
            <a:endParaRPr lang="en-GB"/>
          </a:p>
        </p:txBody>
      </p:sp>
    </p:spTree>
    <p:extLst>
      <p:ext uri="{BB962C8B-B14F-4D97-AF65-F5344CB8AC3E}">
        <p14:creationId xmlns:p14="http://schemas.microsoft.com/office/powerpoint/2010/main" val="114827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4724A0-B221-4C0C-8862-36D8C9F8DE96}" type="slidenum">
              <a:rPr lang="en-GB" smtClean="0"/>
              <a:t>2</a:t>
            </a:fld>
            <a:endParaRPr lang="en-GB"/>
          </a:p>
        </p:txBody>
      </p:sp>
    </p:spTree>
    <p:extLst>
      <p:ext uri="{BB962C8B-B14F-4D97-AF65-F5344CB8AC3E}">
        <p14:creationId xmlns:p14="http://schemas.microsoft.com/office/powerpoint/2010/main" val="2395492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9B30F1-8B3E-A44A-A546-D4313629D628}"/>
              </a:ext>
            </a:extLst>
          </p:cNvPr>
          <p:cNvSpPr>
            <a:spLocks noGrp="1" noRot="1" noChangeAspect="1"/>
          </p:cNvSpPr>
          <p:nvPr>
            <p:ph type="sldImg"/>
          </p:nvPr>
        </p:nvSpPr>
        <p:spPr>
          <a:xfrm>
            <a:off x="382588" y="685800"/>
            <a:ext cx="6092825" cy="3429000"/>
          </a:xfrm>
        </p:spPr>
      </p:sp>
      <p:sp>
        <p:nvSpPr>
          <p:cNvPr id="23555" name="Notes Placeholder 2">
            <a:extLst>
              <a:ext uri="{FF2B5EF4-FFF2-40B4-BE49-F238E27FC236}">
                <a16:creationId xmlns:a16="http://schemas.microsoft.com/office/drawing/2014/main" id="{C696B8DF-1276-7844-B104-4C8493B2A345}"/>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dirty="0">
              <a:ea typeface="ＭＳ Ｐゴシック" charset="0"/>
            </a:endParaRPr>
          </a:p>
        </p:txBody>
      </p:sp>
      <p:sp>
        <p:nvSpPr>
          <p:cNvPr id="23556" name="Slide Number Placeholder 3">
            <a:extLst>
              <a:ext uri="{FF2B5EF4-FFF2-40B4-BE49-F238E27FC236}">
                <a16:creationId xmlns:a16="http://schemas.microsoft.com/office/drawing/2014/main" id="{4F43BD20-3D10-7144-AD23-6D897A44697E}"/>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5FE32D6-EC45-DF4F-9FA5-EFE46C6135C7}" type="slidenum">
              <a:rPr lang="en-GB" altLang="en-US"/>
              <a:pPr>
                <a:spcBef>
                  <a:spcPct val="0"/>
                </a:spcBef>
              </a:pPr>
              <a:t>11</a:t>
            </a:fld>
            <a:endParaRPr lang="en-GB" altLang="en-US"/>
          </a:p>
        </p:txBody>
      </p:sp>
    </p:spTree>
    <p:extLst>
      <p:ext uri="{BB962C8B-B14F-4D97-AF65-F5344CB8AC3E}">
        <p14:creationId xmlns:p14="http://schemas.microsoft.com/office/powerpoint/2010/main" val="3341839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9B30F1-8B3E-A44A-A546-D4313629D628}"/>
              </a:ext>
            </a:extLst>
          </p:cNvPr>
          <p:cNvSpPr>
            <a:spLocks noGrp="1" noRot="1" noChangeAspect="1"/>
          </p:cNvSpPr>
          <p:nvPr>
            <p:ph type="sldImg"/>
          </p:nvPr>
        </p:nvSpPr>
        <p:spPr>
          <a:xfrm>
            <a:off x="382588" y="685800"/>
            <a:ext cx="6092825" cy="3429000"/>
          </a:xfrm>
        </p:spPr>
      </p:sp>
      <p:sp>
        <p:nvSpPr>
          <p:cNvPr id="23555" name="Notes Placeholder 2">
            <a:extLst>
              <a:ext uri="{FF2B5EF4-FFF2-40B4-BE49-F238E27FC236}">
                <a16:creationId xmlns:a16="http://schemas.microsoft.com/office/drawing/2014/main" id="{C696B8DF-1276-7844-B104-4C8493B2A345}"/>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dirty="0">
              <a:ea typeface="ＭＳ Ｐゴシック" charset="0"/>
            </a:endParaRPr>
          </a:p>
        </p:txBody>
      </p:sp>
      <p:sp>
        <p:nvSpPr>
          <p:cNvPr id="23556" name="Slide Number Placeholder 3">
            <a:extLst>
              <a:ext uri="{FF2B5EF4-FFF2-40B4-BE49-F238E27FC236}">
                <a16:creationId xmlns:a16="http://schemas.microsoft.com/office/drawing/2014/main" id="{4F43BD20-3D10-7144-AD23-6D897A44697E}"/>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5FE32D6-EC45-DF4F-9FA5-EFE46C6135C7}" type="slidenum">
              <a:rPr lang="en-GB" altLang="en-US"/>
              <a:pPr>
                <a:spcBef>
                  <a:spcPct val="0"/>
                </a:spcBef>
              </a:pPr>
              <a:t>12</a:t>
            </a:fld>
            <a:endParaRPr lang="en-GB" altLang="en-US"/>
          </a:p>
        </p:txBody>
      </p:sp>
    </p:spTree>
    <p:extLst>
      <p:ext uri="{BB962C8B-B14F-4D97-AF65-F5344CB8AC3E}">
        <p14:creationId xmlns:p14="http://schemas.microsoft.com/office/powerpoint/2010/main" val="2057542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9B30F1-8B3E-A44A-A546-D4313629D628}"/>
              </a:ext>
            </a:extLst>
          </p:cNvPr>
          <p:cNvSpPr>
            <a:spLocks noGrp="1" noRot="1" noChangeAspect="1"/>
          </p:cNvSpPr>
          <p:nvPr>
            <p:ph type="sldImg"/>
          </p:nvPr>
        </p:nvSpPr>
        <p:spPr>
          <a:xfrm>
            <a:off x="382588" y="685800"/>
            <a:ext cx="6092825" cy="3429000"/>
          </a:xfrm>
        </p:spPr>
      </p:sp>
      <p:sp>
        <p:nvSpPr>
          <p:cNvPr id="23555" name="Notes Placeholder 2">
            <a:extLst>
              <a:ext uri="{FF2B5EF4-FFF2-40B4-BE49-F238E27FC236}">
                <a16:creationId xmlns:a16="http://schemas.microsoft.com/office/drawing/2014/main" id="{C696B8DF-1276-7844-B104-4C8493B2A345}"/>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ea typeface="ＭＳ Ｐゴシック" charset="0"/>
            </a:endParaRPr>
          </a:p>
        </p:txBody>
      </p:sp>
      <p:sp>
        <p:nvSpPr>
          <p:cNvPr id="23556" name="Slide Number Placeholder 3">
            <a:extLst>
              <a:ext uri="{FF2B5EF4-FFF2-40B4-BE49-F238E27FC236}">
                <a16:creationId xmlns:a16="http://schemas.microsoft.com/office/drawing/2014/main" id="{4F43BD20-3D10-7144-AD23-6D897A44697E}"/>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5FE32D6-EC45-DF4F-9FA5-EFE46C6135C7}" type="slidenum">
              <a:rPr lang="en-GB" altLang="en-US"/>
              <a:pPr>
                <a:spcBef>
                  <a:spcPct val="0"/>
                </a:spcBef>
              </a:pPr>
              <a:t>14</a:t>
            </a:fld>
            <a:endParaRPr lang="en-GB" altLang="en-US"/>
          </a:p>
        </p:txBody>
      </p:sp>
    </p:spTree>
    <p:extLst>
      <p:ext uri="{BB962C8B-B14F-4D97-AF65-F5344CB8AC3E}">
        <p14:creationId xmlns:p14="http://schemas.microsoft.com/office/powerpoint/2010/main" val="3074415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9B30F1-8B3E-A44A-A546-D4313629D628}"/>
              </a:ext>
            </a:extLst>
          </p:cNvPr>
          <p:cNvSpPr>
            <a:spLocks noGrp="1" noRot="1" noChangeAspect="1"/>
          </p:cNvSpPr>
          <p:nvPr>
            <p:ph type="sldImg"/>
          </p:nvPr>
        </p:nvSpPr>
        <p:spPr>
          <a:xfrm>
            <a:off x="382588" y="685800"/>
            <a:ext cx="6092825" cy="3429000"/>
          </a:xfrm>
        </p:spPr>
      </p:sp>
      <p:sp>
        <p:nvSpPr>
          <p:cNvPr id="23555" name="Notes Placeholder 2">
            <a:extLst>
              <a:ext uri="{FF2B5EF4-FFF2-40B4-BE49-F238E27FC236}">
                <a16:creationId xmlns:a16="http://schemas.microsoft.com/office/drawing/2014/main" id="{C696B8DF-1276-7844-B104-4C8493B2A345}"/>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ea typeface="ＭＳ Ｐゴシック" charset="0"/>
            </a:endParaRPr>
          </a:p>
        </p:txBody>
      </p:sp>
      <p:sp>
        <p:nvSpPr>
          <p:cNvPr id="23556" name="Slide Number Placeholder 3">
            <a:extLst>
              <a:ext uri="{FF2B5EF4-FFF2-40B4-BE49-F238E27FC236}">
                <a16:creationId xmlns:a16="http://schemas.microsoft.com/office/drawing/2014/main" id="{4F43BD20-3D10-7144-AD23-6D897A44697E}"/>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5FE32D6-EC45-DF4F-9FA5-EFE46C6135C7}" type="slidenum">
              <a:rPr lang="en-GB" altLang="en-US"/>
              <a:pPr>
                <a:spcBef>
                  <a:spcPct val="0"/>
                </a:spcBef>
              </a:pPr>
              <a:t>17</a:t>
            </a:fld>
            <a:endParaRPr lang="en-GB" altLang="en-US"/>
          </a:p>
        </p:txBody>
      </p:sp>
    </p:spTree>
    <p:extLst>
      <p:ext uri="{BB962C8B-B14F-4D97-AF65-F5344CB8AC3E}">
        <p14:creationId xmlns:p14="http://schemas.microsoft.com/office/powerpoint/2010/main" val="4081790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9B30F1-8B3E-A44A-A546-D4313629D628}"/>
              </a:ext>
            </a:extLst>
          </p:cNvPr>
          <p:cNvSpPr>
            <a:spLocks noGrp="1" noRot="1" noChangeAspect="1"/>
          </p:cNvSpPr>
          <p:nvPr>
            <p:ph type="sldImg"/>
          </p:nvPr>
        </p:nvSpPr>
        <p:spPr>
          <a:xfrm>
            <a:off x="382588" y="685800"/>
            <a:ext cx="6092825" cy="3429000"/>
          </a:xfrm>
        </p:spPr>
      </p:sp>
      <p:sp>
        <p:nvSpPr>
          <p:cNvPr id="23555" name="Notes Placeholder 2">
            <a:extLst>
              <a:ext uri="{FF2B5EF4-FFF2-40B4-BE49-F238E27FC236}">
                <a16:creationId xmlns:a16="http://schemas.microsoft.com/office/drawing/2014/main" id="{C696B8DF-1276-7844-B104-4C8493B2A345}"/>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ea typeface="ＭＳ Ｐゴシック" charset="0"/>
            </a:endParaRPr>
          </a:p>
        </p:txBody>
      </p:sp>
      <p:sp>
        <p:nvSpPr>
          <p:cNvPr id="23556" name="Slide Number Placeholder 3">
            <a:extLst>
              <a:ext uri="{FF2B5EF4-FFF2-40B4-BE49-F238E27FC236}">
                <a16:creationId xmlns:a16="http://schemas.microsoft.com/office/drawing/2014/main" id="{4F43BD20-3D10-7144-AD23-6D897A44697E}"/>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5FE32D6-EC45-DF4F-9FA5-EFE46C6135C7}" type="slidenum">
              <a:rPr lang="en-GB" altLang="en-US"/>
              <a:pPr>
                <a:spcBef>
                  <a:spcPct val="0"/>
                </a:spcBef>
              </a:pPr>
              <a:t>18</a:t>
            </a:fld>
            <a:endParaRPr lang="en-GB" altLang="en-US"/>
          </a:p>
        </p:txBody>
      </p:sp>
    </p:spTree>
    <p:extLst>
      <p:ext uri="{BB962C8B-B14F-4D97-AF65-F5344CB8AC3E}">
        <p14:creationId xmlns:p14="http://schemas.microsoft.com/office/powerpoint/2010/main" val="3650080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9B30F1-8B3E-A44A-A546-D4313629D628}"/>
              </a:ext>
            </a:extLst>
          </p:cNvPr>
          <p:cNvSpPr>
            <a:spLocks noGrp="1" noRot="1" noChangeAspect="1"/>
          </p:cNvSpPr>
          <p:nvPr>
            <p:ph type="sldImg"/>
          </p:nvPr>
        </p:nvSpPr>
        <p:spPr>
          <a:xfrm>
            <a:off x="381000" y="685800"/>
            <a:ext cx="6096000" cy="3429000"/>
          </a:xfrm>
        </p:spPr>
      </p:sp>
      <p:sp>
        <p:nvSpPr>
          <p:cNvPr id="23555" name="Notes Placeholder 2">
            <a:extLst>
              <a:ext uri="{FF2B5EF4-FFF2-40B4-BE49-F238E27FC236}">
                <a16:creationId xmlns:a16="http://schemas.microsoft.com/office/drawing/2014/main" id="{C696B8DF-1276-7844-B104-4C8493B2A345}"/>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ea typeface="ＭＳ Ｐゴシック" charset="0"/>
            </a:endParaRPr>
          </a:p>
        </p:txBody>
      </p:sp>
      <p:sp>
        <p:nvSpPr>
          <p:cNvPr id="23556" name="Slide Number Placeholder 3">
            <a:extLst>
              <a:ext uri="{FF2B5EF4-FFF2-40B4-BE49-F238E27FC236}">
                <a16:creationId xmlns:a16="http://schemas.microsoft.com/office/drawing/2014/main" id="{4F43BD20-3D10-7144-AD23-6D897A44697E}"/>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5FE32D6-EC45-DF4F-9FA5-EFE46C6135C7}" type="slidenum">
              <a:rPr lang="en-GB" altLang="en-US"/>
              <a:pPr>
                <a:spcBef>
                  <a:spcPct val="0"/>
                </a:spcBef>
              </a:pPr>
              <a:t>19</a:t>
            </a:fld>
            <a:endParaRPr lang="en-GB" altLang="en-US"/>
          </a:p>
        </p:txBody>
      </p:sp>
    </p:spTree>
    <p:extLst>
      <p:ext uri="{BB962C8B-B14F-4D97-AF65-F5344CB8AC3E}">
        <p14:creationId xmlns:p14="http://schemas.microsoft.com/office/powerpoint/2010/main" val="3495318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Modifiable</a:t>
            </a:r>
            <a:r>
              <a:rPr lang="en-GB" baseline="0" smtClean="0"/>
              <a:t> risk factors may be changed by individual action,  but in many instances  need coordinated system wide action to achieve healthy modifications. </a:t>
            </a:r>
          </a:p>
          <a:p>
            <a:r>
              <a:rPr lang="en-GB" baseline="0" smtClean="0"/>
              <a:t>Some research is ongoing to modify the processes in aging. </a:t>
            </a:r>
          </a:p>
          <a:p>
            <a:r>
              <a:rPr lang="en-GB" baseline="0" smtClean="0"/>
              <a:t>The science of epigenetics demonstrates that genes can be modified a little during life </a:t>
            </a:r>
          </a:p>
          <a:p>
            <a:r>
              <a:rPr lang="en-GB" baseline="0" smtClean="0"/>
              <a:t>The health impacts of ethnicity can be due to genetics, impact of birth in geographical areas with specific risk or disease profiles and the impacts of migration or racism. </a:t>
            </a:r>
            <a:endParaRPr lang="en-GB" dirty="0"/>
          </a:p>
        </p:txBody>
      </p:sp>
      <p:sp>
        <p:nvSpPr>
          <p:cNvPr id="4" name="Slide Number Placeholder 3"/>
          <p:cNvSpPr>
            <a:spLocks noGrp="1"/>
          </p:cNvSpPr>
          <p:nvPr>
            <p:ph type="sldNum" sz="quarter" idx="10"/>
          </p:nvPr>
        </p:nvSpPr>
        <p:spPr/>
        <p:txBody>
          <a:bodyPr/>
          <a:lstStyle/>
          <a:p>
            <a:fld id="{AF4724A0-B221-4C0C-8862-36D8C9F8DE96}" type="slidenum">
              <a:rPr lang="en-GB" smtClean="0"/>
              <a:t>21</a:t>
            </a:fld>
            <a:endParaRPr lang="en-GB"/>
          </a:p>
        </p:txBody>
      </p:sp>
    </p:spTree>
    <p:extLst>
      <p:ext uri="{BB962C8B-B14F-4D97-AF65-F5344CB8AC3E}">
        <p14:creationId xmlns:p14="http://schemas.microsoft.com/office/powerpoint/2010/main" val="2969010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9B30F1-8B3E-A44A-A546-D4313629D628}"/>
              </a:ext>
            </a:extLst>
          </p:cNvPr>
          <p:cNvSpPr>
            <a:spLocks noGrp="1" noRot="1" noChangeAspect="1"/>
          </p:cNvSpPr>
          <p:nvPr>
            <p:ph type="sldImg"/>
          </p:nvPr>
        </p:nvSpPr>
        <p:spPr>
          <a:xfrm>
            <a:off x="382588" y="685800"/>
            <a:ext cx="6092825" cy="3429000"/>
          </a:xfrm>
        </p:spPr>
      </p:sp>
      <p:sp>
        <p:nvSpPr>
          <p:cNvPr id="23555" name="Notes Placeholder 2">
            <a:extLst>
              <a:ext uri="{FF2B5EF4-FFF2-40B4-BE49-F238E27FC236}">
                <a16:creationId xmlns:a16="http://schemas.microsoft.com/office/drawing/2014/main" id="{C696B8DF-1276-7844-B104-4C8493B2A345}"/>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dirty="0">
              <a:ea typeface="ＭＳ Ｐゴシック" charset="0"/>
            </a:endParaRPr>
          </a:p>
        </p:txBody>
      </p:sp>
      <p:sp>
        <p:nvSpPr>
          <p:cNvPr id="23556" name="Slide Number Placeholder 3">
            <a:extLst>
              <a:ext uri="{FF2B5EF4-FFF2-40B4-BE49-F238E27FC236}">
                <a16:creationId xmlns:a16="http://schemas.microsoft.com/office/drawing/2014/main" id="{4F43BD20-3D10-7144-AD23-6D897A44697E}"/>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5FE32D6-EC45-DF4F-9FA5-EFE46C6135C7}" type="slidenum">
              <a:rPr lang="en-GB" altLang="en-US"/>
              <a:pPr>
                <a:spcBef>
                  <a:spcPct val="0"/>
                </a:spcBef>
              </a:pPr>
              <a:t>22</a:t>
            </a:fld>
            <a:endParaRPr lang="en-GB" altLang="en-US" dirty="0"/>
          </a:p>
        </p:txBody>
      </p:sp>
    </p:spTree>
    <p:extLst>
      <p:ext uri="{BB962C8B-B14F-4D97-AF65-F5344CB8AC3E}">
        <p14:creationId xmlns:p14="http://schemas.microsoft.com/office/powerpoint/2010/main" val="126069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9B30F1-8B3E-A44A-A546-D4313629D628}"/>
              </a:ext>
            </a:extLst>
          </p:cNvPr>
          <p:cNvSpPr>
            <a:spLocks noGrp="1" noRot="1" noChangeAspect="1"/>
          </p:cNvSpPr>
          <p:nvPr>
            <p:ph type="sldImg"/>
          </p:nvPr>
        </p:nvSpPr>
        <p:spPr>
          <a:xfrm>
            <a:off x="382588" y="685800"/>
            <a:ext cx="6092825" cy="3429000"/>
          </a:xfrm>
        </p:spPr>
      </p:sp>
      <p:sp>
        <p:nvSpPr>
          <p:cNvPr id="23555" name="Notes Placeholder 2">
            <a:extLst>
              <a:ext uri="{FF2B5EF4-FFF2-40B4-BE49-F238E27FC236}">
                <a16:creationId xmlns:a16="http://schemas.microsoft.com/office/drawing/2014/main" id="{C696B8DF-1276-7844-B104-4C8493B2A345}"/>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ea typeface="ＭＳ Ｐゴシック" charset="0"/>
            </a:endParaRPr>
          </a:p>
        </p:txBody>
      </p:sp>
      <p:sp>
        <p:nvSpPr>
          <p:cNvPr id="23556" name="Slide Number Placeholder 3">
            <a:extLst>
              <a:ext uri="{FF2B5EF4-FFF2-40B4-BE49-F238E27FC236}">
                <a16:creationId xmlns:a16="http://schemas.microsoft.com/office/drawing/2014/main" id="{4F43BD20-3D10-7144-AD23-6D897A44697E}"/>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5FE32D6-EC45-DF4F-9FA5-EFE46C6135C7}" type="slidenum">
              <a:rPr lang="en-GB" altLang="en-US"/>
              <a:pPr>
                <a:spcBef>
                  <a:spcPct val="0"/>
                </a:spcBef>
              </a:pPr>
              <a:t>23</a:t>
            </a:fld>
            <a:endParaRPr lang="en-GB" altLang="en-US"/>
          </a:p>
        </p:txBody>
      </p:sp>
    </p:spTree>
    <p:extLst>
      <p:ext uri="{BB962C8B-B14F-4D97-AF65-F5344CB8AC3E}">
        <p14:creationId xmlns:p14="http://schemas.microsoft.com/office/powerpoint/2010/main" val="4126853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9B30F1-8B3E-A44A-A546-D4313629D628}"/>
              </a:ext>
            </a:extLst>
          </p:cNvPr>
          <p:cNvSpPr>
            <a:spLocks noGrp="1" noRot="1" noChangeAspect="1"/>
          </p:cNvSpPr>
          <p:nvPr>
            <p:ph type="sldImg"/>
          </p:nvPr>
        </p:nvSpPr>
        <p:spPr>
          <a:xfrm>
            <a:off x="382588" y="685800"/>
            <a:ext cx="6092825" cy="3429000"/>
          </a:xfrm>
        </p:spPr>
      </p:sp>
      <p:sp>
        <p:nvSpPr>
          <p:cNvPr id="23555" name="Notes Placeholder 2">
            <a:extLst>
              <a:ext uri="{FF2B5EF4-FFF2-40B4-BE49-F238E27FC236}">
                <a16:creationId xmlns:a16="http://schemas.microsoft.com/office/drawing/2014/main" id="{C696B8DF-1276-7844-B104-4C8493B2A345}"/>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dirty="0">
              <a:ea typeface="ＭＳ Ｐゴシック" charset="0"/>
            </a:endParaRPr>
          </a:p>
        </p:txBody>
      </p:sp>
      <p:sp>
        <p:nvSpPr>
          <p:cNvPr id="23556" name="Slide Number Placeholder 3">
            <a:extLst>
              <a:ext uri="{FF2B5EF4-FFF2-40B4-BE49-F238E27FC236}">
                <a16:creationId xmlns:a16="http://schemas.microsoft.com/office/drawing/2014/main" id="{4F43BD20-3D10-7144-AD23-6D897A44697E}"/>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5FE32D6-EC45-DF4F-9FA5-EFE46C6135C7}" type="slidenum">
              <a:rPr lang="en-GB" altLang="en-US"/>
              <a:pPr>
                <a:spcBef>
                  <a:spcPct val="0"/>
                </a:spcBef>
              </a:pPr>
              <a:t>24</a:t>
            </a:fld>
            <a:endParaRPr lang="en-GB" altLang="en-US"/>
          </a:p>
        </p:txBody>
      </p:sp>
    </p:spTree>
    <p:extLst>
      <p:ext uri="{BB962C8B-B14F-4D97-AF65-F5344CB8AC3E}">
        <p14:creationId xmlns:p14="http://schemas.microsoft.com/office/powerpoint/2010/main" val="3693431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4724A0-B221-4C0C-8862-36D8C9F8DE96}" type="slidenum">
              <a:rPr lang="en-GB" smtClean="0"/>
              <a:t>3</a:t>
            </a:fld>
            <a:endParaRPr lang="en-GB"/>
          </a:p>
        </p:txBody>
      </p:sp>
    </p:spTree>
    <p:extLst>
      <p:ext uri="{BB962C8B-B14F-4D97-AF65-F5344CB8AC3E}">
        <p14:creationId xmlns:p14="http://schemas.microsoft.com/office/powerpoint/2010/main" val="509065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7053C9-11A1-464F-A76C-5D047DF0EF7E}"/>
              </a:ext>
            </a:extLst>
          </p:cNvPr>
          <p:cNvSpPr>
            <a:spLocks noGrp="1" noRot="1" noChangeAspect="1"/>
          </p:cNvSpPr>
          <p:nvPr>
            <p:ph type="sldImg"/>
          </p:nvPr>
        </p:nvSpPr>
        <p:spPr/>
      </p:sp>
      <p:sp>
        <p:nvSpPr>
          <p:cNvPr id="24579" name="Notes Placeholder 2">
            <a:extLst>
              <a:ext uri="{FF2B5EF4-FFF2-40B4-BE49-F238E27FC236}">
                <a16:creationId xmlns:a16="http://schemas.microsoft.com/office/drawing/2014/main" id="{7D2121F1-9084-2F4C-BC1E-1F9C511BC6C2}"/>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dirty="0">
              <a:ea typeface="ＭＳ Ｐゴシック" charset="0"/>
            </a:endParaRPr>
          </a:p>
        </p:txBody>
      </p:sp>
      <p:sp>
        <p:nvSpPr>
          <p:cNvPr id="24580" name="Slide Number Placeholder 3">
            <a:extLst>
              <a:ext uri="{FF2B5EF4-FFF2-40B4-BE49-F238E27FC236}">
                <a16:creationId xmlns:a16="http://schemas.microsoft.com/office/drawing/2014/main" id="{B872EF5D-56F8-4143-B61A-86ACE0D48C99}"/>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610C7074-B307-1C45-904A-77FADFA65543}" type="slidenum">
              <a:rPr lang="en-GB" altLang="en-US"/>
              <a:pPr>
                <a:spcBef>
                  <a:spcPct val="0"/>
                </a:spcBef>
              </a:pPr>
              <a:t>25</a:t>
            </a:fld>
            <a:endParaRPr lang="en-GB" altLang="en-US"/>
          </a:p>
        </p:txBody>
      </p:sp>
    </p:spTree>
    <p:extLst>
      <p:ext uri="{BB962C8B-B14F-4D97-AF65-F5344CB8AC3E}">
        <p14:creationId xmlns:p14="http://schemas.microsoft.com/office/powerpoint/2010/main" val="748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9B30F1-8B3E-A44A-A546-D4313629D628}"/>
              </a:ext>
            </a:extLst>
          </p:cNvPr>
          <p:cNvSpPr>
            <a:spLocks noGrp="1" noRot="1" noChangeAspect="1"/>
          </p:cNvSpPr>
          <p:nvPr>
            <p:ph type="sldImg"/>
          </p:nvPr>
        </p:nvSpPr>
        <p:spPr>
          <a:xfrm>
            <a:off x="382588" y="685800"/>
            <a:ext cx="6092825" cy="3429000"/>
          </a:xfrm>
        </p:spPr>
      </p:sp>
      <p:sp>
        <p:nvSpPr>
          <p:cNvPr id="23555" name="Notes Placeholder 2">
            <a:extLst>
              <a:ext uri="{FF2B5EF4-FFF2-40B4-BE49-F238E27FC236}">
                <a16:creationId xmlns:a16="http://schemas.microsoft.com/office/drawing/2014/main" id="{C696B8DF-1276-7844-B104-4C8493B2A345}"/>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dirty="0">
              <a:ea typeface="ＭＳ Ｐゴシック" charset="0"/>
            </a:endParaRPr>
          </a:p>
        </p:txBody>
      </p:sp>
      <p:sp>
        <p:nvSpPr>
          <p:cNvPr id="23556" name="Slide Number Placeholder 3">
            <a:extLst>
              <a:ext uri="{FF2B5EF4-FFF2-40B4-BE49-F238E27FC236}">
                <a16:creationId xmlns:a16="http://schemas.microsoft.com/office/drawing/2014/main" id="{4F43BD20-3D10-7144-AD23-6D897A44697E}"/>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5FE32D6-EC45-DF4F-9FA5-EFE46C6135C7}" type="slidenum">
              <a:rPr lang="en-GB" altLang="en-US"/>
              <a:pPr>
                <a:spcBef>
                  <a:spcPct val="0"/>
                </a:spcBef>
              </a:pPr>
              <a:t>26</a:t>
            </a:fld>
            <a:endParaRPr lang="en-GB" altLang="en-US"/>
          </a:p>
        </p:txBody>
      </p:sp>
    </p:spTree>
    <p:extLst>
      <p:ext uri="{BB962C8B-B14F-4D97-AF65-F5344CB8AC3E}">
        <p14:creationId xmlns:p14="http://schemas.microsoft.com/office/powerpoint/2010/main" val="3837749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9B30F1-8B3E-A44A-A546-D4313629D628}"/>
              </a:ext>
            </a:extLst>
          </p:cNvPr>
          <p:cNvSpPr>
            <a:spLocks noGrp="1" noRot="1" noChangeAspect="1"/>
          </p:cNvSpPr>
          <p:nvPr>
            <p:ph type="sldImg"/>
          </p:nvPr>
        </p:nvSpPr>
        <p:spPr>
          <a:xfrm>
            <a:off x="382588" y="685800"/>
            <a:ext cx="6092825" cy="3429000"/>
          </a:xfrm>
        </p:spPr>
      </p:sp>
      <p:sp>
        <p:nvSpPr>
          <p:cNvPr id="23555" name="Notes Placeholder 2">
            <a:extLst>
              <a:ext uri="{FF2B5EF4-FFF2-40B4-BE49-F238E27FC236}">
                <a16:creationId xmlns:a16="http://schemas.microsoft.com/office/drawing/2014/main" id="{C696B8DF-1276-7844-B104-4C8493B2A345}"/>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dirty="0">
              <a:ea typeface="ＭＳ Ｐゴシック" charset="0"/>
            </a:endParaRPr>
          </a:p>
        </p:txBody>
      </p:sp>
      <p:sp>
        <p:nvSpPr>
          <p:cNvPr id="23556" name="Slide Number Placeholder 3">
            <a:extLst>
              <a:ext uri="{FF2B5EF4-FFF2-40B4-BE49-F238E27FC236}">
                <a16:creationId xmlns:a16="http://schemas.microsoft.com/office/drawing/2014/main" id="{4F43BD20-3D10-7144-AD23-6D897A44697E}"/>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5FE32D6-EC45-DF4F-9FA5-EFE46C6135C7}" type="slidenum">
              <a:rPr lang="en-GB" altLang="en-US"/>
              <a:pPr>
                <a:spcBef>
                  <a:spcPct val="0"/>
                </a:spcBef>
              </a:pPr>
              <a:t>27</a:t>
            </a:fld>
            <a:endParaRPr lang="en-GB" altLang="en-US"/>
          </a:p>
        </p:txBody>
      </p:sp>
    </p:spTree>
    <p:extLst>
      <p:ext uri="{BB962C8B-B14F-4D97-AF65-F5344CB8AC3E}">
        <p14:creationId xmlns:p14="http://schemas.microsoft.com/office/powerpoint/2010/main" val="4014233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9B30F1-8B3E-A44A-A546-D4313629D628}"/>
              </a:ext>
            </a:extLst>
          </p:cNvPr>
          <p:cNvSpPr>
            <a:spLocks noGrp="1" noRot="1" noChangeAspect="1"/>
          </p:cNvSpPr>
          <p:nvPr>
            <p:ph type="sldImg"/>
          </p:nvPr>
        </p:nvSpPr>
        <p:spPr>
          <a:xfrm>
            <a:off x="382588" y="685800"/>
            <a:ext cx="6092825" cy="3429000"/>
          </a:xfrm>
        </p:spPr>
      </p:sp>
      <p:sp>
        <p:nvSpPr>
          <p:cNvPr id="23555" name="Notes Placeholder 2">
            <a:extLst>
              <a:ext uri="{FF2B5EF4-FFF2-40B4-BE49-F238E27FC236}">
                <a16:creationId xmlns:a16="http://schemas.microsoft.com/office/drawing/2014/main" id="{C696B8DF-1276-7844-B104-4C8493B2A345}"/>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ea typeface="ＭＳ Ｐゴシック" charset="0"/>
            </a:endParaRPr>
          </a:p>
        </p:txBody>
      </p:sp>
      <p:sp>
        <p:nvSpPr>
          <p:cNvPr id="23556" name="Slide Number Placeholder 3">
            <a:extLst>
              <a:ext uri="{FF2B5EF4-FFF2-40B4-BE49-F238E27FC236}">
                <a16:creationId xmlns:a16="http://schemas.microsoft.com/office/drawing/2014/main" id="{4F43BD20-3D10-7144-AD23-6D897A44697E}"/>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5FE32D6-EC45-DF4F-9FA5-EFE46C6135C7}" type="slidenum">
              <a:rPr lang="en-GB" altLang="en-US"/>
              <a:pPr>
                <a:spcBef>
                  <a:spcPct val="0"/>
                </a:spcBef>
              </a:pPr>
              <a:t>28</a:t>
            </a:fld>
            <a:endParaRPr lang="en-GB" altLang="en-US"/>
          </a:p>
        </p:txBody>
      </p:sp>
    </p:spTree>
    <p:extLst>
      <p:ext uri="{BB962C8B-B14F-4D97-AF65-F5344CB8AC3E}">
        <p14:creationId xmlns:p14="http://schemas.microsoft.com/office/powerpoint/2010/main" val="7257381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9B30F1-8B3E-A44A-A546-D4313629D628}"/>
              </a:ext>
            </a:extLst>
          </p:cNvPr>
          <p:cNvSpPr>
            <a:spLocks noGrp="1" noRot="1" noChangeAspect="1"/>
          </p:cNvSpPr>
          <p:nvPr>
            <p:ph type="sldImg"/>
          </p:nvPr>
        </p:nvSpPr>
        <p:spPr>
          <a:xfrm>
            <a:off x="382588" y="685800"/>
            <a:ext cx="6092825" cy="3429000"/>
          </a:xfrm>
        </p:spPr>
      </p:sp>
      <p:sp>
        <p:nvSpPr>
          <p:cNvPr id="23555" name="Notes Placeholder 2">
            <a:extLst>
              <a:ext uri="{FF2B5EF4-FFF2-40B4-BE49-F238E27FC236}">
                <a16:creationId xmlns:a16="http://schemas.microsoft.com/office/drawing/2014/main" id="{C696B8DF-1276-7844-B104-4C8493B2A345}"/>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ea typeface="ＭＳ Ｐゴシック" charset="0"/>
            </a:endParaRPr>
          </a:p>
        </p:txBody>
      </p:sp>
      <p:sp>
        <p:nvSpPr>
          <p:cNvPr id="23556" name="Slide Number Placeholder 3">
            <a:extLst>
              <a:ext uri="{FF2B5EF4-FFF2-40B4-BE49-F238E27FC236}">
                <a16:creationId xmlns:a16="http://schemas.microsoft.com/office/drawing/2014/main" id="{4F43BD20-3D10-7144-AD23-6D897A44697E}"/>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5FE32D6-EC45-DF4F-9FA5-EFE46C6135C7}" type="slidenum">
              <a:rPr lang="en-GB" altLang="en-US"/>
              <a:pPr>
                <a:spcBef>
                  <a:spcPct val="0"/>
                </a:spcBef>
              </a:pPr>
              <a:t>29</a:t>
            </a:fld>
            <a:endParaRPr lang="en-GB" altLang="en-US"/>
          </a:p>
        </p:txBody>
      </p:sp>
    </p:spTree>
    <p:extLst>
      <p:ext uri="{BB962C8B-B14F-4D97-AF65-F5344CB8AC3E}">
        <p14:creationId xmlns:p14="http://schemas.microsoft.com/office/powerpoint/2010/main" val="2695415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6066E1-BD34-E149-99D1-4F7F3330F4CC}"/>
              </a:ext>
            </a:extLst>
          </p:cNvPr>
          <p:cNvSpPr>
            <a:spLocks noGrp="1" noRot="1" noChangeAspect="1"/>
          </p:cNvSpPr>
          <p:nvPr>
            <p:ph type="sldImg"/>
          </p:nvPr>
        </p:nvSpPr>
        <p:spPr/>
      </p:sp>
      <p:sp>
        <p:nvSpPr>
          <p:cNvPr id="34819" name="Notes Placeholder 2">
            <a:extLst>
              <a:ext uri="{FF2B5EF4-FFF2-40B4-BE49-F238E27FC236}">
                <a16:creationId xmlns:a16="http://schemas.microsoft.com/office/drawing/2014/main" id="{521F9E9D-8B19-9A4D-8A8F-FA4F36CB97A8}"/>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indent="0">
              <a:buFontTx/>
              <a:buNone/>
              <a:defRPr/>
            </a:pPr>
            <a:endParaRPr lang="en-GB" dirty="0">
              <a:ea typeface="ＭＳ Ｐゴシック" charset="0"/>
            </a:endParaRPr>
          </a:p>
        </p:txBody>
      </p:sp>
      <p:sp>
        <p:nvSpPr>
          <p:cNvPr id="34820" name="Slide Number Placeholder 3">
            <a:extLst>
              <a:ext uri="{FF2B5EF4-FFF2-40B4-BE49-F238E27FC236}">
                <a16:creationId xmlns:a16="http://schemas.microsoft.com/office/drawing/2014/main" id="{49CE606E-5651-8F44-944F-F6C1CF3D1F9B}"/>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9DBFEDB4-0837-7E46-B2E1-12B85D30AD08}" type="slidenum">
              <a:rPr lang="en-GB" altLang="en-US">
                <a:solidFill>
                  <a:srgbClr val="000000"/>
                </a:solidFill>
              </a:rPr>
              <a:pPr>
                <a:spcBef>
                  <a:spcPct val="0"/>
                </a:spcBef>
              </a:pPr>
              <a:t>30</a:t>
            </a:fld>
            <a:endParaRPr lang="en-GB" altLang="en-US">
              <a:solidFill>
                <a:srgbClr val="000000"/>
              </a:solidFill>
            </a:endParaRPr>
          </a:p>
        </p:txBody>
      </p:sp>
    </p:spTree>
    <p:extLst>
      <p:ext uri="{BB962C8B-B14F-4D97-AF65-F5344CB8AC3E}">
        <p14:creationId xmlns:p14="http://schemas.microsoft.com/office/powerpoint/2010/main" val="21677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9B30F1-8B3E-A44A-A546-D4313629D628}"/>
              </a:ext>
            </a:extLst>
          </p:cNvPr>
          <p:cNvSpPr>
            <a:spLocks noGrp="1" noRot="1" noChangeAspect="1"/>
          </p:cNvSpPr>
          <p:nvPr>
            <p:ph type="sldImg"/>
          </p:nvPr>
        </p:nvSpPr>
        <p:spPr>
          <a:xfrm>
            <a:off x="382588" y="685800"/>
            <a:ext cx="6092825" cy="3429000"/>
          </a:xfrm>
        </p:spPr>
      </p:sp>
      <p:sp>
        <p:nvSpPr>
          <p:cNvPr id="23555" name="Notes Placeholder 2">
            <a:extLst>
              <a:ext uri="{FF2B5EF4-FFF2-40B4-BE49-F238E27FC236}">
                <a16:creationId xmlns:a16="http://schemas.microsoft.com/office/drawing/2014/main" id="{C696B8DF-1276-7844-B104-4C8493B2A345}"/>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ea typeface="ＭＳ Ｐゴシック" charset="0"/>
            </a:endParaRPr>
          </a:p>
        </p:txBody>
      </p:sp>
      <p:sp>
        <p:nvSpPr>
          <p:cNvPr id="23556" name="Slide Number Placeholder 3">
            <a:extLst>
              <a:ext uri="{FF2B5EF4-FFF2-40B4-BE49-F238E27FC236}">
                <a16:creationId xmlns:a16="http://schemas.microsoft.com/office/drawing/2014/main" id="{4F43BD20-3D10-7144-AD23-6D897A44697E}"/>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5FE32D6-EC45-DF4F-9FA5-EFE46C6135C7}" type="slidenum">
              <a:rPr lang="en-GB" altLang="en-US"/>
              <a:pPr>
                <a:spcBef>
                  <a:spcPct val="0"/>
                </a:spcBef>
              </a:pPr>
              <a:t>31</a:t>
            </a:fld>
            <a:endParaRPr lang="en-GB" altLang="en-US"/>
          </a:p>
        </p:txBody>
      </p:sp>
    </p:spTree>
    <p:extLst>
      <p:ext uri="{BB962C8B-B14F-4D97-AF65-F5344CB8AC3E}">
        <p14:creationId xmlns:p14="http://schemas.microsoft.com/office/powerpoint/2010/main" val="9238952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9B30F1-8B3E-A44A-A546-D4313629D628}"/>
              </a:ext>
            </a:extLst>
          </p:cNvPr>
          <p:cNvSpPr>
            <a:spLocks noGrp="1" noRot="1" noChangeAspect="1"/>
          </p:cNvSpPr>
          <p:nvPr>
            <p:ph type="sldImg"/>
          </p:nvPr>
        </p:nvSpPr>
        <p:spPr>
          <a:xfrm>
            <a:off x="382588" y="685800"/>
            <a:ext cx="6092825" cy="3429000"/>
          </a:xfrm>
        </p:spPr>
      </p:sp>
      <p:sp>
        <p:nvSpPr>
          <p:cNvPr id="23555" name="Notes Placeholder 2">
            <a:extLst>
              <a:ext uri="{FF2B5EF4-FFF2-40B4-BE49-F238E27FC236}">
                <a16:creationId xmlns:a16="http://schemas.microsoft.com/office/drawing/2014/main" id="{C696B8DF-1276-7844-B104-4C8493B2A345}"/>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ea typeface="ＭＳ Ｐゴシック" charset="0"/>
            </a:endParaRPr>
          </a:p>
        </p:txBody>
      </p:sp>
      <p:sp>
        <p:nvSpPr>
          <p:cNvPr id="23556" name="Slide Number Placeholder 3">
            <a:extLst>
              <a:ext uri="{FF2B5EF4-FFF2-40B4-BE49-F238E27FC236}">
                <a16:creationId xmlns:a16="http://schemas.microsoft.com/office/drawing/2014/main" id="{4F43BD20-3D10-7144-AD23-6D897A44697E}"/>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5FE32D6-EC45-DF4F-9FA5-EFE46C6135C7}" type="slidenum">
              <a:rPr lang="en-GB" altLang="en-US"/>
              <a:pPr>
                <a:spcBef>
                  <a:spcPct val="0"/>
                </a:spcBef>
              </a:pPr>
              <a:t>33</a:t>
            </a:fld>
            <a:endParaRPr lang="en-GB" altLang="en-US"/>
          </a:p>
        </p:txBody>
      </p:sp>
    </p:spTree>
    <p:extLst>
      <p:ext uri="{BB962C8B-B14F-4D97-AF65-F5344CB8AC3E}">
        <p14:creationId xmlns:p14="http://schemas.microsoft.com/office/powerpoint/2010/main" val="34089348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9B30F1-8B3E-A44A-A546-D4313629D628}"/>
              </a:ext>
            </a:extLst>
          </p:cNvPr>
          <p:cNvSpPr>
            <a:spLocks noGrp="1" noRot="1" noChangeAspect="1"/>
          </p:cNvSpPr>
          <p:nvPr>
            <p:ph type="sldImg"/>
          </p:nvPr>
        </p:nvSpPr>
        <p:spPr>
          <a:xfrm>
            <a:off x="382588" y="685800"/>
            <a:ext cx="6092825" cy="3429000"/>
          </a:xfrm>
        </p:spPr>
      </p:sp>
      <p:sp>
        <p:nvSpPr>
          <p:cNvPr id="23555" name="Notes Placeholder 2">
            <a:extLst>
              <a:ext uri="{FF2B5EF4-FFF2-40B4-BE49-F238E27FC236}">
                <a16:creationId xmlns:a16="http://schemas.microsoft.com/office/drawing/2014/main" id="{C696B8DF-1276-7844-B104-4C8493B2A345}"/>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dirty="0">
              <a:ea typeface="ＭＳ Ｐゴシック" charset="0"/>
            </a:endParaRPr>
          </a:p>
        </p:txBody>
      </p:sp>
      <p:sp>
        <p:nvSpPr>
          <p:cNvPr id="23556" name="Slide Number Placeholder 3">
            <a:extLst>
              <a:ext uri="{FF2B5EF4-FFF2-40B4-BE49-F238E27FC236}">
                <a16:creationId xmlns:a16="http://schemas.microsoft.com/office/drawing/2014/main" id="{4F43BD20-3D10-7144-AD23-6D897A44697E}"/>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5FE32D6-EC45-DF4F-9FA5-EFE46C6135C7}" type="slidenum">
              <a:rPr lang="en-GB" altLang="en-US"/>
              <a:pPr>
                <a:spcBef>
                  <a:spcPct val="0"/>
                </a:spcBef>
              </a:pPr>
              <a:t>34</a:t>
            </a:fld>
            <a:endParaRPr lang="en-GB" altLang="en-US"/>
          </a:p>
        </p:txBody>
      </p:sp>
    </p:spTree>
    <p:extLst>
      <p:ext uri="{BB962C8B-B14F-4D97-AF65-F5344CB8AC3E}">
        <p14:creationId xmlns:p14="http://schemas.microsoft.com/office/powerpoint/2010/main" val="714388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4724A0-B221-4C0C-8862-36D8C9F8DE96}" type="slidenum">
              <a:rPr lang="en-GB" smtClean="0"/>
              <a:t>37</a:t>
            </a:fld>
            <a:endParaRPr lang="en-GB"/>
          </a:p>
        </p:txBody>
      </p:sp>
    </p:spTree>
    <p:extLst>
      <p:ext uri="{BB962C8B-B14F-4D97-AF65-F5344CB8AC3E}">
        <p14:creationId xmlns:p14="http://schemas.microsoft.com/office/powerpoint/2010/main" val="786430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4724A0-B221-4C0C-8862-36D8C9F8DE96}" type="slidenum">
              <a:rPr lang="en-GB" smtClean="0"/>
              <a:t>4</a:t>
            </a:fld>
            <a:endParaRPr lang="en-GB"/>
          </a:p>
        </p:txBody>
      </p:sp>
    </p:spTree>
    <p:extLst>
      <p:ext uri="{BB962C8B-B14F-4D97-AF65-F5344CB8AC3E}">
        <p14:creationId xmlns:p14="http://schemas.microsoft.com/office/powerpoint/2010/main" val="3023104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9B30F1-8B3E-A44A-A546-D4313629D628}"/>
              </a:ext>
            </a:extLst>
          </p:cNvPr>
          <p:cNvSpPr>
            <a:spLocks noGrp="1" noRot="1" noChangeAspect="1"/>
          </p:cNvSpPr>
          <p:nvPr>
            <p:ph type="sldImg"/>
          </p:nvPr>
        </p:nvSpPr>
        <p:spPr>
          <a:xfrm>
            <a:off x="382588" y="685800"/>
            <a:ext cx="6092825" cy="3429000"/>
          </a:xfrm>
        </p:spPr>
      </p:sp>
      <p:sp>
        <p:nvSpPr>
          <p:cNvPr id="23555" name="Notes Placeholder 2">
            <a:extLst>
              <a:ext uri="{FF2B5EF4-FFF2-40B4-BE49-F238E27FC236}">
                <a16:creationId xmlns:a16="http://schemas.microsoft.com/office/drawing/2014/main" id="{C696B8DF-1276-7844-B104-4C8493B2A345}"/>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dirty="0">
              <a:ea typeface="ＭＳ Ｐゴシック" charset="0"/>
            </a:endParaRPr>
          </a:p>
        </p:txBody>
      </p:sp>
      <p:sp>
        <p:nvSpPr>
          <p:cNvPr id="23556" name="Slide Number Placeholder 3">
            <a:extLst>
              <a:ext uri="{FF2B5EF4-FFF2-40B4-BE49-F238E27FC236}">
                <a16:creationId xmlns:a16="http://schemas.microsoft.com/office/drawing/2014/main" id="{4F43BD20-3D10-7144-AD23-6D897A44697E}"/>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5FE32D6-EC45-DF4F-9FA5-EFE46C6135C7}" type="slidenum">
              <a:rPr lang="en-GB" altLang="en-US"/>
              <a:pPr>
                <a:spcBef>
                  <a:spcPct val="0"/>
                </a:spcBef>
              </a:pPr>
              <a:t>38</a:t>
            </a:fld>
            <a:endParaRPr lang="en-GB" altLang="en-US" dirty="0"/>
          </a:p>
        </p:txBody>
      </p:sp>
    </p:spTree>
    <p:extLst>
      <p:ext uri="{BB962C8B-B14F-4D97-AF65-F5344CB8AC3E}">
        <p14:creationId xmlns:p14="http://schemas.microsoft.com/office/powerpoint/2010/main" val="2290213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9B30F1-8B3E-A44A-A546-D4313629D628}"/>
              </a:ext>
            </a:extLst>
          </p:cNvPr>
          <p:cNvSpPr>
            <a:spLocks noGrp="1" noRot="1" noChangeAspect="1"/>
          </p:cNvSpPr>
          <p:nvPr>
            <p:ph type="sldImg"/>
          </p:nvPr>
        </p:nvSpPr>
        <p:spPr>
          <a:xfrm>
            <a:off x="382588" y="685800"/>
            <a:ext cx="6092825" cy="3429000"/>
          </a:xfrm>
        </p:spPr>
      </p:sp>
      <p:sp>
        <p:nvSpPr>
          <p:cNvPr id="23555" name="Notes Placeholder 2">
            <a:extLst>
              <a:ext uri="{FF2B5EF4-FFF2-40B4-BE49-F238E27FC236}">
                <a16:creationId xmlns:a16="http://schemas.microsoft.com/office/drawing/2014/main" id="{C696B8DF-1276-7844-B104-4C8493B2A345}"/>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dirty="0">
              <a:ea typeface="ＭＳ Ｐゴシック" charset="0"/>
            </a:endParaRPr>
          </a:p>
        </p:txBody>
      </p:sp>
      <p:sp>
        <p:nvSpPr>
          <p:cNvPr id="23556" name="Slide Number Placeholder 3">
            <a:extLst>
              <a:ext uri="{FF2B5EF4-FFF2-40B4-BE49-F238E27FC236}">
                <a16:creationId xmlns:a16="http://schemas.microsoft.com/office/drawing/2014/main" id="{4F43BD20-3D10-7144-AD23-6D897A44697E}"/>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5FE32D6-EC45-DF4F-9FA5-EFE46C6135C7}" type="slidenum">
              <a:rPr lang="en-GB" altLang="en-US"/>
              <a:pPr>
                <a:spcBef>
                  <a:spcPct val="0"/>
                </a:spcBef>
              </a:pPr>
              <a:t>39</a:t>
            </a:fld>
            <a:endParaRPr lang="en-GB" altLang="en-US" dirty="0"/>
          </a:p>
        </p:txBody>
      </p:sp>
    </p:spTree>
    <p:extLst>
      <p:ext uri="{BB962C8B-B14F-4D97-AF65-F5344CB8AC3E}">
        <p14:creationId xmlns:p14="http://schemas.microsoft.com/office/powerpoint/2010/main" val="22684991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9B30F1-8B3E-A44A-A546-D4313629D628}"/>
              </a:ext>
            </a:extLst>
          </p:cNvPr>
          <p:cNvSpPr>
            <a:spLocks noGrp="1" noRot="1" noChangeAspect="1"/>
          </p:cNvSpPr>
          <p:nvPr>
            <p:ph type="sldImg"/>
          </p:nvPr>
        </p:nvSpPr>
        <p:spPr>
          <a:xfrm>
            <a:off x="382588" y="685800"/>
            <a:ext cx="6092825" cy="3429000"/>
          </a:xfrm>
        </p:spPr>
      </p:sp>
      <p:sp>
        <p:nvSpPr>
          <p:cNvPr id="23555" name="Notes Placeholder 2">
            <a:extLst>
              <a:ext uri="{FF2B5EF4-FFF2-40B4-BE49-F238E27FC236}">
                <a16:creationId xmlns:a16="http://schemas.microsoft.com/office/drawing/2014/main" id="{C696B8DF-1276-7844-B104-4C8493B2A345}"/>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dirty="0">
              <a:ea typeface="ＭＳ Ｐゴシック" charset="0"/>
            </a:endParaRPr>
          </a:p>
        </p:txBody>
      </p:sp>
      <p:sp>
        <p:nvSpPr>
          <p:cNvPr id="23556" name="Slide Number Placeholder 3">
            <a:extLst>
              <a:ext uri="{FF2B5EF4-FFF2-40B4-BE49-F238E27FC236}">
                <a16:creationId xmlns:a16="http://schemas.microsoft.com/office/drawing/2014/main" id="{4F43BD20-3D10-7144-AD23-6D897A44697E}"/>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5FE32D6-EC45-DF4F-9FA5-EFE46C6135C7}" type="slidenum">
              <a:rPr lang="en-GB" altLang="en-US"/>
              <a:pPr>
                <a:spcBef>
                  <a:spcPct val="0"/>
                </a:spcBef>
              </a:pPr>
              <a:t>40</a:t>
            </a:fld>
            <a:endParaRPr lang="en-GB" altLang="en-US" dirty="0"/>
          </a:p>
        </p:txBody>
      </p:sp>
    </p:spTree>
    <p:extLst>
      <p:ext uri="{BB962C8B-B14F-4D97-AF65-F5344CB8AC3E}">
        <p14:creationId xmlns:p14="http://schemas.microsoft.com/office/powerpoint/2010/main" val="33591870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185FA5F-30C0-42A8-9425-821BFB256E05}" type="slidenum">
              <a:rPr lang="en-ZA" smtClean="0"/>
              <a:pPr>
                <a:defRPr/>
              </a:pPr>
              <a:t>41</a:t>
            </a:fld>
            <a:endParaRPr lang="en-ZA" dirty="0"/>
          </a:p>
        </p:txBody>
      </p:sp>
    </p:spTree>
    <p:extLst>
      <p:ext uri="{BB962C8B-B14F-4D97-AF65-F5344CB8AC3E}">
        <p14:creationId xmlns:p14="http://schemas.microsoft.com/office/powerpoint/2010/main" val="19115556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185FA5F-30C0-42A8-9425-821BFB256E05}" type="slidenum">
              <a:rPr lang="en-ZA" smtClean="0"/>
              <a:pPr>
                <a:defRPr/>
              </a:pPr>
              <a:t>43</a:t>
            </a:fld>
            <a:endParaRPr lang="en-ZA" dirty="0"/>
          </a:p>
        </p:txBody>
      </p:sp>
    </p:spTree>
    <p:extLst>
      <p:ext uri="{BB962C8B-B14F-4D97-AF65-F5344CB8AC3E}">
        <p14:creationId xmlns:p14="http://schemas.microsoft.com/office/powerpoint/2010/main" val="15569130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9B30F1-8B3E-A44A-A546-D4313629D628}"/>
              </a:ext>
            </a:extLst>
          </p:cNvPr>
          <p:cNvSpPr>
            <a:spLocks noGrp="1" noRot="1" noChangeAspect="1"/>
          </p:cNvSpPr>
          <p:nvPr>
            <p:ph type="sldImg"/>
          </p:nvPr>
        </p:nvSpPr>
        <p:spPr>
          <a:xfrm>
            <a:off x="382588" y="685800"/>
            <a:ext cx="6092825" cy="3429000"/>
          </a:xfrm>
        </p:spPr>
      </p:sp>
      <p:sp>
        <p:nvSpPr>
          <p:cNvPr id="23555" name="Notes Placeholder 2">
            <a:extLst>
              <a:ext uri="{FF2B5EF4-FFF2-40B4-BE49-F238E27FC236}">
                <a16:creationId xmlns:a16="http://schemas.microsoft.com/office/drawing/2014/main" id="{C696B8DF-1276-7844-B104-4C8493B2A345}"/>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dirty="0">
              <a:ea typeface="ＭＳ Ｐゴシック" charset="0"/>
            </a:endParaRPr>
          </a:p>
        </p:txBody>
      </p:sp>
      <p:sp>
        <p:nvSpPr>
          <p:cNvPr id="23556" name="Slide Number Placeholder 3">
            <a:extLst>
              <a:ext uri="{FF2B5EF4-FFF2-40B4-BE49-F238E27FC236}">
                <a16:creationId xmlns:a16="http://schemas.microsoft.com/office/drawing/2014/main" id="{4F43BD20-3D10-7144-AD23-6D897A44697E}"/>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5FE32D6-EC45-DF4F-9FA5-EFE46C6135C7}" type="slidenum">
              <a:rPr lang="en-GB" altLang="en-US"/>
              <a:pPr>
                <a:spcBef>
                  <a:spcPct val="0"/>
                </a:spcBef>
              </a:pPr>
              <a:t>44</a:t>
            </a:fld>
            <a:endParaRPr lang="en-GB" altLang="en-US"/>
          </a:p>
        </p:txBody>
      </p:sp>
    </p:spTree>
    <p:extLst>
      <p:ext uri="{BB962C8B-B14F-4D97-AF65-F5344CB8AC3E}">
        <p14:creationId xmlns:p14="http://schemas.microsoft.com/office/powerpoint/2010/main" val="27606638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185FA5F-30C0-42A8-9425-821BFB256E05}" type="slidenum">
              <a:rPr lang="en-ZA" smtClean="0"/>
              <a:pPr>
                <a:defRPr/>
              </a:pPr>
              <a:t>45</a:t>
            </a:fld>
            <a:endParaRPr lang="en-ZA" dirty="0"/>
          </a:p>
        </p:txBody>
      </p:sp>
    </p:spTree>
    <p:extLst>
      <p:ext uri="{BB962C8B-B14F-4D97-AF65-F5344CB8AC3E}">
        <p14:creationId xmlns:p14="http://schemas.microsoft.com/office/powerpoint/2010/main" val="3337900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9B30F1-8B3E-A44A-A546-D4313629D628}"/>
              </a:ext>
            </a:extLst>
          </p:cNvPr>
          <p:cNvSpPr>
            <a:spLocks noGrp="1" noRot="1" noChangeAspect="1"/>
          </p:cNvSpPr>
          <p:nvPr>
            <p:ph type="sldImg"/>
          </p:nvPr>
        </p:nvSpPr>
        <p:spPr>
          <a:xfrm>
            <a:off x="382588" y="685800"/>
            <a:ext cx="6092825" cy="3429000"/>
          </a:xfrm>
        </p:spPr>
      </p:sp>
      <p:sp>
        <p:nvSpPr>
          <p:cNvPr id="23555" name="Notes Placeholder 2">
            <a:extLst>
              <a:ext uri="{FF2B5EF4-FFF2-40B4-BE49-F238E27FC236}">
                <a16:creationId xmlns:a16="http://schemas.microsoft.com/office/drawing/2014/main" id="{C696B8DF-1276-7844-B104-4C8493B2A345}"/>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ea typeface="ＭＳ Ｐゴシック" charset="0"/>
            </a:endParaRPr>
          </a:p>
        </p:txBody>
      </p:sp>
      <p:sp>
        <p:nvSpPr>
          <p:cNvPr id="23556" name="Slide Number Placeholder 3">
            <a:extLst>
              <a:ext uri="{FF2B5EF4-FFF2-40B4-BE49-F238E27FC236}">
                <a16:creationId xmlns:a16="http://schemas.microsoft.com/office/drawing/2014/main" id="{4F43BD20-3D10-7144-AD23-6D897A44697E}"/>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5FE32D6-EC45-DF4F-9FA5-EFE46C6135C7}" type="slidenum">
              <a:rPr lang="en-GB" altLang="en-US"/>
              <a:pPr>
                <a:spcBef>
                  <a:spcPct val="0"/>
                </a:spcBef>
              </a:pPr>
              <a:t>46</a:t>
            </a:fld>
            <a:endParaRPr lang="en-GB" altLang="en-US"/>
          </a:p>
        </p:txBody>
      </p:sp>
    </p:spTree>
    <p:extLst>
      <p:ext uri="{BB962C8B-B14F-4D97-AF65-F5344CB8AC3E}">
        <p14:creationId xmlns:p14="http://schemas.microsoft.com/office/powerpoint/2010/main" val="26167918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9B30F1-8B3E-A44A-A546-D4313629D628}"/>
              </a:ext>
            </a:extLst>
          </p:cNvPr>
          <p:cNvSpPr>
            <a:spLocks noGrp="1" noRot="1" noChangeAspect="1"/>
          </p:cNvSpPr>
          <p:nvPr>
            <p:ph type="sldImg"/>
          </p:nvPr>
        </p:nvSpPr>
        <p:spPr>
          <a:xfrm>
            <a:off x="382588" y="685800"/>
            <a:ext cx="6092825" cy="3429000"/>
          </a:xfrm>
        </p:spPr>
      </p:sp>
      <p:sp>
        <p:nvSpPr>
          <p:cNvPr id="23555" name="Notes Placeholder 2">
            <a:extLst>
              <a:ext uri="{FF2B5EF4-FFF2-40B4-BE49-F238E27FC236}">
                <a16:creationId xmlns:a16="http://schemas.microsoft.com/office/drawing/2014/main" id="{C696B8DF-1276-7844-B104-4C8493B2A345}"/>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indent="0">
              <a:buFont typeface="Arial" panose="020B0604020202020204" pitchFamily="34" charset="0"/>
              <a:buNone/>
            </a:pPr>
            <a:endParaRPr lang="en-GB" sz="1200" dirty="0" smtClean="0"/>
          </a:p>
          <a:p>
            <a:pPr>
              <a:defRPr/>
            </a:pPr>
            <a:endParaRPr lang="en-US" b="1" dirty="0">
              <a:ea typeface="ＭＳ Ｐゴシック" charset="0"/>
            </a:endParaRPr>
          </a:p>
        </p:txBody>
      </p:sp>
      <p:sp>
        <p:nvSpPr>
          <p:cNvPr id="23556" name="Slide Number Placeholder 3">
            <a:extLst>
              <a:ext uri="{FF2B5EF4-FFF2-40B4-BE49-F238E27FC236}">
                <a16:creationId xmlns:a16="http://schemas.microsoft.com/office/drawing/2014/main" id="{4F43BD20-3D10-7144-AD23-6D897A44697E}"/>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5FE32D6-EC45-DF4F-9FA5-EFE46C6135C7}" type="slidenum">
              <a:rPr lang="en-GB" altLang="en-US"/>
              <a:pPr>
                <a:spcBef>
                  <a:spcPct val="0"/>
                </a:spcBef>
              </a:pPr>
              <a:t>47</a:t>
            </a:fld>
            <a:endParaRPr lang="en-GB" altLang="en-US" dirty="0"/>
          </a:p>
        </p:txBody>
      </p:sp>
    </p:spTree>
    <p:extLst>
      <p:ext uri="{BB962C8B-B14F-4D97-AF65-F5344CB8AC3E}">
        <p14:creationId xmlns:p14="http://schemas.microsoft.com/office/powerpoint/2010/main" val="4593052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4724A0-B221-4C0C-8862-36D8C9F8DE96}" type="slidenum">
              <a:rPr lang="en-GB" smtClean="0"/>
              <a:t>48</a:t>
            </a:fld>
            <a:endParaRPr lang="en-GB"/>
          </a:p>
        </p:txBody>
      </p:sp>
    </p:spTree>
    <p:extLst>
      <p:ext uri="{BB962C8B-B14F-4D97-AF65-F5344CB8AC3E}">
        <p14:creationId xmlns:p14="http://schemas.microsoft.com/office/powerpoint/2010/main" val="4178396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4724A0-B221-4C0C-8862-36D8C9F8DE96}" type="slidenum">
              <a:rPr lang="en-GB" smtClean="0"/>
              <a:t>5</a:t>
            </a:fld>
            <a:endParaRPr lang="en-GB"/>
          </a:p>
        </p:txBody>
      </p:sp>
    </p:spTree>
    <p:extLst>
      <p:ext uri="{BB962C8B-B14F-4D97-AF65-F5344CB8AC3E}">
        <p14:creationId xmlns:p14="http://schemas.microsoft.com/office/powerpoint/2010/main" val="38986237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smtClean="0"/>
              <a:t>https://onlinelibrary.wiley.com/doi/full/10.1111/obr.13128</a:t>
            </a:r>
          </a:p>
          <a:p>
            <a:pPr marL="228600" indent="-228600">
              <a:buAutoNum type="arabicPeriod"/>
            </a:pPr>
            <a:r>
              <a:rPr lang="en-GB" dirty="0" smtClean="0"/>
              <a:t>https://www.ncbi.nlm.nih.gov/pmc/articles/PMC3063048/?report=reader</a:t>
            </a:r>
          </a:p>
          <a:p>
            <a:pPr marL="228600" indent="-228600">
              <a:buAutoNum type="arabicPeriod"/>
            </a:pPr>
            <a:endParaRPr lang="en-GB" dirty="0"/>
          </a:p>
        </p:txBody>
      </p:sp>
    </p:spTree>
    <p:extLst>
      <p:ext uri="{BB962C8B-B14F-4D97-AF65-F5344CB8AC3E}">
        <p14:creationId xmlns:p14="http://schemas.microsoft.com/office/powerpoint/2010/main" val="34836239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4724A0-B221-4C0C-8862-36D8C9F8DE96}" type="slidenum">
              <a:rPr lang="en-GB" smtClean="0"/>
              <a:t>51</a:t>
            </a:fld>
            <a:endParaRPr lang="en-GB"/>
          </a:p>
        </p:txBody>
      </p:sp>
    </p:spTree>
    <p:extLst>
      <p:ext uri="{BB962C8B-B14F-4D97-AF65-F5344CB8AC3E}">
        <p14:creationId xmlns:p14="http://schemas.microsoft.com/office/powerpoint/2010/main" val="2661037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9B30F1-8B3E-A44A-A546-D4313629D628}"/>
              </a:ext>
            </a:extLst>
          </p:cNvPr>
          <p:cNvSpPr>
            <a:spLocks noGrp="1" noRot="1" noChangeAspect="1"/>
          </p:cNvSpPr>
          <p:nvPr>
            <p:ph type="sldImg"/>
          </p:nvPr>
        </p:nvSpPr>
        <p:spPr>
          <a:xfrm>
            <a:off x="382588" y="685800"/>
            <a:ext cx="6092825" cy="3429000"/>
          </a:xfrm>
        </p:spPr>
      </p:sp>
      <p:sp>
        <p:nvSpPr>
          <p:cNvPr id="23555" name="Notes Placeholder 2">
            <a:extLst>
              <a:ext uri="{FF2B5EF4-FFF2-40B4-BE49-F238E27FC236}">
                <a16:creationId xmlns:a16="http://schemas.microsoft.com/office/drawing/2014/main" id="{C696B8DF-1276-7844-B104-4C8493B2A345}"/>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dirty="0">
              <a:ea typeface="ＭＳ Ｐゴシック" charset="0"/>
            </a:endParaRPr>
          </a:p>
        </p:txBody>
      </p:sp>
      <p:sp>
        <p:nvSpPr>
          <p:cNvPr id="23556" name="Slide Number Placeholder 3">
            <a:extLst>
              <a:ext uri="{FF2B5EF4-FFF2-40B4-BE49-F238E27FC236}">
                <a16:creationId xmlns:a16="http://schemas.microsoft.com/office/drawing/2014/main" id="{4F43BD20-3D10-7144-AD23-6D897A44697E}"/>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5FE32D6-EC45-DF4F-9FA5-EFE46C6135C7}" type="slidenum">
              <a:rPr lang="en-GB" altLang="en-US"/>
              <a:pPr>
                <a:spcBef>
                  <a:spcPct val="0"/>
                </a:spcBef>
              </a:pPr>
              <a:t>6</a:t>
            </a:fld>
            <a:endParaRPr lang="en-GB" altLang="en-US" dirty="0"/>
          </a:p>
        </p:txBody>
      </p:sp>
    </p:spTree>
    <p:extLst>
      <p:ext uri="{BB962C8B-B14F-4D97-AF65-F5344CB8AC3E}">
        <p14:creationId xmlns:p14="http://schemas.microsoft.com/office/powerpoint/2010/main" val="3711005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4724A0-B221-4C0C-8862-36D8C9F8DE96}" type="slidenum">
              <a:rPr lang="en-GB" smtClean="0"/>
              <a:t>7</a:t>
            </a:fld>
            <a:endParaRPr lang="en-GB"/>
          </a:p>
        </p:txBody>
      </p:sp>
    </p:spTree>
    <p:extLst>
      <p:ext uri="{BB962C8B-B14F-4D97-AF65-F5344CB8AC3E}">
        <p14:creationId xmlns:p14="http://schemas.microsoft.com/office/powerpoint/2010/main" val="2882213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9B30F1-8B3E-A44A-A546-D4313629D628}"/>
              </a:ext>
            </a:extLst>
          </p:cNvPr>
          <p:cNvSpPr>
            <a:spLocks noGrp="1" noRot="1" noChangeAspect="1"/>
          </p:cNvSpPr>
          <p:nvPr>
            <p:ph type="sldImg"/>
          </p:nvPr>
        </p:nvSpPr>
        <p:spPr>
          <a:xfrm>
            <a:off x="382588" y="685800"/>
            <a:ext cx="6092825" cy="3429000"/>
          </a:xfrm>
        </p:spPr>
      </p:sp>
      <p:sp>
        <p:nvSpPr>
          <p:cNvPr id="23555" name="Notes Placeholder 2">
            <a:extLst>
              <a:ext uri="{FF2B5EF4-FFF2-40B4-BE49-F238E27FC236}">
                <a16:creationId xmlns:a16="http://schemas.microsoft.com/office/drawing/2014/main" id="{C696B8DF-1276-7844-B104-4C8493B2A345}"/>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dirty="0">
              <a:ea typeface="ＭＳ Ｐゴシック" charset="0"/>
            </a:endParaRPr>
          </a:p>
        </p:txBody>
      </p:sp>
      <p:sp>
        <p:nvSpPr>
          <p:cNvPr id="23556" name="Slide Number Placeholder 3">
            <a:extLst>
              <a:ext uri="{FF2B5EF4-FFF2-40B4-BE49-F238E27FC236}">
                <a16:creationId xmlns:a16="http://schemas.microsoft.com/office/drawing/2014/main" id="{4F43BD20-3D10-7144-AD23-6D897A44697E}"/>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5FE32D6-EC45-DF4F-9FA5-EFE46C6135C7}" type="slidenum">
              <a:rPr lang="en-GB" altLang="en-US"/>
              <a:pPr>
                <a:spcBef>
                  <a:spcPct val="0"/>
                </a:spcBef>
              </a:pPr>
              <a:t>8</a:t>
            </a:fld>
            <a:endParaRPr lang="en-GB" altLang="en-US" dirty="0"/>
          </a:p>
        </p:txBody>
      </p:sp>
    </p:spTree>
    <p:extLst>
      <p:ext uri="{BB962C8B-B14F-4D97-AF65-F5344CB8AC3E}">
        <p14:creationId xmlns:p14="http://schemas.microsoft.com/office/powerpoint/2010/main" val="411418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9B30F1-8B3E-A44A-A546-D4313629D628}"/>
              </a:ext>
            </a:extLst>
          </p:cNvPr>
          <p:cNvSpPr>
            <a:spLocks noGrp="1" noRot="1" noChangeAspect="1"/>
          </p:cNvSpPr>
          <p:nvPr>
            <p:ph type="sldImg"/>
          </p:nvPr>
        </p:nvSpPr>
        <p:spPr>
          <a:xfrm>
            <a:off x="382588" y="685800"/>
            <a:ext cx="6092825" cy="3429000"/>
          </a:xfrm>
        </p:spPr>
      </p:sp>
      <p:sp>
        <p:nvSpPr>
          <p:cNvPr id="23555" name="Notes Placeholder 2">
            <a:extLst>
              <a:ext uri="{FF2B5EF4-FFF2-40B4-BE49-F238E27FC236}">
                <a16:creationId xmlns:a16="http://schemas.microsoft.com/office/drawing/2014/main" id="{C696B8DF-1276-7844-B104-4C8493B2A345}"/>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dirty="0">
              <a:ea typeface="ＭＳ Ｐゴシック" charset="0"/>
            </a:endParaRPr>
          </a:p>
        </p:txBody>
      </p:sp>
      <p:sp>
        <p:nvSpPr>
          <p:cNvPr id="23556" name="Slide Number Placeholder 3">
            <a:extLst>
              <a:ext uri="{FF2B5EF4-FFF2-40B4-BE49-F238E27FC236}">
                <a16:creationId xmlns:a16="http://schemas.microsoft.com/office/drawing/2014/main" id="{4F43BD20-3D10-7144-AD23-6D897A44697E}"/>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5FE32D6-EC45-DF4F-9FA5-EFE46C6135C7}" type="slidenum">
              <a:rPr lang="en-GB" altLang="en-US"/>
              <a:pPr>
                <a:spcBef>
                  <a:spcPct val="0"/>
                </a:spcBef>
              </a:pPr>
              <a:t>9</a:t>
            </a:fld>
            <a:endParaRPr lang="en-GB" altLang="en-US"/>
          </a:p>
        </p:txBody>
      </p:sp>
    </p:spTree>
    <p:extLst>
      <p:ext uri="{BB962C8B-B14F-4D97-AF65-F5344CB8AC3E}">
        <p14:creationId xmlns:p14="http://schemas.microsoft.com/office/powerpoint/2010/main" val="2802589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9B30F1-8B3E-A44A-A546-D4313629D628}"/>
              </a:ext>
            </a:extLst>
          </p:cNvPr>
          <p:cNvSpPr>
            <a:spLocks noGrp="1" noRot="1" noChangeAspect="1"/>
          </p:cNvSpPr>
          <p:nvPr>
            <p:ph type="sldImg"/>
          </p:nvPr>
        </p:nvSpPr>
        <p:spPr>
          <a:xfrm>
            <a:off x="382588" y="685800"/>
            <a:ext cx="6092825" cy="3429000"/>
          </a:xfrm>
        </p:spPr>
      </p:sp>
      <p:sp>
        <p:nvSpPr>
          <p:cNvPr id="23555" name="Notes Placeholder 2">
            <a:extLst>
              <a:ext uri="{FF2B5EF4-FFF2-40B4-BE49-F238E27FC236}">
                <a16:creationId xmlns:a16="http://schemas.microsoft.com/office/drawing/2014/main" id="{C696B8DF-1276-7844-B104-4C8493B2A345}"/>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dirty="0">
              <a:ea typeface="ＭＳ Ｐゴシック" charset="0"/>
            </a:endParaRPr>
          </a:p>
        </p:txBody>
      </p:sp>
      <p:sp>
        <p:nvSpPr>
          <p:cNvPr id="23556" name="Slide Number Placeholder 3">
            <a:extLst>
              <a:ext uri="{FF2B5EF4-FFF2-40B4-BE49-F238E27FC236}">
                <a16:creationId xmlns:a16="http://schemas.microsoft.com/office/drawing/2014/main" id="{4F43BD20-3D10-7144-AD23-6D897A44697E}"/>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5FE32D6-EC45-DF4F-9FA5-EFE46C6135C7}" type="slidenum">
              <a:rPr lang="en-GB" altLang="en-US"/>
              <a:pPr>
                <a:spcBef>
                  <a:spcPct val="0"/>
                </a:spcBef>
              </a:pPr>
              <a:t>10</a:t>
            </a:fld>
            <a:endParaRPr lang="en-GB" altLang="en-US"/>
          </a:p>
        </p:txBody>
      </p:sp>
    </p:spTree>
    <p:extLst>
      <p:ext uri="{BB962C8B-B14F-4D97-AF65-F5344CB8AC3E}">
        <p14:creationId xmlns:p14="http://schemas.microsoft.com/office/powerpoint/2010/main" val="3913999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426"/>
            <a:ext cx="10361851"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0F66382-14CD-4C49-86EF-A23514A6764F}" type="datetime1">
              <a:rPr lang="en-GB" smtClean="0"/>
              <a:t>23/06/2021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D2868F-8BDD-4814-A9FF-20FEB30F74C8}" type="slidenum">
              <a:rPr lang="en-GB" smtClean="0"/>
              <a:t>‹#›</a:t>
            </a:fld>
            <a:endParaRPr lang="en-GB"/>
          </a:p>
        </p:txBody>
      </p:sp>
    </p:spTree>
    <p:extLst>
      <p:ext uri="{BB962C8B-B14F-4D97-AF65-F5344CB8AC3E}">
        <p14:creationId xmlns:p14="http://schemas.microsoft.com/office/powerpoint/2010/main" val="1307760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B04129-B0EF-41F0-9DEF-9890109CAB87}" type="datetime1">
              <a:rPr lang="en-GB" smtClean="0"/>
              <a:t>23/06/2021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D2868F-8BDD-4814-A9FF-20FEB30F74C8}" type="slidenum">
              <a:rPr lang="en-GB" smtClean="0"/>
              <a:t>‹#›</a:t>
            </a:fld>
            <a:endParaRPr lang="en-GB"/>
          </a:p>
        </p:txBody>
      </p:sp>
    </p:spTree>
    <p:extLst>
      <p:ext uri="{BB962C8B-B14F-4D97-AF65-F5344CB8AC3E}">
        <p14:creationId xmlns:p14="http://schemas.microsoft.com/office/powerpoint/2010/main" val="1443292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49" y="274639"/>
            <a:ext cx="2742843"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521" y="274639"/>
            <a:ext cx="802535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749CD1-DA28-41FE-B98C-57999FB6C3B3}" type="datetime1">
              <a:rPr lang="en-GB" smtClean="0"/>
              <a:t>23/06/2021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D2868F-8BDD-4814-A9FF-20FEB30F74C8}" type="slidenum">
              <a:rPr lang="en-GB" smtClean="0"/>
              <a:t>‹#›</a:t>
            </a:fld>
            <a:endParaRPr lang="en-GB"/>
          </a:p>
        </p:txBody>
      </p:sp>
    </p:spTree>
    <p:extLst>
      <p:ext uri="{BB962C8B-B14F-4D97-AF65-F5344CB8AC3E}">
        <p14:creationId xmlns:p14="http://schemas.microsoft.com/office/powerpoint/2010/main" val="939689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672AD8-3814-460D-8049-74FAE96FD70A}" type="datetime1">
              <a:rPr lang="en-GB" smtClean="0"/>
              <a:t>23/06/2021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D2868F-8BDD-4814-A9FF-20FEB30F74C8}" type="slidenum">
              <a:rPr lang="en-GB" smtClean="0"/>
              <a:t>‹#›</a:t>
            </a:fld>
            <a:endParaRPr lang="en-GB"/>
          </a:p>
        </p:txBody>
      </p:sp>
    </p:spTree>
    <p:extLst>
      <p:ext uri="{BB962C8B-B14F-4D97-AF65-F5344CB8AC3E}">
        <p14:creationId xmlns:p14="http://schemas.microsoft.com/office/powerpoint/2010/main" val="2599130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59" y="4406901"/>
            <a:ext cx="10361851"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911488-8594-40B1-A413-F49BA5F6B9ED}" type="datetime1">
              <a:rPr lang="en-GB" smtClean="0"/>
              <a:t>23/06/2021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D2868F-8BDD-4814-A9FF-20FEB30F74C8}" type="slidenum">
              <a:rPr lang="en-GB" smtClean="0"/>
              <a:t>‹#›</a:t>
            </a:fld>
            <a:endParaRPr lang="en-GB"/>
          </a:p>
        </p:txBody>
      </p:sp>
    </p:spTree>
    <p:extLst>
      <p:ext uri="{BB962C8B-B14F-4D97-AF65-F5344CB8AC3E}">
        <p14:creationId xmlns:p14="http://schemas.microsoft.com/office/powerpoint/2010/main" val="3726769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9B69446-4080-4CE2-9EE7-A56CFD6DC8C0}" type="datetime1">
              <a:rPr lang="en-GB" smtClean="0"/>
              <a:t>23/06/2021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D2868F-8BDD-4814-A9FF-20FEB30F74C8}" type="slidenum">
              <a:rPr lang="en-GB" smtClean="0"/>
              <a:t>‹#›</a:t>
            </a:fld>
            <a:endParaRPr lang="en-GB"/>
          </a:p>
        </p:txBody>
      </p:sp>
    </p:spTree>
    <p:extLst>
      <p:ext uri="{BB962C8B-B14F-4D97-AF65-F5344CB8AC3E}">
        <p14:creationId xmlns:p14="http://schemas.microsoft.com/office/powerpoint/2010/main" val="1819984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BEB52CF-9F32-4192-ACC4-3693AD3C6817}" type="datetime1">
              <a:rPr lang="en-GB" smtClean="0"/>
              <a:t>23/06/2021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D2868F-8BDD-4814-A9FF-20FEB30F74C8}" type="slidenum">
              <a:rPr lang="en-GB" smtClean="0"/>
              <a:t>‹#›</a:t>
            </a:fld>
            <a:endParaRPr lang="en-GB"/>
          </a:p>
        </p:txBody>
      </p:sp>
    </p:spTree>
    <p:extLst>
      <p:ext uri="{BB962C8B-B14F-4D97-AF65-F5344CB8AC3E}">
        <p14:creationId xmlns:p14="http://schemas.microsoft.com/office/powerpoint/2010/main" val="2754309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316CDA5-9343-40BE-8A5F-6C0BAEE8CE1B}" type="datetime1">
              <a:rPr lang="en-GB" smtClean="0"/>
              <a:t>23/06/2021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D2868F-8BDD-4814-A9FF-20FEB30F74C8}" type="slidenum">
              <a:rPr lang="en-GB" smtClean="0"/>
              <a:t>‹#›</a:t>
            </a:fld>
            <a:endParaRPr lang="en-GB"/>
          </a:p>
        </p:txBody>
      </p:sp>
    </p:spTree>
    <p:extLst>
      <p:ext uri="{BB962C8B-B14F-4D97-AF65-F5344CB8AC3E}">
        <p14:creationId xmlns:p14="http://schemas.microsoft.com/office/powerpoint/2010/main" val="2502478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2E59D-D974-4D87-A71F-25106763DE65}" type="datetime1">
              <a:rPr lang="en-GB" smtClean="0"/>
              <a:t>23/06/2021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3D2868F-8BDD-4814-A9FF-20FEB30F74C8}" type="slidenum">
              <a:rPr lang="en-GB" smtClean="0"/>
              <a:t>‹#›</a:t>
            </a:fld>
            <a:endParaRPr lang="en-GB"/>
          </a:p>
        </p:txBody>
      </p:sp>
    </p:spTree>
    <p:extLst>
      <p:ext uri="{BB962C8B-B14F-4D97-AF65-F5344CB8AC3E}">
        <p14:creationId xmlns:p14="http://schemas.microsoft.com/office/powerpoint/2010/main" val="2185164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3050"/>
            <a:ext cx="4010562"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56A7C7-92E8-4302-98CB-AEC63558F24B}" type="datetime1">
              <a:rPr lang="en-GB" smtClean="0"/>
              <a:t>23/06/2021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D2868F-8BDD-4814-A9FF-20FEB30F74C8}" type="slidenum">
              <a:rPr lang="en-GB" smtClean="0"/>
              <a:t>‹#›</a:t>
            </a:fld>
            <a:endParaRPr lang="en-GB"/>
          </a:p>
        </p:txBody>
      </p:sp>
    </p:spTree>
    <p:extLst>
      <p:ext uri="{BB962C8B-B14F-4D97-AF65-F5344CB8AC3E}">
        <p14:creationId xmlns:p14="http://schemas.microsoft.com/office/powerpoint/2010/main" val="2338641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0600"/>
            <a:ext cx="7314248"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248D5C-6297-4DF5-ADE1-B17663D30ECF}" type="datetime1">
              <a:rPr lang="en-GB" smtClean="0"/>
              <a:t>23/06/2021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D2868F-8BDD-4814-A9FF-20FEB30F74C8}" type="slidenum">
              <a:rPr lang="en-GB" smtClean="0"/>
              <a:t>‹#›</a:t>
            </a:fld>
            <a:endParaRPr lang="en-GB"/>
          </a:p>
        </p:txBody>
      </p:sp>
    </p:spTree>
    <p:extLst>
      <p:ext uri="{BB962C8B-B14F-4D97-AF65-F5344CB8AC3E}">
        <p14:creationId xmlns:p14="http://schemas.microsoft.com/office/powerpoint/2010/main" val="645208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520"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2DE2F-7FD1-442B-96B1-9B6AC5DEF506}" type="datetime1">
              <a:rPr lang="en-GB" smtClean="0"/>
              <a:t>23/06/2021</a:t>
            </a:fld>
            <a:endParaRPr lang="en-GB"/>
          </a:p>
        </p:txBody>
      </p:sp>
      <p:sp>
        <p:nvSpPr>
          <p:cNvPr id="5" name="Footer Placeholder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D2868F-8BDD-4814-A9FF-20FEB30F74C8}" type="slidenum">
              <a:rPr lang="en-GB" smtClean="0"/>
              <a:t>‹#›</a:t>
            </a:fld>
            <a:endParaRPr lang="en-GB"/>
          </a:p>
        </p:txBody>
      </p:sp>
    </p:spTree>
    <p:extLst>
      <p:ext uri="{BB962C8B-B14F-4D97-AF65-F5344CB8AC3E}">
        <p14:creationId xmlns:p14="http://schemas.microsoft.com/office/powerpoint/2010/main" val="3176128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26" Type="http://schemas.openxmlformats.org/officeDocument/2006/relationships/image" Target="../media/image52.png"/><Relationship Id="rId3" Type="http://schemas.openxmlformats.org/officeDocument/2006/relationships/image" Target="../media/image29.pn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emf"/><Relationship Id="rId17" Type="http://schemas.openxmlformats.org/officeDocument/2006/relationships/image" Target="../media/image43.png"/><Relationship Id="rId25" Type="http://schemas.openxmlformats.org/officeDocument/2006/relationships/image" Target="../media/image51.png"/><Relationship Id="rId33" Type="http://schemas.openxmlformats.org/officeDocument/2006/relationships/image" Target="../media/image59.png"/><Relationship Id="rId2" Type="http://schemas.openxmlformats.org/officeDocument/2006/relationships/notesSlide" Target="../notesSlides/notesSlide12.xml"/><Relationship Id="rId16" Type="http://schemas.openxmlformats.org/officeDocument/2006/relationships/image" Target="../media/image42.png"/><Relationship Id="rId20" Type="http://schemas.openxmlformats.org/officeDocument/2006/relationships/image" Target="../media/image46.png"/><Relationship Id="rId29"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24" Type="http://schemas.openxmlformats.org/officeDocument/2006/relationships/image" Target="../media/image50.png"/><Relationship Id="rId32" Type="http://schemas.openxmlformats.org/officeDocument/2006/relationships/image" Target="../media/image58.png"/><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image" Target="../media/image49.png"/><Relationship Id="rId28" Type="http://schemas.openxmlformats.org/officeDocument/2006/relationships/image" Target="../media/image54.png"/><Relationship Id="rId10" Type="http://schemas.openxmlformats.org/officeDocument/2006/relationships/image" Target="../media/image36.png"/><Relationship Id="rId19" Type="http://schemas.openxmlformats.org/officeDocument/2006/relationships/image" Target="../media/image45.png"/><Relationship Id="rId31" Type="http://schemas.openxmlformats.org/officeDocument/2006/relationships/image" Target="../media/image57.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png"/><Relationship Id="rId27" Type="http://schemas.openxmlformats.org/officeDocument/2006/relationships/image" Target="../media/image53.png"/><Relationship Id="rId30" Type="http://schemas.openxmlformats.org/officeDocument/2006/relationships/image" Target="../media/image56.png"/></Relationships>
</file>

<file path=ppt/slides/_rels/slide1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diagramLayout" Target="../diagrams/layout1.xml"/><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64.png"/><Relationship Id="rId5" Type="http://schemas.openxmlformats.org/officeDocument/2006/relationships/diagramColors" Target="../diagrams/colors1.xml"/><Relationship Id="rId10" Type="http://schemas.openxmlformats.org/officeDocument/2006/relationships/image" Target="../media/image63.png"/><Relationship Id="rId4" Type="http://schemas.openxmlformats.org/officeDocument/2006/relationships/diagramQuickStyle" Target="../diagrams/quickStyle1.xml"/><Relationship Id="rId9" Type="http://schemas.openxmlformats.org/officeDocument/2006/relationships/image" Target="../media/image62.png"/></Relationships>
</file>

<file path=ppt/slides/_rels/slide1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emf"/></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2.png"/><Relationship Id="rId3" Type="http://schemas.openxmlformats.org/officeDocument/2006/relationships/image" Target="../media/image76.png"/><Relationship Id="rId7" Type="http://schemas.openxmlformats.org/officeDocument/2006/relationships/image" Target="../media/image78.png"/><Relationship Id="rId12" Type="http://schemas.openxmlformats.org/officeDocument/2006/relationships/image" Target="../media/image81.png"/><Relationship Id="rId17" Type="http://schemas.openxmlformats.org/officeDocument/2006/relationships/image" Target="../media/image86.png"/><Relationship Id="rId2" Type="http://schemas.openxmlformats.org/officeDocument/2006/relationships/notesSlide" Target="../notesSlides/notesSlide16.xml"/><Relationship Id="rId16" Type="http://schemas.openxmlformats.org/officeDocument/2006/relationships/image" Target="../media/image85.emf"/><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80.png"/><Relationship Id="rId5" Type="http://schemas.openxmlformats.org/officeDocument/2006/relationships/image" Target="../media/image15.png"/><Relationship Id="rId15" Type="http://schemas.openxmlformats.org/officeDocument/2006/relationships/image" Target="../media/image84.png"/><Relationship Id="rId10" Type="http://schemas.openxmlformats.org/officeDocument/2006/relationships/image" Target="../media/image57.png"/><Relationship Id="rId4" Type="http://schemas.openxmlformats.org/officeDocument/2006/relationships/image" Target="../media/image77.png"/><Relationship Id="rId9" Type="http://schemas.openxmlformats.org/officeDocument/2006/relationships/image" Target="../media/image49.png"/><Relationship Id="rId14" Type="http://schemas.openxmlformats.org/officeDocument/2006/relationships/image" Target="../media/image8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fingertips.phe.org.uk/public-health-dashboard-ft#page/4/gid/1938133143/pat/6/par/E12000007/ati/102/are/E09000025/iid/90319/age/200/sex/4" TargetMode="External"/><Relationship Id="rId13" Type="http://schemas.openxmlformats.org/officeDocument/2006/relationships/hyperlink" Target="#_ftnref3"/><Relationship Id="rId18" Type="http://schemas.openxmlformats.org/officeDocument/2006/relationships/image" Target="../media/image88.png"/><Relationship Id="rId3" Type="http://schemas.openxmlformats.org/officeDocument/2006/relationships/hyperlink" Target="#_ftn1"/><Relationship Id="rId21" Type="http://schemas.openxmlformats.org/officeDocument/2006/relationships/image" Target="../media/image79.png"/><Relationship Id="rId7" Type="http://schemas.openxmlformats.org/officeDocument/2006/relationships/hyperlink" Target="#_ftn5"/><Relationship Id="rId12" Type="http://schemas.openxmlformats.org/officeDocument/2006/relationships/hyperlink" Target="#_ftnref2"/><Relationship Id="rId17" Type="http://schemas.openxmlformats.org/officeDocument/2006/relationships/image" Target="../media/image87.png"/><Relationship Id="rId2" Type="http://schemas.openxmlformats.org/officeDocument/2006/relationships/notesSlide" Target="../notesSlides/notesSlide18.xml"/><Relationship Id="rId16" Type="http://schemas.openxmlformats.org/officeDocument/2006/relationships/hyperlink" Target="#_ftnref6"/><Relationship Id="rId20"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hyperlink" Target="#_ftn4"/><Relationship Id="rId11" Type="http://schemas.openxmlformats.org/officeDocument/2006/relationships/hyperlink" Target="#_ftnref1"/><Relationship Id="rId5" Type="http://schemas.openxmlformats.org/officeDocument/2006/relationships/hyperlink" Target="#_ftn3"/><Relationship Id="rId15" Type="http://schemas.openxmlformats.org/officeDocument/2006/relationships/hyperlink" Target="#_ftnref5"/><Relationship Id="rId10" Type="http://schemas.openxmlformats.org/officeDocument/2006/relationships/hyperlink" Target="#_ftn6"/><Relationship Id="rId19" Type="http://schemas.openxmlformats.org/officeDocument/2006/relationships/image" Target="../media/image81.png"/><Relationship Id="rId4" Type="http://schemas.openxmlformats.org/officeDocument/2006/relationships/hyperlink" Target="#_ftn2"/><Relationship Id="rId9" Type="http://schemas.openxmlformats.org/officeDocument/2006/relationships/hyperlink" Target="https://fingertips.phe.org.uk/public-health-dashboard-ft#page/4/gid/1938133143/pat/6/par/E12000007/ati/102/are/E09000025/iid/90323/age/201/sex/4" TargetMode="External"/><Relationship Id="rId14" Type="http://schemas.openxmlformats.org/officeDocument/2006/relationships/hyperlink" Target="#_ftnref4"/><Relationship Id="rId22" Type="http://schemas.openxmlformats.org/officeDocument/2006/relationships/image" Target="../media/image89.png"/></Relationships>
</file>

<file path=ppt/slides/_rels/slide24.xml.rels><?xml version="1.0" encoding="UTF-8" standalone="yes"?>
<Relationships xmlns="http://schemas.openxmlformats.org/package/2006/relationships"><Relationship Id="rId8" Type="http://schemas.openxmlformats.org/officeDocument/2006/relationships/image" Target="../media/image95.emf"/><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 Id="rId9" Type="http://schemas.openxmlformats.org/officeDocument/2006/relationships/image" Target="../media/image96.emf"/></Relationships>
</file>

<file path=ppt/slides/_rels/slide25.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 Id="rId9" Type="http://schemas.openxmlformats.org/officeDocument/2006/relationships/hyperlink" Target="https://www.ons.gov.uk/peoplepopulationandcommunity/healthandsocialcare/healthandlifeexpectancies/bulletins/adultsmokinghabitsingreatbritain/latest#characteristics-of-current-cigarette-smokers-in-the-uk"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105.emf"/><Relationship Id="rId3" Type="http://schemas.openxmlformats.org/officeDocument/2006/relationships/image" Target="../media/image88.png"/><Relationship Id="rId7" Type="http://schemas.openxmlformats.org/officeDocument/2006/relationships/image" Target="../media/image10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27.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07.jpeg"/><Relationship Id="rId4" Type="http://schemas.openxmlformats.org/officeDocument/2006/relationships/chart" Target="../charts/chart4.xml"/></Relationships>
</file>

<file path=ppt/slides/_rels/slide2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10.emf"/><Relationship Id="rId5" Type="http://schemas.openxmlformats.org/officeDocument/2006/relationships/image" Target="../media/image109.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image" Target="../media/image111.png"/></Relationships>
</file>

<file path=ppt/slides/_rels/slide31.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3.emf"/></Relationships>
</file>

<file path=ppt/slides/_rels/slide32.xml.rels><?xml version="1.0" encoding="UTF-8" standalone="yes"?>
<Relationships xmlns="http://schemas.openxmlformats.org/package/2006/relationships"><Relationship Id="rId8" Type="http://schemas.openxmlformats.org/officeDocument/2006/relationships/image" Target="../media/image114.emf"/><Relationship Id="rId13" Type="http://schemas.openxmlformats.org/officeDocument/2006/relationships/image" Target="../media/image119.png"/><Relationship Id="rId3" Type="http://schemas.openxmlformats.org/officeDocument/2006/relationships/diagramLayout" Target="../diagrams/layout2.xml"/><Relationship Id="rId7" Type="http://schemas.openxmlformats.org/officeDocument/2006/relationships/image" Target="../media/image60.png"/><Relationship Id="rId12" Type="http://schemas.openxmlformats.org/officeDocument/2006/relationships/image" Target="../media/image11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117.png"/><Relationship Id="rId5" Type="http://schemas.openxmlformats.org/officeDocument/2006/relationships/diagramColors" Target="../diagrams/colors2.xml"/><Relationship Id="rId10" Type="http://schemas.openxmlformats.org/officeDocument/2006/relationships/image" Target="../media/image116.png"/><Relationship Id="rId4" Type="http://schemas.openxmlformats.org/officeDocument/2006/relationships/diagramQuickStyle" Target="../diagrams/quickStyle2.xml"/><Relationship Id="rId9" Type="http://schemas.openxmlformats.org/officeDocument/2006/relationships/image" Target="../media/image115.png"/></Relationships>
</file>

<file path=ppt/slides/_rels/slide3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23.emf"/><Relationship Id="rId5" Type="http://schemas.openxmlformats.org/officeDocument/2006/relationships/image" Target="../media/image122.emf"/><Relationship Id="rId4" Type="http://schemas.openxmlformats.org/officeDocument/2006/relationships/image" Target="../media/image121.png"/></Relationships>
</file>

<file path=ppt/slides/_rels/slide34.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2.xml"/><Relationship Id="rId4" Type="http://schemas.openxmlformats.org/officeDocument/2006/relationships/image" Target="../media/image12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9.em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8" Type="http://schemas.openxmlformats.org/officeDocument/2006/relationships/image" Target="../media/image114.emf"/><Relationship Id="rId3" Type="http://schemas.openxmlformats.org/officeDocument/2006/relationships/diagramLayout" Target="../diagrams/layout3.xml"/><Relationship Id="rId7" Type="http://schemas.openxmlformats.org/officeDocument/2006/relationships/image" Target="../media/image60.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3.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stopsmokinglondon.com/"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32.emf"/><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hyperlink" Target="https://fingertips.phe.org.uk/profile/nhs-health-check-detailed/" TargetMode="External"/><Relationship Id="rId4" Type="http://schemas.openxmlformats.org/officeDocument/2006/relationships/image" Target="../media/image133.png"/></Relationships>
</file>

<file path=ppt/slides/_rels/slide46.xml.rels><?xml version="1.0" encoding="UTF-8" standalone="yes"?>
<Relationships xmlns="http://schemas.openxmlformats.org/package/2006/relationships"><Relationship Id="rId3" Type="http://schemas.openxmlformats.org/officeDocument/2006/relationships/image" Target="../media/image134.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35.png"/><Relationship Id="rId7" Type="http://schemas.openxmlformats.org/officeDocument/2006/relationships/diagramColors" Target="../diagrams/colors4.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8.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7.em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38.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8" Type="http://schemas.openxmlformats.org/officeDocument/2006/relationships/image" Target="../media/image139.tiff"/><Relationship Id="rId13" Type="http://schemas.openxmlformats.org/officeDocument/2006/relationships/diagramColors" Target="../diagrams/colors6.xml"/><Relationship Id="rId3" Type="http://schemas.openxmlformats.org/officeDocument/2006/relationships/diagramLayout" Target="../diagrams/layout5.xml"/><Relationship Id="rId7" Type="http://schemas.openxmlformats.org/officeDocument/2006/relationships/image" Target="../media/image88.png"/><Relationship Id="rId12" Type="http://schemas.openxmlformats.org/officeDocument/2006/relationships/diagramQuickStyle" Target="../diagrams/quickStyle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openxmlformats.org/officeDocument/2006/relationships/diagramLayout" Target="../diagrams/layout6.xml"/><Relationship Id="rId5" Type="http://schemas.openxmlformats.org/officeDocument/2006/relationships/diagramColors" Target="../diagrams/colors5.xml"/><Relationship Id="rId10" Type="http://schemas.openxmlformats.org/officeDocument/2006/relationships/diagramData" Target="../diagrams/data6.xml"/><Relationship Id="rId4" Type="http://schemas.openxmlformats.org/officeDocument/2006/relationships/diagramQuickStyle" Target="../diagrams/quickStyle5.xml"/><Relationship Id="rId9" Type="http://schemas.openxmlformats.org/officeDocument/2006/relationships/image" Target="../media/image140.png"/><Relationship Id="rId14" Type="http://schemas.microsoft.com/office/2007/relationships/diagramDrawing" Target="../diagrams/drawing6.xml"/></Relationships>
</file>

<file path=ppt/slides/_rels/slide5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41.png"/><Relationship Id="rId7" Type="http://schemas.openxmlformats.org/officeDocument/2006/relationships/diagramColors" Target="../diagrams/colors7.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52.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51.png"/><Relationship Id="rId3" Type="http://schemas.openxmlformats.org/officeDocument/2006/relationships/image" Target="../media/image143.png"/><Relationship Id="rId7" Type="http://schemas.openxmlformats.org/officeDocument/2006/relationships/image" Target="../media/image146.png"/><Relationship Id="rId12" Type="http://schemas.openxmlformats.org/officeDocument/2006/relationships/image" Target="../media/image150.png"/><Relationship Id="rId2" Type="http://schemas.openxmlformats.org/officeDocument/2006/relationships/image" Target="../media/image142.png"/><Relationship Id="rId1" Type="http://schemas.openxmlformats.org/officeDocument/2006/relationships/slideLayout" Target="../slideLayouts/slideLayout2.xml"/><Relationship Id="rId6" Type="http://schemas.openxmlformats.org/officeDocument/2006/relationships/image" Target="../media/image145.png"/><Relationship Id="rId11" Type="http://schemas.openxmlformats.org/officeDocument/2006/relationships/image" Target="../media/image149.png"/><Relationship Id="rId5" Type="http://schemas.openxmlformats.org/officeDocument/2006/relationships/image" Target="../media/image115.png"/><Relationship Id="rId15" Type="http://schemas.openxmlformats.org/officeDocument/2006/relationships/image" Target="../media/image153.png"/><Relationship Id="rId10" Type="http://schemas.openxmlformats.org/officeDocument/2006/relationships/image" Target="../media/image148.png"/><Relationship Id="rId4" Type="http://schemas.openxmlformats.org/officeDocument/2006/relationships/image" Target="../media/image144.png"/><Relationship Id="rId9" Type="http://schemas.openxmlformats.org/officeDocument/2006/relationships/image" Target="../media/image147.png"/><Relationship Id="rId14" Type="http://schemas.openxmlformats.org/officeDocument/2006/relationships/image" Target="../media/image15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6268B7-36BF-3147-B4AE-3B388CC39A5F}"/>
              </a:ext>
            </a:extLst>
          </p:cNvPr>
          <p:cNvSpPr/>
          <p:nvPr/>
        </p:nvSpPr>
        <p:spPr>
          <a:xfrm>
            <a:off x="0" y="3"/>
            <a:ext cx="12190413" cy="6857997"/>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3200" b="1" dirty="0">
              <a:solidFill>
                <a:schemeClr val="bg1"/>
              </a:solidFill>
            </a:endParaRPr>
          </a:p>
        </p:txBody>
      </p:sp>
      <p:sp>
        <p:nvSpPr>
          <p:cNvPr id="2" name="Title 1"/>
          <p:cNvSpPr>
            <a:spLocks noGrp="1"/>
          </p:cNvSpPr>
          <p:nvPr>
            <p:ph type="title"/>
          </p:nvPr>
        </p:nvSpPr>
        <p:spPr/>
        <p:txBody>
          <a:bodyPr/>
          <a:lstStyle/>
          <a:p>
            <a:r>
              <a:rPr lang="en-GB" dirty="0" smtClean="0">
                <a:solidFill>
                  <a:schemeClr val="bg1"/>
                </a:solidFill>
              </a:rPr>
              <a:t>NEWHAM Healthy Living Needs Assessment</a:t>
            </a:r>
            <a:endParaRPr lang="en-GB" dirty="0">
              <a:solidFill>
                <a:schemeClr val="bg1"/>
              </a:solidFill>
            </a:endParaRPr>
          </a:p>
        </p:txBody>
      </p:sp>
      <p:sp>
        <p:nvSpPr>
          <p:cNvPr id="3" name="Text Placeholder 2"/>
          <p:cNvSpPr>
            <a:spLocks noGrp="1"/>
          </p:cNvSpPr>
          <p:nvPr>
            <p:ph type="body" idx="1"/>
          </p:nvPr>
        </p:nvSpPr>
        <p:spPr>
          <a:xfrm>
            <a:off x="994193" y="5087938"/>
            <a:ext cx="10361851" cy="545852"/>
          </a:xfrm>
        </p:spPr>
        <p:txBody>
          <a:bodyPr/>
          <a:lstStyle/>
          <a:p>
            <a:r>
              <a:rPr lang="en-GB" dirty="0" smtClean="0">
                <a:solidFill>
                  <a:schemeClr val="bg1"/>
                </a:solidFill>
              </a:rPr>
              <a:t>Informing 50 steps to a healthier Newham</a:t>
            </a:r>
            <a:endParaRPr lang="en-GB" dirty="0">
              <a:solidFill>
                <a:schemeClr val="bg1"/>
              </a:solidFill>
            </a:endParaRPr>
          </a:p>
        </p:txBody>
      </p:sp>
      <p:sp>
        <p:nvSpPr>
          <p:cNvPr id="5" name="Slide Number Placeholder 4"/>
          <p:cNvSpPr>
            <a:spLocks noGrp="1"/>
          </p:cNvSpPr>
          <p:nvPr>
            <p:ph type="sldNum" sz="quarter" idx="12"/>
          </p:nvPr>
        </p:nvSpPr>
        <p:spPr/>
        <p:txBody>
          <a:bodyPr/>
          <a:lstStyle/>
          <a:p>
            <a:fld id="{13D2868F-8BDD-4814-A9FF-20FEB30F74C8}" type="slidenum">
              <a:rPr lang="en-GB" smtClean="0">
                <a:solidFill>
                  <a:schemeClr val="bg1"/>
                </a:solidFill>
              </a:rPr>
              <a:t>1</a:t>
            </a:fld>
            <a:endParaRPr lang="en-GB" dirty="0">
              <a:solidFill>
                <a:schemeClr val="bg1"/>
              </a:solidFill>
            </a:endParaRPr>
          </a:p>
        </p:txBody>
      </p:sp>
    </p:spTree>
    <p:extLst>
      <p:ext uri="{BB962C8B-B14F-4D97-AF65-F5344CB8AC3E}">
        <p14:creationId xmlns:p14="http://schemas.microsoft.com/office/powerpoint/2010/main" val="3218572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6268B7-36BF-3147-B4AE-3B388CC39A5F}"/>
              </a:ext>
            </a:extLst>
          </p:cNvPr>
          <p:cNvSpPr/>
          <p:nvPr/>
        </p:nvSpPr>
        <p:spPr>
          <a:xfrm>
            <a:off x="0" y="3"/>
            <a:ext cx="12190413" cy="539645"/>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smtClean="0">
                <a:solidFill>
                  <a:schemeClr val="bg1"/>
                </a:solidFill>
              </a:rPr>
              <a:t>Causes of death by neighbourhood</a:t>
            </a:r>
            <a:endParaRPr lang="en-GB" sz="3200" b="1" dirty="0">
              <a:solidFill>
                <a:schemeClr val="bg1"/>
              </a:solidFill>
            </a:endParaRPr>
          </a:p>
        </p:txBody>
      </p:sp>
      <p:sp>
        <p:nvSpPr>
          <p:cNvPr id="4" name="TextBox 3"/>
          <p:cNvSpPr txBox="1"/>
          <p:nvPr/>
        </p:nvSpPr>
        <p:spPr>
          <a:xfrm>
            <a:off x="269247" y="692696"/>
            <a:ext cx="4486292" cy="5740033"/>
          </a:xfrm>
          <a:prstGeom prst="rect">
            <a:avLst/>
          </a:prstGeom>
          <a:noFill/>
          <a:ln>
            <a:noFill/>
          </a:ln>
        </p:spPr>
        <p:txBody>
          <a:bodyPr wrap="square" rtlCol="0">
            <a:spAutoFit/>
          </a:bodyPr>
          <a:lstStyle/>
          <a:p>
            <a:r>
              <a:rPr lang="en-GB" sz="1200" dirty="0" smtClean="0"/>
              <a:t> </a:t>
            </a:r>
            <a:r>
              <a:rPr lang="en-GB" dirty="0" smtClean="0"/>
              <a:t>Over half of all deaths in the 3 year time period (2016-2018) are from:</a:t>
            </a:r>
          </a:p>
          <a:p>
            <a:endParaRPr lang="en-GB" dirty="0" smtClean="0"/>
          </a:p>
          <a:p>
            <a:pPr marL="446088" indent="-446088"/>
            <a:r>
              <a:rPr lang="en-GB" dirty="0"/>
              <a:t>	</a:t>
            </a:r>
            <a:r>
              <a:rPr lang="en-GB" sz="1600" dirty="0" smtClean="0"/>
              <a:t>Cancer (28%, n=1107) or</a:t>
            </a:r>
          </a:p>
          <a:p>
            <a:pPr marL="446088" indent="-446088"/>
            <a:endParaRPr lang="en-GB" sz="1600" dirty="0" smtClean="0"/>
          </a:p>
          <a:p>
            <a:pPr marL="446088" indent="-446088"/>
            <a:r>
              <a:rPr lang="en-GB" sz="1600" dirty="0"/>
              <a:t>	C</a:t>
            </a:r>
            <a:r>
              <a:rPr lang="en-GB" sz="1600" dirty="0" smtClean="0"/>
              <a:t>ardiovascular disease (27%, n=1085)</a:t>
            </a:r>
          </a:p>
          <a:p>
            <a:pPr marL="446088"/>
            <a:endParaRPr lang="en-GB" sz="1600" dirty="0"/>
          </a:p>
          <a:p>
            <a:pPr marL="446088"/>
            <a:r>
              <a:rPr lang="en-GB" sz="1600" dirty="0" smtClean="0"/>
              <a:t>Followed by: </a:t>
            </a:r>
          </a:p>
          <a:p>
            <a:pPr marL="446088"/>
            <a:endParaRPr lang="en-GB" sz="1600" dirty="0" smtClean="0"/>
          </a:p>
          <a:p>
            <a:pPr marL="446088"/>
            <a:r>
              <a:rPr lang="en-GB" sz="1600" dirty="0" smtClean="0"/>
              <a:t>Respiratory diseases (13%, n=526)   </a:t>
            </a:r>
          </a:p>
          <a:p>
            <a:endParaRPr lang="en-GB" sz="1200" dirty="0"/>
          </a:p>
          <a:p>
            <a:r>
              <a:rPr lang="en-GB" sz="1600" dirty="0" smtClean="0"/>
              <a:t>The highest percentage of deaths during this 3 year period was in the Custom House and Canning Town neighbourhood (17%)</a:t>
            </a:r>
          </a:p>
          <a:p>
            <a:endParaRPr lang="en-GB" sz="1100" dirty="0" smtClean="0"/>
          </a:p>
          <a:p>
            <a:r>
              <a:rPr lang="en-GB" sz="1600" dirty="0" smtClean="0"/>
              <a:t>The lowest percentage (7%) was in the </a:t>
            </a:r>
            <a:r>
              <a:rPr lang="en-GB" sz="1600" dirty="0" err="1" smtClean="0"/>
              <a:t>Beckton</a:t>
            </a:r>
            <a:r>
              <a:rPr lang="en-GB" sz="1600" dirty="0" smtClean="0"/>
              <a:t> and Royal Docks Neighbourhood.  This is probably due to this area attracting the younger population.</a:t>
            </a:r>
          </a:p>
          <a:p>
            <a:endParaRPr lang="en-GB" sz="1600" dirty="0" smtClean="0"/>
          </a:p>
          <a:p>
            <a:r>
              <a:rPr lang="en-GB" sz="1600" dirty="0" smtClean="0"/>
              <a:t>Though drawn from the Primary Care Mortality data, this echoes the Global Burden of Disease data in both causes of death and difference between neighbourhoods.</a:t>
            </a:r>
            <a:endParaRPr lang="en-GB" sz="1600" dirty="0"/>
          </a:p>
        </p:txBody>
      </p:sp>
      <p:sp>
        <p:nvSpPr>
          <p:cNvPr id="11" name="Rounded Rectangle 10"/>
          <p:cNvSpPr/>
          <p:nvPr/>
        </p:nvSpPr>
        <p:spPr bwMode="auto">
          <a:xfrm>
            <a:off x="6527254" y="4784520"/>
            <a:ext cx="2628262" cy="432942"/>
          </a:xfrm>
          <a:prstGeom prst="roundRect">
            <a:avLst/>
          </a:prstGeom>
          <a:solidFill>
            <a:srgbClr val="FFCCE1"/>
          </a:solidFill>
          <a:ln>
            <a:solidFill>
              <a:srgbClr val="D10074"/>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defRPr/>
            </a:pPr>
            <a:r>
              <a:rPr lang="en-GB" sz="1200" b="1" dirty="0" smtClean="0">
                <a:solidFill>
                  <a:srgbClr val="FF0074"/>
                </a:solidFill>
              </a:rPr>
              <a:t>Source: Primary Care Mortality Data</a:t>
            </a:r>
          </a:p>
        </p:txBody>
      </p:sp>
      <p:pic>
        <p:nvPicPr>
          <p:cNvPr id="13" name="Picture 12"/>
          <p:cNvPicPr>
            <a:picLocks noChangeAspect="1"/>
          </p:cNvPicPr>
          <p:nvPr/>
        </p:nvPicPr>
        <p:blipFill>
          <a:blip r:embed="rId3"/>
          <a:stretch>
            <a:fillRect/>
          </a:stretch>
        </p:blipFill>
        <p:spPr>
          <a:xfrm>
            <a:off x="309241" y="2967264"/>
            <a:ext cx="501108" cy="368462"/>
          </a:xfrm>
          <a:prstGeom prst="rect">
            <a:avLst/>
          </a:prstGeom>
        </p:spPr>
      </p:pic>
      <p:pic>
        <p:nvPicPr>
          <p:cNvPr id="15" name="Picture 14"/>
          <p:cNvPicPr>
            <a:picLocks noChangeAspect="1"/>
          </p:cNvPicPr>
          <p:nvPr/>
        </p:nvPicPr>
        <p:blipFill>
          <a:blip r:embed="rId4"/>
          <a:stretch>
            <a:fillRect/>
          </a:stretch>
        </p:blipFill>
        <p:spPr>
          <a:xfrm>
            <a:off x="11526038" y="5688992"/>
            <a:ext cx="664375" cy="849921"/>
          </a:xfrm>
          <a:prstGeom prst="rect">
            <a:avLst/>
          </a:prstGeom>
        </p:spPr>
      </p:pic>
      <p:pic>
        <p:nvPicPr>
          <p:cNvPr id="16" name="Picture 15"/>
          <p:cNvPicPr>
            <a:picLocks noChangeAspect="1"/>
          </p:cNvPicPr>
          <p:nvPr/>
        </p:nvPicPr>
        <p:blipFill>
          <a:blip r:embed="rId5"/>
          <a:stretch>
            <a:fillRect/>
          </a:stretch>
        </p:blipFill>
        <p:spPr>
          <a:xfrm>
            <a:off x="327440" y="2060848"/>
            <a:ext cx="464709" cy="347801"/>
          </a:xfrm>
          <a:prstGeom prst="rect">
            <a:avLst/>
          </a:prstGeom>
        </p:spPr>
      </p:pic>
      <p:pic>
        <p:nvPicPr>
          <p:cNvPr id="3" name="Picture 2"/>
          <p:cNvPicPr>
            <a:picLocks noChangeAspect="1"/>
          </p:cNvPicPr>
          <p:nvPr/>
        </p:nvPicPr>
        <p:blipFill>
          <a:blip r:embed="rId6"/>
          <a:stretch>
            <a:fillRect/>
          </a:stretch>
        </p:blipFill>
        <p:spPr>
          <a:xfrm>
            <a:off x="385636" y="1612509"/>
            <a:ext cx="348319" cy="355576"/>
          </a:xfrm>
          <a:prstGeom prst="rect">
            <a:avLst/>
          </a:prstGeom>
        </p:spPr>
      </p:pic>
      <p:pic>
        <p:nvPicPr>
          <p:cNvPr id="5" name="Picture 4"/>
          <p:cNvPicPr>
            <a:picLocks noChangeAspect="1"/>
          </p:cNvPicPr>
          <p:nvPr/>
        </p:nvPicPr>
        <p:blipFill rotWithShape="1">
          <a:blip r:embed="rId7"/>
          <a:srcRect r="1573" b="7621"/>
          <a:stretch/>
        </p:blipFill>
        <p:spPr>
          <a:xfrm>
            <a:off x="4655105" y="692696"/>
            <a:ext cx="7416766" cy="4032448"/>
          </a:xfrm>
          <a:prstGeom prst="rect">
            <a:avLst/>
          </a:prstGeom>
        </p:spPr>
      </p:pic>
      <p:sp>
        <p:nvSpPr>
          <p:cNvPr id="2" name="Slide Number Placeholder 1"/>
          <p:cNvSpPr>
            <a:spLocks noGrp="1"/>
          </p:cNvSpPr>
          <p:nvPr>
            <p:ph type="sldNum" sz="quarter" idx="12"/>
          </p:nvPr>
        </p:nvSpPr>
        <p:spPr/>
        <p:txBody>
          <a:bodyPr/>
          <a:lstStyle/>
          <a:p>
            <a:fld id="{13D2868F-8BDD-4814-A9FF-20FEB30F74C8}" type="slidenum">
              <a:rPr lang="en-GB" smtClean="0"/>
              <a:t>10</a:t>
            </a:fld>
            <a:endParaRPr lang="en-GB"/>
          </a:p>
        </p:txBody>
      </p:sp>
      <p:sp>
        <p:nvSpPr>
          <p:cNvPr id="12" name="TextBox 11"/>
          <p:cNvSpPr txBox="1"/>
          <p:nvPr/>
        </p:nvSpPr>
        <p:spPr>
          <a:xfrm>
            <a:off x="4889057" y="5607173"/>
            <a:ext cx="5904656" cy="830997"/>
          </a:xfrm>
          <a:prstGeom prst="rect">
            <a:avLst/>
          </a:prstGeom>
          <a:noFill/>
          <a:ln w="19050">
            <a:solidFill>
              <a:srgbClr val="FF0074"/>
            </a:solidFill>
          </a:ln>
        </p:spPr>
        <p:txBody>
          <a:bodyPr wrap="square" rtlCol="0">
            <a:spAutoFit/>
          </a:bodyPr>
          <a:lstStyle/>
          <a:p>
            <a:pPr algn="just"/>
            <a:r>
              <a:rPr lang="en-GB" sz="1600" dirty="0" smtClean="0">
                <a:solidFill>
                  <a:srgbClr val="FF0074"/>
                </a:solidFill>
              </a:rPr>
              <a:t>Notably, the death profile across the wards in Newham is fairly similar, with cancer and cardiovascular diseases as the two leading causes of death in all areas, followed by respiratory diseases</a:t>
            </a:r>
            <a:endParaRPr lang="en-GB" sz="1600" dirty="0">
              <a:solidFill>
                <a:srgbClr val="FF0074"/>
              </a:solidFill>
            </a:endParaRPr>
          </a:p>
        </p:txBody>
      </p:sp>
    </p:spTree>
    <p:extLst>
      <p:ext uri="{BB962C8B-B14F-4D97-AF65-F5344CB8AC3E}">
        <p14:creationId xmlns:p14="http://schemas.microsoft.com/office/powerpoint/2010/main" val="4105852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5895" y="591530"/>
            <a:ext cx="7980038" cy="5501766"/>
          </a:xfrm>
          <a:prstGeom prst="rect">
            <a:avLst/>
          </a:prstGeom>
        </p:spPr>
      </p:pic>
      <p:sp>
        <p:nvSpPr>
          <p:cNvPr id="6" name="Rectangle 5">
            <a:extLst>
              <a:ext uri="{FF2B5EF4-FFF2-40B4-BE49-F238E27FC236}">
                <a16:creationId xmlns:a16="http://schemas.microsoft.com/office/drawing/2014/main" id="{276268B7-36BF-3147-B4AE-3B388CC39A5F}"/>
              </a:ext>
            </a:extLst>
          </p:cNvPr>
          <p:cNvSpPr/>
          <p:nvPr/>
        </p:nvSpPr>
        <p:spPr>
          <a:xfrm>
            <a:off x="0" y="3"/>
            <a:ext cx="12190413" cy="539645"/>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smtClean="0">
                <a:solidFill>
                  <a:schemeClr val="bg1"/>
                </a:solidFill>
              </a:rPr>
              <a:t>Causes of death by gender</a:t>
            </a:r>
            <a:endParaRPr lang="en-GB" sz="3200" b="1" dirty="0">
              <a:solidFill>
                <a:schemeClr val="bg1"/>
              </a:solidFill>
            </a:endParaRPr>
          </a:p>
        </p:txBody>
      </p:sp>
      <p:pic>
        <p:nvPicPr>
          <p:cNvPr id="3" name="Picture 2"/>
          <p:cNvPicPr>
            <a:picLocks noChangeAspect="1"/>
          </p:cNvPicPr>
          <p:nvPr/>
        </p:nvPicPr>
        <p:blipFill>
          <a:blip r:embed="rId4"/>
          <a:stretch>
            <a:fillRect/>
          </a:stretch>
        </p:blipFill>
        <p:spPr>
          <a:xfrm>
            <a:off x="6455246" y="4953374"/>
            <a:ext cx="766518" cy="754634"/>
          </a:xfrm>
          <a:prstGeom prst="rect">
            <a:avLst/>
          </a:prstGeom>
        </p:spPr>
      </p:pic>
      <p:pic>
        <p:nvPicPr>
          <p:cNvPr id="14" name="Picture 13"/>
          <p:cNvPicPr>
            <a:picLocks noChangeAspect="1"/>
          </p:cNvPicPr>
          <p:nvPr/>
        </p:nvPicPr>
        <p:blipFill>
          <a:blip r:embed="rId5"/>
          <a:stretch>
            <a:fillRect/>
          </a:stretch>
        </p:blipFill>
        <p:spPr>
          <a:xfrm>
            <a:off x="190550" y="5031915"/>
            <a:ext cx="654173" cy="736681"/>
          </a:xfrm>
          <a:prstGeom prst="rect">
            <a:avLst/>
          </a:prstGeom>
        </p:spPr>
      </p:pic>
      <p:sp>
        <p:nvSpPr>
          <p:cNvPr id="10" name="TextBox 9"/>
          <p:cNvSpPr txBox="1"/>
          <p:nvPr/>
        </p:nvSpPr>
        <p:spPr>
          <a:xfrm>
            <a:off x="8276798" y="692696"/>
            <a:ext cx="3825167" cy="6109365"/>
          </a:xfrm>
          <a:prstGeom prst="rect">
            <a:avLst/>
          </a:prstGeom>
          <a:noFill/>
          <a:ln>
            <a:noFill/>
          </a:ln>
        </p:spPr>
        <p:txBody>
          <a:bodyPr wrap="square" rtlCol="0">
            <a:spAutoFit/>
          </a:bodyPr>
          <a:lstStyle/>
          <a:p>
            <a:r>
              <a:rPr lang="en-GB" sz="1600" b="1" dirty="0"/>
              <a:t>Gender</a:t>
            </a:r>
          </a:p>
          <a:p>
            <a:endParaRPr lang="en-GB" sz="1400" b="1" dirty="0" smtClean="0"/>
          </a:p>
          <a:p>
            <a:r>
              <a:rPr lang="en-GB" sz="1400" dirty="0" smtClean="0"/>
              <a:t>The chart shows 3 years of Primary Care  Mortality Data (2016-2018) for residents of Newham.  </a:t>
            </a:r>
          </a:p>
          <a:p>
            <a:endParaRPr lang="en-GB" sz="1400" dirty="0" smtClean="0"/>
          </a:p>
          <a:p>
            <a:r>
              <a:rPr lang="en-GB" sz="1400" dirty="0" smtClean="0"/>
              <a:t>The total number of deaths was 3952.</a:t>
            </a:r>
          </a:p>
          <a:p>
            <a:endParaRPr lang="en-GB" sz="1400" dirty="0" smtClean="0"/>
          </a:p>
          <a:p>
            <a:r>
              <a:rPr lang="en-GB" sz="1400" dirty="0" smtClean="0"/>
              <a:t>The numbers in the bar chart represent counts.  </a:t>
            </a:r>
          </a:p>
          <a:p>
            <a:endParaRPr lang="en-GB" sz="1400" b="1" dirty="0" smtClean="0"/>
          </a:p>
          <a:p>
            <a:pPr marL="180975" indent="-180975">
              <a:buFont typeface="Arial" panose="020B0604020202020204" pitchFamily="34" charset="0"/>
              <a:buChar char="•"/>
            </a:pPr>
            <a:r>
              <a:rPr lang="en-GB" sz="1400" dirty="0" smtClean="0"/>
              <a:t>There are distinct gender differences in the most common causes of death, the most notable being: </a:t>
            </a:r>
          </a:p>
          <a:p>
            <a:pPr marL="180975" indent="-180975">
              <a:buFont typeface="Arial" panose="020B0604020202020204" pitchFamily="34" charset="0"/>
              <a:buChar char="•"/>
            </a:pPr>
            <a:endParaRPr lang="en-GB" sz="1600" dirty="0" smtClean="0"/>
          </a:p>
          <a:p>
            <a:pPr marL="638175" lvl="1" indent="-180975">
              <a:buFont typeface="Arial" panose="020B0604020202020204" pitchFamily="34" charset="0"/>
              <a:buChar char="•"/>
            </a:pPr>
            <a:endParaRPr lang="en-GB" sz="100" dirty="0" smtClean="0"/>
          </a:p>
          <a:p>
            <a:pPr marL="638175" lvl="1" indent="-180975">
              <a:buFont typeface="Arial" panose="020B0604020202020204" pitchFamily="34" charset="0"/>
              <a:buChar char="•"/>
            </a:pPr>
            <a:endParaRPr lang="en-GB" sz="1400" dirty="0" smtClean="0"/>
          </a:p>
          <a:p>
            <a:pPr marL="638175" lvl="1" indent="-180975">
              <a:buFont typeface="Arial" panose="020B0604020202020204" pitchFamily="34" charset="0"/>
              <a:buChar char="•"/>
            </a:pPr>
            <a:r>
              <a:rPr lang="en-GB" sz="1400" dirty="0" smtClean="0"/>
              <a:t>Cardiovascular disease - </a:t>
            </a:r>
            <a:r>
              <a:rPr lang="en-GB" sz="1400" b="1" dirty="0" smtClean="0">
                <a:solidFill>
                  <a:schemeClr val="accent6"/>
                </a:solidFill>
              </a:rPr>
              <a:t>56% male </a:t>
            </a:r>
            <a:r>
              <a:rPr lang="en-GB" sz="1400" dirty="0" smtClean="0"/>
              <a:t>(</a:t>
            </a:r>
            <a:r>
              <a:rPr lang="en-GB" sz="1400" b="1" dirty="0" smtClean="0">
                <a:solidFill>
                  <a:schemeClr val="tx2"/>
                </a:solidFill>
              </a:rPr>
              <a:t>477,</a:t>
            </a:r>
            <a:r>
              <a:rPr lang="en-GB" sz="1400" b="1" dirty="0" smtClean="0">
                <a:solidFill>
                  <a:schemeClr val="accent6">
                    <a:lumMod val="75000"/>
                  </a:schemeClr>
                </a:solidFill>
              </a:rPr>
              <a:t>608</a:t>
            </a:r>
            <a:r>
              <a:rPr lang="en-GB" sz="1400" dirty="0" smtClean="0"/>
              <a:t>) </a:t>
            </a:r>
          </a:p>
          <a:p>
            <a:pPr lvl="1"/>
            <a:endParaRPr lang="en-GB" dirty="0"/>
          </a:p>
          <a:p>
            <a:pPr marL="638175" lvl="1" indent="-180975">
              <a:buFont typeface="Arial" panose="020B0604020202020204" pitchFamily="34" charset="0"/>
              <a:buChar char="•"/>
            </a:pPr>
            <a:endParaRPr lang="en-GB" sz="1400" dirty="0" smtClean="0"/>
          </a:p>
          <a:p>
            <a:pPr marL="638175" lvl="1" indent="-180975">
              <a:buFont typeface="Arial" panose="020B0604020202020204" pitchFamily="34" charset="0"/>
              <a:buChar char="•"/>
            </a:pPr>
            <a:r>
              <a:rPr lang="en-GB" sz="1400" dirty="0" smtClean="0"/>
              <a:t>Respiratory - </a:t>
            </a:r>
            <a:r>
              <a:rPr lang="en-GB" sz="1400" b="1" dirty="0" smtClean="0">
                <a:solidFill>
                  <a:schemeClr val="accent6"/>
                </a:solidFill>
              </a:rPr>
              <a:t>54% male </a:t>
            </a:r>
            <a:r>
              <a:rPr lang="en-GB" sz="1400" dirty="0" smtClean="0"/>
              <a:t>(</a:t>
            </a:r>
            <a:r>
              <a:rPr lang="en-GB" sz="1400" b="1" dirty="0" smtClean="0">
                <a:solidFill>
                  <a:schemeClr val="tx2"/>
                </a:solidFill>
              </a:rPr>
              <a:t>244</a:t>
            </a:r>
            <a:r>
              <a:rPr lang="en-GB" sz="1400" b="1" dirty="0"/>
              <a:t>,</a:t>
            </a:r>
            <a:r>
              <a:rPr lang="en-GB" sz="1400" b="1" dirty="0" smtClean="0">
                <a:solidFill>
                  <a:schemeClr val="accent6">
                    <a:lumMod val="75000"/>
                  </a:schemeClr>
                </a:solidFill>
              </a:rPr>
              <a:t>282</a:t>
            </a:r>
            <a:r>
              <a:rPr lang="en-GB" sz="1400" dirty="0" smtClean="0"/>
              <a:t>)</a:t>
            </a:r>
          </a:p>
          <a:p>
            <a:pPr lvl="1"/>
            <a:endParaRPr lang="en-GB" sz="3200" dirty="0"/>
          </a:p>
          <a:p>
            <a:pPr marL="638175" lvl="1" indent="-180975">
              <a:buFont typeface="Arial" panose="020B0604020202020204" pitchFamily="34" charset="0"/>
              <a:buChar char="•"/>
            </a:pPr>
            <a:r>
              <a:rPr lang="en-GB" sz="1400" dirty="0"/>
              <a:t>Mental and behavioural disorders (including Dementia, Alzheimer’s</a:t>
            </a:r>
            <a:r>
              <a:rPr lang="en-GB" sz="1400" dirty="0" smtClean="0"/>
              <a:t>) – </a:t>
            </a:r>
            <a:r>
              <a:rPr lang="en-GB" sz="1400" b="1" dirty="0" smtClean="0">
                <a:solidFill>
                  <a:schemeClr val="tx2"/>
                </a:solidFill>
              </a:rPr>
              <a:t>58% female </a:t>
            </a:r>
            <a:r>
              <a:rPr lang="en-GB" sz="1400" dirty="0" smtClean="0"/>
              <a:t>(</a:t>
            </a:r>
            <a:r>
              <a:rPr lang="en-GB" sz="1400" b="1" dirty="0" smtClean="0">
                <a:solidFill>
                  <a:schemeClr val="tx2"/>
                </a:solidFill>
              </a:rPr>
              <a:t>161</a:t>
            </a:r>
            <a:r>
              <a:rPr lang="en-GB" sz="1400" b="1" dirty="0"/>
              <a:t>,</a:t>
            </a:r>
            <a:r>
              <a:rPr lang="en-GB" sz="1400" b="1" dirty="0" smtClean="0">
                <a:solidFill>
                  <a:schemeClr val="accent6">
                    <a:lumMod val="75000"/>
                  </a:schemeClr>
                </a:solidFill>
              </a:rPr>
              <a:t>115</a:t>
            </a:r>
            <a:r>
              <a:rPr lang="en-GB" sz="1400" dirty="0" smtClean="0"/>
              <a:t>)</a:t>
            </a:r>
            <a:endParaRPr lang="en-GB" sz="1400" dirty="0"/>
          </a:p>
          <a:p>
            <a:pPr marL="638175" lvl="1" indent="-180975">
              <a:buFont typeface="Arial" panose="020B0604020202020204" pitchFamily="34" charset="0"/>
              <a:buChar char="•"/>
            </a:pPr>
            <a:endParaRPr lang="en-GB" sz="1600" dirty="0" smtClean="0"/>
          </a:p>
          <a:p>
            <a:pPr marL="638175" lvl="1" indent="-180975">
              <a:buFont typeface="Arial" panose="020B0604020202020204" pitchFamily="34" charset="0"/>
              <a:buChar char="•"/>
            </a:pPr>
            <a:endParaRPr lang="en-GB" sz="1200" dirty="0" smtClean="0"/>
          </a:p>
        </p:txBody>
      </p:sp>
      <p:pic>
        <p:nvPicPr>
          <p:cNvPr id="17" name="Picture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49454" y="4539096"/>
            <a:ext cx="561063" cy="4344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 name="Picture 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21883" y="5400256"/>
            <a:ext cx="588634" cy="405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41092" y="3855967"/>
            <a:ext cx="790418" cy="512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13D2868F-8BDD-4814-A9FF-20FEB30F74C8}" type="slidenum">
              <a:rPr lang="en-GB" smtClean="0"/>
              <a:t>11</a:t>
            </a:fld>
            <a:endParaRPr lang="en-GB"/>
          </a:p>
        </p:txBody>
      </p:sp>
    </p:spTree>
    <p:extLst>
      <p:ext uri="{BB962C8B-B14F-4D97-AF65-F5344CB8AC3E}">
        <p14:creationId xmlns:p14="http://schemas.microsoft.com/office/powerpoint/2010/main" val="1757081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6268B7-36BF-3147-B4AE-3B388CC39A5F}"/>
              </a:ext>
            </a:extLst>
          </p:cNvPr>
          <p:cNvSpPr/>
          <p:nvPr/>
        </p:nvSpPr>
        <p:spPr>
          <a:xfrm>
            <a:off x="-1006" y="0"/>
            <a:ext cx="12190413" cy="539645"/>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smtClean="0">
                <a:solidFill>
                  <a:schemeClr val="bg1"/>
                </a:solidFill>
              </a:rPr>
              <a:t>Causes of death by age band</a:t>
            </a:r>
            <a:endParaRPr lang="en-GB" sz="3200" b="1" dirty="0">
              <a:solidFill>
                <a:schemeClr val="bg1"/>
              </a:solidFill>
            </a:endParaRPr>
          </a:p>
        </p:txBody>
      </p:sp>
      <p:sp>
        <p:nvSpPr>
          <p:cNvPr id="8" name="TextBox 7"/>
          <p:cNvSpPr txBox="1"/>
          <p:nvPr/>
        </p:nvSpPr>
        <p:spPr>
          <a:xfrm>
            <a:off x="7605660" y="539645"/>
            <a:ext cx="4466210" cy="2554545"/>
          </a:xfrm>
          <a:prstGeom prst="rect">
            <a:avLst/>
          </a:prstGeom>
          <a:noFill/>
          <a:ln>
            <a:noFill/>
          </a:ln>
        </p:spPr>
        <p:txBody>
          <a:bodyPr wrap="square" rtlCol="0">
            <a:spAutoFit/>
          </a:bodyPr>
          <a:lstStyle/>
          <a:p>
            <a:r>
              <a:rPr lang="en-GB" sz="1600" b="1" dirty="0" smtClean="0"/>
              <a:t>Age band</a:t>
            </a:r>
          </a:p>
          <a:p>
            <a:pPr marL="171450" indent="-171450">
              <a:buFont typeface="Arial" panose="020B0604020202020204" pitchFamily="34" charset="0"/>
              <a:buChar char="•"/>
            </a:pPr>
            <a:r>
              <a:rPr lang="en-GB" sz="1600" dirty="0" smtClean="0"/>
              <a:t>The highest number of deaths are in older age bands (80+) and from common causes (CVD, respiratory,  </a:t>
            </a:r>
            <a:r>
              <a:rPr lang="en-GB" sz="1600" dirty="0" err="1" smtClean="0"/>
              <a:t>urosepsis</a:t>
            </a:r>
            <a:r>
              <a:rPr lang="en-GB" sz="1600" dirty="0" smtClean="0"/>
              <a:t>, dementia) </a:t>
            </a:r>
          </a:p>
          <a:p>
            <a:pPr marL="171450" indent="-171450">
              <a:buFont typeface="Arial" panose="020B0604020202020204" pitchFamily="34" charset="0"/>
              <a:buChar char="•"/>
            </a:pPr>
            <a:r>
              <a:rPr lang="en-GB" sz="1600" dirty="0" smtClean="0"/>
              <a:t>27% deaths (n=1085) were caused by cardiovascular disease; of these, 93% were over 50 years of age</a:t>
            </a:r>
          </a:p>
          <a:p>
            <a:pPr marL="171450" indent="-171450">
              <a:buFont typeface="Arial" panose="020B0604020202020204" pitchFamily="34" charset="0"/>
              <a:buChar char="•"/>
            </a:pPr>
            <a:r>
              <a:rPr lang="en-GB" sz="1600" dirty="0" smtClean="0"/>
              <a:t>Of note are a small but of concern proportion of deaths in the 30-50 age range from CVD , Digestive (liver) Drug use, respiratory and cancer. </a:t>
            </a:r>
            <a:endParaRPr lang="en-GB" sz="1200" dirty="0"/>
          </a:p>
        </p:txBody>
      </p:sp>
      <p:sp>
        <p:nvSpPr>
          <p:cNvPr id="12" name="Rounded Rectangle 11"/>
          <p:cNvSpPr/>
          <p:nvPr/>
        </p:nvSpPr>
        <p:spPr bwMode="auto">
          <a:xfrm>
            <a:off x="1907349" y="5614031"/>
            <a:ext cx="3960440" cy="432942"/>
          </a:xfrm>
          <a:prstGeom prst="roundRect">
            <a:avLst/>
          </a:prstGeom>
          <a:solidFill>
            <a:schemeClr val="bg1"/>
          </a:solidFill>
          <a:ln>
            <a:solidFill>
              <a:srgbClr val="D10074"/>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defRPr/>
            </a:pPr>
            <a:r>
              <a:rPr lang="en-GB" sz="1200" dirty="0" smtClean="0">
                <a:solidFill>
                  <a:schemeClr val="tx1"/>
                </a:solidFill>
              </a:rPr>
              <a:t>Cause of death by ethnicity is not available in the Primary Care Mortality Data received from NHS Digital. </a:t>
            </a:r>
          </a:p>
        </p:txBody>
      </p:sp>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5215" y="3194509"/>
            <a:ext cx="3467100" cy="3067050"/>
          </a:xfrm>
          <a:prstGeom prst="rect">
            <a:avLst/>
          </a:prstGeom>
          <a:solidFill>
            <a:schemeClr val="bg1"/>
          </a:solidFill>
          <a:extLst/>
        </p:spPr>
      </p:pic>
      <p:pic>
        <p:nvPicPr>
          <p:cNvPr id="3" name="Picture 2"/>
          <p:cNvPicPr>
            <a:picLocks noChangeAspect="1"/>
          </p:cNvPicPr>
          <p:nvPr/>
        </p:nvPicPr>
        <p:blipFill>
          <a:blip r:embed="rId4"/>
          <a:stretch>
            <a:fillRect/>
          </a:stretch>
        </p:blipFill>
        <p:spPr>
          <a:xfrm>
            <a:off x="190550" y="539645"/>
            <a:ext cx="7247726" cy="4977587"/>
          </a:xfrm>
          <a:prstGeom prst="rect">
            <a:avLst/>
          </a:prstGeom>
        </p:spPr>
      </p:pic>
      <p:sp>
        <p:nvSpPr>
          <p:cNvPr id="2" name="Slide Number Placeholder 1"/>
          <p:cNvSpPr>
            <a:spLocks noGrp="1"/>
          </p:cNvSpPr>
          <p:nvPr>
            <p:ph type="sldNum" sz="quarter" idx="12"/>
          </p:nvPr>
        </p:nvSpPr>
        <p:spPr/>
        <p:txBody>
          <a:bodyPr/>
          <a:lstStyle/>
          <a:p>
            <a:fld id="{13D2868F-8BDD-4814-A9FF-20FEB30F74C8}" type="slidenum">
              <a:rPr lang="en-GB" smtClean="0"/>
              <a:t>12</a:t>
            </a:fld>
            <a:endParaRPr lang="en-GB"/>
          </a:p>
        </p:txBody>
      </p:sp>
      <p:sp>
        <p:nvSpPr>
          <p:cNvPr id="4" name="TextBox 3"/>
          <p:cNvSpPr txBox="1"/>
          <p:nvPr/>
        </p:nvSpPr>
        <p:spPr>
          <a:xfrm>
            <a:off x="118542" y="6237312"/>
            <a:ext cx="7814740" cy="584775"/>
          </a:xfrm>
          <a:prstGeom prst="rect">
            <a:avLst/>
          </a:prstGeom>
          <a:noFill/>
        </p:spPr>
        <p:txBody>
          <a:bodyPr wrap="square" rtlCol="0">
            <a:spAutoFit/>
          </a:bodyPr>
          <a:lstStyle/>
          <a:p>
            <a:r>
              <a:rPr lang="en-GB" sz="1600" i="1" dirty="0" smtClean="0"/>
              <a:t>Note that Mental and Behavioural disorders includes Dementia, which is why it’s the leading cause of death in the 80+ age band.</a:t>
            </a:r>
            <a:endParaRPr lang="en-GB" sz="1600" i="1" dirty="0"/>
          </a:p>
        </p:txBody>
      </p:sp>
    </p:spTree>
    <p:extLst>
      <p:ext uri="{BB962C8B-B14F-4D97-AF65-F5344CB8AC3E}">
        <p14:creationId xmlns:p14="http://schemas.microsoft.com/office/powerpoint/2010/main" val="38700479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600" dirty="0">
                <a:solidFill>
                  <a:srgbClr val="D10074"/>
                </a:solidFill>
                <a:latin typeface="Arial" panose="020B0604020202020204" pitchFamily="34" charset="0"/>
                <a:ea typeface="ＭＳ Ｐゴシック" panose="020B0600070205080204" pitchFamily="34" charset="-128"/>
                <a:cs typeface="+mn-cs"/>
              </a:rPr>
              <a:t>Determinants of </a:t>
            </a:r>
            <a:r>
              <a:rPr lang="en-GB" sz="3600" dirty="0" smtClean="0">
                <a:solidFill>
                  <a:srgbClr val="D10074"/>
                </a:solidFill>
                <a:latin typeface="Arial" panose="020B0604020202020204" pitchFamily="34" charset="0"/>
                <a:ea typeface="ＭＳ Ｐゴシック" panose="020B0600070205080204" pitchFamily="34" charset="-128"/>
                <a:cs typeface="+mn-cs"/>
              </a:rPr>
              <a:t>health</a:t>
            </a:r>
            <a:endParaRPr lang="en-GB" sz="3600" dirty="0">
              <a:solidFill>
                <a:srgbClr val="D10074"/>
              </a:solidFill>
              <a:latin typeface="Arial" panose="020B0604020202020204" pitchFamily="34" charset="0"/>
              <a:ea typeface="ＭＳ Ｐゴシック" panose="020B0600070205080204" pitchFamily="34" charset="-128"/>
              <a:cs typeface="+mn-cs"/>
            </a:endParaRPr>
          </a:p>
        </p:txBody>
      </p:sp>
      <p:sp>
        <p:nvSpPr>
          <p:cNvPr id="5" name="Text Placeholder 4"/>
          <p:cNvSpPr>
            <a:spLocks noGrp="1"/>
          </p:cNvSpPr>
          <p:nvPr>
            <p:ph type="body" idx="1"/>
          </p:nvPr>
        </p:nvSpPr>
        <p:spPr/>
        <p:txBody>
          <a:bodyPr/>
          <a:lstStyle/>
          <a:p>
            <a:r>
              <a:rPr lang="en-GB" dirty="0" smtClean="0"/>
              <a:t>Section 2 </a:t>
            </a:r>
            <a:endParaRPr lang="en-GB" dirty="0"/>
          </a:p>
        </p:txBody>
      </p:sp>
      <p:sp>
        <p:nvSpPr>
          <p:cNvPr id="2" name="Slide Number Placeholder 1"/>
          <p:cNvSpPr>
            <a:spLocks noGrp="1"/>
          </p:cNvSpPr>
          <p:nvPr>
            <p:ph type="sldNum" sz="quarter" idx="12"/>
          </p:nvPr>
        </p:nvSpPr>
        <p:spPr/>
        <p:txBody>
          <a:bodyPr/>
          <a:lstStyle/>
          <a:p>
            <a:fld id="{13D2868F-8BDD-4814-A9FF-20FEB30F74C8}" type="slidenum">
              <a:rPr lang="en-GB" smtClean="0"/>
              <a:t>13</a:t>
            </a:fld>
            <a:endParaRPr lang="en-GB"/>
          </a:p>
        </p:txBody>
      </p:sp>
    </p:spTree>
    <p:extLst>
      <p:ext uri="{BB962C8B-B14F-4D97-AF65-F5344CB8AC3E}">
        <p14:creationId xmlns:p14="http://schemas.microsoft.com/office/powerpoint/2010/main" val="3905537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6268B7-36BF-3147-B4AE-3B388CC39A5F}"/>
              </a:ext>
            </a:extLst>
          </p:cNvPr>
          <p:cNvSpPr/>
          <p:nvPr/>
        </p:nvSpPr>
        <p:spPr>
          <a:xfrm>
            <a:off x="0" y="3"/>
            <a:ext cx="12190413" cy="539645"/>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smtClean="0">
                <a:solidFill>
                  <a:schemeClr val="bg1"/>
                </a:solidFill>
              </a:rPr>
              <a:t>Determinants of Health</a:t>
            </a:r>
            <a:endParaRPr lang="en-GB" sz="3200" b="1" dirty="0">
              <a:solidFill>
                <a:schemeClr val="bg1"/>
              </a:solidFill>
            </a:endParaRPr>
          </a:p>
        </p:txBody>
      </p:sp>
      <p:sp>
        <p:nvSpPr>
          <p:cNvPr id="4" name="Content Placeholder 2"/>
          <p:cNvSpPr>
            <a:spLocks noGrp="1"/>
          </p:cNvSpPr>
          <p:nvPr>
            <p:ph idx="1"/>
          </p:nvPr>
        </p:nvSpPr>
        <p:spPr>
          <a:xfrm>
            <a:off x="43457" y="764704"/>
            <a:ext cx="3167167" cy="360362"/>
          </a:xfrm>
          <a:solidFill>
            <a:srgbClr val="D10074"/>
          </a:solidFill>
        </p:spPr>
        <p:txBody>
          <a:bodyPr anchor="ctr">
            <a:noAutofit/>
          </a:bodyPr>
          <a:lstStyle/>
          <a:p>
            <a:pPr marL="0" indent="0" algn="ctr">
              <a:buFontTx/>
              <a:buNone/>
              <a:defRPr/>
            </a:pPr>
            <a:r>
              <a:rPr lang="en-US" altLang="en-US" sz="2000" dirty="0" smtClean="0">
                <a:solidFill>
                  <a:schemeClr val="bg1"/>
                </a:solidFill>
              </a:rPr>
              <a:t>Environmental determinants</a:t>
            </a:r>
          </a:p>
        </p:txBody>
      </p:sp>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113" y="1577495"/>
            <a:ext cx="52705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5686" y="2087053"/>
            <a:ext cx="4079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148" y="2561079"/>
            <a:ext cx="623887"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p:cNvPicPr>
            <a:picLocks noChangeAspect="1"/>
          </p:cNvPicPr>
          <p:nvPr/>
        </p:nvPicPr>
        <p:blipFill>
          <a:blip r:embed="rId6">
            <a:extLst>
              <a:ext uri="{28A0092B-C50C-407E-A947-70E740481C1C}">
                <a14:useLocalDpi xmlns:a14="http://schemas.microsoft.com/office/drawing/2010/main" val="0"/>
              </a:ext>
            </a:extLst>
          </a:blip>
          <a:srcRect l="10464" t="21597" r="12790" b="24408"/>
          <a:stretch>
            <a:fillRect/>
          </a:stretch>
        </p:blipFill>
        <p:spPr bwMode="auto">
          <a:xfrm>
            <a:off x="2070687" y="2652713"/>
            <a:ext cx="9064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5374" y="3148547"/>
            <a:ext cx="42862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125" y="3621572"/>
            <a:ext cx="57467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91072" y="3289622"/>
            <a:ext cx="508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260" y="4834477"/>
            <a:ext cx="6048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7"/>
          <p:cNvPicPr>
            <a:picLocks noChangeAspect="1"/>
          </p:cNvPicPr>
          <p:nvPr/>
        </p:nvPicPr>
        <p:blipFill>
          <a:blip r:embed="rId11">
            <a:extLst>
              <a:ext uri="{28A0092B-C50C-407E-A947-70E740481C1C}">
                <a14:useLocalDpi xmlns:a14="http://schemas.microsoft.com/office/drawing/2010/main" val="0"/>
              </a:ext>
            </a:extLst>
          </a:blip>
          <a:srcRect l="4878" t="12206" r="9779" b="24803"/>
          <a:stretch>
            <a:fillRect/>
          </a:stretch>
        </p:blipFill>
        <p:spPr bwMode="auto">
          <a:xfrm>
            <a:off x="163347" y="5544952"/>
            <a:ext cx="1447754" cy="41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876415" y="5523492"/>
            <a:ext cx="731317" cy="46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
          <p:cNvSpPr>
            <a:spLocks noChangeArrowheads="1"/>
          </p:cNvSpPr>
          <p:nvPr/>
        </p:nvSpPr>
        <p:spPr bwMode="auto">
          <a:xfrm>
            <a:off x="736499" y="1455264"/>
            <a:ext cx="2846710" cy="382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3" tIns="45712" rIns="91423" bIns="45712">
            <a:spAutoFit/>
          </a:bodyPr>
          <a:lstStyle>
            <a:lvl1pPr>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1pPr>
            <a:lvl2pPr marL="742950" indent="-28575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2pPr>
            <a:lvl3pPr marL="11430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3pPr>
            <a:lvl4pPr marL="16002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4pPr>
            <a:lvl5pPr marL="20574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9pPr>
          </a:lstStyle>
          <a:p>
            <a:pPr>
              <a:lnSpc>
                <a:spcPct val="150000"/>
              </a:lnSpc>
              <a:spcBef>
                <a:spcPct val="0"/>
              </a:spcBef>
              <a:spcAft>
                <a:spcPts val="800"/>
              </a:spcAft>
              <a:buClrTx/>
              <a:buFontTx/>
              <a:buNone/>
            </a:pPr>
            <a:r>
              <a:rPr lang="en-GB" altLang="en-US" dirty="0" smtClean="0">
                <a:solidFill>
                  <a:schemeClr val="tx1"/>
                </a:solidFill>
                <a:ea typeface="Calibri" panose="020F0502020204030204" pitchFamily="34" charset="0"/>
                <a:cs typeface="Arial" panose="020B0604020202020204" pitchFamily="34" charset="0"/>
              </a:rPr>
              <a:t>Safety/crime/ASB</a:t>
            </a:r>
            <a:endParaRPr lang="en-GB" altLang="en-US" dirty="0">
              <a:solidFill>
                <a:schemeClr val="tx1"/>
              </a:solidFill>
              <a:ea typeface="Calibri" panose="020F0502020204030204" pitchFamily="34" charset="0"/>
              <a:cs typeface="Arial" panose="020B0604020202020204" pitchFamily="34" charset="0"/>
            </a:endParaRPr>
          </a:p>
          <a:p>
            <a:pPr>
              <a:lnSpc>
                <a:spcPct val="150000"/>
              </a:lnSpc>
              <a:spcBef>
                <a:spcPct val="0"/>
              </a:spcBef>
              <a:spcAft>
                <a:spcPts val="800"/>
              </a:spcAft>
              <a:buClrTx/>
              <a:buFontTx/>
              <a:buNone/>
            </a:pPr>
            <a:r>
              <a:rPr lang="en-GB" altLang="en-US" dirty="0">
                <a:solidFill>
                  <a:schemeClr val="tx1"/>
                </a:solidFill>
                <a:ea typeface="Calibri" panose="020F0502020204030204" pitchFamily="34" charset="0"/>
                <a:cs typeface="Arial" panose="020B0604020202020204" pitchFamily="34" charset="0"/>
              </a:rPr>
              <a:t>Air quality </a:t>
            </a:r>
          </a:p>
          <a:p>
            <a:pPr>
              <a:lnSpc>
                <a:spcPct val="150000"/>
              </a:lnSpc>
              <a:spcBef>
                <a:spcPct val="0"/>
              </a:spcBef>
              <a:spcAft>
                <a:spcPts val="800"/>
              </a:spcAft>
              <a:buClrTx/>
              <a:buFontTx/>
              <a:buNone/>
            </a:pPr>
            <a:r>
              <a:rPr lang="en-GB" altLang="en-US" dirty="0">
                <a:solidFill>
                  <a:schemeClr val="tx1"/>
                </a:solidFill>
                <a:ea typeface="Calibri" panose="020F0502020204030204" pitchFamily="34" charset="0"/>
                <a:cs typeface="Arial" panose="020B0604020202020204" pitchFamily="34" charset="0"/>
              </a:rPr>
              <a:t>Transport   </a:t>
            </a:r>
          </a:p>
          <a:p>
            <a:pPr>
              <a:lnSpc>
                <a:spcPct val="150000"/>
              </a:lnSpc>
              <a:spcBef>
                <a:spcPct val="0"/>
              </a:spcBef>
              <a:spcAft>
                <a:spcPts val="0"/>
              </a:spcAft>
              <a:buClrTx/>
              <a:buFontTx/>
              <a:buNone/>
            </a:pPr>
            <a:r>
              <a:rPr lang="en-GB" altLang="en-US" dirty="0" smtClean="0">
                <a:solidFill>
                  <a:schemeClr val="tx1"/>
                </a:solidFill>
                <a:ea typeface="Calibri" panose="020F0502020204030204" pitchFamily="34" charset="0"/>
                <a:cs typeface="Arial" panose="020B0604020202020204" pitchFamily="34" charset="0"/>
              </a:rPr>
              <a:t>Employment </a:t>
            </a:r>
            <a:r>
              <a:rPr lang="en-GB" altLang="en-US" dirty="0">
                <a:solidFill>
                  <a:schemeClr val="tx1"/>
                </a:solidFill>
                <a:ea typeface="Calibri" panose="020F0502020204030204" pitchFamily="34" charset="0"/>
                <a:cs typeface="Arial" panose="020B0604020202020204" pitchFamily="34" charset="0"/>
              </a:rPr>
              <a:t>opportunity </a:t>
            </a:r>
          </a:p>
          <a:p>
            <a:pPr>
              <a:lnSpc>
                <a:spcPct val="200000"/>
              </a:lnSpc>
              <a:spcBef>
                <a:spcPct val="0"/>
              </a:spcBef>
              <a:spcAft>
                <a:spcPts val="800"/>
              </a:spcAft>
              <a:buClrTx/>
              <a:buFontTx/>
              <a:buNone/>
            </a:pPr>
            <a:r>
              <a:rPr lang="en-GB" altLang="en-US" dirty="0">
                <a:solidFill>
                  <a:schemeClr val="tx1"/>
                </a:solidFill>
                <a:ea typeface="Calibri" panose="020F0502020204030204" pitchFamily="34" charset="0"/>
                <a:cs typeface="Arial" panose="020B0604020202020204" pitchFamily="34" charset="0"/>
              </a:rPr>
              <a:t>Housing – type/quality</a:t>
            </a:r>
          </a:p>
          <a:p>
            <a:pPr>
              <a:lnSpc>
                <a:spcPct val="200000"/>
              </a:lnSpc>
              <a:spcBef>
                <a:spcPct val="0"/>
              </a:spcBef>
              <a:buClrTx/>
              <a:buFontTx/>
              <a:buNone/>
            </a:pPr>
            <a:r>
              <a:rPr lang="en-GB" altLang="en-US" dirty="0" smtClean="0">
                <a:solidFill>
                  <a:schemeClr val="tx1"/>
                </a:solidFill>
                <a:ea typeface="Calibri" panose="020F0502020204030204" pitchFamily="34" charset="0"/>
                <a:cs typeface="Arial" panose="020B0604020202020204" pitchFamily="34" charset="0"/>
              </a:rPr>
              <a:t>Built </a:t>
            </a:r>
            <a:r>
              <a:rPr lang="en-GB" altLang="en-US" dirty="0">
                <a:solidFill>
                  <a:schemeClr val="tx1"/>
                </a:solidFill>
                <a:ea typeface="Calibri" panose="020F0502020204030204" pitchFamily="34" charset="0"/>
                <a:cs typeface="Arial" panose="020B0604020202020204" pitchFamily="34" charset="0"/>
              </a:rPr>
              <a:t>environment   </a:t>
            </a:r>
          </a:p>
          <a:p>
            <a:pPr>
              <a:lnSpc>
                <a:spcPct val="200000"/>
              </a:lnSpc>
              <a:spcBef>
                <a:spcPct val="0"/>
              </a:spcBef>
              <a:buClrTx/>
              <a:buFontTx/>
              <a:buNone/>
            </a:pPr>
            <a:r>
              <a:rPr lang="en-GB" altLang="en-US" dirty="0">
                <a:solidFill>
                  <a:schemeClr val="tx1"/>
                </a:solidFill>
                <a:ea typeface="Calibri" panose="020F0502020204030204" pitchFamily="34" charset="0"/>
                <a:cs typeface="Arial" panose="020B0604020202020204" pitchFamily="34" charset="0"/>
              </a:rPr>
              <a:t>Green space, play areas</a:t>
            </a:r>
          </a:p>
        </p:txBody>
      </p:sp>
      <p:pic>
        <p:nvPicPr>
          <p:cNvPr id="19" name="Picture 1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1722" y="4111697"/>
            <a:ext cx="56673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p:cNvCxnSpPr/>
          <p:nvPr/>
        </p:nvCxnSpPr>
        <p:spPr>
          <a:xfrm>
            <a:off x="3358902" y="1125066"/>
            <a:ext cx="0" cy="5364000"/>
          </a:xfrm>
          <a:prstGeom prst="line">
            <a:avLst/>
          </a:prstGeom>
          <a:ln w="3175">
            <a:solidFill>
              <a:srgbClr val="D10074"/>
            </a:solidFill>
            <a:prstDash val="solid"/>
          </a:ln>
        </p:spPr>
        <p:style>
          <a:lnRef idx="1">
            <a:schemeClr val="accent1"/>
          </a:lnRef>
          <a:fillRef idx="0">
            <a:schemeClr val="accent1"/>
          </a:fillRef>
          <a:effectRef idx="0">
            <a:schemeClr val="accent1"/>
          </a:effectRef>
          <a:fontRef idx="minor">
            <a:schemeClr val="tx1"/>
          </a:fontRef>
        </p:style>
      </p:cxnSp>
      <p:sp>
        <p:nvSpPr>
          <p:cNvPr id="22" name="Rectangle 34"/>
          <p:cNvSpPr>
            <a:spLocks noChangeArrowheads="1"/>
          </p:cNvSpPr>
          <p:nvPr/>
        </p:nvSpPr>
        <p:spPr bwMode="auto">
          <a:xfrm>
            <a:off x="4199136" y="1527551"/>
            <a:ext cx="3440930" cy="324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3" tIns="45712" rIns="91423" bIns="45712">
            <a:spAutoFit/>
          </a:bodyPr>
          <a:lstStyle>
            <a:lvl1pPr>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1pPr>
            <a:lvl2pPr marL="742950" indent="-28575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2pPr>
            <a:lvl3pPr marL="11430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3pPr>
            <a:lvl4pPr marL="16002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4pPr>
            <a:lvl5pPr marL="20574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9pPr>
          </a:lstStyle>
          <a:p>
            <a:pPr>
              <a:spcBef>
                <a:spcPct val="0"/>
              </a:spcBef>
              <a:spcAft>
                <a:spcPts val="0"/>
              </a:spcAft>
              <a:buClrTx/>
              <a:buFontTx/>
              <a:buNone/>
            </a:pPr>
            <a:r>
              <a:rPr lang="en-GB" altLang="en-US" dirty="0">
                <a:solidFill>
                  <a:schemeClr val="tx1"/>
                </a:solidFill>
                <a:ea typeface="Calibri" panose="020F0502020204030204" pitchFamily="34" charset="0"/>
                <a:cs typeface="Arial" panose="020B0604020202020204" pitchFamily="34" charset="0"/>
              </a:rPr>
              <a:t>Finance -  </a:t>
            </a:r>
            <a:r>
              <a:rPr lang="en-GB" altLang="en-US" dirty="0" smtClean="0">
                <a:solidFill>
                  <a:schemeClr val="tx1"/>
                </a:solidFill>
                <a:ea typeface="Calibri" panose="020F0502020204030204" pitchFamily="34" charset="0"/>
                <a:cs typeface="Arial" panose="020B0604020202020204" pitchFamily="34" charset="0"/>
              </a:rPr>
              <a:t>poverty/income</a:t>
            </a:r>
            <a:endParaRPr lang="en-GB" altLang="en-US" dirty="0">
              <a:solidFill>
                <a:schemeClr val="tx1"/>
              </a:solidFill>
              <a:ea typeface="Calibri" panose="020F0502020204030204" pitchFamily="34" charset="0"/>
              <a:cs typeface="Arial" panose="020B0604020202020204" pitchFamily="34" charset="0"/>
            </a:endParaRPr>
          </a:p>
          <a:p>
            <a:pPr>
              <a:lnSpc>
                <a:spcPct val="200000"/>
              </a:lnSpc>
              <a:spcBef>
                <a:spcPct val="0"/>
              </a:spcBef>
              <a:spcAft>
                <a:spcPts val="800"/>
              </a:spcAft>
              <a:buClrTx/>
              <a:buFontTx/>
              <a:buNone/>
            </a:pPr>
            <a:r>
              <a:rPr lang="en-GB" altLang="en-US" dirty="0">
                <a:solidFill>
                  <a:schemeClr val="tx1"/>
                </a:solidFill>
                <a:ea typeface="Calibri" panose="020F0502020204030204" pitchFamily="34" charset="0"/>
                <a:cs typeface="Arial" panose="020B0604020202020204" pitchFamily="34" charset="0"/>
              </a:rPr>
              <a:t>Community </a:t>
            </a:r>
          </a:p>
          <a:p>
            <a:pPr>
              <a:spcBef>
                <a:spcPct val="0"/>
              </a:spcBef>
              <a:spcAft>
                <a:spcPts val="0"/>
              </a:spcAft>
              <a:buClrTx/>
              <a:buFontTx/>
              <a:buNone/>
            </a:pPr>
            <a:r>
              <a:rPr lang="en-GB" altLang="en-US" dirty="0" smtClean="0">
                <a:solidFill>
                  <a:schemeClr val="tx1"/>
                </a:solidFill>
                <a:ea typeface="Calibri" panose="020F0502020204030204" pitchFamily="34" charset="0"/>
                <a:cs typeface="Arial" panose="020B0604020202020204" pitchFamily="34" charset="0"/>
              </a:rPr>
              <a:t>Connectedness/ relationships/Norms</a:t>
            </a:r>
          </a:p>
          <a:p>
            <a:pPr>
              <a:spcBef>
                <a:spcPct val="0"/>
              </a:spcBef>
              <a:spcAft>
                <a:spcPts val="0"/>
              </a:spcAft>
              <a:buClrTx/>
              <a:buFontTx/>
              <a:buNone/>
            </a:pPr>
            <a:endParaRPr lang="en-GB" altLang="en-US" dirty="0">
              <a:solidFill>
                <a:schemeClr val="tx1"/>
              </a:solidFill>
              <a:ea typeface="Calibri" panose="020F0502020204030204" pitchFamily="34" charset="0"/>
              <a:cs typeface="Arial" panose="020B0604020202020204" pitchFamily="34" charset="0"/>
            </a:endParaRPr>
          </a:p>
          <a:p>
            <a:pPr>
              <a:spcBef>
                <a:spcPct val="0"/>
              </a:spcBef>
              <a:buClrTx/>
              <a:buNone/>
            </a:pPr>
            <a:r>
              <a:rPr lang="en-GB" altLang="en-US" dirty="0">
                <a:solidFill>
                  <a:schemeClr val="tx1"/>
                </a:solidFill>
                <a:ea typeface="Calibri" panose="020F0502020204030204" pitchFamily="34" charset="0"/>
                <a:cs typeface="Arial" panose="020B0604020202020204" pitchFamily="34" charset="0"/>
              </a:rPr>
              <a:t>Education </a:t>
            </a:r>
          </a:p>
          <a:p>
            <a:pPr>
              <a:spcBef>
                <a:spcPct val="0"/>
              </a:spcBef>
              <a:spcAft>
                <a:spcPts val="0"/>
              </a:spcAft>
              <a:buClrTx/>
              <a:buFontTx/>
              <a:buNone/>
            </a:pPr>
            <a:endParaRPr lang="en-GB" altLang="en-US" dirty="0">
              <a:solidFill>
                <a:schemeClr val="tx1"/>
              </a:solidFill>
              <a:ea typeface="Calibri" panose="020F0502020204030204" pitchFamily="34" charset="0"/>
              <a:cs typeface="Arial" panose="020B0604020202020204" pitchFamily="34" charset="0"/>
            </a:endParaRPr>
          </a:p>
          <a:p>
            <a:pPr>
              <a:spcBef>
                <a:spcPct val="0"/>
              </a:spcBef>
              <a:spcAft>
                <a:spcPts val="0"/>
              </a:spcAft>
              <a:buClrTx/>
              <a:buFontTx/>
              <a:buNone/>
            </a:pPr>
            <a:r>
              <a:rPr lang="en-GB" altLang="en-US" dirty="0" smtClean="0">
                <a:solidFill>
                  <a:schemeClr val="tx1"/>
                </a:solidFill>
                <a:ea typeface="Calibri" panose="020F0502020204030204" pitchFamily="34" charset="0"/>
                <a:cs typeface="Arial" panose="020B0604020202020204" pitchFamily="34" charset="0"/>
              </a:rPr>
              <a:t>Homelessness</a:t>
            </a:r>
          </a:p>
          <a:p>
            <a:pPr>
              <a:lnSpc>
                <a:spcPct val="200000"/>
              </a:lnSpc>
              <a:spcBef>
                <a:spcPct val="0"/>
              </a:spcBef>
              <a:spcAft>
                <a:spcPts val="800"/>
              </a:spcAft>
              <a:buClrTx/>
              <a:buFontTx/>
              <a:buNone/>
            </a:pPr>
            <a:r>
              <a:rPr lang="en-GB" altLang="en-US" dirty="0" smtClean="0">
                <a:solidFill>
                  <a:schemeClr val="tx1"/>
                </a:solidFill>
                <a:ea typeface="Calibri" panose="020F0502020204030204" pitchFamily="34" charset="0"/>
                <a:cs typeface="Arial" panose="020B0604020202020204" pitchFamily="34" charset="0"/>
              </a:rPr>
              <a:t>Adverse Childhood Experiences</a:t>
            </a:r>
            <a:endParaRPr lang="en-GB" altLang="en-US" dirty="0">
              <a:solidFill>
                <a:schemeClr val="tx1"/>
              </a:solidFill>
              <a:ea typeface="Calibri" panose="020F0502020204030204" pitchFamily="34" charset="0"/>
              <a:cs typeface="Arial" panose="020B0604020202020204" pitchFamily="34" charset="0"/>
            </a:endParaRPr>
          </a:p>
        </p:txBody>
      </p:sp>
      <p:pic>
        <p:nvPicPr>
          <p:cNvPr id="23" name="Picture 30"/>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395605" y="4696204"/>
            <a:ext cx="67945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9"/>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531527" y="3887017"/>
            <a:ext cx="45878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430910" y="1412776"/>
            <a:ext cx="4556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3"/>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451572" y="2060848"/>
            <a:ext cx="6762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4"/>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469035" y="2564904"/>
            <a:ext cx="5953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6"/>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451750" y="4735304"/>
            <a:ext cx="617697" cy="55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8"/>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767811" y="1534071"/>
            <a:ext cx="29368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3"/>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172126" y="4820228"/>
            <a:ext cx="758825"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Straight Connector 30"/>
          <p:cNvCxnSpPr/>
          <p:nvPr/>
        </p:nvCxnSpPr>
        <p:spPr>
          <a:xfrm flipV="1">
            <a:off x="3358902" y="5574645"/>
            <a:ext cx="4240388" cy="0"/>
          </a:xfrm>
          <a:prstGeom prst="line">
            <a:avLst/>
          </a:prstGeom>
          <a:ln w="3175">
            <a:solidFill>
              <a:srgbClr val="D10074"/>
            </a:solidFill>
            <a:prstDash val="solid"/>
          </a:ln>
        </p:spPr>
        <p:style>
          <a:lnRef idx="1">
            <a:schemeClr val="accent1"/>
          </a:lnRef>
          <a:fillRef idx="0">
            <a:schemeClr val="accent1"/>
          </a:fillRef>
          <a:effectRef idx="0">
            <a:schemeClr val="accent1"/>
          </a:effectRef>
          <a:fontRef idx="minor">
            <a:schemeClr val="tx1"/>
          </a:fontRef>
        </p:style>
      </p:cxnSp>
      <p:sp>
        <p:nvSpPr>
          <p:cNvPr id="32" name="TextBox 55"/>
          <p:cNvSpPr txBox="1">
            <a:spLocks noChangeArrowheads="1"/>
          </p:cNvSpPr>
          <p:nvPr/>
        </p:nvSpPr>
        <p:spPr bwMode="auto">
          <a:xfrm>
            <a:off x="3548058" y="5574645"/>
            <a:ext cx="3884174" cy="95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3" tIns="45712" rIns="91423" bIns="45712">
            <a:spAutoFit/>
          </a:bodyPr>
          <a:lstStyle>
            <a:lvl1pPr>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1pPr>
            <a:lvl2pPr marL="742950" indent="-28575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2pPr>
            <a:lvl3pPr marL="11430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3pPr>
            <a:lvl4pPr marL="16002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4pPr>
            <a:lvl5pPr marL="20574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GB" altLang="en-US" sz="1400" dirty="0">
                <a:solidFill>
                  <a:srgbClr val="D10074"/>
                </a:solidFill>
              </a:rPr>
              <a:t>Wider </a:t>
            </a:r>
            <a:r>
              <a:rPr lang="en-GB" altLang="en-US" sz="1400" dirty="0">
                <a:solidFill>
                  <a:schemeClr val="tx1"/>
                </a:solidFill>
              </a:rPr>
              <a:t>and </a:t>
            </a:r>
            <a:r>
              <a:rPr lang="en-GB" altLang="en-US" sz="1400" dirty="0">
                <a:solidFill>
                  <a:srgbClr val="D10074"/>
                </a:solidFill>
              </a:rPr>
              <a:t>social</a:t>
            </a:r>
            <a:r>
              <a:rPr lang="en-GB" altLang="en-US" sz="1400" dirty="0">
                <a:solidFill>
                  <a:schemeClr val="tx1"/>
                </a:solidFill>
              </a:rPr>
              <a:t> determinants strongly influence health and wellbeing whilst </a:t>
            </a:r>
            <a:r>
              <a:rPr lang="en-GB" altLang="en-US" sz="1400" dirty="0">
                <a:solidFill>
                  <a:srgbClr val="D10074"/>
                </a:solidFill>
              </a:rPr>
              <a:t>commercial</a:t>
            </a:r>
            <a:r>
              <a:rPr lang="en-GB" altLang="en-US" sz="1400" dirty="0">
                <a:solidFill>
                  <a:schemeClr val="tx1"/>
                </a:solidFill>
              </a:rPr>
              <a:t> determinants strongly influence health behaviours.</a:t>
            </a:r>
          </a:p>
        </p:txBody>
      </p:sp>
      <p:cxnSp>
        <p:nvCxnSpPr>
          <p:cNvPr id="33" name="Straight Connector 32"/>
          <p:cNvCxnSpPr/>
          <p:nvPr/>
        </p:nvCxnSpPr>
        <p:spPr>
          <a:xfrm>
            <a:off x="7782517" y="1125066"/>
            <a:ext cx="0" cy="5364000"/>
          </a:xfrm>
          <a:prstGeom prst="line">
            <a:avLst/>
          </a:prstGeom>
          <a:ln w="3175">
            <a:solidFill>
              <a:srgbClr val="D10074"/>
            </a:solidFill>
            <a:prstDash val="solid"/>
          </a:ln>
        </p:spPr>
        <p:style>
          <a:lnRef idx="1">
            <a:schemeClr val="accent1"/>
          </a:lnRef>
          <a:fillRef idx="0">
            <a:schemeClr val="accent1"/>
          </a:fillRef>
          <a:effectRef idx="0">
            <a:schemeClr val="accent1"/>
          </a:effectRef>
          <a:fontRef idx="minor">
            <a:schemeClr val="tx1"/>
          </a:fontRef>
        </p:style>
      </p:cxnSp>
      <p:sp>
        <p:nvSpPr>
          <p:cNvPr id="35" name="Content Placeholder 2"/>
          <p:cNvSpPr txBox="1">
            <a:spLocks/>
          </p:cNvSpPr>
          <p:nvPr/>
        </p:nvSpPr>
        <p:spPr>
          <a:xfrm>
            <a:off x="4001238" y="758344"/>
            <a:ext cx="2619375" cy="360362"/>
          </a:xfrm>
          <a:prstGeom prst="rect">
            <a:avLst/>
          </a:prstGeom>
          <a:solidFill>
            <a:srgbClr val="D10074"/>
          </a:solidFill>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Tx/>
              <a:buNone/>
              <a:defRPr/>
            </a:pPr>
            <a:r>
              <a:rPr lang="en-US" altLang="en-US" sz="2000" dirty="0" smtClean="0">
                <a:solidFill>
                  <a:schemeClr val="bg1"/>
                </a:solidFill>
              </a:rPr>
              <a:t>Social determinants</a:t>
            </a:r>
          </a:p>
        </p:txBody>
      </p:sp>
      <p:sp>
        <p:nvSpPr>
          <p:cNvPr id="36" name="Content Placeholder 2"/>
          <p:cNvSpPr txBox="1">
            <a:spLocks/>
          </p:cNvSpPr>
          <p:nvPr/>
        </p:nvSpPr>
        <p:spPr>
          <a:xfrm>
            <a:off x="8475642" y="764704"/>
            <a:ext cx="3205260" cy="360362"/>
          </a:xfrm>
          <a:prstGeom prst="rect">
            <a:avLst/>
          </a:prstGeom>
          <a:solidFill>
            <a:srgbClr val="D10074"/>
          </a:solidFill>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Tx/>
              <a:buNone/>
              <a:defRPr/>
            </a:pPr>
            <a:r>
              <a:rPr lang="en-US" altLang="en-US" sz="2000" dirty="0" smtClean="0">
                <a:solidFill>
                  <a:schemeClr val="bg1"/>
                </a:solidFill>
              </a:rPr>
              <a:t>Commercial determinants</a:t>
            </a:r>
          </a:p>
        </p:txBody>
      </p:sp>
      <p:sp>
        <p:nvSpPr>
          <p:cNvPr id="37" name="Rectangle 31"/>
          <p:cNvSpPr>
            <a:spLocks noChangeArrowheads="1"/>
          </p:cNvSpPr>
          <p:nvPr/>
        </p:nvSpPr>
        <p:spPr bwMode="auto">
          <a:xfrm>
            <a:off x="8654209" y="1521241"/>
            <a:ext cx="3043136" cy="425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3" tIns="45712" rIns="91423" bIns="45712">
            <a:spAutoFit/>
          </a:bodyPr>
          <a:lstStyle>
            <a:lvl1pPr>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1pPr>
            <a:lvl2pPr marL="742950" indent="-28575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2pPr>
            <a:lvl3pPr marL="11430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3pPr>
            <a:lvl4pPr marL="16002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4pPr>
            <a:lvl5pPr marL="20574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9pPr>
          </a:lstStyle>
          <a:p>
            <a:pPr>
              <a:spcBef>
                <a:spcPct val="0"/>
              </a:spcBef>
              <a:spcAft>
                <a:spcPts val="800"/>
              </a:spcAft>
              <a:buClrTx/>
              <a:buFontTx/>
              <a:buNone/>
            </a:pPr>
            <a:r>
              <a:rPr lang="en-GB" altLang="en-US" dirty="0">
                <a:solidFill>
                  <a:schemeClr val="tx1"/>
                </a:solidFill>
                <a:ea typeface="Calibri" panose="020F0502020204030204" pitchFamily="34" charset="0"/>
                <a:cs typeface="Arial" panose="020B0604020202020204" pitchFamily="34" charset="0"/>
              </a:rPr>
              <a:t>Food costs </a:t>
            </a:r>
            <a:r>
              <a:rPr lang="en-GB" altLang="en-US" dirty="0" smtClean="0">
                <a:solidFill>
                  <a:schemeClr val="tx1"/>
                </a:solidFill>
                <a:ea typeface="Calibri" panose="020F0502020204030204" pitchFamily="34" charset="0"/>
                <a:cs typeface="Arial" panose="020B0604020202020204" pitchFamily="34" charset="0"/>
              </a:rPr>
              <a:t>&amp; availability</a:t>
            </a:r>
          </a:p>
          <a:p>
            <a:pPr>
              <a:spcBef>
                <a:spcPct val="0"/>
              </a:spcBef>
              <a:spcAft>
                <a:spcPts val="800"/>
              </a:spcAft>
              <a:buClrTx/>
              <a:buFontTx/>
              <a:buNone/>
            </a:pPr>
            <a:endParaRPr lang="en-GB" altLang="en-US" dirty="0">
              <a:solidFill>
                <a:schemeClr val="tx1"/>
              </a:solidFill>
              <a:ea typeface="Calibri" panose="020F0502020204030204" pitchFamily="34" charset="0"/>
              <a:cs typeface="Arial" panose="020B0604020202020204" pitchFamily="34" charset="0"/>
            </a:endParaRPr>
          </a:p>
          <a:p>
            <a:pPr>
              <a:spcBef>
                <a:spcPct val="0"/>
              </a:spcBef>
              <a:spcAft>
                <a:spcPts val="600"/>
              </a:spcAft>
              <a:buClrTx/>
              <a:buFontTx/>
              <a:buNone/>
            </a:pPr>
            <a:r>
              <a:rPr lang="en-GB" altLang="en-US" dirty="0" smtClean="0">
                <a:solidFill>
                  <a:schemeClr val="tx1"/>
                </a:solidFill>
                <a:ea typeface="Calibri" panose="020F0502020204030204" pitchFamily="34" charset="0"/>
                <a:cs typeface="Arial" panose="020B0604020202020204" pitchFamily="34" charset="0"/>
              </a:rPr>
              <a:t>Tobacco prevalence</a:t>
            </a:r>
            <a:r>
              <a:rPr lang="en-GB" altLang="en-US" dirty="0">
                <a:solidFill>
                  <a:schemeClr val="tx1"/>
                </a:solidFill>
                <a:ea typeface="Calibri" panose="020F0502020204030204" pitchFamily="34" charset="0"/>
                <a:cs typeface="Arial" panose="020B0604020202020204" pitchFamily="34" charset="0"/>
              </a:rPr>
              <a:t>, </a:t>
            </a:r>
            <a:r>
              <a:rPr lang="en-GB" altLang="en-US" dirty="0" smtClean="0">
                <a:solidFill>
                  <a:schemeClr val="tx1"/>
                </a:solidFill>
                <a:ea typeface="Calibri" panose="020F0502020204030204" pitchFamily="34" charset="0"/>
                <a:cs typeface="Arial" panose="020B0604020202020204" pitchFamily="34" charset="0"/>
              </a:rPr>
              <a:t>including </a:t>
            </a:r>
            <a:r>
              <a:rPr lang="en-GB" altLang="en-US" dirty="0">
                <a:solidFill>
                  <a:schemeClr val="tx1"/>
                </a:solidFill>
                <a:ea typeface="Calibri" panose="020F0502020204030204" pitchFamily="34" charset="0"/>
                <a:cs typeface="Arial" panose="020B0604020202020204" pitchFamily="34" charset="0"/>
              </a:rPr>
              <a:t>Shisha, </a:t>
            </a:r>
            <a:r>
              <a:rPr lang="en-GB" altLang="en-US" dirty="0" smtClean="0">
                <a:solidFill>
                  <a:schemeClr val="tx1"/>
                </a:solidFill>
                <a:ea typeface="Calibri" panose="020F0502020204030204" pitchFamily="34" charset="0"/>
                <a:cs typeface="Arial" panose="020B0604020202020204" pitchFamily="34" charset="0"/>
              </a:rPr>
              <a:t>&amp; cost</a:t>
            </a:r>
          </a:p>
          <a:p>
            <a:pPr>
              <a:spcBef>
                <a:spcPct val="0"/>
              </a:spcBef>
              <a:spcAft>
                <a:spcPts val="600"/>
              </a:spcAft>
              <a:buClrTx/>
              <a:buFontTx/>
              <a:buNone/>
            </a:pPr>
            <a:endParaRPr lang="en-GB" altLang="en-US" dirty="0">
              <a:solidFill>
                <a:schemeClr val="tx1"/>
              </a:solidFill>
              <a:ea typeface="Calibri" panose="020F0502020204030204" pitchFamily="34" charset="0"/>
              <a:cs typeface="Arial" panose="020B0604020202020204" pitchFamily="34" charset="0"/>
            </a:endParaRPr>
          </a:p>
          <a:p>
            <a:pPr>
              <a:lnSpc>
                <a:spcPct val="200000"/>
              </a:lnSpc>
              <a:spcBef>
                <a:spcPct val="0"/>
              </a:spcBef>
              <a:spcAft>
                <a:spcPts val="1200"/>
              </a:spcAft>
              <a:buClrTx/>
              <a:buFontTx/>
              <a:buNone/>
            </a:pPr>
            <a:r>
              <a:rPr lang="en-GB" altLang="en-US" dirty="0" smtClean="0">
                <a:solidFill>
                  <a:schemeClr val="tx1"/>
                </a:solidFill>
                <a:ea typeface="Calibri" panose="020F0502020204030204" pitchFamily="34" charset="0"/>
                <a:cs typeface="Arial" panose="020B0604020202020204" pitchFamily="34" charset="0"/>
              </a:rPr>
              <a:t>Alcohol </a:t>
            </a:r>
            <a:r>
              <a:rPr lang="en-GB" altLang="en-US" dirty="0">
                <a:solidFill>
                  <a:schemeClr val="tx1"/>
                </a:solidFill>
                <a:ea typeface="Calibri" panose="020F0502020204030204" pitchFamily="34" charset="0"/>
                <a:cs typeface="Arial" panose="020B0604020202020204" pitchFamily="34" charset="0"/>
              </a:rPr>
              <a:t>cost </a:t>
            </a:r>
            <a:r>
              <a:rPr lang="en-GB" altLang="en-US" dirty="0" smtClean="0">
                <a:solidFill>
                  <a:schemeClr val="tx1"/>
                </a:solidFill>
                <a:ea typeface="Calibri" panose="020F0502020204030204" pitchFamily="34" charset="0"/>
                <a:cs typeface="Arial" panose="020B0604020202020204" pitchFamily="34" charset="0"/>
              </a:rPr>
              <a:t>&amp; prevalence </a:t>
            </a:r>
          </a:p>
          <a:p>
            <a:pPr>
              <a:lnSpc>
                <a:spcPct val="200000"/>
              </a:lnSpc>
              <a:spcBef>
                <a:spcPct val="0"/>
              </a:spcBef>
              <a:spcAft>
                <a:spcPts val="1200"/>
              </a:spcAft>
              <a:buClrTx/>
              <a:buFontTx/>
              <a:buNone/>
            </a:pPr>
            <a:r>
              <a:rPr lang="en-GB" altLang="en-US" dirty="0" smtClean="0">
                <a:solidFill>
                  <a:schemeClr val="tx1"/>
                </a:solidFill>
                <a:ea typeface="Calibri" panose="020F0502020204030204" pitchFamily="34" charset="0"/>
                <a:cs typeface="Arial" panose="020B0604020202020204" pitchFamily="34" charset="0"/>
              </a:rPr>
              <a:t>Marketing </a:t>
            </a:r>
            <a:r>
              <a:rPr lang="en-GB" altLang="en-US" dirty="0">
                <a:solidFill>
                  <a:schemeClr val="tx1"/>
                </a:solidFill>
                <a:ea typeface="Calibri" panose="020F0502020204030204" pitchFamily="34" charset="0"/>
                <a:cs typeface="Arial" panose="020B0604020202020204" pitchFamily="34" charset="0"/>
              </a:rPr>
              <a:t>and </a:t>
            </a:r>
            <a:r>
              <a:rPr lang="en-GB" altLang="en-US" dirty="0" smtClean="0">
                <a:solidFill>
                  <a:schemeClr val="tx1"/>
                </a:solidFill>
                <a:ea typeface="Calibri" panose="020F0502020204030204" pitchFamily="34" charset="0"/>
                <a:cs typeface="Arial" panose="020B0604020202020204" pitchFamily="34" charset="0"/>
              </a:rPr>
              <a:t>messaging</a:t>
            </a:r>
          </a:p>
          <a:p>
            <a:pPr>
              <a:lnSpc>
                <a:spcPct val="200000"/>
              </a:lnSpc>
              <a:spcBef>
                <a:spcPct val="0"/>
              </a:spcBef>
              <a:spcAft>
                <a:spcPts val="1200"/>
              </a:spcAft>
              <a:buClrTx/>
              <a:buFontTx/>
              <a:buNone/>
            </a:pPr>
            <a:r>
              <a:rPr lang="en-GB" altLang="en-US" dirty="0" smtClean="0">
                <a:solidFill>
                  <a:schemeClr val="tx1"/>
                </a:solidFill>
                <a:ea typeface="Calibri" panose="020F0502020204030204" pitchFamily="34" charset="0"/>
                <a:cs typeface="Arial" panose="020B0604020202020204" pitchFamily="34" charset="0"/>
              </a:rPr>
              <a:t>Housing </a:t>
            </a:r>
            <a:r>
              <a:rPr lang="en-GB" altLang="en-US" dirty="0">
                <a:solidFill>
                  <a:schemeClr val="tx1"/>
                </a:solidFill>
                <a:ea typeface="Calibri" panose="020F0502020204030204" pitchFamily="34" charset="0"/>
                <a:cs typeface="Arial" panose="020B0604020202020204" pitchFamily="34" charset="0"/>
              </a:rPr>
              <a:t>cost and type </a:t>
            </a:r>
          </a:p>
          <a:p>
            <a:pPr>
              <a:lnSpc>
                <a:spcPct val="107000"/>
              </a:lnSpc>
              <a:spcBef>
                <a:spcPct val="0"/>
              </a:spcBef>
              <a:spcAft>
                <a:spcPts val="800"/>
              </a:spcAft>
              <a:buClrTx/>
              <a:buFontTx/>
              <a:buNone/>
            </a:pPr>
            <a:r>
              <a:rPr lang="en-GB" altLang="en-US" dirty="0">
                <a:solidFill>
                  <a:schemeClr val="tx1"/>
                </a:solidFill>
                <a:ea typeface="Calibri" panose="020F0502020204030204" pitchFamily="34" charset="0"/>
                <a:cs typeface="Arial" panose="020B0604020202020204" pitchFamily="34" charset="0"/>
              </a:rPr>
              <a:t> </a:t>
            </a:r>
          </a:p>
        </p:txBody>
      </p:sp>
      <p:pic>
        <p:nvPicPr>
          <p:cNvPr id="38" name="Picture 51"/>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102121" y="4075184"/>
            <a:ext cx="5000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9"/>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rot="19466272">
            <a:off x="8009085" y="3282575"/>
            <a:ext cx="414338"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4"/>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8107665" y="1493142"/>
            <a:ext cx="434090" cy="42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7"/>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8253060" y="2376488"/>
            <a:ext cx="341313"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57"/>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169750" y="4722939"/>
            <a:ext cx="392576" cy="553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5"/>
          <p:cNvPicPr>
            <a:picLocks noChangeAspect="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1299358" y="1578594"/>
            <a:ext cx="5143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6"/>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10629999" y="2913910"/>
            <a:ext cx="72866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28"/>
          <a:stretch>
            <a:fillRect/>
          </a:stretch>
        </p:blipFill>
        <p:spPr>
          <a:xfrm>
            <a:off x="11534034" y="2354181"/>
            <a:ext cx="428625" cy="419100"/>
          </a:xfrm>
          <a:prstGeom prst="rect">
            <a:avLst/>
          </a:prstGeom>
        </p:spPr>
      </p:pic>
      <p:pic>
        <p:nvPicPr>
          <p:cNvPr id="46" name="Picture 54"/>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9200774" y="5250464"/>
            <a:ext cx="13335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8"/>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1554100" y="3395288"/>
            <a:ext cx="46196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50"/>
          <p:cNvPicPr>
            <a:picLocks noChangeAspect="1"/>
          </p:cNvPicPr>
          <p:nvPr/>
        </p:nvPicPr>
        <p:blipFill>
          <a:blip r:embed="rId31" cstate="print">
            <a:extLst>
              <a:ext uri="{28A0092B-C50C-407E-A947-70E740481C1C}">
                <a14:useLocalDpi xmlns:a14="http://schemas.microsoft.com/office/drawing/2010/main" val="0"/>
              </a:ext>
            </a:extLst>
          </a:blip>
          <a:srcRect/>
          <a:stretch>
            <a:fillRect/>
          </a:stretch>
        </p:blipFill>
        <p:spPr bwMode="auto">
          <a:xfrm rot="19712425">
            <a:off x="8270777" y="3081750"/>
            <a:ext cx="457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52"/>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1399762" y="4210563"/>
            <a:ext cx="674395" cy="46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53"/>
          <p:cNvPicPr>
            <a:picLocks noChangeAspect="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9538530" y="4441742"/>
            <a:ext cx="2603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13D2868F-8BDD-4814-A9FF-20FEB30F74C8}" type="slidenum">
              <a:rPr lang="en-GB" smtClean="0"/>
              <a:t>14</a:t>
            </a:fld>
            <a:endParaRPr lang="en-GB"/>
          </a:p>
        </p:txBody>
      </p:sp>
    </p:spTree>
    <p:extLst>
      <p:ext uri="{BB962C8B-B14F-4D97-AF65-F5344CB8AC3E}">
        <p14:creationId xmlns:p14="http://schemas.microsoft.com/office/powerpoint/2010/main" val="39614983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6268B7-36BF-3147-B4AE-3B388CC39A5F}"/>
              </a:ext>
            </a:extLst>
          </p:cNvPr>
          <p:cNvSpPr/>
          <p:nvPr/>
        </p:nvSpPr>
        <p:spPr>
          <a:xfrm>
            <a:off x="-1" y="0"/>
            <a:ext cx="12190413" cy="539645"/>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smtClean="0">
                <a:solidFill>
                  <a:schemeClr val="bg1"/>
                </a:solidFill>
              </a:rPr>
              <a:t>Some of the root causes of poor health</a:t>
            </a:r>
            <a:endParaRPr lang="en-GB" sz="3200" b="1" dirty="0">
              <a:solidFill>
                <a:schemeClr val="bg1"/>
              </a:solidFill>
            </a:endParaRPr>
          </a:p>
        </p:txBody>
      </p:sp>
      <p:graphicFrame>
        <p:nvGraphicFramePr>
          <p:cNvPr id="6" name="Diagram 5"/>
          <p:cNvGraphicFramePr/>
          <p:nvPr>
            <p:extLst>
              <p:ext uri="{D42A27DB-BD31-4B8C-83A1-F6EECF244321}">
                <p14:modId xmlns:p14="http://schemas.microsoft.com/office/powerpoint/2010/main" val="2042714264"/>
              </p:ext>
            </p:extLst>
          </p:nvPr>
        </p:nvGraphicFramePr>
        <p:xfrm>
          <a:off x="2031735" y="1268760"/>
          <a:ext cx="8126942" cy="4869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stretch>
            <a:fillRect/>
          </a:stretch>
        </p:blipFill>
        <p:spPr>
          <a:xfrm>
            <a:off x="501415" y="1340768"/>
            <a:ext cx="1238848" cy="1152128"/>
          </a:xfrm>
          <a:prstGeom prst="rect">
            <a:avLst/>
          </a:prstGeom>
        </p:spPr>
      </p:pic>
      <p:pic>
        <p:nvPicPr>
          <p:cNvPr id="8" name="Picture 7"/>
          <p:cNvPicPr>
            <a:picLocks noChangeAspect="1"/>
          </p:cNvPicPr>
          <p:nvPr/>
        </p:nvPicPr>
        <p:blipFill>
          <a:blip r:embed="rId7"/>
          <a:stretch>
            <a:fillRect/>
          </a:stretch>
        </p:blipFill>
        <p:spPr>
          <a:xfrm>
            <a:off x="501415" y="2522947"/>
            <a:ext cx="1238848" cy="1152128"/>
          </a:xfrm>
          <a:prstGeom prst="rect">
            <a:avLst/>
          </a:prstGeom>
        </p:spPr>
      </p:pic>
      <p:pic>
        <p:nvPicPr>
          <p:cNvPr id="10" name="Picture 9"/>
          <p:cNvPicPr>
            <a:picLocks noChangeAspect="1"/>
          </p:cNvPicPr>
          <p:nvPr/>
        </p:nvPicPr>
        <p:blipFill>
          <a:blip r:embed="rId7"/>
          <a:stretch>
            <a:fillRect/>
          </a:stretch>
        </p:blipFill>
        <p:spPr>
          <a:xfrm>
            <a:off x="501415" y="3754399"/>
            <a:ext cx="1238848" cy="1152128"/>
          </a:xfrm>
          <a:prstGeom prst="rect">
            <a:avLst/>
          </a:prstGeom>
        </p:spPr>
      </p:pic>
      <p:pic>
        <p:nvPicPr>
          <p:cNvPr id="2" name="Picture 1"/>
          <p:cNvPicPr>
            <a:picLocks noChangeAspect="1"/>
          </p:cNvPicPr>
          <p:nvPr/>
        </p:nvPicPr>
        <p:blipFill>
          <a:blip r:embed="rId8"/>
          <a:stretch>
            <a:fillRect/>
          </a:stretch>
        </p:blipFill>
        <p:spPr>
          <a:xfrm>
            <a:off x="10237018" y="1148749"/>
            <a:ext cx="1953394" cy="1128123"/>
          </a:xfrm>
          <a:prstGeom prst="rect">
            <a:avLst/>
          </a:prstGeom>
        </p:spPr>
      </p:pic>
      <p:pic>
        <p:nvPicPr>
          <p:cNvPr id="11" name="Picture 10"/>
          <p:cNvPicPr>
            <a:picLocks noChangeAspect="1"/>
          </p:cNvPicPr>
          <p:nvPr/>
        </p:nvPicPr>
        <p:blipFill>
          <a:blip r:embed="rId9"/>
          <a:stretch>
            <a:fillRect/>
          </a:stretch>
        </p:blipFill>
        <p:spPr>
          <a:xfrm>
            <a:off x="10741621" y="3501385"/>
            <a:ext cx="848838" cy="935727"/>
          </a:xfrm>
          <a:prstGeom prst="rect">
            <a:avLst/>
          </a:prstGeom>
        </p:spPr>
      </p:pic>
      <p:pic>
        <p:nvPicPr>
          <p:cNvPr id="12" name="Picture 11"/>
          <p:cNvPicPr>
            <a:picLocks noChangeAspect="1"/>
          </p:cNvPicPr>
          <p:nvPr/>
        </p:nvPicPr>
        <p:blipFill>
          <a:blip r:embed="rId10"/>
          <a:stretch>
            <a:fillRect/>
          </a:stretch>
        </p:blipFill>
        <p:spPr>
          <a:xfrm>
            <a:off x="10634023" y="2511819"/>
            <a:ext cx="968889" cy="629149"/>
          </a:xfrm>
          <a:prstGeom prst="rect">
            <a:avLst/>
          </a:prstGeom>
        </p:spPr>
      </p:pic>
      <p:pic>
        <p:nvPicPr>
          <p:cNvPr id="5" name="Picture 4"/>
          <p:cNvPicPr>
            <a:picLocks noChangeAspect="1"/>
          </p:cNvPicPr>
          <p:nvPr/>
        </p:nvPicPr>
        <p:blipFill>
          <a:blip r:embed="rId11"/>
          <a:stretch>
            <a:fillRect/>
          </a:stretch>
        </p:blipFill>
        <p:spPr>
          <a:xfrm>
            <a:off x="10741621" y="4917727"/>
            <a:ext cx="944188" cy="887537"/>
          </a:xfrm>
          <a:prstGeom prst="rect">
            <a:avLst/>
          </a:prstGeom>
        </p:spPr>
      </p:pic>
      <p:pic>
        <p:nvPicPr>
          <p:cNvPr id="13" name="Picture 12"/>
          <p:cNvPicPr>
            <a:picLocks noChangeAspect="1"/>
          </p:cNvPicPr>
          <p:nvPr/>
        </p:nvPicPr>
        <p:blipFill>
          <a:blip r:embed="rId12"/>
          <a:stretch>
            <a:fillRect/>
          </a:stretch>
        </p:blipFill>
        <p:spPr>
          <a:xfrm>
            <a:off x="10304173" y="770851"/>
            <a:ext cx="505701" cy="569917"/>
          </a:xfrm>
          <a:prstGeom prst="rect">
            <a:avLst/>
          </a:prstGeom>
        </p:spPr>
      </p:pic>
      <p:sp>
        <p:nvSpPr>
          <p:cNvPr id="3" name="Slide Number Placeholder 2"/>
          <p:cNvSpPr>
            <a:spLocks noGrp="1"/>
          </p:cNvSpPr>
          <p:nvPr>
            <p:ph type="sldNum" sz="quarter" idx="12"/>
          </p:nvPr>
        </p:nvSpPr>
        <p:spPr/>
        <p:txBody>
          <a:bodyPr/>
          <a:lstStyle/>
          <a:p>
            <a:fld id="{13D2868F-8BDD-4814-A9FF-20FEB30F74C8}" type="slidenum">
              <a:rPr lang="en-GB" smtClean="0"/>
              <a:t>15</a:t>
            </a:fld>
            <a:endParaRPr lang="en-GB"/>
          </a:p>
        </p:txBody>
      </p:sp>
      <p:pic>
        <p:nvPicPr>
          <p:cNvPr id="14" name="Picture 13"/>
          <p:cNvPicPr>
            <a:picLocks noChangeAspect="1"/>
          </p:cNvPicPr>
          <p:nvPr/>
        </p:nvPicPr>
        <p:blipFill>
          <a:blip r:embed="rId7"/>
          <a:stretch>
            <a:fillRect/>
          </a:stretch>
        </p:blipFill>
        <p:spPr>
          <a:xfrm>
            <a:off x="501415" y="4962378"/>
            <a:ext cx="1238848" cy="1152128"/>
          </a:xfrm>
          <a:prstGeom prst="rect">
            <a:avLst/>
          </a:prstGeom>
        </p:spPr>
      </p:pic>
    </p:spTree>
    <p:extLst>
      <p:ext uri="{BB962C8B-B14F-4D97-AF65-F5344CB8AC3E}">
        <p14:creationId xmlns:p14="http://schemas.microsoft.com/office/powerpoint/2010/main" val="615450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6268B7-36BF-3147-B4AE-3B388CC39A5F}"/>
              </a:ext>
            </a:extLst>
          </p:cNvPr>
          <p:cNvSpPr/>
          <p:nvPr/>
        </p:nvSpPr>
        <p:spPr>
          <a:xfrm>
            <a:off x="0" y="3"/>
            <a:ext cx="12190413" cy="539645"/>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smtClean="0">
                <a:solidFill>
                  <a:schemeClr val="bg1"/>
                </a:solidFill>
              </a:rPr>
              <a:t>Barriers to Health and Wellbeing </a:t>
            </a:r>
            <a:endParaRPr lang="en-GB" sz="3200" b="1" dirty="0">
              <a:solidFill>
                <a:schemeClr val="bg1"/>
              </a:solidFill>
            </a:endParaRPr>
          </a:p>
        </p:txBody>
      </p:sp>
      <p:pic>
        <p:nvPicPr>
          <p:cNvPr id="7" name="Content Placeholder 6"/>
          <p:cNvPicPr>
            <a:picLocks noGrp="1" noChangeAspect="1"/>
          </p:cNvPicPr>
          <p:nvPr>
            <p:ph idx="1"/>
          </p:nvPr>
        </p:nvPicPr>
        <p:blipFill>
          <a:blip r:embed="rId2"/>
          <a:stretch>
            <a:fillRect/>
          </a:stretch>
        </p:blipFill>
        <p:spPr>
          <a:xfrm>
            <a:off x="1313484" y="836712"/>
            <a:ext cx="9059387" cy="5289451"/>
          </a:xfrm>
          <a:prstGeom prst="rect">
            <a:avLst/>
          </a:prstGeom>
        </p:spPr>
      </p:pic>
      <p:sp>
        <p:nvSpPr>
          <p:cNvPr id="8" name="TextBox 7"/>
          <p:cNvSpPr txBox="1"/>
          <p:nvPr/>
        </p:nvSpPr>
        <p:spPr>
          <a:xfrm>
            <a:off x="9182532" y="5295893"/>
            <a:ext cx="1211574" cy="824955"/>
          </a:xfrm>
          <a:prstGeom prst="rect">
            <a:avLst/>
          </a:prstGeom>
          <a:solidFill>
            <a:schemeClr val="bg1"/>
          </a:solidFill>
        </p:spPr>
        <p:txBody>
          <a:bodyPr wrap="square" rtlCol="0">
            <a:spAutoFit/>
          </a:bodyPr>
          <a:lstStyle/>
          <a:p>
            <a:endParaRPr lang="en-GB" dirty="0"/>
          </a:p>
        </p:txBody>
      </p:sp>
      <p:sp>
        <p:nvSpPr>
          <p:cNvPr id="10" name="TextBox 9"/>
          <p:cNvSpPr txBox="1"/>
          <p:nvPr/>
        </p:nvSpPr>
        <p:spPr>
          <a:xfrm>
            <a:off x="622598" y="6126163"/>
            <a:ext cx="10441160" cy="584775"/>
          </a:xfrm>
          <a:prstGeom prst="rect">
            <a:avLst/>
          </a:prstGeom>
          <a:noFill/>
        </p:spPr>
        <p:txBody>
          <a:bodyPr wrap="square" rtlCol="0">
            <a:spAutoFit/>
          </a:bodyPr>
          <a:lstStyle/>
          <a:p>
            <a:r>
              <a:rPr lang="en-GB" dirty="0" smtClean="0"/>
              <a:t>Taken from “</a:t>
            </a:r>
            <a:r>
              <a:rPr lang="en-GB" i="1" dirty="0" smtClean="0"/>
              <a:t>The Complex and Dynamic Nature of Helping Cities Thrive” </a:t>
            </a:r>
            <a:r>
              <a:rPr lang="en-GB" dirty="0" smtClean="0"/>
              <a:t>presentation </a:t>
            </a:r>
          </a:p>
          <a:p>
            <a:r>
              <a:rPr lang="en-GB" sz="1400" dirty="0" smtClean="0"/>
              <a:t>(Alonzo L. Plough, Robert Wood Johnson Foundation) </a:t>
            </a:r>
            <a:endParaRPr lang="en-GB" sz="1400" dirty="0"/>
          </a:p>
        </p:txBody>
      </p:sp>
      <p:sp>
        <p:nvSpPr>
          <p:cNvPr id="2" name="Slide Number Placeholder 1"/>
          <p:cNvSpPr>
            <a:spLocks noGrp="1"/>
          </p:cNvSpPr>
          <p:nvPr>
            <p:ph type="sldNum" sz="quarter" idx="12"/>
          </p:nvPr>
        </p:nvSpPr>
        <p:spPr/>
        <p:txBody>
          <a:bodyPr/>
          <a:lstStyle/>
          <a:p>
            <a:fld id="{13D2868F-8BDD-4814-A9FF-20FEB30F74C8}" type="slidenum">
              <a:rPr lang="en-GB" smtClean="0"/>
              <a:t>16</a:t>
            </a:fld>
            <a:endParaRPr lang="en-GB"/>
          </a:p>
        </p:txBody>
      </p:sp>
    </p:spTree>
    <p:extLst>
      <p:ext uri="{BB962C8B-B14F-4D97-AF65-F5344CB8AC3E}">
        <p14:creationId xmlns:p14="http://schemas.microsoft.com/office/powerpoint/2010/main" val="603446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6268B7-36BF-3147-B4AE-3B388CC39A5F}"/>
              </a:ext>
            </a:extLst>
          </p:cNvPr>
          <p:cNvSpPr/>
          <p:nvPr/>
        </p:nvSpPr>
        <p:spPr>
          <a:xfrm>
            <a:off x="0" y="3"/>
            <a:ext cx="12190413" cy="539645"/>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smtClean="0">
                <a:solidFill>
                  <a:schemeClr val="bg1"/>
                </a:solidFill>
              </a:rPr>
              <a:t>IMD map 2019 – deprivation quintiles in Newham</a:t>
            </a:r>
            <a:endParaRPr lang="en-GB" sz="3200" b="1" dirty="0">
              <a:solidFill>
                <a:schemeClr val="bg1"/>
              </a:solidFill>
            </a:endParaRPr>
          </a:p>
        </p:txBody>
      </p:sp>
      <p:sp>
        <p:nvSpPr>
          <p:cNvPr id="5" name="TextBox 4"/>
          <p:cNvSpPr txBox="1"/>
          <p:nvPr/>
        </p:nvSpPr>
        <p:spPr>
          <a:xfrm>
            <a:off x="8903518" y="724631"/>
            <a:ext cx="3211249" cy="3754874"/>
          </a:xfrm>
          <a:prstGeom prst="rect">
            <a:avLst/>
          </a:prstGeom>
          <a:noFill/>
          <a:ln w="19050">
            <a:solidFill>
              <a:srgbClr val="FF0074"/>
            </a:solidFill>
          </a:ln>
        </p:spPr>
        <p:txBody>
          <a:bodyPr wrap="square" rtlCol="0">
            <a:spAutoFit/>
          </a:bodyPr>
          <a:lstStyle/>
          <a:p>
            <a:r>
              <a:rPr lang="en-GB" sz="1400" dirty="0" smtClean="0"/>
              <a:t>The Index of Multiple deprivation IMD is a composite measure  describing area level deprivation. It includes scores for income, employment, education, skills and training, housing (size, occupancy rates and quality), living environment and crime.  </a:t>
            </a:r>
          </a:p>
          <a:p>
            <a:endParaRPr lang="en-GB" sz="1400" dirty="0"/>
          </a:p>
          <a:p>
            <a:r>
              <a:rPr lang="en-GB" sz="1400" dirty="0" smtClean="0"/>
              <a:t>Good health outcomes are linked not only with levels of income , but with lower area levels of deprivation. </a:t>
            </a:r>
          </a:p>
          <a:p>
            <a:endParaRPr lang="en-GB" sz="1400" dirty="0"/>
          </a:p>
          <a:p>
            <a:r>
              <a:rPr lang="en-GB" sz="1400" dirty="0" smtClean="0"/>
              <a:t>Structural inequalities like poor transport, air pollution and a higher density of  health-harming environmental features like overcrowding in houses contribute to poorer health outcomes.   </a:t>
            </a:r>
            <a:endParaRPr lang="en-GB" sz="1400" dirty="0"/>
          </a:p>
        </p:txBody>
      </p:sp>
      <p:pic>
        <p:nvPicPr>
          <p:cNvPr id="8" name="Picture 7" descr="A close up of a map&#10;&#10;Description automatically generated">
            <a:extLst>
              <a:ext uri="{FF2B5EF4-FFF2-40B4-BE49-F238E27FC236}">
                <a16:creationId xmlns:a16="http://schemas.microsoft.com/office/drawing/2014/main" id="{2896C483-0457-4B73-8AC2-B1C26D99B7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6" t="7745" r="53271" b="7606"/>
          <a:stretch/>
        </p:blipFill>
        <p:spPr>
          <a:xfrm>
            <a:off x="10462" y="539648"/>
            <a:ext cx="6012736" cy="6339708"/>
          </a:xfrm>
          <a:prstGeom prst="rect">
            <a:avLst/>
          </a:prstGeom>
        </p:spPr>
      </p:pic>
      <p:pic>
        <p:nvPicPr>
          <p:cNvPr id="7" name="Picture 6" descr="A close up of a map&#10;&#10;Description automatically generated">
            <a:extLst>
              <a:ext uri="{FF2B5EF4-FFF2-40B4-BE49-F238E27FC236}">
                <a16:creationId xmlns:a16="http://schemas.microsoft.com/office/drawing/2014/main" id="{2896C483-0457-4B73-8AC2-B1C26D99B7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709" t="17036" r="19316" b="17729"/>
          <a:stretch/>
        </p:blipFill>
        <p:spPr>
          <a:xfrm>
            <a:off x="5375126" y="620688"/>
            <a:ext cx="3384376" cy="4176464"/>
          </a:xfrm>
          <a:prstGeom prst="snip2DiagRect">
            <a:avLst/>
          </a:prstGeom>
        </p:spPr>
      </p:pic>
      <p:sp>
        <p:nvSpPr>
          <p:cNvPr id="9" name="TextBox 8"/>
          <p:cNvSpPr txBox="1"/>
          <p:nvPr/>
        </p:nvSpPr>
        <p:spPr>
          <a:xfrm>
            <a:off x="6247501" y="4866227"/>
            <a:ext cx="5867265" cy="1569660"/>
          </a:xfrm>
          <a:prstGeom prst="rect">
            <a:avLst/>
          </a:prstGeom>
          <a:noFill/>
          <a:ln w="19050">
            <a:solidFill>
              <a:srgbClr val="FF0074"/>
            </a:solidFill>
          </a:ln>
        </p:spPr>
        <p:txBody>
          <a:bodyPr wrap="square" rtlCol="0">
            <a:spAutoFit/>
          </a:bodyPr>
          <a:lstStyle/>
          <a:p>
            <a:pPr algn="just"/>
            <a:r>
              <a:rPr lang="en-GB" sz="1600" b="1" dirty="0" smtClean="0">
                <a:solidFill>
                  <a:srgbClr val="FF0074"/>
                </a:solidFill>
              </a:rPr>
              <a:t>Three out every four Newham residents live in the 30% most deprived neighbourhoods, nationally. </a:t>
            </a:r>
          </a:p>
          <a:p>
            <a:pPr algn="just"/>
            <a:endParaRPr lang="en-GB" sz="1600" dirty="0" smtClean="0">
              <a:solidFill>
                <a:srgbClr val="FF0074"/>
              </a:solidFill>
            </a:endParaRPr>
          </a:p>
          <a:p>
            <a:pPr algn="just"/>
            <a:r>
              <a:rPr lang="en-GB" sz="1600" dirty="0">
                <a:solidFill>
                  <a:srgbClr val="FF0074"/>
                </a:solidFill>
              </a:rPr>
              <a:t>The 20% most deprived areas in Newham (deciles 1 and 2) are found mainly in </a:t>
            </a:r>
            <a:r>
              <a:rPr lang="en-GB" sz="1600" b="1" dirty="0">
                <a:solidFill>
                  <a:srgbClr val="FF0074"/>
                </a:solidFill>
              </a:rPr>
              <a:t>Canning Town </a:t>
            </a:r>
            <a:r>
              <a:rPr lang="en-GB" sz="1600" dirty="0">
                <a:solidFill>
                  <a:srgbClr val="FF0074"/>
                </a:solidFill>
              </a:rPr>
              <a:t>and </a:t>
            </a:r>
            <a:r>
              <a:rPr lang="en-GB" sz="1600" b="1" dirty="0">
                <a:solidFill>
                  <a:srgbClr val="FF0074"/>
                </a:solidFill>
              </a:rPr>
              <a:t>Custom House</a:t>
            </a:r>
            <a:r>
              <a:rPr lang="en-GB" sz="1600" dirty="0">
                <a:solidFill>
                  <a:srgbClr val="FF0074"/>
                </a:solidFill>
              </a:rPr>
              <a:t> wards, with pockets in a majority of other wards.  </a:t>
            </a:r>
          </a:p>
        </p:txBody>
      </p:sp>
      <p:sp>
        <p:nvSpPr>
          <p:cNvPr id="2" name="Slide Number Placeholder 1"/>
          <p:cNvSpPr>
            <a:spLocks noGrp="1"/>
          </p:cNvSpPr>
          <p:nvPr>
            <p:ph type="sldNum" sz="quarter" idx="12"/>
          </p:nvPr>
        </p:nvSpPr>
        <p:spPr/>
        <p:txBody>
          <a:bodyPr/>
          <a:lstStyle/>
          <a:p>
            <a:fld id="{13D2868F-8BDD-4814-A9FF-20FEB30F74C8}" type="slidenum">
              <a:rPr lang="en-GB" smtClean="0"/>
              <a:t>17</a:t>
            </a:fld>
            <a:endParaRPr lang="en-GB"/>
          </a:p>
        </p:txBody>
      </p:sp>
    </p:spTree>
    <p:extLst>
      <p:ext uri="{BB962C8B-B14F-4D97-AF65-F5344CB8AC3E}">
        <p14:creationId xmlns:p14="http://schemas.microsoft.com/office/powerpoint/2010/main" val="10998414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6268B7-36BF-3147-B4AE-3B388CC39A5F}"/>
              </a:ext>
            </a:extLst>
          </p:cNvPr>
          <p:cNvSpPr/>
          <p:nvPr/>
        </p:nvSpPr>
        <p:spPr>
          <a:xfrm>
            <a:off x="0" y="3"/>
            <a:ext cx="12190413" cy="539645"/>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smtClean="0">
                <a:solidFill>
                  <a:schemeClr val="bg1"/>
                </a:solidFill>
              </a:rPr>
              <a:t>Factors contributing to premature mortality: Air quality</a:t>
            </a:r>
            <a:endParaRPr lang="en-GB" sz="3200" b="1" dirty="0">
              <a:solidFill>
                <a:schemeClr val="bg1"/>
              </a:solidFill>
            </a:endParaRPr>
          </a:p>
        </p:txBody>
      </p:sp>
      <p:sp>
        <p:nvSpPr>
          <p:cNvPr id="5" name="Rounded Rectangle 4"/>
          <p:cNvSpPr/>
          <p:nvPr/>
        </p:nvSpPr>
        <p:spPr>
          <a:xfrm>
            <a:off x="802776" y="1093414"/>
            <a:ext cx="3590925" cy="1458913"/>
          </a:xfrm>
          <a:prstGeom prst="round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eaLnBrk="1" hangingPunct="1">
              <a:defRPr/>
            </a:pPr>
            <a:r>
              <a:rPr lang="en-GB" dirty="0">
                <a:solidFill>
                  <a:srgbClr val="D10074"/>
                </a:solidFill>
              </a:rPr>
              <a:t>In 2017</a:t>
            </a:r>
            <a:r>
              <a:rPr lang="en-GB" dirty="0" smtClean="0">
                <a:solidFill>
                  <a:srgbClr val="D10074"/>
                </a:solidFill>
              </a:rPr>
              <a:t>, seven </a:t>
            </a:r>
            <a:r>
              <a:rPr lang="en-GB" dirty="0">
                <a:solidFill>
                  <a:srgbClr val="D10074"/>
                </a:solidFill>
              </a:rPr>
              <a:t>out of every 100 deaths </a:t>
            </a:r>
            <a:r>
              <a:rPr lang="en-GB" dirty="0" smtClean="0">
                <a:solidFill>
                  <a:srgbClr val="D10074"/>
                </a:solidFill>
              </a:rPr>
              <a:t>in Newham </a:t>
            </a:r>
            <a:r>
              <a:rPr lang="en-GB" dirty="0">
                <a:solidFill>
                  <a:srgbClr val="D10074"/>
                </a:solidFill>
              </a:rPr>
              <a:t>residents aged 30+ were linked to long-term exposure to air pollution</a:t>
            </a:r>
          </a:p>
          <a:p>
            <a:pPr algn="ctr" eaLnBrk="1" hangingPunct="1">
              <a:defRPr/>
            </a:pPr>
            <a:r>
              <a:rPr lang="en-GB" sz="1200" i="1" dirty="0">
                <a:solidFill>
                  <a:srgbClr val="D10074"/>
                </a:solidFill>
              </a:rPr>
              <a:t>Source: Public Health England</a:t>
            </a:r>
          </a:p>
        </p:txBody>
      </p:sp>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0268" y="947252"/>
            <a:ext cx="2160587"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15686" y="3409807"/>
            <a:ext cx="12954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3767293" y="3748472"/>
            <a:ext cx="4365345" cy="2477373"/>
          </a:xfrm>
          <a:prstGeom prst="round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eaLnBrk="1" hangingPunct="1">
              <a:defRPr/>
            </a:pPr>
            <a:r>
              <a:rPr lang="en-GB" dirty="0">
                <a:solidFill>
                  <a:srgbClr val="D10074"/>
                </a:solidFill>
              </a:rPr>
              <a:t>Long term exposure to Particulate Matter (PM) 2.5 </a:t>
            </a:r>
            <a:r>
              <a:rPr lang="en-GB" dirty="0" smtClean="0">
                <a:solidFill>
                  <a:srgbClr val="D10074"/>
                </a:solidFill>
              </a:rPr>
              <a:t>are a causal factor in long term conditions like asthma</a:t>
            </a:r>
            <a:r>
              <a:rPr lang="en-GB" dirty="0">
                <a:solidFill>
                  <a:srgbClr val="D10074"/>
                </a:solidFill>
              </a:rPr>
              <a:t>, bronchitis and heart </a:t>
            </a:r>
            <a:r>
              <a:rPr lang="en-GB" dirty="0" smtClean="0">
                <a:solidFill>
                  <a:srgbClr val="D10074"/>
                </a:solidFill>
              </a:rPr>
              <a:t>disease and in increased risk of type 2 diabetes.  </a:t>
            </a:r>
          </a:p>
          <a:p>
            <a:pPr eaLnBrk="1" hangingPunct="1">
              <a:defRPr/>
            </a:pPr>
            <a:endParaRPr lang="en-GB" dirty="0">
              <a:solidFill>
                <a:srgbClr val="D10074"/>
              </a:solidFill>
            </a:endParaRPr>
          </a:p>
          <a:p>
            <a:pPr eaLnBrk="1" hangingPunct="1">
              <a:defRPr/>
            </a:pPr>
            <a:r>
              <a:rPr lang="en-GB" dirty="0">
                <a:solidFill>
                  <a:srgbClr val="D10074"/>
                </a:solidFill>
              </a:rPr>
              <a:t>Road traffic and some industrial activities are major sources of PM2.5 emissions </a:t>
            </a:r>
          </a:p>
        </p:txBody>
      </p:sp>
      <p:grpSp>
        <p:nvGrpSpPr>
          <p:cNvPr id="10" name="Group 15"/>
          <p:cNvGrpSpPr>
            <a:grpSpLocks/>
          </p:cNvGrpSpPr>
          <p:nvPr/>
        </p:nvGrpSpPr>
        <p:grpSpPr bwMode="auto">
          <a:xfrm>
            <a:off x="8260642" y="5622316"/>
            <a:ext cx="2087563" cy="600075"/>
            <a:chOff x="189263" y="5890868"/>
            <a:chExt cx="3418781" cy="859867"/>
          </a:xfrm>
        </p:grpSpPr>
        <p:pic>
          <p:nvPicPr>
            <p:cNvPr id="11"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49245" y="5890868"/>
              <a:ext cx="1324195" cy="85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06250" y="6031485"/>
              <a:ext cx="1001794" cy="6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9263" y="6032675"/>
              <a:ext cx="1159982" cy="60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8"/>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61158" y="5672019"/>
            <a:ext cx="1001712"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272881" y="3748472"/>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823398" y="896330"/>
            <a:ext cx="3672408" cy="1169551"/>
          </a:xfrm>
          <a:prstGeom prst="rect">
            <a:avLst/>
          </a:prstGeom>
          <a:noFill/>
        </p:spPr>
        <p:txBody>
          <a:bodyPr wrap="square" rtlCol="0">
            <a:spAutoFit/>
          </a:bodyPr>
          <a:lstStyle/>
          <a:p>
            <a:endParaRPr lang="en-GB" sz="1400" dirty="0"/>
          </a:p>
          <a:p>
            <a:endParaRPr lang="en-GB" sz="1400" dirty="0" smtClean="0"/>
          </a:p>
          <a:p>
            <a:endParaRPr lang="en-GB" sz="1400" dirty="0"/>
          </a:p>
          <a:p>
            <a:endParaRPr lang="en-GB" sz="1400" dirty="0" smtClean="0"/>
          </a:p>
          <a:p>
            <a:endParaRPr lang="en-GB" sz="1400" dirty="0"/>
          </a:p>
        </p:txBody>
      </p:sp>
      <p:pic>
        <p:nvPicPr>
          <p:cNvPr id="18" name="Picture 1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81764" y="3369743"/>
            <a:ext cx="1910993" cy="2678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a:xfrm>
            <a:off x="7947148" y="748196"/>
            <a:ext cx="3993640" cy="2453063"/>
          </a:xfrm>
          <a:prstGeom prst="round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r>
              <a:rPr lang="en-GB" dirty="0">
                <a:solidFill>
                  <a:srgbClr val="FF0074"/>
                </a:solidFill>
              </a:rPr>
              <a:t>The importance of clean air for healthy living is a priority in Newham and also across England.  The statistics show that air pollution contributes to a high number of diseases which ultimately cause premature mortality in Newham’s residents. </a:t>
            </a:r>
          </a:p>
        </p:txBody>
      </p:sp>
      <p:sp>
        <p:nvSpPr>
          <p:cNvPr id="3" name="Slide Number Placeholder 2"/>
          <p:cNvSpPr>
            <a:spLocks noGrp="1"/>
          </p:cNvSpPr>
          <p:nvPr>
            <p:ph type="sldNum" sz="quarter" idx="12"/>
          </p:nvPr>
        </p:nvSpPr>
        <p:spPr/>
        <p:txBody>
          <a:bodyPr/>
          <a:lstStyle/>
          <a:p>
            <a:fld id="{13D2868F-8BDD-4814-A9FF-20FEB30F74C8}" type="slidenum">
              <a:rPr lang="en-GB" smtClean="0"/>
              <a:t>18</a:t>
            </a:fld>
            <a:endParaRPr lang="en-GB"/>
          </a:p>
        </p:txBody>
      </p:sp>
    </p:spTree>
    <p:extLst>
      <p:ext uri="{BB962C8B-B14F-4D97-AF65-F5344CB8AC3E}">
        <p14:creationId xmlns:p14="http://schemas.microsoft.com/office/powerpoint/2010/main" val="32121174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6268B7-36BF-3147-B4AE-3B388CC39A5F}"/>
              </a:ext>
            </a:extLst>
          </p:cNvPr>
          <p:cNvSpPr/>
          <p:nvPr/>
        </p:nvSpPr>
        <p:spPr>
          <a:xfrm>
            <a:off x="795" y="451"/>
            <a:ext cx="12188826" cy="539575"/>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a:solidFill>
                  <a:schemeClr val="bg1"/>
                </a:solidFill>
              </a:rPr>
              <a:t>Life course – influential factors</a:t>
            </a:r>
          </a:p>
        </p:txBody>
      </p:sp>
      <p:graphicFrame>
        <p:nvGraphicFramePr>
          <p:cNvPr id="2" name="Table 1"/>
          <p:cNvGraphicFramePr>
            <a:graphicFrameLocks noGrp="1"/>
          </p:cNvGraphicFramePr>
          <p:nvPr>
            <p:extLst>
              <p:ext uri="{D42A27DB-BD31-4B8C-83A1-F6EECF244321}">
                <p14:modId xmlns:p14="http://schemas.microsoft.com/office/powerpoint/2010/main" val="104048891"/>
              </p:ext>
            </p:extLst>
          </p:nvPr>
        </p:nvGraphicFramePr>
        <p:xfrm>
          <a:off x="695309" y="556180"/>
          <a:ext cx="10871793" cy="3139148"/>
        </p:xfrm>
        <a:graphic>
          <a:graphicData uri="http://schemas.openxmlformats.org/drawingml/2006/table">
            <a:tbl>
              <a:tblPr firstRow="1" firstCol="1" bandRow="1">
                <a:tableStyleId>{8A107856-5554-42FB-B03E-39F5DBC370BA}</a:tableStyleId>
              </a:tblPr>
              <a:tblGrid>
                <a:gridCol w="1079417">
                  <a:extLst>
                    <a:ext uri="{9D8B030D-6E8A-4147-A177-3AD203B41FA5}">
                      <a16:colId xmlns:a16="http://schemas.microsoft.com/office/drawing/2014/main" val="599549141"/>
                    </a:ext>
                  </a:extLst>
                </a:gridCol>
                <a:gridCol w="2222597">
                  <a:extLst>
                    <a:ext uri="{9D8B030D-6E8A-4147-A177-3AD203B41FA5}">
                      <a16:colId xmlns:a16="http://schemas.microsoft.com/office/drawing/2014/main" val="2099331143"/>
                    </a:ext>
                  </a:extLst>
                </a:gridCol>
                <a:gridCol w="1589859">
                  <a:extLst>
                    <a:ext uri="{9D8B030D-6E8A-4147-A177-3AD203B41FA5}">
                      <a16:colId xmlns:a16="http://schemas.microsoft.com/office/drawing/2014/main" val="2867207258"/>
                    </a:ext>
                  </a:extLst>
                </a:gridCol>
                <a:gridCol w="1698494">
                  <a:extLst>
                    <a:ext uri="{9D8B030D-6E8A-4147-A177-3AD203B41FA5}">
                      <a16:colId xmlns:a16="http://schemas.microsoft.com/office/drawing/2014/main" val="3800680810"/>
                    </a:ext>
                  </a:extLst>
                </a:gridCol>
                <a:gridCol w="2099146">
                  <a:extLst>
                    <a:ext uri="{9D8B030D-6E8A-4147-A177-3AD203B41FA5}">
                      <a16:colId xmlns:a16="http://schemas.microsoft.com/office/drawing/2014/main" val="3850522936"/>
                    </a:ext>
                  </a:extLst>
                </a:gridCol>
                <a:gridCol w="2182280">
                  <a:extLst>
                    <a:ext uri="{9D8B030D-6E8A-4147-A177-3AD203B41FA5}">
                      <a16:colId xmlns:a16="http://schemas.microsoft.com/office/drawing/2014/main" val="789897825"/>
                    </a:ext>
                  </a:extLst>
                </a:gridCol>
              </a:tblGrid>
              <a:tr h="433534">
                <a:tc>
                  <a:txBody>
                    <a:bodyPr/>
                    <a:lstStyle/>
                    <a:p>
                      <a:pPr>
                        <a:spcAft>
                          <a:spcPts val="0"/>
                        </a:spcAft>
                      </a:pPr>
                      <a:r>
                        <a:rPr lang="en-GB" sz="11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tc>
                <a:tc>
                  <a:txBody>
                    <a:bodyPr/>
                    <a:lstStyle/>
                    <a:p>
                      <a:pPr algn="ctr">
                        <a:spcAft>
                          <a:spcPts val="0"/>
                        </a:spcAft>
                      </a:pPr>
                      <a:r>
                        <a:rPr lang="en-GB" sz="1400" dirty="0" smtClean="0">
                          <a:effectLst/>
                        </a:rPr>
                        <a:t>Life</a:t>
                      </a:r>
                      <a:r>
                        <a:rPr lang="en-GB" sz="1400" baseline="0" dirty="0" smtClean="0">
                          <a:effectLst/>
                        </a:rPr>
                        <a:t> </a:t>
                      </a:r>
                      <a:r>
                        <a:rPr lang="en-GB" sz="1400" dirty="0" smtClean="0">
                          <a:effectLst/>
                        </a:rPr>
                        <a:t>expectancy at birth</a:t>
                      </a:r>
                      <a:endParaRPr lang="en-GB" sz="1400" dirty="0">
                        <a:effectLst/>
                        <a:latin typeface="+mn-lt"/>
                        <a:ea typeface="Calibri" panose="020F0502020204030204" pitchFamily="34" charset="0"/>
                        <a:cs typeface="Times New Roman" panose="02020603050405020304" pitchFamily="18" charset="0"/>
                      </a:endParaRPr>
                    </a:p>
                  </a:txBody>
                  <a:tcPr marL="68571" marR="68571" marT="0" marB="0" anchor="ctr"/>
                </a:tc>
                <a:tc>
                  <a:txBody>
                    <a:bodyPr/>
                    <a:lstStyle/>
                    <a:p>
                      <a:pPr algn="ctr">
                        <a:spcAft>
                          <a:spcPts val="0"/>
                        </a:spcAft>
                      </a:pPr>
                      <a:r>
                        <a:rPr lang="en-GB" sz="1400" dirty="0" smtClean="0">
                          <a:effectLst/>
                        </a:rPr>
                        <a:t>Low birth weight of term babies</a:t>
                      </a:r>
                      <a:endParaRPr lang="en-GB" sz="1400" dirty="0">
                        <a:effectLst/>
                        <a:latin typeface="+mn-lt"/>
                        <a:ea typeface="Calibri" panose="020F0502020204030204" pitchFamily="34" charset="0"/>
                        <a:cs typeface="Times New Roman" panose="02020603050405020304" pitchFamily="18" charset="0"/>
                      </a:endParaRPr>
                    </a:p>
                  </a:txBody>
                  <a:tcPr marL="68571" marR="68571" marT="0" marB="0" anchor="ctr"/>
                </a:tc>
                <a:tc>
                  <a:txBody>
                    <a:bodyPr/>
                    <a:lstStyle/>
                    <a:p>
                      <a:pPr algn="ctr">
                        <a:spcAft>
                          <a:spcPts val="0"/>
                        </a:spcAft>
                      </a:pPr>
                      <a:r>
                        <a:rPr lang="en-GB" sz="1400" u="none" baseline="0" dirty="0" smtClean="0">
                          <a:effectLst/>
                        </a:rPr>
                        <a:t>Education</a:t>
                      </a:r>
                      <a:endParaRPr lang="en-GB" sz="1400" u="none" baseline="0" dirty="0">
                        <a:solidFill>
                          <a:schemeClr val="bg1"/>
                        </a:solidFill>
                        <a:effectLst/>
                        <a:latin typeface="+mn-lt"/>
                        <a:ea typeface="Calibri" panose="020F0502020204030204" pitchFamily="34" charset="0"/>
                        <a:cs typeface="Times New Roman" panose="02020603050405020304" pitchFamily="18" charset="0"/>
                      </a:endParaRPr>
                    </a:p>
                  </a:txBody>
                  <a:tcPr marL="68571" marR="68571" marT="0" marB="0" anchor="ctr"/>
                </a:tc>
                <a:tc>
                  <a:txBody>
                    <a:bodyPr/>
                    <a:lstStyle/>
                    <a:p>
                      <a:pPr algn="ctr">
                        <a:spcAft>
                          <a:spcPts val="0"/>
                        </a:spcAft>
                      </a:pPr>
                      <a:r>
                        <a:rPr lang="en-GB" sz="1400" dirty="0" smtClean="0">
                          <a:effectLst/>
                        </a:rPr>
                        <a:t>Deprived</a:t>
                      </a:r>
                      <a:r>
                        <a:rPr lang="en-GB" sz="1400" baseline="0" dirty="0" smtClean="0">
                          <a:effectLst/>
                        </a:rPr>
                        <a:t> childhood</a:t>
                      </a:r>
                      <a:endParaRPr lang="en-GB" sz="1400" dirty="0">
                        <a:solidFill>
                          <a:schemeClr val="bg1"/>
                        </a:solidFill>
                        <a:effectLst/>
                        <a:latin typeface="+mn-lt"/>
                        <a:ea typeface="Calibri" panose="020F0502020204030204" pitchFamily="34" charset="0"/>
                        <a:cs typeface="Times New Roman" panose="02020603050405020304" pitchFamily="18" charset="0"/>
                      </a:endParaRPr>
                    </a:p>
                  </a:txBody>
                  <a:tcPr marL="68571" marR="68571" marT="0" marB="0" anchor="ctr"/>
                </a:tc>
                <a:tc>
                  <a:txBody>
                    <a:bodyPr/>
                    <a:lstStyle/>
                    <a:p>
                      <a:pPr algn="ctr">
                        <a:spcAft>
                          <a:spcPts val="0"/>
                        </a:spcAft>
                      </a:pPr>
                      <a:r>
                        <a:rPr lang="en-GB" sz="1400" dirty="0" smtClean="0">
                          <a:effectLst/>
                        </a:rPr>
                        <a:t>Unemployment</a:t>
                      </a:r>
                      <a:endParaRPr lang="en-GB" sz="1400" dirty="0">
                        <a:effectLst/>
                        <a:latin typeface="+mn-lt"/>
                        <a:ea typeface="Calibri" panose="020F0502020204030204" pitchFamily="34" charset="0"/>
                        <a:cs typeface="Times New Roman" panose="02020603050405020304" pitchFamily="18" charset="0"/>
                      </a:endParaRPr>
                    </a:p>
                  </a:txBody>
                  <a:tcPr marL="68571" marR="68571" marT="0" marB="0" anchor="ctr"/>
                </a:tc>
                <a:extLst>
                  <a:ext uri="{0D108BD9-81ED-4DB2-BD59-A6C34878D82A}">
                    <a16:rowId xmlns:a16="http://schemas.microsoft.com/office/drawing/2014/main" val="1902070554"/>
                  </a:ext>
                </a:extLst>
              </a:tr>
              <a:tr h="1092272">
                <a:tc>
                  <a:txBody>
                    <a:bodyPr/>
                    <a:lstStyle/>
                    <a:p>
                      <a:pPr>
                        <a:spcAft>
                          <a:spcPts val="0"/>
                        </a:spcAft>
                      </a:pPr>
                      <a:r>
                        <a:rPr lang="en-GB" sz="1200" dirty="0" smtClean="0">
                          <a:effectLst/>
                        </a:rPr>
                        <a:t>Newham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nchor="ctr"/>
                </a:tc>
                <a:tc>
                  <a:txBody>
                    <a:bodyPr/>
                    <a:lstStyle/>
                    <a:p>
                      <a:pPr>
                        <a:spcAft>
                          <a:spcPts val="0"/>
                        </a:spcAft>
                      </a:pPr>
                      <a:r>
                        <a:rPr lang="en-GB" sz="1200" dirty="0" smtClean="0">
                          <a:effectLst/>
                        </a:rPr>
                        <a:t>Males 79.7</a:t>
                      </a:r>
                    </a:p>
                    <a:p>
                      <a:pPr>
                        <a:spcAft>
                          <a:spcPts val="0"/>
                        </a:spcAft>
                      </a:pPr>
                      <a:r>
                        <a:rPr lang="en-GB" sz="1200" dirty="0" smtClean="0">
                          <a:effectLst/>
                        </a:rPr>
                        <a:t>Females 82.9</a:t>
                      </a:r>
                    </a:p>
                    <a:p>
                      <a:pPr>
                        <a:spcAft>
                          <a:spcPts val="0"/>
                        </a:spcAft>
                      </a:pPr>
                      <a:r>
                        <a:rPr lang="en-GB" sz="1200" dirty="0" smtClean="0">
                          <a:effectLst/>
                        </a:rPr>
                        <a:t>Healthy life expectancy: </a:t>
                      </a:r>
                    </a:p>
                    <a:p>
                      <a:pPr>
                        <a:spcAft>
                          <a:spcPts val="0"/>
                        </a:spcAft>
                      </a:pPr>
                      <a:r>
                        <a:rPr lang="en-GB" sz="1200" dirty="0" smtClean="0">
                          <a:effectLst/>
                        </a:rPr>
                        <a:t>Males 60.6</a:t>
                      </a:r>
                    </a:p>
                    <a:p>
                      <a:pPr>
                        <a:spcAft>
                          <a:spcPts val="0"/>
                        </a:spcAft>
                      </a:pPr>
                      <a:r>
                        <a:rPr lang="en-GB" sz="1200" dirty="0" smtClean="0">
                          <a:effectLst/>
                        </a:rPr>
                        <a:t>Females 61.3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nchor="ctr"/>
                </a:tc>
                <a:tc>
                  <a:txBody>
                    <a:bodyPr/>
                    <a:lstStyle/>
                    <a:p>
                      <a:pPr>
                        <a:spcAft>
                          <a:spcPts val="0"/>
                        </a:spcAft>
                      </a:pPr>
                      <a:r>
                        <a:rPr lang="en-GB" sz="1200" dirty="0" smtClean="0">
                          <a:effectLst/>
                        </a:rPr>
                        <a:t>3.6%</a:t>
                      </a:r>
                    </a:p>
                    <a:p>
                      <a:pPr>
                        <a:spcAft>
                          <a:spcPts val="0"/>
                        </a:spcAft>
                      </a:pPr>
                      <a:endParaRPr lang="en-GB" sz="1200" dirty="0" smtClean="0">
                        <a:effectLst/>
                      </a:endParaRPr>
                    </a:p>
                    <a:p>
                      <a:pPr>
                        <a:spcAft>
                          <a:spcPts val="0"/>
                        </a:spcAft>
                      </a:pPr>
                      <a:r>
                        <a:rPr lang="en-GB" sz="1200" dirty="0" smtClean="0">
                          <a:effectLst/>
                        </a:rPr>
                        <a:t>       Poor</a:t>
                      </a:r>
                      <a:r>
                        <a:rPr lang="en-GB" sz="1200" baseline="0" dirty="0" smtClean="0">
                          <a:effectLst/>
                        </a:rPr>
                        <a:t> long-term health and educational outcomes</a:t>
                      </a:r>
                      <a:endParaRPr lang="en-GB" sz="1200" dirty="0">
                        <a:solidFill>
                          <a:srgbClr val="FF007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nchor="ctr"/>
                </a:tc>
                <a:tc>
                  <a:txBody>
                    <a:bodyPr/>
                    <a:lstStyle/>
                    <a:p>
                      <a:pPr>
                        <a:spcAft>
                          <a:spcPts val="0"/>
                        </a:spcAft>
                      </a:pPr>
                      <a:r>
                        <a:rPr lang="en-GB" sz="1200" dirty="0" smtClean="0">
                          <a:effectLst/>
                        </a:rPr>
                        <a:t>Bullying:14% of 15 year-olds </a:t>
                      </a:r>
                    </a:p>
                    <a:p>
                      <a:pPr>
                        <a:spcAft>
                          <a:spcPts val="0"/>
                        </a:spcAft>
                      </a:pPr>
                      <a:r>
                        <a:rPr lang="en-GB" sz="1200" baseline="0" dirty="0" smtClean="0">
                          <a:effectLst/>
                        </a:rPr>
                        <a:t>        </a:t>
                      </a:r>
                      <a:r>
                        <a:rPr lang="en-GB" sz="1200" dirty="0" smtClean="0">
                          <a:effectLst/>
                        </a:rPr>
                        <a:t>Impact on health, educational</a:t>
                      </a:r>
                      <a:r>
                        <a:rPr lang="en-GB" sz="1200" baseline="0" dirty="0" smtClean="0">
                          <a:effectLst/>
                        </a:rPr>
                        <a:t> attainment and can pose a suicide risk</a:t>
                      </a:r>
                      <a:endParaRPr lang="en-GB" sz="1200" dirty="0">
                        <a:solidFill>
                          <a:srgbClr val="FF007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nchor="ctr"/>
                </a:tc>
                <a:tc>
                  <a:txBody>
                    <a:bodyPr/>
                    <a:lstStyle/>
                    <a:p>
                      <a:pPr>
                        <a:spcAft>
                          <a:spcPts val="0"/>
                        </a:spcAft>
                      </a:pPr>
                      <a:r>
                        <a:rPr lang="en-GB" sz="1200" dirty="0" smtClean="0">
                          <a:effectLst/>
                        </a:rPr>
                        <a:t>20% of children</a:t>
                      </a:r>
                      <a:r>
                        <a:rPr lang="en-GB" sz="1200" baseline="0" dirty="0" smtClean="0">
                          <a:effectLst/>
                        </a:rPr>
                        <a:t> under 16 in low income households </a:t>
                      </a:r>
                    </a:p>
                    <a:p>
                      <a:pPr>
                        <a:spcAft>
                          <a:spcPts val="0"/>
                        </a:spcAft>
                      </a:pPr>
                      <a:r>
                        <a:rPr lang="en-GB" sz="1200" dirty="0" smtClean="0">
                          <a:effectLst/>
                        </a:rPr>
                        <a:t>       Leads to premature mortality and poor health outcomes in adulthood</a:t>
                      </a:r>
                      <a:endParaRPr lang="en-GB" sz="1200" dirty="0">
                        <a:solidFill>
                          <a:srgbClr val="FF007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nchor="ctr"/>
                </a:tc>
                <a:tc>
                  <a:txBody>
                    <a:bodyPr/>
                    <a:lstStyle/>
                    <a:p>
                      <a:pPr>
                        <a:spcAft>
                          <a:spcPts val="0"/>
                        </a:spcAft>
                      </a:pPr>
                      <a:r>
                        <a:rPr lang="en-GB" sz="1200" dirty="0" smtClean="0">
                          <a:effectLst/>
                        </a:rPr>
                        <a:t>4.8% (July 2018- June 2019)</a:t>
                      </a:r>
                    </a:p>
                    <a:p>
                      <a:pPr>
                        <a:spcAft>
                          <a:spcPts val="0"/>
                        </a:spcAft>
                      </a:pPr>
                      <a:r>
                        <a:rPr lang="en-GB" sz="1200" dirty="0" smtClean="0">
                          <a:effectLst/>
                        </a:rPr>
                        <a:t>        Associated with increased</a:t>
                      </a:r>
                      <a:r>
                        <a:rPr lang="en-GB" sz="1200" baseline="0" dirty="0" smtClean="0">
                          <a:effectLst/>
                        </a:rPr>
                        <a:t> risk of ill-health and mortality, poor mental  health, suicide, risky health behaviours</a:t>
                      </a:r>
                      <a:endParaRPr lang="en-GB" sz="1200" dirty="0">
                        <a:solidFill>
                          <a:srgbClr val="FF007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nchor="ctr"/>
                </a:tc>
                <a:extLst>
                  <a:ext uri="{0D108BD9-81ED-4DB2-BD59-A6C34878D82A}">
                    <a16:rowId xmlns:a16="http://schemas.microsoft.com/office/drawing/2014/main" val="639623868"/>
                  </a:ext>
                </a:extLst>
              </a:tr>
              <a:tr h="693934">
                <a:tc>
                  <a:txBody>
                    <a:bodyPr/>
                    <a:lstStyle/>
                    <a:p>
                      <a:pPr>
                        <a:spcAft>
                          <a:spcPts val="0"/>
                        </a:spcAft>
                      </a:pPr>
                      <a:r>
                        <a:rPr lang="en-GB" sz="1200" dirty="0">
                          <a:effectLst/>
                        </a:rPr>
                        <a:t>Comparison with London average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nchor="ctr"/>
                </a:tc>
                <a:tc>
                  <a:txBody>
                    <a:bodyPr/>
                    <a:lstStyle/>
                    <a:p>
                      <a:pPr>
                        <a:spcAft>
                          <a:spcPts val="0"/>
                        </a:spcAft>
                      </a:pPr>
                      <a:r>
                        <a:rPr lang="en-GB" sz="1200" dirty="0" smtClean="0">
                          <a:effectLst/>
                        </a:rPr>
                        <a:t>Males 80.5, Females 84.3</a:t>
                      </a:r>
                    </a:p>
                    <a:p>
                      <a:pPr>
                        <a:spcAft>
                          <a:spcPts val="0"/>
                        </a:spcAft>
                      </a:pPr>
                      <a:r>
                        <a:rPr lang="en-GB" sz="1200" dirty="0" smtClean="0">
                          <a:effectLst/>
                        </a:rPr>
                        <a:t>Healthy life</a:t>
                      </a:r>
                      <a:r>
                        <a:rPr lang="en-GB" sz="1200" baseline="0" dirty="0" smtClean="0">
                          <a:effectLst/>
                        </a:rPr>
                        <a:t> expectancy:</a:t>
                      </a:r>
                    </a:p>
                    <a:p>
                      <a:pPr>
                        <a:spcAft>
                          <a:spcPts val="0"/>
                        </a:spcAft>
                      </a:pPr>
                      <a:r>
                        <a:rPr lang="en-GB" sz="1200" baseline="0" dirty="0" smtClean="0">
                          <a:effectLst/>
                        </a:rPr>
                        <a:t>Males 63.9, Females 64.6</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nchor="ctr"/>
                </a:tc>
                <a:tc>
                  <a:txBody>
                    <a:bodyPr/>
                    <a:lstStyle/>
                    <a:p>
                      <a:pPr>
                        <a:spcAft>
                          <a:spcPts val="0"/>
                        </a:spcAft>
                      </a:pPr>
                      <a:r>
                        <a:rPr lang="en-GB" sz="1200" dirty="0" smtClean="0">
                          <a:effectLst/>
                        </a:rPr>
                        <a:t>3% </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nchor="ctr"/>
                </a:tc>
                <a:tc>
                  <a:txBody>
                    <a:bodyPr/>
                    <a:lstStyle/>
                    <a:p>
                      <a:pPr>
                        <a:spcAft>
                          <a:spcPts val="0"/>
                        </a:spcAft>
                      </a:pPr>
                      <a:r>
                        <a:rPr lang="en-GB" sz="1200" dirty="0" smtClean="0">
                          <a:effectLst/>
                        </a:rPr>
                        <a:t>11% - significantly</a:t>
                      </a:r>
                      <a:r>
                        <a:rPr lang="en-GB" sz="1200" baseline="0" dirty="0" smtClean="0">
                          <a:effectLst/>
                        </a:rPr>
                        <a:t> lower than Newham</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nchor="ctr"/>
                </a:tc>
                <a:tc>
                  <a:txBody>
                    <a:bodyPr/>
                    <a:lstStyle/>
                    <a:p>
                      <a:pPr>
                        <a:spcAft>
                          <a:spcPts val="0"/>
                        </a:spcAft>
                      </a:pPr>
                      <a:r>
                        <a:rPr lang="en-GB" sz="1200" dirty="0" smtClean="0">
                          <a:effectLst/>
                        </a:rPr>
                        <a:t>18.8%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nchor="ctr"/>
                </a:tc>
                <a:tc>
                  <a:txBody>
                    <a:bodyPr/>
                    <a:lstStyle/>
                    <a:p>
                      <a:pPr>
                        <a:spcAft>
                          <a:spcPts val="0"/>
                        </a:spcAft>
                      </a:pPr>
                      <a:r>
                        <a:rPr lang="en-GB" sz="1200" dirty="0" smtClean="0">
                          <a:effectLst/>
                        </a:rPr>
                        <a:t>4.7%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nchor="ctr"/>
                </a:tc>
                <a:extLst>
                  <a:ext uri="{0D108BD9-81ED-4DB2-BD59-A6C34878D82A}">
                    <a16:rowId xmlns:a16="http://schemas.microsoft.com/office/drawing/2014/main" val="1041046027"/>
                  </a:ext>
                </a:extLst>
              </a:tr>
              <a:tr h="914281">
                <a:tc>
                  <a:txBody>
                    <a:bodyPr/>
                    <a:lstStyle/>
                    <a:p>
                      <a:pPr>
                        <a:spcAft>
                          <a:spcPts val="0"/>
                        </a:spcAft>
                      </a:pPr>
                      <a:r>
                        <a:rPr lang="en-GB" sz="1200" dirty="0">
                          <a:effectLst/>
                        </a:rPr>
                        <a:t>Trend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nchor="ctr"/>
                </a:tc>
                <a:tc>
                  <a:txBody>
                    <a:bodyPr/>
                    <a:lstStyle/>
                    <a:p>
                      <a:pPr>
                        <a:spcAft>
                          <a:spcPts val="0"/>
                        </a:spcAft>
                      </a:pPr>
                      <a:r>
                        <a:rPr lang="en-GB" sz="1200" dirty="0" smtClean="0">
                          <a:effectLst/>
                        </a:rPr>
                        <a:t>Life expectancy</a:t>
                      </a:r>
                      <a:r>
                        <a:rPr lang="en-GB" sz="1200" baseline="0" dirty="0" smtClean="0">
                          <a:effectLst/>
                        </a:rPr>
                        <a:t> rising steadily but levelled recently </a:t>
                      </a:r>
                    </a:p>
                    <a:p>
                      <a:pPr>
                        <a:spcAft>
                          <a:spcPts val="0"/>
                        </a:spcAft>
                      </a:pPr>
                      <a:r>
                        <a:rPr lang="en-GB" sz="1200" baseline="0" dirty="0" smtClean="0">
                          <a:effectLst/>
                        </a:rPr>
                        <a:t>Healthy life expectancy fallen slightly for males and improved slightly for females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nchor="ctr"/>
                </a:tc>
                <a:tc>
                  <a:txBody>
                    <a:bodyPr/>
                    <a:lstStyle/>
                    <a:p>
                      <a:pPr>
                        <a:spcAft>
                          <a:spcPts val="0"/>
                        </a:spcAft>
                      </a:pPr>
                      <a:r>
                        <a:rPr lang="en-GB" sz="1200" dirty="0" smtClean="0">
                          <a:effectLst/>
                        </a:rPr>
                        <a:t>Variable</a:t>
                      </a:r>
                      <a:r>
                        <a:rPr lang="en-GB" sz="1200" baseline="0" dirty="0" smtClean="0">
                          <a:effectLst/>
                        </a:rPr>
                        <a:t> but has dropped slightly over last 3 years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nchor="ctr"/>
                </a:tc>
                <a:tc>
                  <a:txBody>
                    <a:bodyPr/>
                    <a:lstStyle/>
                    <a:p>
                      <a:pPr>
                        <a:spcAft>
                          <a:spcPts val="0"/>
                        </a:spcAft>
                      </a:pPr>
                      <a:r>
                        <a:rPr lang="en-GB" sz="1200" dirty="0" smtClean="0">
                          <a:effectLst/>
                        </a:rPr>
                        <a:t>Not available</a:t>
                      </a:r>
                      <a:r>
                        <a:rPr lang="en-GB" sz="1200" baseline="0" dirty="0" smtClean="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nchor="ctr"/>
                </a:tc>
                <a:tc>
                  <a:txBody>
                    <a:bodyPr/>
                    <a:lstStyle/>
                    <a:p>
                      <a:pPr>
                        <a:spcAft>
                          <a:spcPts val="0"/>
                        </a:spcAft>
                      </a:pPr>
                      <a:r>
                        <a:rPr lang="en-GB" sz="1200" dirty="0" smtClean="0">
                          <a:effectLst/>
                        </a:rPr>
                        <a:t>Falling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nchor="ctr"/>
                </a:tc>
                <a:tc>
                  <a:txBody>
                    <a:bodyPr/>
                    <a:lstStyle/>
                    <a:p>
                      <a:pPr>
                        <a:spcAft>
                          <a:spcPts val="0"/>
                        </a:spcAft>
                      </a:pPr>
                      <a:r>
                        <a:rPr lang="en-GB" sz="1200" dirty="0" smtClean="0">
                          <a:effectLst/>
                        </a:rPr>
                        <a:t>Falling</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nchor="ctr"/>
                </a:tc>
                <a:extLst>
                  <a:ext uri="{0D108BD9-81ED-4DB2-BD59-A6C34878D82A}">
                    <a16:rowId xmlns:a16="http://schemas.microsoft.com/office/drawing/2014/main" val="1758675517"/>
                  </a:ext>
                </a:extLst>
              </a:tr>
            </a:tbl>
          </a:graphicData>
        </a:graphic>
      </p:graphicFrame>
      <p:sp>
        <p:nvSpPr>
          <p:cNvPr id="3" name="Rectangle 1"/>
          <p:cNvSpPr>
            <a:spLocks noChangeArrowheads="1"/>
          </p:cNvSpPr>
          <p:nvPr/>
        </p:nvSpPr>
        <p:spPr bwMode="auto">
          <a:xfrm>
            <a:off x="1092853" y="2121757"/>
            <a:ext cx="184707" cy="646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8" tIns="45714" rIns="91428" bIns="45714" numCol="1" anchor="ctr" anchorCtr="0" compatLnSpc="1">
            <a:prstTxWarp prst="textNoShape">
              <a:avLst/>
            </a:prstTxWarp>
            <a:spAutoFit/>
          </a:bodyPr>
          <a:lstStyle/>
          <a:p>
            <a:pPr eaLnBrk="0" fontAlgn="base" hangingPunct="0">
              <a:spcBef>
                <a:spcPct val="0"/>
              </a:spcBef>
              <a:spcAft>
                <a:spcPct val="0"/>
              </a:spcAft>
            </a:pPr>
            <a:r>
              <a:rPr lang="en-GB" altLang="en-US">
                <a:latin typeface="Arial" panose="020B0604020202020204" pitchFamily="34" charset="0"/>
              </a:rPr>
              <a:t/>
            </a:r>
            <a:br>
              <a:rPr lang="en-GB" altLang="en-US">
                <a:latin typeface="Arial" panose="020B0604020202020204" pitchFamily="34" charset="0"/>
              </a:rPr>
            </a:br>
            <a:endParaRPr lang="en-GB" altLang="en-US">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140224685"/>
              </p:ext>
            </p:extLst>
          </p:nvPr>
        </p:nvGraphicFramePr>
        <p:xfrm>
          <a:off x="695309" y="3717032"/>
          <a:ext cx="10871793" cy="3128653"/>
        </p:xfrm>
        <a:graphic>
          <a:graphicData uri="http://schemas.openxmlformats.org/drawingml/2006/table">
            <a:tbl>
              <a:tblPr firstRow="1" firstCol="1" bandRow="1">
                <a:tableStyleId>{8A107856-5554-42FB-B03E-39F5DBC370BA}</a:tableStyleId>
              </a:tblPr>
              <a:tblGrid>
                <a:gridCol w="1079417">
                  <a:extLst>
                    <a:ext uri="{9D8B030D-6E8A-4147-A177-3AD203B41FA5}">
                      <a16:colId xmlns:a16="http://schemas.microsoft.com/office/drawing/2014/main" val="599549141"/>
                    </a:ext>
                  </a:extLst>
                </a:gridCol>
                <a:gridCol w="2222597">
                  <a:extLst>
                    <a:ext uri="{9D8B030D-6E8A-4147-A177-3AD203B41FA5}">
                      <a16:colId xmlns:a16="http://schemas.microsoft.com/office/drawing/2014/main" val="2099331143"/>
                    </a:ext>
                  </a:extLst>
                </a:gridCol>
                <a:gridCol w="1593827">
                  <a:extLst>
                    <a:ext uri="{9D8B030D-6E8A-4147-A177-3AD203B41FA5}">
                      <a16:colId xmlns:a16="http://schemas.microsoft.com/office/drawing/2014/main" val="2867207258"/>
                    </a:ext>
                  </a:extLst>
                </a:gridCol>
                <a:gridCol w="1694526">
                  <a:extLst>
                    <a:ext uri="{9D8B030D-6E8A-4147-A177-3AD203B41FA5}">
                      <a16:colId xmlns:a16="http://schemas.microsoft.com/office/drawing/2014/main" val="3800680810"/>
                    </a:ext>
                  </a:extLst>
                </a:gridCol>
                <a:gridCol w="2099146">
                  <a:extLst>
                    <a:ext uri="{9D8B030D-6E8A-4147-A177-3AD203B41FA5}">
                      <a16:colId xmlns:a16="http://schemas.microsoft.com/office/drawing/2014/main" val="3850522936"/>
                    </a:ext>
                  </a:extLst>
                </a:gridCol>
                <a:gridCol w="2182280">
                  <a:extLst>
                    <a:ext uri="{9D8B030D-6E8A-4147-A177-3AD203B41FA5}">
                      <a16:colId xmlns:a16="http://schemas.microsoft.com/office/drawing/2014/main" val="789897825"/>
                    </a:ext>
                  </a:extLst>
                </a:gridCol>
              </a:tblGrid>
              <a:tr h="391634">
                <a:tc>
                  <a:txBody>
                    <a:bodyPr/>
                    <a:lstStyle/>
                    <a:p>
                      <a:pPr>
                        <a:spcAft>
                          <a:spcPts val="0"/>
                        </a:spcAft>
                      </a:pPr>
                      <a:r>
                        <a:rPr lang="en-GB" sz="11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tc>
                <a:tc>
                  <a:txBody>
                    <a:bodyPr/>
                    <a:lstStyle/>
                    <a:p>
                      <a:pPr algn="ctr">
                        <a:spcAft>
                          <a:spcPts val="0"/>
                        </a:spcAft>
                      </a:pPr>
                      <a:r>
                        <a:rPr lang="en-GB" sz="1400" dirty="0" smtClean="0">
                          <a:effectLst/>
                        </a:rPr>
                        <a:t>Homelessness</a:t>
                      </a:r>
                      <a:r>
                        <a:rPr lang="en-GB" sz="1400" baseline="0" dirty="0" smtClean="0">
                          <a:effectLst/>
                        </a:rPr>
                        <a:t> young people aged 16-24</a:t>
                      </a:r>
                      <a:endParaRPr lang="en-GB" sz="1400" dirty="0">
                        <a:effectLst/>
                        <a:latin typeface="+mn-lt"/>
                        <a:ea typeface="Calibri" panose="020F0502020204030204" pitchFamily="34" charset="0"/>
                        <a:cs typeface="Times New Roman" panose="02020603050405020304" pitchFamily="18" charset="0"/>
                      </a:endParaRPr>
                    </a:p>
                  </a:txBody>
                  <a:tcPr marL="68571" marR="68571" marT="0" marB="0" anchor="ctr"/>
                </a:tc>
                <a:tc>
                  <a:txBody>
                    <a:bodyPr/>
                    <a:lstStyle/>
                    <a:p>
                      <a:pPr algn="ctr">
                        <a:spcAft>
                          <a:spcPts val="0"/>
                        </a:spcAft>
                      </a:pPr>
                      <a:r>
                        <a:rPr lang="en-GB" sz="1400" dirty="0" smtClean="0">
                          <a:effectLst/>
                        </a:rPr>
                        <a:t>Statutory</a:t>
                      </a:r>
                      <a:r>
                        <a:rPr lang="en-GB" sz="1400" baseline="0" dirty="0" smtClean="0">
                          <a:effectLst/>
                        </a:rPr>
                        <a:t> homelessness</a:t>
                      </a:r>
                      <a:endParaRPr lang="en-GB" sz="1400" dirty="0">
                        <a:effectLst/>
                        <a:latin typeface="+mn-lt"/>
                        <a:ea typeface="Calibri" panose="020F0502020204030204" pitchFamily="34" charset="0"/>
                        <a:cs typeface="Times New Roman" panose="02020603050405020304" pitchFamily="18" charset="0"/>
                      </a:endParaRPr>
                    </a:p>
                  </a:txBody>
                  <a:tcPr marL="68571" marR="68571" marT="0" marB="0" anchor="ctr"/>
                </a:tc>
                <a:tc>
                  <a:txBody>
                    <a:bodyPr/>
                    <a:lstStyle/>
                    <a:p>
                      <a:pPr algn="ctr">
                        <a:spcAft>
                          <a:spcPts val="0"/>
                        </a:spcAft>
                      </a:pPr>
                      <a:r>
                        <a:rPr lang="en-GB" sz="1400" u="none" baseline="0" dirty="0" smtClean="0">
                          <a:effectLst/>
                        </a:rPr>
                        <a:t>Social isolation</a:t>
                      </a:r>
                      <a:endParaRPr lang="en-GB" sz="1400" u="none" baseline="0" dirty="0">
                        <a:solidFill>
                          <a:schemeClr val="bg1"/>
                        </a:solidFill>
                        <a:effectLst/>
                        <a:latin typeface="+mn-lt"/>
                        <a:ea typeface="Calibri" panose="020F0502020204030204" pitchFamily="34" charset="0"/>
                        <a:cs typeface="Times New Roman" panose="02020603050405020304" pitchFamily="18" charset="0"/>
                      </a:endParaRPr>
                    </a:p>
                  </a:txBody>
                  <a:tcPr marL="68571" marR="68571" marT="0" marB="0" anchor="ctr"/>
                </a:tc>
                <a:tc>
                  <a:txBody>
                    <a:bodyPr/>
                    <a:lstStyle/>
                    <a:p>
                      <a:pPr algn="ctr">
                        <a:spcAft>
                          <a:spcPts val="0"/>
                        </a:spcAft>
                      </a:pPr>
                      <a:r>
                        <a:rPr lang="en-GB" sz="1400" dirty="0" smtClean="0">
                          <a:effectLst/>
                        </a:rPr>
                        <a:t>Average healthy life expectancy</a:t>
                      </a:r>
                      <a:r>
                        <a:rPr lang="en-GB" sz="1400" baseline="0" dirty="0" smtClean="0">
                          <a:effectLst/>
                        </a:rPr>
                        <a:t> at 65</a:t>
                      </a:r>
                      <a:endParaRPr lang="en-GB" sz="1400" dirty="0">
                        <a:solidFill>
                          <a:schemeClr val="bg1"/>
                        </a:solidFill>
                        <a:effectLst/>
                        <a:latin typeface="+mn-lt"/>
                        <a:ea typeface="Calibri" panose="020F0502020204030204" pitchFamily="34" charset="0"/>
                        <a:cs typeface="Times New Roman" panose="02020603050405020304" pitchFamily="18" charset="0"/>
                      </a:endParaRPr>
                    </a:p>
                  </a:txBody>
                  <a:tcPr marL="68571" marR="68571" marT="0" marB="0" anchor="ctr"/>
                </a:tc>
                <a:tc>
                  <a:txBody>
                    <a:bodyPr/>
                    <a:lstStyle/>
                    <a:p>
                      <a:pPr algn="ctr">
                        <a:spcAft>
                          <a:spcPts val="0"/>
                        </a:spcAft>
                      </a:pPr>
                      <a:r>
                        <a:rPr lang="en-GB" sz="1400" dirty="0" smtClean="0">
                          <a:effectLst/>
                        </a:rPr>
                        <a:t>Disability free</a:t>
                      </a:r>
                      <a:r>
                        <a:rPr lang="en-GB" sz="1400" baseline="0" dirty="0" smtClean="0">
                          <a:effectLst/>
                        </a:rPr>
                        <a:t> life expectancy at 65</a:t>
                      </a:r>
                      <a:endParaRPr lang="en-GB" sz="1400" dirty="0">
                        <a:effectLst/>
                        <a:latin typeface="+mn-lt"/>
                        <a:ea typeface="Calibri" panose="020F0502020204030204" pitchFamily="34" charset="0"/>
                        <a:cs typeface="Times New Roman" panose="02020603050405020304" pitchFamily="18" charset="0"/>
                      </a:endParaRPr>
                    </a:p>
                  </a:txBody>
                  <a:tcPr marL="68571" marR="68571" marT="0" marB="0" anchor="ctr"/>
                </a:tc>
                <a:extLst>
                  <a:ext uri="{0D108BD9-81ED-4DB2-BD59-A6C34878D82A}">
                    <a16:rowId xmlns:a16="http://schemas.microsoft.com/office/drawing/2014/main" val="1902070554"/>
                  </a:ext>
                </a:extLst>
              </a:tr>
              <a:tr h="1342745">
                <a:tc>
                  <a:txBody>
                    <a:bodyPr/>
                    <a:lstStyle/>
                    <a:p>
                      <a:pPr>
                        <a:spcAft>
                          <a:spcPts val="0"/>
                        </a:spcAft>
                      </a:pPr>
                      <a:r>
                        <a:rPr lang="en-GB" sz="1200" dirty="0" smtClean="0">
                          <a:effectLst/>
                        </a:rPr>
                        <a:t>Newham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nchor="ctr"/>
                </a:tc>
                <a:tc>
                  <a:txBody>
                    <a:bodyPr/>
                    <a:lstStyle/>
                    <a:p>
                      <a:pPr>
                        <a:spcAft>
                          <a:spcPts val="0"/>
                        </a:spcAft>
                      </a:pPr>
                      <a:r>
                        <a:rPr lang="en-GB" sz="1200" dirty="0" smtClean="0">
                          <a:effectLst/>
                        </a:rPr>
                        <a:t>1.03 per 1000 (n=116)</a:t>
                      </a:r>
                      <a:r>
                        <a:rPr lang="en-GB" sz="1200" baseline="0" dirty="0" smtClean="0">
                          <a:effectLst/>
                        </a:rPr>
                        <a:t> 2017/18</a:t>
                      </a:r>
                    </a:p>
                    <a:p>
                      <a:pPr>
                        <a:spcAft>
                          <a:spcPts val="0"/>
                        </a:spcAft>
                      </a:pPr>
                      <a:r>
                        <a:rPr lang="en-GB" sz="1200" dirty="0" smtClean="0">
                          <a:effectLst/>
                        </a:rPr>
                        <a:t>     M</a:t>
                      </a:r>
                      <a:r>
                        <a:rPr lang="en-GB" sz="1200" dirty="0" smtClean="0"/>
                        <a:t>ore likely not to be in education, training or employment. Turn to crime or become victims of crime. Poor physical and mental health common as well as substance misuse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nchor="ctr"/>
                </a:tc>
                <a:tc>
                  <a:txBody>
                    <a:bodyPr/>
                    <a:lstStyle/>
                    <a:p>
                      <a:pPr>
                        <a:spcAft>
                          <a:spcPts val="0"/>
                        </a:spcAft>
                      </a:pPr>
                      <a:r>
                        <a:rPr lang="en-GB" sz="1200" dirty="0" smtClean="0">
                          <a:effectLst/>
                        </a:rPr>
                        <a:t>9.4 per 1000 2017/18</a:t>
                      </a:r>
                    </a:p>
                    <a:p>
                      <a:pPr>
                        <a:spcAft>
                          <a:spcPts val="0"/>
                        </a:spcAft>
                      </a:pPr>
                      <a:endParaRPr lang="en-GB" sz="1200" dirty="0" smtClean="0">
                        <a:effectLst/>
                      </a:endParaRPr>
                    </a:p>
                    <a:p>
                      <a:pPr>
                        <a:spcAft>
                          <a:spcPts val="0"/>
                        </a:spcAft>
                      </a:pPr>
                      <a:r>
                        <a:rPr lang="en-GB" sz="1200" dirty="0" smtClean="0"/>
                        <a:t>        Associated with severe poverty and a social determinant of mental health. Vulnerable.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nchor="ctr"/>
                </a:tc>
                <a:tc>
                  <a:txBody>
                    <a:bodyPr/>
                    <a:lstStyle/>
                    <a:p>
                      <a:pPr>
                        <a:spcAft>
                          <a:spcPts val="0"/>
                        </a:spcAft>
                      </a:pPr>
                      <a:r>
                        <a:rPr lang="en-GB" sz="1200" dirty="0" smtClean="0">
                          <a:effectLst/>
                        </a:rPr>
                        <a:t>42.3% 2017/18adult social care users who had as much social contact as they would like (18+)</a:t>
                      </a:r>
                    </a:p>
                    <a:p>
                      <a:pPr>
                        <a:spcAft>
                          <a:spcPts val="0"/>
                        </a:spcAft>
                      </a:pPr>
                      <a:r>
                        <a:rPr lang="en-GB" sz="1200" dirty="0" smtClean="0"/>
                        <a:t>       Link to poor mental and physical health</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nchor="ctr"/>
                </a:tc>
                <a:tc>
                  <a:txBody>
                    <a:bodyPr/>
                    <a:lstStyle/>
                    <a:p>
                      <a:pPr>
                        <a:spcAft>
                          <a:spcPts val="0"/>
                        </a:spcAft>
                      </a:pPr>
                      <a:r>
                        <a:rPr lang="en-GB" sz="1200" dirty="0" smtClean="0">
                          <a:effectLst/>
                        </a:rPr>
                        <a:t>2015-17</a:t>
                      </a:r>
                    </a:p>
                    <a:p>
                      <a:pPr>
                        <a:spcAft>
                          <a:spcPts val="0"/>
                        </a:spcAft>
                      </a:pPr>
                      <a:r>
                        <a:rPr lang="en-GB" sz="1200" dirty="0" smtClean="0">
                          <a:effectLst/>
                        </a:rPr>
                        <a:t>6.5 years males</a:t>
                      </a:r>
                    </a:p>
                    <a:p>
                      <a:pPr>
                        <a:spcAft>
                          <a:spcPts val="0"/>
                        </a:spcAft>
                      </a:pPr>
                      <a:r>
                        <a:rPr lang="en-GB" sz="1200" dirty="0" smtClean="0">
                          <a:effectLst/>
                        </a:rPr>
                        <a:t>8.8 years females</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nchor="ctr"/>
                </a:tc>
                <a:tc>
                  <a:txBody>
                    <a:bodyPr/>
                    <a:lstStyle/>
                    <a:p>
                      <a:pPr>
                        <a:spcAft>
                          <a:spcPts val="0"/>
                        </a:spcAft>
                      </a:pPr>
                      <a:r>
                        <a:rPr lang="en-GB" sz="1200" dirty="0" smtClean="0">
                          <a:effectLst/>
                        </a:rPr>
                        <a:t>2015-17</a:t>
                      </a:r>
                    </a:p>
                    <a:p>
                      <a:pPr>
                        <a:spcAft>
                          <a:spcPts val="0"/>
                        </a:spcAft>
                      </a:pPr>
                      <a:r>
                        <a:rPr lang="en-GB" sz="1200" dirty="0" smtClean="0">
                          <a:effectLst/>
                        </a:rPr>
                        <a:t>5.2</a:t>
                      </a:r>
                      <a:r>
                        <a:rPr lang="en-GB" sz="1200" baseline="0" dirty="0" smtClean="0">
                          <a:effectLst/>
                        </a:rPr>
                        <a:t> years males</a:t>
                      </a:r>
                    </a:p>
                    <a:p>
                      <a:pPr>
                        <a:spcAft>
                          <a:spcPts val="0"/>
                        </a:spcAft>
                      </a:pPr>
                      <a:r>
                        <a:rPr lang="en-GB" sz="1200" baseline="0" dirty="0" smtClean="0">
                          <a:effectLst/>
                        </a:rPr>
                        <a:t>7.1 years females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nchor="ctr"/>
                </a:tc>
                <a:extLst>
                  <a:ext uri="{0D108BD9-81ED-4DB2-BD59-A6C34878D82A}">
                    <a16:rowId xmlns:a16="http://schemas.microsoft.com/office/drawing/2014/main" val="639623868"/>
                  </a:ext>
                </a:extLst>
              </a:tr>
              <a:tr h="533246">
                <a:tc>
                  <a:txBody>
                    <a:bodyPr/>
                    <a:lstStyle/>
                    <a:p>
                      <a:pPr>
                        <a:spcAft>
                          <a:spcPts val="0"/>
                        </a:spcAft>
                      </a:pPr>
                      <a:r>
                        <a:rPr lang="en-GB" sz="1200" dirty="0">
                          <a:effectLst/>
                        </a:rPr>
                        <a:t>Comparison with London average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nchor="ctr"/>
                </a:tc>
                <a:tc>
                  <a:txBody>
                    <a:bodyPr/>
                    <a:lstStyle/>
                    <a:p>
                      <a:pPr>
                        <a:spcAft>
                          <a:spcPts val="0"/>
                        </a:spcAft>
                      </a:pPr>
                      <a:r>
                        <a:rPr lang="en-GB" sz="1200" dirty="0" smtClean="0">
                          <a:effectLst/>
                        </a:rPr>
                        <a:t>0.73 per 1000  Significantly</a:t>
                      </a:r>
                      <a:r>
                        <a:rPr lang="en-GB" sz="1200" baseline="0" dirty="0" smtClean="0">
                          <a:effectLst/>
                        </a:rPr>
                        <a:t> lower than Newham</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nchor="ctr"/>
                </a:tc>
                <a:tc>
                  <a:txBody>
                    <a:bodyPr/>
                    <a:lstStyle/>
                    <a:p>
                      <a:pPr>
                        <a:spcAft>
                          <a:spcPts val="0"/>
                        </a:spcAft>
                      </a:pPr>
                      <a:r>
                        <a:rPr lang="en-GB" sz="1200" dirty="0" smtClean="0">
                          <a:effectLst/>
                        </a:rPr>
                        <a:t>4.2 per 1000 – significantly</a:t>
                      </a:r>
                      <a:r>
                        <a:rPr lang="en-GB" sz="1200" baseline="0" dirty="0" smtClean="0">
                          <a:effectLst/>
                        </a:rPr>
                        <a:t> lower than Newham</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nchor="ctr"/>
                </a:tc>
                <a:tc>
                  <a:txBody>
                    <a:bodyPr/>
                    <a:lstStyle/>
                    <a:p>
                      <a:pPr>
                        <a:spcAft>
                          <a:spcPts val="0"/>
                        </a:spcAft>
                      </a:pPr>
                      <a:r>
                        <a:rPr lang="en-GB" sz="1200" dirty="0" smtClean="0">
                          <a:effectLst/>
                        </a:rPr>
                        <a:t>41.4%</a:t>
                      </a:r>
                      <a:r>
                        <a:rPr lang="en-GB" sz="1200" baseline="0" dirty="0" smtClean="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nchor="ctr"/>
                </a:tc>
                <a:tc>
                  <a:txBody>
                    <a:bodyPr/>
                    <a:lstStyle/>
                    <a:p>
                      <a:pPr>
                        <a:spcAft>
                          <a:spcPts val="0"/>
                        </a:spcAft>
                      </a:pPr>
                      <a:r>
                        <a:rPr lang="en-GB" sz="1200" dirty="0" smtClean="0">
                          <a:effectLst/>
                        </a:rPr>
                        <a:t>10.1</a:t>
                      </a:r>
                      <a:r>
                        <a:rPr lang="en-GB" sz="1200" baseline="0" dirty="0" smtClean="0">
                          <a:effectLst/>
                        </a:rPr>
                        <a:t> years males </a:t>
                      </a:r>
                    </a:p>
                    <a:p>
                      <a:pPr>
                        <a:spcAft>
                          <a:spcPts val="0"/>
                        </a:spcAft>
                      </a:pPr>
                      <a:r>
                        <a:rPr lang="en-GB" sz="1200" baseline="0" dirty="0" smtClean="0">
                          <a:effectLst/>
                        </a:rPr>
                        <a:t>10.8 years females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nchor="ctr"/>
                </a:tc>
                <a:tc>
                  <a:txBody>
                    <a:bodyPr/>
                    <a:lstStyle/>
                    <a:p>
                      <a:pPr>
                        <a:spcAft>
                          <a:spcPts val="0"/>
                        </a:spcAft>
                      </a:pPr>
                      <a:r>
                        <a:rPr lang="en-GB" sz="1200" dirty="0" smtClean="0">
                          <a:effectLst/>
                        </a:rPr>
                        <a:t>10.3 years</a:t>
                      </a:r>
                      <a:r>
                        <a:rPr lang="en-GB" sz="1200" baseline="0" dirty="0" smtClean="0">
                          <a:effectLst/>
                        </a:rPr>
                        <a:t> males </a:t>
                      </a:r>
                    </a:p>
                    <a:p>
                      <a:pPr>
                        <a:spcAft>
                          <a:spcPts val="0"/>
                        </a:spcAft>
                      </a:pPr>
                      <a:r>
                        <a:rPr lang="en-GB" sz="1200" baseline="0" dirty="0" smtClean="0">
                          <a:effectLst/>
                        </a:rPr>
                        <a:t>10.3 years females </a:t>
                      </a:r>
                      <a:endPar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nchor="ctr"/>
                </a:tc>
                <a:extLst>
                  <a:ext uri="{0D108BD9-81ED-4DB2-BD59-A6C34878D82A}">
                    <a16:rowId xmlns:a16="http://schemas.microsoft.com/office/drawing/2014/main" val="1041046027"/>
                  </a:ext>
                </a:extLst>
              </a:tr>
              <a:tr h="690253">
                <a:tc>
                  <a:txBody>
                    <a:bodyPr/>
                    <a:lstStyle/>
                    <a:p>
                      <a:pPr>
                        <a:spcAft>
                          <a:spcPts val="0"/>
                        </a:spcAft>
                      </a:pPr>
                      <a:r>
                        <a:rPr lang="en-GB" sz="1200" dirty="0">
                          <a:effectLst/>
                        </a:rPr>
                        <a:t>Trend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nchor="ctr"/>
                </a:tc>
                <a:tc>
                  <a:txBody>
                    <a:bodyPr/>
                    <a:lstStyle/>
                    <a:p>
                      <a:pPr>
                        <a:spcAft>
                          <a:spcPts val="0"/>
                        </a:spcAft>
                      </a:pPr>
                      <a:r>
                        <a:rPr lang="en-GB" sz="1200" dirty="0" smtClean="0">
                          <a:effectLst/>
                        </a:rPr>
                        <a:t>Peaked in 2013/14 (290 recorded).</a:t>
                      </a:r>
                      <a:r>
                        <a:rPr lang="en-GB" sz="1200" baseline="0" dirty="0" smtClean="0">
                          <a:effectLst/>
                        </a:rPr>
                        <a:t> Levelled out in 2016/17-2017-18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nchor="ctr"/>
                </a:tc>
                <a:tc>
                  <a:txBody>
                    <a:bodyPr/>
                    <a:lstStyle/>
                    <a:p>
                      <a:pPr>
                        <a:spcAft>
                          <a:spcPts val="0"/>
                        </a:spcAft>
                      </a:pPr>
                      <a:r>
                        <a:rPr lang="en-GB" sz="1200" dirty="0" smtClean="0">
                          <a:effectLst/>
                        </a:rPr>
                        <a:t>Variable, peaked in 2015/16 but falling slightly since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nchor="ctr"/>
                </a:tc>
                <a:tc>
                  <a:txBody>
                    <a:bodyPr/>
                    <a:lstStyle/>
                    <a:p>
                      <a:pPr>
                        <a:spcAft>
                          <a:spcPts val="0"/>
                        </a:spcAft>
                      </a:pPr>
                      <a:r>
                        <a:rPr lang="en-GB" sz="1200" dirty="0" smtClean="0">
                          <a:effectLst/>
                        </a:rPr>
                        <a:t>Rising steadily</a:t>
                      </a:r>
                      <a:r>
                        <a:rPr lang="en-GB" sz="1200" baseline="0" dirty="0" smtClean="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nchor="ctr"/>
                </a:tc>
                <a:tc>
                  <a:txBody>
                    <a:bodyPr/>
                    <a:lstStyle/>
                    <a:p>
                      <a:pPr>
                        <a:spcAft>
                          <a:spcPts val="0"/>
                        </a:spcAft>
                      </a:pPr>
                      <a:r>
                        <a:rPr lang="en-GB" sz="1200" dirty="0" smtClean="0">
                          <a:effectLst/>
                        </a:rPr>
                        <a:t>No trend available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nchor="ctr"/>
                </a:tc>
                <a:tc>
                  <a:txBody>
                    <a:bodyPr/>
                    <a:lstStyle/>
                    <a:p>
                      <a:pPr>
                        <a:spcAft>
                          <a:spcPts val="0"/>
                        </a:spcAft>
                      </a:pPr>
                      <a:r>
                        <a:rPr lang="en-GB" sz="1200" dirty="0" smtClean="0">
                          <a:effectLst/>
                        </a:rPr>
                        <a:t>No</a:t>
                      </a:r>
                      <a:r>
                        <a:rPr lang="en-GB" sz="1200" baseline="0" dirty="0" smtClean="0">
                          <a:effectLst/>
                        </a:rPr>
                        <a:t> trend available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nchor="ctr"/>
                </a:tc>
                <a:extLst>
                  <a:ext uri="{0D108BD9-81ED-4DB2-BD59-A6C34878D82A}">
                    <a16:rowId xmlns:a16="http://schemas.microsoft.com/office/drawing/2014/main" val="1758675517"/>
                  </a:ext>
                </a:extLst>
              </a:tr>
            </a:tbl>
          </a:graphicData>
        </a:graphic>
      </p:graphicFrame>
      <p:pic>
        <p:nvPicPr>
          <p:cNvPr id="4" name="Picture 3"/>
          <p:cNvPicPr>
            <a:picLocks noChangeAspect="1"/>
          </p:cNvPicPr>
          <p:nvPr/>
        </p:nvPicPr>
        <p:blipFill>
          <a:blip r:embed="rId3"/>
          <a:stretch>
            <a:fillRect/>
          </a:stretch>
        </p:blipFill>
        <p:spPr>
          <a:xfrm>
            <a:off x="4078982" y="1444675"/>
            <a:ext cx="205185" cy="190822"/>
          </a:xfrm>
          <a:prstGeom prst="rect">
            <a:avLst/>
          </a:prstGeom>
        </p:spPr>
      </p:pic>
      <p:pic>
        <p:nvPicPr>
          <p:cNvPr id="7" name="Picture 6"/>
          <p:cNvPicPr>
            <a:picLocks noChangeAspect="1"/>
          </p:cNvPicPr>
          <p:nvPr/>
        </p:nvPicPr>
        <p:blipFill>
          <a:blip r:embed="rId3"/>
          <a:stretch>
            <a:fillRect/>
          </a:stretch>
        </p:blipFill>
        <p:spPr>
          <a:xfrm>
            <a:off x="5663158" y="1339487"/>
            <a:ext cx="205185" cy="190822"/>
          </a:xfrm>
          <a:prstGeom prst="rect">
            <a:avLst/>
          </a:prstGeom>
        </p:spPr>
      </p:pic>
      <p:pic>
        <p:nvPicPr>
          <p:cNvPr id="9" name="Picture 8"/>
          <p:cNvPicPr>
            <a:picLocks noChangeAspect="1"/>
          </p:cNvPicPr>
          <p:nvPr/>
        </p:nvPicPr>
        <p:blipFill>
          <a:blip r:embed="rId3"/>
          <a:stretch>
            <a:fillRect/>
          </a:stretch>
        </p:blipFill>
        <p:spPr>
          <a:xfrm>
            <a:off x="7319342" y="1434898"/>
            <a:ext cx="205185" cy="190822"/>
          </a:xfrm>
          <a:prstGeom prst="rect">
            <a:avLst/>
          </a:prstGeom>
        </p:spPr>
      </p:pic>
      <p:pic>
        <p:nvPicPr>
          <p:cNvPr id="10" name="Picture 9"/>
          <p:cNvPicPr>
            <a:picLocks noChangeAspect="1"/>
          </p:cNvPicPr>
          <p:nvPr/>
        </p:nvPicPr>
        <p:blipFill>
          <a:blip r:embed="rId3"/>
          <a:stretch>
            <a:fillRect/>
          </a:stretch>
        </p:blipFill>
        <p:spPr>
          <a:xfrm>
            <a:off x="9443222" y="1253853"/>
            <a:ext cx="205185" cy="190822"/>
          </a:xfrm>
          <a:prstGeom prst="rect">
            <a:avLst/>
          </a:prstGeom>
        </p:spPr>
      </p:pic>
      <p:pic>
        <p:nvPicPr>
          <p:cNvPr id="11" name="Picture 10"/>
          <p:cNvPicPr>
            <a:picLocks noChangeAspect="1"/>
          </p:cNvPicPr>
          <p:nvPr/>
        </p:nvPicPr>
        <p:blipFill>
          <a:blip r:embed="rId3"/>
          <a:stretch>
            <a:fillRect/>
          </a:stretch>
        </p:blipFill>
        <p:spPr>
          <a:xfrm>
            <a:off x="1784251" y="4346054"/>
            <a:ext cx="205185" cy="190822"/>
          </a:xfrm>
          <a:prstGeom prst="rect">
            <a:avLst/>
          </a:prstGeom>
        </p:spPr>
      </p:pic>
      <p:pic>
        <p:nvPicPr>
          <p:cNvPr id="12" name="Picture 11"/>
          <p:cNvPicPr>
            <a:picLocks noChangeAspect="1"/>
          </p:cNvPicPr>
          <p:nvPr/>
        </p:nvPicPr>
        <p:blipFill>
          <a:blip r:embed="rId3"/>
          <a:stretch>
            <a:fillRect/>
          </a:stretch>
        </p:blipFill>
        <p:spPr>
          <a:xfrm>
            <a:off x="4078982" y="4615036"/>
            <a:ext cx="205185" cy="190822"/>
          </a:xfrm>
          <a:prstGeom prst="rect">
            <a:avLst/>
          </a:prstGeom>
        </p:spPr>
      </p:pic>
      <p:pic>
        <p:nvPicPr>
          <p:cNvPr id="13" name="Picture 12"/>
          <p:cNvPicPr>
            <a:picLocks noChangeAspect="1"/>
          </p:cNvPicPr>
          <p:nvPr/>
        </p:nvPicPr>
        <p:blipFill>
          <a:blip r:embed="rId3"/>
          <a:stretch>
            <a:fillRect/>
          </a:stretch>
        </p:blipFill>
        <p:spPr>
          <a:xfrm>
            <a:off x="5634582" y="5166736"/>
            <a:ext cx="205185" cy="190822"/>
          </a:xfrm>
          <a:prstGeom prst="rect">
            <a:avLst/>
          </a:prstGeom>
        </p:spPr>
      </p:pic>
      <p:sp>
        <p:nvSpPr>
          <p:cNvPr id="5" name="Slide Number Placeholder 4"/>
          <p:cNvSpPr>
            <a:spLocks noGrp="1"/>
          </p:cNvSpPr>
          <p:nvPr>
            <p:ph type="sldNum" sz="quarter" idx="12"/>
          </p:nvPr>
        </p:nvSpPr>
        <p:spPr/>
        <p:txBody>
          <a:bodyPr/>
          <a:lstStyle/>
          <a:p>
            <a:fld id="{13D2868F-8BDD-4814-A9FF-20FEB30F74C8}" type="slidenum">
              <a:rPr lang="en-GB" smtClean="0"/>
              <a:t>19</a:t>
            </a:fld>
            <a:endParaRPr lang="en-GB"/>
          </a:p>
        </p:txBody>
      </p:sp>
    </p:spTree>
    <p:extLst>
      <p:ext uri="{BB962C8B-B14F-4D97-AF65-F5344CB8AC3E}">
        <p14:creationId xmlns:p14="http://schemas.microsoft.com/office/powerpoint/2010/main" val="2381350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982638" y="1052736"/>
            <a:ext cx="11053228" cy="5733256"/>
          </a:xfrm>
        </p:spPr>
        <p:txBody>
          <a:bodyPr>
            <a:normAutofit/>
          </a:bodyPr>
          <a:lstStyle/>
          <a:p>
            <a:pPr marL="0" indent="0" algn="just">
              <a:buNone/>
            </a:pPr>
            <a:endParaRPr lang="en-GB" sz="1900" dirty="0" smtClean="0"/>
          </a:p>
          <a:p>
            <a:pPr marL="0" indent="0" algn="just">
              <a:buNone/>
            </a:pPr>
            <a:r>
              <a:rPr lang="en-GB" sz="2000" b="1" dirty="0" smtClean="0">
                <a:solidFill>
                  <a:srgbClr val="FF0074"/>
                </a:solidFill>
              </a:rPr>
              <a:t>SECTIONS						SLIDES</a:t>
            </a:r>
            <a:endParaRPr lang="en-GB" sz="2000" b="1" dirty="0">
              <a:solidFill>
                <a:srgbClr val="FF0074"/>
              </a:solidFill>
            </a:endParaRPr>
          </a:p>
          <a:p>
            <a:pPr marL="0" indent="0" algn="just">
              <a:buNone/>
            </a:pPr>
            <a:endParaRPr lang="en-GB" sz="1900" dirty="0" smtClean="0"/>
          </a:p>
          <a:p>
            <a:pPr algn="just">
              <a:buFont typeface="Wingdings" panose="05000000000000000000" pitchFamily="2" charset="2"/>
              <a:buChar char="Ø"/>
            </a:pPr>
            <a:r>
              <a:rPr lang="en-GB" sz="1900" dirty="0" smtClean="0"/>
              <a:t>Background, methods &amp; summary findings			Slides 3 – 4</a:t>
            </a:r>
          </a:p>
          <a:p>
            <a:pPr marL="0" indent="0" algn="just">
              <a:buNone/>
            </a:pPr>
            <a:endParaRPr lang="en-GB" sz="1900" dirty="0" smtClean="0"/>
          </a:p>
          <a:p>
            <a:pPr algn="just">
              <a:buFont typeface="Wingdings" panose="05000000000000000000" pitchFamily="2" charset="2"/>
              <a:buChar char="Ø"/>
            </a:pPr>
            <a:r>
              <a:rPr lang="en-GB" sz="1900" dirty="0" smtClean="0"/>
              <a:t>SECTION 1: </a:t>
            </a:r>
            <a:r>
              <a:rPr lang="en-GB" sz="1900" dirty="0"/>
              <a:t>L</a:t>
            </a:r>
            <a:r>
              <a:rPr lang="en-GB" sz="1900" dirty="0" smtClean="0"/>
              <a:t>ife Expectancy </a:t>
            </a:r>
            <a:r>
              <a:rPr lang="en-GB" sz="1900" dirty="0"/>
              <a:t>and Causes of </a:t>
            </a:r>
            <a:r>
              <a:rPr lang="en-GB" sz="1900" dirty="0" smtClean="0"/>
              <a:t>Death		Slides 5 – 12 </a:t>
            </a:r>
          </a:p>
          <a:p>
            <a:pPr marL="0" indent="0" algn="just">
              <a:buNone/>
            </a:pPr>
            <a:endParaRPr lang="en-GB" sz="1900" dirty="0" smtClean="0"/>
          </a:p>
          <a:p>
            <a:pPr algn="just">
              <a:buFont typeface="Wingdings" panose="05000000000000000000" pitchFamily="2" charset="2"/>
              <a:buChar char="Ø"/>
            </a:pPr>
            <a:r>
              <a:rPr lang="en-GB" sz="1900" dirty="0" smtClean="0"/>
              <a:t>SECTION 2: Determinants of Health 			Slides 13 – 19</a:t>
            </a:r>
          </a:p>
          <a:p>
            <a:pPr marL="0" indent="0" algn="just">
              <a:buNone/>
            </a:pPr>
            <a:endParaRPr lang="en-GB" sz="1900" dirty="0" smtClean="0"/>
          </a:p>
          <a:p>
            <a:pPr algn="just">
              <a:buFont typeface="Wingdings" panose="05000000000000000000" pitchFamily="2" charset="2"/>
              <a:buChar char="Ø"/>
            </a:pPr>
            <a:r>
              <a:rPr lang="en-GB" sz="1900" dirty="0" smtClean="0"/>
              <a:t>SECTION 3: Risk Factors					Slides 20 – 34</a:t>
            </a:r>
          </a:p>
          <a:p>
            <a:pPr algn="just">
              <a:buFont typeface="Wingdings" panose="05000000000000000000" pitchFamily="2" charset="2"/>
              <a:buChar char="Ø"/>
            </a:pPr>
            <a:endParaRPr lang="en-GB" sz="1900" dirty="0"/>
          </a:p>
          <a:p>
            <a:pPr algn="just">
              <a:buFont typeface="Wingdings" panose="05000000000000000000" pitchFamily="2" charset="2"/>
              <a:buChar char="Ø"/>
            </a:pPr>
            <a:r>
              <a:rPr lang="en-GB" sz="1900" dirty="0"/>
              <a:t>SECTION 4: Gap analysis -  N</a:t>
            </a:r>
            <a:r>
              <a:rPr lang="en-GB" sz="1900" dirty="0" smtClean="0"/>
              <a:t>eeds </a:t>
            </a:r>
            <a:r>
              <a:rPr lang="en-GB" sz="1900" dirty="0"/>
              <a:t>vs </a:t>
            </a:r>
            <a:r>
              <a:rPr lang="en-GB" sz="1900" dirty="0" smtClean="0"/>
              <a:t>Services		Slides 34 – 52</a:t>
            </a:r>
          </a:p>
          <a:p>
            <a:pPr algn="just">
              <a:buFont typeface="Wingdings" panose="05000000000000000000" pitchFamily="2" charset="2"/>
              <a:buChar char="Ø"/>
            </a:pPr>
            <a:endParaRPr lang="en-GB" sz="1900" dirty="0" smtClean="0"/>
          </a:p>
          <a:p>
            <a:pPr algn="just">
              <a:buFont typeface="Wingdings" panose="05000000000000000000" pitchFamily="2" charset="2"/>
              <a:buChar char="Ø"/>
            </a:pPr>
            <a:endParaRPr lang="en-GB" sz="1900" dirty="0"/>
          </a:p>
        </p:txBody>
      </p:sp>
      <p:sp>
        <p:nvSpPr>
          <p:cNvPr id="4" name="Rectangle 3">
            <a:extLst>
              <a:ext uri="{FF2B5EF4-FFF2-40B4-BE49-F238E27FC236}">
                <a16:creationId xmlns:a16="http://schemas.microsoft.com/office/drawing/2014/main" id="{276268B7-36BF-3147-B4AE-3B388CC39A5F}"/>
              </a:ext>
            </a:extLst>
          </p:cNvPr>
          <p:cNvSpPr/>
          <p:nvPr/>
        </p:nvSpPr>
        <p:spPr>
          <a:xfrm>
            <a:off x="0" y="3"/>
            <a:ext cx="12190413" cy="539645"/>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smtClean="0">
                <a:solidFill>
                  <a:schemeClr val="bg1"/>
                </a:solidFill>
              </a:rPr>
              <a:t>CONTENTS</a:t>
            </a:r>
            <a:endParaRPr lang="en-GB" sz="3200" b="1" dirty="0">
              <a:solidFill>
                <a:schemeClr val="bg1"/>
              </a:solidFill>
            </a:endParaRPr>
          </a:p>
        </p:txBody>
      </p:sp>
      <p:sp>
        <p:nvSpPr>
          <p:cNvPr id="2" name="Slide Number Placeholder 1"/>
          <p:cNvSpPr>
            <a:spLocks noGrp="1"/>
          </p:cNvSpPr>
          <p:nvPr>
            <p:ph type="sldNum" sz="quarter" idx="12"/>
          </p:nvPr>
        </p:nvSpPr>
        <p:spPr/>
        <p:txBody>
          <a:bodyPr/>
          <a:lstStyle/>
          <a:p>
            <a:fld id="{13D2868F-8BDD-4814-A9FF-20FEB30F74C8}" type="slidenum">
              <a:rPr lang="en-GB" smtClean="0"/>
              <a:t>2</a:t>
            </a:fld>
            <a:endParaRPr lang="en-GB"/>
          </a:p>
        </p:txBody>
      </p:sp>
    </p:spTree>
    <p:extLst>
      <p:ext uri="{BB962C8B-B14F-4D97-AF65-F5344CB8AC3E}">
        <p14:creationId xmlns:p14="http://schemas.microsoft.com/office/powerpoint/2010/main" val="22733909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600" dirty="0">
                <a:solidFill>
                  <a:srgbClr val="D10074"/>
                </a:solidFill>
                <a:latin typeface="Arial" panose="020B0604020202020204" pitchFamily="34" charset="0"/>
                <a:ea typeface="ＭＳ Ｐゴシック" panose="020B0600070205080204" pitchFamily="34" charset="-128"/>
                <a:cs typeface="+mn-cs"/>
              </a:rPr>
              <a:t>Risk factors</a:t>
            </a:r>
          </a:p>
        </p:txBody>
      </p:sp>
      <p:sp>
        <p:nvSpPr>
          <p:cNvPr id="5" name="Text Placeholder 4"/>
          <p:cNvSpPr>
            <a:spLocks noGrp="1"/>
          </p:cNvSpPr>
          <p:nvPr>
            <p:ph type="body" idx="1"/>
          </p:nvPr>
        </p:nvSpPr>
        <p:spPr/>
        <p:txBody>
          <a:bodyPr/>
          <a:lstStyle/>
          <a:p>
            <a:r>
              <a:rPr lang="en-GB" dirty="0" smtClean="0"/>
              <a:t>Section 3</a:t>
            </a:r>
            <a:endParaRPr lang="en-GB" dirty="0"/>
          </a:p>
        </p:txBody>
      </p:sp>
      <p:sp>
        <p:nvSpPr>
          <p:cNvPr id="2" name="Slide Number Placeholder 1"/>
          <p:cNvSpPr>
            <a:spLocks noGrp="1"/>
          </p:cNvSpPr>
          <p:nvPr>
            <p:ph type="sldNum" sz="quarter" idx="12"/>
          </p:nvPr>
        </p:nvSpPr>
        <p:spPr/>
        <p:txBody>
          <a:bodyPr/>
          <a:lstStyle/>
          <a:p>
            <a:fld id="{13D2868F-8BDD-4814-A9FF-20FEB30F74C8}" type="slidenum">
              <a:rPr lang="en-GB" smtClean="0"/>
              <a:t>20</a:t>
            </a:fld>
            <a:endParaRPr lang="en-GB"/>
          </a:p>
        </p:txBody>
      </p:sp>
    </p:spTree>
    <p:extLst>
      <p:ext uri="{BB962C8B-B14F-4D97-AF65-F5344CB8AC3E}">
        <p14:creationId xmlns:p14="http://schemas.microsoft.com/office/powerpoint/2010/main" val="35307746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a:stretch>
            <a:fillRect/>
          </a:stretch>
        </p:blipFill>
        <p:spPr>
          <a:xfrm>
            <a:off x="5149948" y="5353052"/>
            <a:ext cx="576065" cy="452347"/>
          </a:xfrm>
          <a:prstGeom prst="rect">
            <a:avLst/>
          </a:prstGeom>
        </p:spPr>
      </p:pic>
      <p:pic>
        <p:nvPicPr>
          <p:cNvPr id="41" name="Picture 40"/>
          <p:cNvPicPr>
            <a:picLocks noChangeAspect="1"/>
          </p:cNvPicPr>
          <p:nvPr/>
        </p:nvPicPr>
        <p:blipFill>
          <a:blip r:embed="rId4"/>
          <a:stretch>
            <a:fillRect/>
          </a:stretch>
        </p:blipFill>
        <p:spPr>
          <a:xfrm>
            <a:off x="5088339" y="5918305"/>
            <a:ext cx="686897" cy="492774"/>
          </a:xfrm>
          <a:prstGeom prst="rect">
            <a:avLst/>
          </a:prstGeom>
        </p:spPr>
      </p:pic>
      <p:pic>
        <p:nvPicPr>
          <p:cNvPr id="38"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54966" y="6241948"/>
            <a:ext cx="679298" cy="5259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76268B7-36BF-3147-B4AE-3B388CC39A5F}"/>
              </a:ext>
            </a:extLst>
          </p:cNvPr>
          <p:cNvSpPr/>
          <p:nvPr/>
        </p:nvSpPr>
        <p:spPr>
          <a:xfrm>
            <a:off x="0" y="3"/>
            <a:ext cx="12190413" cy="539645"/>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smtClean="0">
                <a:solidFill>
                  <a:schemeClr val="bg1"/>
                </a:solidFill>
              </a:rPr>
              <a:t>Factors affecting premature loss of life</a:t>
            </a:r>
            <a:endParaRPr lang="en-GB" sz="3200" b="1" dirty="0">
              <a:solidFill>
                <a:schemeClr val="bg1"/>
              </a:solidFill>
            </a:endParaRPr>
          </a:p>
        </p:txBody>
      </p:sp>
      <p:sp>
        <p:nvSpPr>
          <p:cNvPr id="13" name="TextBox 12"/>
          <p:cNvSpPr txBox="1"/>
          <p:nvPr/>
        </p:nvSpPr>
        <p:spPr>
          <a:xfrm>
            <a:off x="118542" y="595556"/>
            <a:ext cx="11968906" cy="1277273"/>
          </a:xfrm>
          <a:prstGeom prst="rect">
            <a:avLst/>
          </a:prstGeom>
          <a:noFill/>
          <a:ln w="19050">
            <a:solidFill>
              <a:srgbClr val="FF0074"/>
            </a:solidFill>
          </a:ln>
        </p:spPr>
        <p:txBody>
          <a:bodyPr wrap="square" rtlCol="0">
            <a:spAutoFit/>
          </a:bodyPr>
          <a:lstStyle/>
          <a:p>
            <a:pPr marL="285750" indent="-285750">
              <a:buFont typeface="Arial" panose="020B0604020202020204" pitchFamily="34" charset="0"/>
              <a:buChar char="•"/>
              <a:defRPr/>
            </a:pPr>
            <a:r>
              <a:rPr lang="en-GB" sz="1400" dirty="0" smtClean="0"/>
              <a:t>There are two types of factors, </a:t>
            </a:r>
            <a:r>
              <a:rPr lang="en-GB" sz="1400" b="1" dirty="0" smtClean="0"/>
              <a:t>modifiable</a:t>
            </a:r>
            <a:r>
              <a:rPr lang="en-GB" sz="1400" dirty="0" smtClean="0"/>
              <a:t> (risk factors which can be changed) and </a:t>
            </a:r>
            <a:r>
              <a:rPr lang="en-GB" sz="1400" b="1" dirty="0" smtClean="0"/>
              <a:t>non-modifiable</a:t>
            </a:r>
            <a:r>
              <a:rPr lang="en-GB" sz="1400" dirty="0" smtClean="0"/>
              <a:t> (which cannot be changed). </a:t>
            </a:r>
          </a:p>
          <a:p>
            <a:pPr marL="285750" indent="-285750">
              <a:buFont typeface="Arial" panose="020B0604020202020204" pitchFamily="34" charset="0"/>
              <a:buChar char="•"/>
              <a:defRPr/>
            </a:pPr>
            <a:endParaRPr lang="en-GB" sz="1050" dirty="0"/>
          </a:p>
          <a:p>
            <a:pPr marL="285750" indent="-285750">
              <a:buFont typeface="Arial" panose="020B0604020202020204" pitchFamily="34" charset="0"/>
              <a:buChar char="•"/>
              <a:defRPr/>
            </a:pPr>
            <a:r>
              <a:rPr lang="en-GB" sz="1400" dirty="0" smtClean="0"/>
              <a:t>Modifiable factors include air quality, smoking, poor diet, alcohol consumption, quality of health and social care services, social capital, racism and deprivation.  These factors can lead to risk conditions, such as poor mental wellbeing, reduced social capital, unhealthy weight, unhealthy blood pressure and diabetes.  </a:t>
            </a:r>
          </a:p>
          <a:p>
            <a:pPr marL="285750" indent="-285750">
              <a:buFont typeface="Arial" panose="020B0604020202020204" pitchFamily="34" charset="0"/>
              <a:buChar char="•"/>
              <a:defRPr/>
            </a:pPr>
            <a:endParaRPr lang="en-GB" sz="1050" dirty="0" smtClean="0"/>
          </a:p>
          <a:p>
            <a:pPr marL="285750" indent="-285750">
              <a:buFont typeface="Arial" panose="020B0604020202020204" pitchFamily="34" charset="0"/>
              <a:buChar char="•"/>
              <a:defRPr/>
            </a:pPr>
            <a:r>
              <a:rPr lang="en-GB" sz="1400" dirty="0" smtClean="0"/>
              <a:t>Factors that we cannot substantially change and may influence our health are genetics, ethnicity and ageing.  </a:t>
            </a:r>
          </a:p>
        </p:txBody>
      </p:sp>
      <p:pic>
        <p:nvPicPr>
          <p:cNvPr id="16" name="Picture 4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33545" y="634704"/>
            <a:ext cx="604668" cy="39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26"/>
          <p:cNvGrpSpPr/>
          <p:nvPr/>
        </p:nvGrpSpPr>
        <p:grpSpPr>
          <a:xfrm>
            <a:off x="11257930" y="1378843"/>
            <a:ext cx="758156" cy="469004"/>
            <a:chOff x="154375" y="6153899"/>
            <a:chExt cx="943757" cy="559670"/>
          </a:xfrm>
        </p:grpSpPr>
        <p:pic>
          <p:nvPicPr>
            <p:cNvPr id="24" name="Picture 23"/>
            <p:cNvPicPr>
              <a:picLocks noChangeAspect="1"/>
            </p:cNvPicPr>
            <p:nvPr/>
          </p:nvPicPr>
          <p:blipFill>
            <a:blip r:embed="rId7"/>
            <a:stretch>
              <a:fillRect/>
            </a:stretch>
          </p:blipFill>
          <p:spPr>
            <a:xfrm>
              <a:off x="620767" y="6153899"/>
              <a:ext cx="477365" cy="559670"/>
            </a:xfrm>
            <a:prstGeom prst="rect">
              <a:avLst/>
            </a:prstGeom>
          </p:spPr>
        </p:pic>
        <p:pic>
          <p:nvPicPr>
            <p:cNvPr id="22" name="Picture 21"/>
            <p:cNvPicPr>
              <a:picLocks noChangeAspect="1"/>
            </p:cNvPicPr>
            <p:nvPr/>
          </p:nvPicPr>
          <p:blipFill>
            <a:blip r:embed="rId8"/>
            <a:stretch>
              <a:fillRect/>
            </a:stretch>
          </p:blipFill>
          <p:spPr>
            <a:xfrm>
              <a:off x="154375" y="6388703"/>
              <a:ext cx="504397" cy="324866"/>
            </a:xfrm>
            <a:prstGeom prst="rect">
              <a:avLst/>
            </a:prstGeom>
          </p:spPr>
        </p:pic>
      </p:grpSp>
      <p:grpSp>
        <p:nvGrpSpPr>
          <p:cNvPr id="21" name="Group 20"/>
          <p:cNvGrpSpPr/>
          <p:nvPr/>
        </p:nvGrpSpPr>
        <p:grpSpPr>
          <a:xfrm>
            <a:off x="10950820" y="3360677"/>
            <a:ext cx="815930" cy="630237"/>
            <a:chOff x="9634166" y="1697531"/>
            <a:chExt cx="815930" cy="630237"/>
          </a:xfrm>
        </p:grpSpPr>
        <p:pic>
          <p:nvPicPr>
            <p:cNvPr id="17" name="Picture 4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2594">
              <a:off x="9634166" y="1697531"/>
              <a:ext cx="414338"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0"/>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992896" y="1781862"/>
              <a:ext cx="457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Rounded Rectangle 27"/>
          <p:cNvSpPr/>
          <p:nvPr/>
        </p:nvSpPr>
        <p:spPr>
          <a:xfrm>
            <a:off x="605977" y="4498646"/>
            <a:ext cx="3672408" cy="1691745"/>
          </a:xfrm>
          <a:prstGeom prst="roundRect">
            <a:avLst/>
          </a:prstGeom>
          <a:noFill/>
          <a:ln>
            <a:solidFill>
              <a:srgbClr val="FF0074"/>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endParaRPr lang="en-GB" sz="1600" dirty="0" smtClean="0">
              <a:solidFill>
                <a:srgbClr val="C31A4C"/>
              </a:solidFill>
            </a:endParaRPr>
          </a:p>
          <a:p>
            <a:pPr algn="ctr">
              <a:defRPr/>
            </a:pPr>
            <a:r>
              <a:rPr lang="en-GB" sz="1600" dirty="0" smtClean="0">
                <a:solidFill>
                  <a:srgbClr val="C31A4C"/>
                </a:solidFill>
              </a:rPr>
              <a:t>Premature mortality: deaths that are considered preventable if they could potentially have been avoided by living healthier lives. </a:t>
            </a:r>
          </a:p>
          <a:p>
            <a:pPr algn="ctr">
              <a:defRPr/>
            </a:pPr>
            <a:endParaRPr lang="en-GB" sz="1600" dirty="0">
              <a:solidFill>
                <a:srgbClr val="C31A4C"/>
              </a:solidFill>
            </a:endParaRPr>
          </a:p>
          <a:p>
            <a:pPr algn="ctr">
              <a:defRPr/>
            </a:pPr>
            <a:endParaRPr lang="en-GB" sz="1600" dirty="0">
              <a:solidFill>
                <a:srgbClr val="C31A4C"/>
              </a:solidFill>
            </a:endParaRPr>
          </a:p>
        </p:txBody>
      </p:sp>
      <p:pic>
        <p:nvPicPr>
          <p:cNvPr id="29" name="Picture 28"/>
          <p:cNvPicPr>
            <a:picLocks noChangeAspect="1"/>
          </p:cNvPicPr>
          <p:nvPr/>
        </p:nvPicPr>
        <p:blipFill>
          <a:blip r:embed="rId11"/>
          <a:stretch>
            <a:fillRect/>
          </a:stretch>
        </p:blipFill>
        <p:spPr>
          <a:xfrm>
            <a:off x="262558" y="5590716"/>
            <a:ext cx="947062" cy="1080120"/>
          </a:xfrm>
          <a:prstGeom prst="rect">
            <a:avLst/>
          </a:prstGeom>
        </p:spPr>
      </p:pic>
      <p:pic>
        <p:nvPicPr>
          <p:cNvPr id="30" name="Picture 29"/>
          <p:cNvPicPr>
            <a:picLocks noChangeAspect="1"/>
          </p:cNvPicPr>
          <p:nvPr/>
        </p:nvPicPr>
        <p:blipFill>
          <a:blip r:embed="rId12"/>
          <a:stretch>
            <a:fillRect/>
          </a:stretch>
        </p:blipFill>
        <p:spPr>
          <a:xfrm>
            <a:off x="3359701" y="5840564"/>
            <a:ext cx="918684" cy="590049"/>
          </a:xfrm>
          <a:prstGeom prst="rect">
            <a:avLst/>
          </a:prstGeom>
        </p:spPr>
      </p:pic>
      <p:pic>
        <p:nvPicPr>
          <p:cNvPr id="31" name="Picture 30"/>
          <p:cNvPicPr>
            <a:picLocks noChangeAspect="1"/>
          </p:cNvPicPr>
          <p:nvPr/>
        </p:nvPicPr>
        <p:blipFill>
          <a:blip r:embed="rId13"/>
          <a:stretch>
            <a:fillRect/>
          </a:stretch>
        </p:blipFill>
        <p:spPr>
          <a:xfrm>
            <a:off x="128165" y="4181306"/>
            <a:ext cx="700285" cy="742093"/>
          </a:xfrm>
          <a:prstGeom prst="rect">
            <a:avLst/>
          </a:prstGeom>
        </p:spPr>
      </p:pic>
      <p:pic>
        <p:nvPicPr>
          <p:cNvPr id="32" name="Picture 31"/>
          <p:cNvPicPr>
            <a:picLocks noChangeAspect="1"/>
          </p:cNvPicPr>
          <p:nvPr/>
        </p:nvPicPr>
        <p:blipFill>
          <a:blip r:embed="rId14"/>
          <a:stretch>
            <a:fillRect/>
          </a:stretch>
        </p:blipFill>
        <p:spPr>
          <a:xfrm>
            <a:off x="1896213" y="5826668"/>
            <a:ext cx="758846" cy="727445"/>
          </a:xfrm>
          <a:prstGeom prst="rect">
            <a:avLst/>
          </a:prstGeom>
        </p:spPr>
      </p:pic>
      <p:pic>
        <p:nvPicPr>
          <p:cNvPr id="33" name="Picture 32"/>
          <p:cNvPicPr>
            <a:picLocks noChangeAspect="1"/>
          </p:cNvPicPr>
          <p:nvPr/>
        </p:nvPicPr>
        <p:blipFill>
          <a:blip r:embed="rId15"/>
          <a:stretch>
            <a:fillRect/>
          </a:stretch>
        </p:blipFill>
        <p:spPr>
          <a:xfrm>
            <a:off x="3954222" y="4194153"/>
            <a:ext cx="700824" cy="716398"/>
          </a:xfrm>
          <a:prstGeom prst="rect">
            <a:avLst/>
          </a:prstGeom>
        </p:spPr>
      </p:pic>
      <p:sp>
        <p:nvSpPr>
          <p:cNvPr id="44" name="TextBox 43"/>
          <p:cNvSpPr txBox="1"/>
          <p:nvPr/>
        </p:nvSpPr>
        <p:spPr>
          <a:xfrm>
            <a:off x="4150989" y="1951475"/>
            <a:ext cx="7936459" cy="2215991"/>
          </a:xfrm>
          <a:prstGeom prst="rect">
            <a:avLst/>
          </a:prstGeom>
          <a:noFill/>
          <a:ln w="19050">
            <a:solidFill>
              <a:srgbClr val="FF0074"/>
            </a:solidFill>
          </a:ln>
        </p:spPr>
        <p:txBody>
          <a:bodyPr wrap="square" rtlCol="0">
            <a:spAutoFit/>
          </a:bodyPr>
          <a:lstStyle/>
          <a:p>
            <a:pPr marL="285750" indent="-285750">
              <a:buFont typeface="Arial" panose="020B0604020202020204" pitchFamily="34" charset="0"/>
              <a:buChar char="•"/>
              <a:defRPr/>
            </a:pPr>
            <a:r>
              <a:rPr lang="en-GB" sz="1400" dirty="0" smtClean="0"/>
              <a:t>Modifiable </a:t>
            </a:r>
            <a:r>
              <a:rPr lang="en-GB" sz="1400" dirty="0"/>
              <a:t>factors </a:t>
            </a:r>
            <a:r>
              <a:rPr lang="en-GB" sz="1400" dirty="0" smtClean="0"/>
              <a:t>underlie many </a:t>
            </a:r>
            <a:r>
              <a:rPr lang="en-GB" sz="1400" b="1" dirty="0"/>
              <a:t>premature deaths under 75 years of age</a:t>
            </a:r>
            <a:r>
              <a:rPr lang="en-GB" sz="1400" dirty="0" smtClean="0"/>
              <a:t>.</a:t>
            </a:r>
          </a:p>
          <a:p>
            <a:pPr>
              <a:defRPr/>
            </a:pPr>
            <a:endParaRPr lang="en-GB" sz="600" dirty="0" smtClean="0"/>
          </a:p>
          <a:p>
            <a:pPr marL="285750" indent="-285750">
              <a:buFont typeface="Arial" panose="020B0604020202020204" pitchFamily="34" charset="0"/>
              <a:buChar char="•"/>
              <a:defRPr/>
            </a:pPr>
            <a:r>
              <a:rPr lang="en-GB" sz="1400" dirty="0" smtClean="0"/>
              <a:t>Newham </a:t>
            </a:r>
            <a:r>
              <a:rPr lang="en-GB" sz="1400" dirty="0"/>
              <a:t>has a higher </a:t>
            </a:r>
            <a:r>
              <a:rPr lang="en-GB" sz="1400" dirty="0" smtClean="0"/>
              <a:t>premature mortality rate (all causes) </a:t>
            </a:r>
            <a:r>
              <a:rPr lang="en-GB" sz="1400" dirty="0"/>
              <a:t>per 100,000 </a:t>
            </a:r>
            <a:r>
              <a:rPr lang="en-GB" sz="1400" dirty="0" smtClean="0"/>
              <a:t>(362) </a:t>
            </a:r>
            <a:r>
              <a:rPr lang="en-GB" sz="1400" dirty="0"/>
              <a:t>than the regional value </a:t>
            </a:r>
            <a:r>
              <a:rPr lang="en-GB" sz="1400" dirty="0" smtClean="0"/>
              <a:t>(310) and the national value (332) </a:t>
            </a:r>
            <a:r>
              <a:rPr lang="en-GB" sz="1400" dirty="0"/>
              <a:t>for deaths </a:t>
            </a:r>
            <a:r>
              <a:rPr lang="en-GB" sz="1400" dirty="0" smtClean="0"/>
              <a:t>from </a:t>
            </a:r>
            <a:r>
              <a:rPr lang="en-GB" sz="1400" dirty="0"/>
              <a:t>causes considered preventable. </a:t>
            </a:r>
            <a:endParaRPr lang="en-GB" sz="1400" dirty="0" smtClean="0"/>
          </a:p>
          <a:p>
            <a:pPr>
              <a:defRPr/>
            </a:pPr>
            <a:r>
              <a:rPr lang="en-GB" sz="1400" i="1" dirty="0" smtClean="0"/>
              <a:t>       </a:t>
            </a:r>
            <a:r>
              <a:rPr lang="en-GB" sz="1100" i="1" dirty="0" smtClean="0"/>
              <a:t>Source</a:t>
            </a:r>
            <a:r>
              <a:rPr lang="en-GB" sz="1100" i="1" dirty="0"/>
              <a:t>: Fingertips, PHE, </a:t>
            </a:r>
            <a:r>
              <a:rPr lang="en-GB" sz="1100" i="1" dirty="0" smtClean="0"/>
              <a:t>2015-17</a:t>
            </a:r>
          </a:p>
          <a:p>
            <a:pPr>
              <a:defRPr/>
            </a:pPr>
            <a:endParaRPr lang="en-GB" sz="600" i="1" dirty="0" smtClean="0"/>
          </a:p>
          <a:p>
            <a:pPr marL="285750" indent="-285750">
              <a:buFont typeface="Arial" panose="020B0604020202020204" pitchFamily="34" charset="0"/>
              <a:buChar char="•"/>
              <a:defRPr/>
            </a:pPr>
            <a:r>
              <a:rPr lang="en-GB" sz="1400" dirty="0" smtClean="0"/>
              <a:t>Between 2016-18, the following premature deaths in Newham were considered preventable: </a:t>
            </a:r>
          </a:p>
          <a:p>
            <a:pPr marL="742950" lvl="1" indent="-285750">
              <a:buFont typeface="Courier New" panose="02070309020205020404" pitchFamily="49" charset="0"/>
              <a:buChar char="o"/>
              <a:defRPr/>
            </a:pPr>
            <a:r>
              <a:rPr lang="en-GB" sz="1400" b="1" dirty="0" smtClean="0">
                <a:solidFill>
                  <a:srgbClr val="FF0074"/>
                </a:solidFill>
              </a:rPr>
              <a:t>291 from cardiovascular disease </a:t>
            </a:r>
            <a:r>
              <a:rPr lang="en-GB" sz="1400" dirty="0" smtClean="0"/>
              <a:t>(209 males, 82 females) </a:t>
            </a:r>
          </a:p>
          <a:p>
            <a:pPr marL="742950" lvl="1" indent="-285750">
              <a:buFont typeface="Courier New" panose="02070309020205020404" pitchFamily="49" charset="0"/>
              <a:buChar char="o"/>
              <a:defRPr/>
            </a:pPr>
            <a:r>
              <a:rPr lang="en-GB" sz="1400" b="1" dirty="0" smtClean="0">
                <a:solidFill>
                  <a:srgbClr val="FF0074"/>
                </a:solidFill>
              </a:rPr>
              <a:t>341 from cancer </a:t>
            </a:r>
            <a:r>
              <a:rPr lang="en-GB" sz="1400" dirty="0" smtClean="0"/>
              <a:t>(168 males, 173 females) </a:t>
            </a:r>
          </a:p>
          <a:p>
            <a:pPr marL="742950" lvl="1" indent="-285750">
              <a:buFont typeface="Courier New" panose="02070309020205020404" pitchFamily="49" charset="0"/>
              <a:buChar char="o"/>
              <a:defRPr/>
            </a:pPr>
            <a:r>
              <a:rPr lang="en-GB" sz="1400" b="1" dirty="0" smtClean="0">
                <a:solidFill>
                  <a:srgbClr val="FF0074"/>
                </a:solidFill>
              </a:rPr>
              <a:t>79 from liver disease </a:t>
            </a:r>
            <a:r>
              <a:rPr lang="en-GB" sz="1400" dirty="0" smtClean="0"/>
              <a:t>(48 males, 31 females)</a:t>
            </a:r>
          </a:p>
          <a:p>
            <a:pPr marL="742950" lvl="1" indent="-285750">
              <a:buFont typeface="Courier New" panose="02070309020205020404" pitchFamily="49" charset="0"/>
              <a:buChar char="o"/>
              <a:defRPr/>
            </a:pPr>
            <a:r>
              <a:rPr lang="en-GB" sz="1400" b="1" dirty="0" smtClean="0">
                <a:solidFill>
                  <a:srgbClr val="FF0074"/>
                </a:solidFill>
              </a:rPr>
              <a:t>89 from respiratory disease </a:t>
            </a:r>
            <a:r>
              <a:rPr lang="en-GB" sz="1400" dirty="0" smtClean="0"/>
              <a:t>(66 males, 23 females)</a:t>
            </a:r>
            <a:endParaRPr lang="en-GB" sz="2400" dirty="0" smtClean="0">
              <a:solidFill>
                <a:srgbClr val="D10074"/>
              </a:solidFill>
            </a:endParaRPr>
          </a:p>
        </p:txBody>
      </p:sp>
      <p:grpSp>
        <p:nvGrpSpPr>
          <p:cNvPr id="45" name="Group 44"/>
          <p:cNvGrpSpPr/>
          <p:nvPr/>
        </p:nvGrpSpPr>
        <p:grpSpPr>
          <a:xfrm>
            <a:off x="4993915" y="4271094"/>
            <a:ext cx="6624736" cy="2520280"/>
            <a:chOff x="1054646" y="548680"/>
            <a:chExt cx="6624736" cy="2520280"/>
          </a:xfrm>
        </p:grpSpPr>
        <p:sp>
          <p:nvSpPr>
            <p:cNvPr id="46" name="Flowchart: Process 45"/>
            <p:cNvSpPr/>
            <p:nvPr/>
          </p:nvSpPr>
          <p:spPr>
            <a:xfrm>
              <a:off x="1054646" y="548680"/>
              <a:ext cx="3312368" cy="1596082"/>
            </a:xfrm>
            <a:prstGeom prst="flowChartProcess">
              <a:avLst/>
            </a:prstGeom>
            <a:noFill/>
            <a:ln>
              <a:solidFill>
                <a:srgbClr val="FF0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lowchart: Process 46"/>
            <p:cNvSpPr/>
            <p:nvPr/>
          </p:nvSpPr>
          <p:spPr>
            <a:xfrm>
              <a:off x="4367014" y="548680"/>
              <a:ext cx="3312368" cy="1596082"/>
            </a:xfrm>
            <a:prstGeom prst="flowChartProcess">
              <a:avLst/>
            </a:prstGeom>
            <a:noFill/>
            <a:ln>
              <a:solidFill>
                <a:srgbClr val="FF0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Flowchart: Process 47"/>
            <p:cNvSpPr/>
            <p:nvPr/>
          </p:nvSpPr>
          <p:spPr>
            <a:xfrm>
              <a:off x="1054646" y="2143489"/>
              <a:ext cx="3312368" cy="925471"/>
            </a:xfrm>
            <a:prstGeom prst="flowChartProcess">
              <a:avLst/>
            </a:prstGeom>
            <a:noFill/>
            <a:ln>
              <a:solidFill>
                <a:srgbClr val="FF0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lowchart: Process 48"/>
            <p:cNvSpPr/>
            <p:nvPr/>
          </p:nvSpPr>
          <p:spPr>
            <a:xfrm>
              <a:off x="4367014" y="2143489"/>
              <a:ext cx="3312368" cy="925471"/>
            </a:xfrm>
            <a:prstGeom prst="flowChartProcess">
              <a:avLst/>
            </a:prstGeom>
            <a:noFill/>
            <a:ln>
              <a:solidFill>
                <a:srgbClr val="FF0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a:off x="1126654" y="694593"/>
              <a:ext cx="3168352" cy="1200329"/>
            </a:xfrm>
            <a:prstGeom prst="rect">
              <a:avLst/>
            </a:prstGeom>
          </p:spPr>
          <p:txBody>
            <a:bodyPr wrap="square">
              <a:spAutoFit/>
            </a:bodyPr>
            <a:lstStyle/>
            <a:p>
              <a:pPr algn="ctr">
                <a:defRPr/>
              </a:pPr>
              <a:r>
                <a:rPr lang="en-GB" sz="1600" b="1" dirty="0">
                  <a:solidFill>
                    <a:srgbClr val="C31A4C"/>
                  </a:solidFill>
                </a:rPr>
                <a:t>Cardiovascular disease:</a:t>
              </a:r>
            </a:p>
            <a:p>
              <a:pPr algn="ctr">
                <a:defRPr/>
              </a:pPr>
              <a:r>
                <a:rPr lang="en-GB" sz="1400" dirty="0">
                  <a:solidFill>
                    <a:srgbClr val="C31A4C"/>
                  </a:solidFill>
                </a:rPr>
                <a:t>Can be genetic or due to high blood </a:t>
              </a:r>
              <a:r>
                <a:rPr lang="en-GB" sz="1400" dirty="0" smtClean="0">
                  <a:solidFill>
                    <a:srgbClr val="C31A4C"/>
                  </a:solidFill>
                </a:rPr>
                <a:t>pressure or diabetes. Smoking</a:t>
              </a:r>
              <a:r>
                <a:rPr lang="en-GB" sz="1400" dirty="0">
                  <a:solidFill>
                    <a:srgbClr val="C31A4C"/>
                  </a:solidFill>
                </a:rPr>
                <a:t>, </a:t>
              </a:r>
              <a:r>
                <a:rPr lang="en-GB" sz="1400" dirty="0" smtClean="0">
                  <a:solidFill>
                    <a:srgbClr val="C31A4C"/>
                  </a:solidFill>
                </a:rPr>
                <a:t>poor diet, substance </a:t>
              </a:r>
              <a:r>
                <a:rPr lang="en-GB" sz="1400" dirty="0">
                  <a:solidFill>
                    <a:srgbClr val="C31A4C"/>
                  </a:solidFill>
                </a:rPr>
                <a:t>misuse, excessive alcohol or </a:t>
              </a:r>
              <a:r>
                <a:rPr lang="en-GB" sz="1400" dirty="0" smtClean="0">
                  <a:solidFill>
                    <a:srgbClr val="C31A4C"/>
                  </a:solidFill>
                </a:rPr>
                <a:t>caffeine and stress all impact.  </a:t>
              </a:r>
              <a:endParaRPr lang="en-GB" sz="1400" dirty="0">
                <a:solidFill>
                  <a:srgbClr val="C31A4C"/>
                </a:solidFill>
              </a:endParaRPr>
            </a:p>
          </p:txBody>
        </p:sp>
        <p:sp>
          <p:nvSpPr>
            <p:cNvPr id="51" name="Rectangle 50"/>
            <p:cNvSpPr/>
            <p:nvPr/>
          </p:nvSpPr>
          <p:spPr>
            <a:xfrm>
              <a:off x="4371162" y="676588"/>
              <a:ext cx="3263230" cy="1415772"/>
            </a:xfrm>
            <a:prstGeom prst="rect">
              <a:avLst/>
            </a:prstGeom>
          </p:spPr>
          <p:txBody>
            <a:bodyPr wrap="square">
              <a:spAutoFit/>
            </a:bodyPr>
            <a:lstStyle/>
            <a:p>
              <a:pPr algn="ctr">
                <a:defRPr/>
              </a:pPr>
              <a:r>
                <a:rPr lang="en-GB" sz="1600" b="1" dirty="0">
                  <a:solidFill>
                    <a:srgbClr val="C31A4C"/>
                  </a:solidFill>
                </a:rPr>
                <a:t>Cancer</a:t>
              </a:r>
              <a:r>
                <a:rPr lang="en-GB" sz="1400" b="1" dirty="0">
                  <a:solidFill>
                    <a:srgbClr val="C31A4C"/>
                  </a:solidFill>
                </a:rPr>
                <a:t>:</a:t>
              </a:r>
            </a:p>
            <a:p>
              <a:pPr algn="ctr">
                <a:defRPr/>
              </a:pPr>
              <a:r>
                <a:rPr lang="en-GB" sz="1400" dirty="0">
                  <a:solidFill>
                    <a:srgbClr val="C31A4C"/>
                  </a:solidFill>
                </a:rPr>
                <a:t>Can be associated with inherited genetic defects, age, gender or ethnicity.  Occupational risk factors such as radon, radiation and fine particulate matter. Also </a:t>
              </a:r>
              <a:r>
                <a:rPr lang="en-GB" sz="1400" dirty="0" smtClean="0">
                  <a:solidFill>
                    <a:srgbClr val="C31A4C"/>
                  </a:solidFill>
                </a:rPr>
                <a:t>alcohol, diet</a:t>
              </a:r>
              <a:r>
                <a:rPr lang="en-GB" sz="1400" dirty="0">
                  <a:solidFill>
                    <a:srgbClr val="C31A4C"/>
                  </a:solidFill>
                </a:rPr>
                <a:t>, exercise, </a:t>
              </a:r>
              <a:r>
                <a:rPr lang="en-GB" sz="1400" dirty="0" smtClean="0">
                  <a:solidFill>
                    <a:srgbClr val="C31A4C"/>
                  </a:solidFill>
                </a:rPr>
                <a:t>smoking.</a:t>
              </a:r>
              <a:endParaRPr lang="en-GB" sz="1400" dirty="0">
                <a:solidFill>
                  <a:srgbClr val="C31A4C"/>
                </a:solidFill>
              </a:endParaRPr>
            </a:p>
          </p:txBody>
        </p:sp>
        <p:sp>
          <p:nvSpPr>
            <p:cNvPr id="52" name="Rectangle 51"/>
            <p:cNvSpPr/>
            <p:nvPr/>
          </p:nvSpPr>
          <p:spPr>
            <a:xfrm>
              <a:off x="1270670" y="2195891"/>
              <a:ext cx="2880320" cy="769441"/>
            </a:xfrm>
            <a:prstGeom prst="rect">
              <a:avLst/>
            </a:prstGeom>
          </p:spPr>
          <p:txBody>
            <a:bodyPr wrap="square">
              <a:spAutoFit/>
            </a:bodyPr>
            <a:lstStyle/>
            <a:p>
              <a:pPr algn="ctr">
                <a:defRPr/>
              </a:pPr>
              <a:r>
                <a:rPr lang="en-GB" sz="1600" b="1" dirty="0">
                  <a:solidFill>
                    <a:srgbClr val="C31A4C"/>
                  </a:solidFill>
                </a:rPr>
                <a:t>Liver disease: </a:t>
              </a:r>
            </a:p>
            <a:p>
              <a:pPr algn="ctr">
                <a:defRPr/>
              </a:pPr>
              <a:r>
                <a:rPr lang="en-GB" sz="1400" dirty="0">
                  <a:solidFill>
                    <a:srgbClr val="C31A4C"/>
                  </a:solidFill>
                </a:rPr>
                <a:t>Can be </a:t>
              </a:r>
              <a:r>
                <a:rPr lang="en-GB" sz="1400" dirty="0" smtClean="0">
                  <a:solidFill>
                    <a:srgbClr val="C31A4C"/>
                  </a:solidFill>
                </a:rPr>
                <a:t>genetic, caused </a:t>
              </a:r>
              <a:r>
                <a:rPr lang="en-GB" sz="1400" dirty="0">
                  <a:solidFill>
                    <a:srgbClr val="C31A4C"/>
                  </a:solidFill>
                </a:rPr>
                <a:t>by </a:t>
              </a:r>
              <a:r>
                <a:rPr lang="en-GB" sz="1400" dirty="0" smtClean="0">
                  <a:solidFill>
                    <a:srgbClr val="C31A4C"/>
                  </a:solidFill>
                </a:rPr>
                <a:t>poor diet and obesity</a:t>
              </a:r>
              <a:r>
                <a:rPr lang="en-GB" sz="1400" dirty="0">
                  <a:solidFill>
                    <a:srgbClr val="C31A4C"/>
                  </a:solidFill>
                </a:rPr>
                <a:t>, alcohol use or </a:t>
              </a:r>
              <a:r>
                <a:rPr lang="en-GB" sz="1400" dirty="0" smtClean="0">
                  <a:solidFill>
                    <a:srgbClr val="C31A4C"/>
                  </a:solidFill>
                </a:rPr>
                <a:t>viruses. </a:t>
              </a:r>
              <a:endParaRPr lang="en-GB" sz="1400" dirty="0">
                <a:solidFill>
                  <a:srgbClr val="C31A4C"/>
                </a:solidFill>
              </a:endParaRPr>
            </a:p>
          </p:txBody>
        </p:sp>
        <p:sp>
          <p:nvSpPr>
            <p:cNvPr id="53" name="Rectangle 52"/>
            <p:cNvSpPr/>
            <p:nvPr/>
          </p:nvSpPr>
          <p:spPr>
            <a:xfrm>
              <a:off x="4691049" y="2220268"/>
              <a:ext cx="2664297" cy="769441"/>
            </a:xfrm>
            <a:prstGeom prst="rect">
              <a:avLst/>
            </a:prstGeom>
          </p:spPr>
          <p:txBody>
            <a:bodyPr wrap="square">
              <a:spAutoFit/>
            </a:bodyPr>
            <a:lstStyle/>
            <a:p>
              <a:pPr algn="ctr">
                <a:defRPr/>
              </a:pPr>
              <a:r>
                <a:rPr lang="en-GB" sz="1600" b="1" dirty="0">
                  <a:solidFill>
                    <a:srgbClr val="C31A4C"/>
                  </a:solidFill>
                </a:rPr>
                <a:t>Respiratory disease: </a:t>
              </a:r>
              <a:r>
                <a:rPr lang="en-GB" sz="1400" dirty="0">
                  <a:solidFill>
                    <a:srgbClr val="C31A4C"/>
                  </a:solidFill>
                </a:rPr>
                <a:t>Exacerbated by smoking tobacco, poor air quality, </a:t>
              </a:r>
              <a:r>
                <a:rPr lang="en-GB" sz="1400" dirty="0" smtClean="0">
                  <a:solidFill>
                    <a:srgbClr val="C31A4C"/>
                  </a:solidFill>
                </a:rPr>
                <a:t>infections.</a:t>
              </a:r>
              <a:endParaRPr lang="en-GB" sz="1400" dirty="0">
                <a:solidFill>
                  <a:srgbClr val="C31A4C"/>
                </a:solidFill>
              </a:endParaRPr>
            </a:p>
          </p:txBody>
        </p:sp>
      </p:grpSp>
      <p:pic>
        <p:nvPicPr>
          <p:cNvPr id="54" name="Picture 53"/>
          <p:cNvPicPr>
            <a:picLocks noChangeAspect="1"/>
          </p:cNvPicPr>
          <p:nvPr/>
        </p:nvPicPr>
        <p:blipFill>
          <a:blip r:embed="rId16"/>
          <a:stretch>
            <a:fillRect/>
          </a:stretch>
        </p:blipFill>
        <p:spPr>
          <a:xfrm>
            <a:off x="11135766" y="4319751"/>
            <a:ext cx="441835" cy="441101"/>
          </a:xfrm>
          <a:prstGeom prst="rect">
            <a:avLst/>
          </a:prstGeom>
        </p:spPr>
      </p:pic>
      <p:pic>
        <p:nvPicPr>
          <p:cNvPr id="3074" name="Picture 2"/>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447" y="1935900"/>
            <a:ext cx="4014000" cy="224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13D2868F-8BDD-4814-A9FF-20FEB30F74C8}" type="slidenum">
              <a:rPr lang="en-GB" smtClean="0"/>
              <a:t>21</a:t>
            </a:fld>
            <a:endParaRPr lang="en-GB"/>
          </a:p>
        </p:txBody>
      </p:sp>
    </p:spTree>
    <p:extLst>
      <p:ext uri="{BB962C8B-B14F-4D97-AF65-F5344CB8AC3E}">
        <p14:creationId xmlns:p14="http://schemas.microsoft.com/office/powerpoint/2010/main" val="23443218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6268B7-36BF-3147-B4AE-3B388CC39A5F}"/>
              </a:ext>
            </a:extLst>
          </p:cNvPr>
          <p:cNvSpPr/>
          <p:nvPr/>
        </p:nvSpPr>
        <p:spPr>
          <a:xfrm>
            <a:off x="0" y="3"/>
            <a:ext cx="12190413" cy="539645"/>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smtClean="0">
                <a:solidFill>
                  <a:schemeClr val="bg1"/>
                </a:solidFill>
              </a:rPr>
              <a:t>Life reducing conditions &amp; their determinants  </a:t>
            </a:r>
            <a:endParaRPr lang="en-GB" sz="3200" b="1" dirty="0">
              <a:solidFill>
                <a:schemeClr val="bg1"/>
              </a:solidFill>
            </a:endParaRPr>
          </a:p>
        </p:txBody>
      </p:sp>
      <p:grpSp>
        <p:nvGrpSpPr>
          <p:cNvPr id="32" name="Group 116"/>
          <p:cNvGrpSpPr>
            <a:grpSpLocks/>
          </p:cNvGrpSpPr>
          <p:nvPr/>
        </p:nvGrpSpPr>
        <p:grpSpPr bwMode="auto">
          <a:xfrm>
            <a:off x="1357599" y="983296"/>
            <a:ext cx="5074915" cy="5400600"/>
            <a:chOff x="107504" y="1124744"/>
            <a:chExt cx="4714485" cy="4931556"/>
          </a:xfrm>
        </p:grpSpPr>
        <p:sp>
          <p:nvSpPr>
            <p:cNvPr id="42" name="Rounded Rectangle 41"/>
            <p:cNvSpPr/>
            <p:nvPr/>
          </p:nvSpPr>
          <p:spPr>
            <a:xfrm>
              <a:off x="124965" y="1140622"/>
              <a:ext cx="1007980" cy="644627"/>
            </a:xfrm>
            <a:prstGeom prst="roundRect">
              <a:avLst/>
            </a:prstGeom>
            <a:solidFill>
              <a:srgbClr val="FFCCFF"/>
            </a:solidFill>
            <a:ln>
              <a:solidFill>
                <a:srgbClr val="D1007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D10074"/>
                  </a:solidFill>
                </a:rPr>
                <a:t>Cancer</a:t>
              </a:r>
            </a:p>
          </p:txBody>
        </p:sp>
        <p:sp>
          <p:nvSpPr>
            <p:cNvPr id="43" name="Rounded Rectangle 42"/>
            <p:cNvSpPr/>
            <p:nvPr/>
          </p:nvSpPr>
          <p:spPr>
            <a:xfrm>
              <a:off x="107504" y="1918620"/>
              <a:ext cx="1755630" cy="647803"/>
            </a:xfrm>
            <a:prstGeom prst="roundRect">
              <a:avLst/>
            </a:prstGeom>
            <a:solidFill>
              <a:srgbClr val="FFCCFF"/>
            </a:solidFill>
            <a:ln>
              <a:solidFill>
                <a:srgbClr val="D1007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700" dirty="0">
                  <a:solidFill>
                    <a:srgbClr val="D10074"/>
                  </a:solidFill>
                </a:rPr>
                <a:t>Cardiovascular disease</a:t>
              </a:r>
            </a:p>
          </p:txBody>
        </p:sp>
        <p:sp>
          <p:nvSpPr>
            <p:cNvPr id="44" name="Rounded Rectangle 43"/>
            <p:cNvSpPr/>
            <p:nvPr/>
          </p:nvSpPr>
          <p:spPr>
            <a:xfrm>
              <a:off x="109091" y="4538410"/>
              <a:ext cx="1082585" cy="647803"/>
            </a:xfrm>
            <a:prstGeom prst="roundRect">
              <a:avLst/>
            </a:prstGeom>
            <a:solidFill>
              <a:srgbClr val="FFCCFF"/>
            </a:solidFill>
            <a:ln>
              <a:solidFill>
                <a:srgbClr val="D1007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D10074"/>
                  </a:solidFill>
                </a:rPr>
                <a:t>Obesity</a:t>
              </a:r>
            </a:p>
          </p:txBody>
        </p:sp>
        <p:sp>
          <p:nvSpPr>
            <p:cNvPr id="46" name="Rounded Rectangle 45"/>
            <p:cNvSpPr/>
            <p:nvPr/>
          </p:nvSpPr>
          <p:spPr>
            <a:xfrm>
              <a:off x="107504" y="2766479"/>
              <a:ext cx="1442918" cy="647803"/>
            </a:xfrm>
            <a:prstGeom prst="roundRect">
              <a:avLst/>
            </a:prstGeom>
            <a:solidFill>
              <a:srgbClr val="FFCCFF"/>
            </a:solidFill>
            <a:ln>
              <a:solidFill>
                <a:srgbClr val="D1007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D10074"/>
                  </a:solidFill>
                </a:rPr>
                <a:t>Respiratory </a:t>
              </a:r>
              <a:r>
                <a:rPr lang="en-GB" sz="1600" dirty="0">
                  <a:solidFill>
                    <a:srgbClr val="D10074"/>
                  </a:solidFill>
                </a:rPr>
                <a:t>(</a:t>
              </a:r>
              <a:r>
                <a:rPr lang="en-GB" sz="1600" dirty="0" smtClean="0">
                  <a:solidFill>
                    <a:srgbClr val="D10074"/>
                  </a:solidFill>
                </a:rPr>
                <a:t>incl. Lower</a:t>
              </a:r>
              <a:r>
                <a:rPr lang="en-GB" sz="1600" dirty="0">
                  <a:solidFill>
                    <a:srgbClr val="D10074"/>
                  </a:solidFill>
                </a:rPr>
                <a:t>)</a:t>
              </a:r>
              <a:endParaRPr lang="en-GB" sz="2400" dirty="0">
                <a:solidFill>
                  <a:srgbClr val="D10074"/>
                </a:solidFill>
              </a:endParaRPr>
            </a:p>
          </p:txBody>
        </p:sp>
        <p:sp>
          <p:nvSpPr>
            <p:cNvPr id="47" name="Rounded Rectangle 46"/>
            <p:cNvSpPr/>
            <p:nvPr/>
          </p:nvSpPr>
          <p:spPr>
            <a:xfrm>
              <a:off x="128139" y="3669909"/>
              <a:ext cx="1003217" cy="647803"/>
            </a:xfrm>
            <a:prstGeom prst="roundRect">
              <a:avLst/>
            </a:prstGeom>
            <a:solidFill>
              <a:srgbClr val="FFCCFF"/>
            </a:solidFill>
            <a:ln>
              <a:solidFill>
                <a:srgbClr val="D1007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D10074"/>
                  </a:solidFill>
                </a:rPr>
                <a:t>Mental health</a:t>
              </a:r>
            </a:p>
          </p:txBody>
        </p:sp>
        <p:sp>
          <p:nvSpPr>
            <p:cNvPr id="48" name="Rounded Rectangle 47"/>
            <p:cNvSpPr/>
            <p:nvPr/>
          </p:nvSpPr>
          <p:spPr>
            <a:xfrm>
              <a:off x="2775870" y="5406909"/>
              <a:ext cx="1079411" cy="649391"/>
            </a:xfrm>
            <a:prstGeom prst="roundRect">
              <a:avLst/>
            </a:prstGeom>
            <a:solidFill>
              <a:srgbClr val="CCECFF"/>
            </a:solidFill>
            <a:ln>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9999FF"/>
                  </a:solidFill>
                </a:rPr>
                <a:t>Poor diet</a:t>
              </a:r>
            </a:p>
          </p:txBody>
        </p:sp>
        <p:sp>
          <p:nvSpPr>
            <p:cNvPr id="49" name="Rounded Rectangle 48"/>
            <p:cNvSpPr/>
            <p:nvPr/>
          </p:nvSpPr>
          <p:spPr>
            <a:xfrm>
              <a:off x="2740948" y="4538410"/>
              <a:ext cx="1485777" cy="649390"/>
            </a:xfrm>
            <a:prstGeom prst="roundRect">
              <a:avLst/>
            </a:prstGeom>
            <a:solidFill>
              <a:srgbClr val="CCECFF"/>
            </a:solidFill>
            <a:ln>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9999FF"/>
                  </a:solidFill>
                </a:rPr>
                <a:t>Insufficient exercise</a:t>
              </a:r>
            </a:p>
          </p:txBody>
        </p:sp>
        <p:sp>
          <p:nvSpPr>
            <p:cNvPr id="50" name="Rounded Rectangle 49"/>
            <p:cNvSpPr/>
            <p:nvPr/>
          </p:nvSpPr>
          <p:spPr>
            <a:xfrm>
              <a:off x="2752060" y="1967840"/>
              <a:ext cx="1211162" cy="649391"/>
            </a:xfrm>
            <a:prstGeom prst="roundRect">
              <a:avLst/>
            </a:prstGeom>
            <a:solidFill>
              <a:srgbClr val="CCECFF"/>
            </a:solidFill>
            <a:ln>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9999FF"/>
                  </a:solidFill>
                </a:rPr>
                <a:t>Smoking</a:t>
              </a:r>
            </a:p>
          </p:txBody>
        </p:sp>
        <p:sp>
          <p:nvSpPr>
            <p:cNvPr id="51" name="Rounded Rectangle 50"/>
            <p:cNvSpPr/>
            <p:nvPr/>
          </p:nvSpPr>
          <p:spPr>
            <a:xfrm>
              <a:off x="2759997" y="3668322"/>
              <a:ext cx="1512763" cy="649390"/>
            </a:xfrm>
            <a:prstGeom prst="roundRect">
              <a:avLst/>
            </a:prstGeom>
            <a:solidFill>
              <a:srgbClr val="CCECFF"/>
            </a:solidFill>
            <a:ln>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9999FF"/>
                  </a:solidFill>
                </a:rPr>
                <a:t>Substance misuse</a:t>
              </a:r>
            </a:p>
          </p:txBody>
        </p:sp>
        <p:sp>
          <p:nvSpPr>
            <p:cNvPr id="52" name="Rounded Rectangle 51"/>
            <p:cNvSpPr/>
            <p:nvPr/>
          </p:nvSpPr>
          <p:spPr>
            <a:xfrm>
              <a:off x="2747298" y="2764891"/>
              <a:ext cx="2074691" cy="649391"/>
            </a:xfrm>
            <a:prstGeom prst="roundRect">
              <a:avLst/>
            </a:prstGeom>
            <a:solidFill>
              <a:srgbClr val="CCECFF"/>
            </a:solidFill>
            <a:ln>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9999FF"/>
                  </a:solidFill>
                </a:rPr>
                <a:t>Excessive alcohol consumption</a:t>
              </a:r>
            </a:p>
          </p:txBody>
        </p:sp>
        <p:sp>
          <p:nvSpPr>
            <p:cNvPr id="53" name="Rounded Rectangle 52"/>
            <p:cNvSpPr/>
            <p:nvPr/>
          </p:nvSpPr>
          <p:spPr>
            <a:xfrm>
              <a:off x="112266" y="5406909"/>
              <a:ext cx="1238148" cy="647803"/>
            </a:xfrm>
            <a:prstGeom prst="roundRect">
              <a:avLst/>
            </a:prstGeom>
            <a:solidFill>
              <a:srgbClr val="FFCCFF"/>
            </a:solidFill>
            <a:ln>
              <a:solidFill>
                <a:srgbClr val="D1007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D10074"/>
                  </a:solidFill>
                </a:rPr>
                <a:t>Diabetes</a:t>
              </a:r>
            </a:p>
          </p:txBody>
        </p:sp>
        <p:sp>
          <p:nvSpPr>
            <p:cNvPr id="54" name="Rounded Rectangle 53"/>
            <p:cNvSpPr/>
            <p:nvPr/>
          </p:nvSpPr>
          <p:spPr>
            <a:xfrm>
              <a:off x="2726662" y="1124744"/>
              <a:ext cx="1944526" cy="649390"/>
            </a:xfrm>
            <a:prstGeom prst="roundRect">
              <a:avLst/>
            </a:prstGeom>
            <a:solidFill>
              <a:srgbClr val="CCECFF"/>
            </a:solidFill>
            <a:ln>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700" dirty="0">
                  <a:solidFill>
                    <a:srgbClr val="9999FF"/>
                  </a:solidFill>
                </a:rPr>
                <a:t>Familial/genetic/</a:t>
              </a:r>
            </a:p>
            <a:p>
              <a:pPr algn="ctr">
                <a:defRPr/>
              </a:pPr>
              <a:r>
                <a:rPr lang="en-GB" sz="1700" dirty="0">
                  <a:solidFill>
                    <a:srgbClr val="9999FF"/>
                  </a:solidFill>
                </a:rPr>
                <a:t>hereditary</a:t>
              </a:r>
            </a:p>
          </p:txBody>
        </p:sp>
        <p:cxnSp>
          <p:nvCxnSpPr>
            <p:cNvPr id="55" name="Straight Connector 54"/>
            <p:cNvCxnSpPr/>
            <p:nvPr/>
          </p:nvCxnSpPr>
          <p:spPr>
            <a:xfrm>
              <a:off x="1859959" y="2190125"/>
              <a:ext cx="890513" cy="101616"/>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2152035" y="2053578"/>
              <a:ext cx="588913" cy="0"/>
            </a:xfrm>
            <a:prstGeom prst="line">
              <a:avLst/>
            </a:prstGeom>
            <a:ln w="38100">
              <a:solidFill>
                <a:srgbClr val="D1007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47" idx="3"/>
              <a:endCxn id="51" idx="1"/>
            </p:cNvCxnSpPr>
            <p:nvPr/>
          </p:nvCxnSpPr>
          <p:spPr>
            <a:xfrm>
              <a:off x="1131356" y="3993810"/>
              <a:ext cx="162864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endCxn id="49" idx="1"/>
            </p:cNvCxnSpPr>
            <p:nvPr/>
          </p:nvCxnSpPr>
          <p:spPr>
            <a:xfrm>
              <a:off x="1226598" y="4828968"/>
              <a:ext cx="1514350" cy="0"/>
            </a:xfrm>
            <a:prstGeom prst="line">
              <a:avLst/>
            </a:prstGeom>
            <a:ln w="38100">
              <a:solidFill>
                <a:srgbClr val="59002D"/>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237711" y="5049666"/>
              <a:ext cx="1503238" cy="454097"/>
            </a:xfrm>
            <a:prstGeom prst="line">
              <a:avLst/>
            </a:prstGeom>
            <a:ln w="38100">
              <a:solidFill>
                <a:srgbClr val="3C0265"/>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350413" y="5857831"/>
              <a:ext cx="1411171"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endCxn id="52" idx="1"/>
            </p:cNvCxnSpPr>
            <p:nvPr/>
          </p:nvCxnSpPr>
          <p:spPr>
            <a:xfrm flipV="1">
              <a:off x="1191675" y="3089587"/>
              <a:ext cx="1555623" cy="79321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1153579" y="1329563"/>
              <a:ext cx="1560384" cy="12702"/>
            </a:xfrm>
            <a:prstGeom prst="line">
              <a:avLst/>
            </a:prstGeom>
            <a:ln w="38100">
              <a:solidFill>
                <a:srgbClr val="D1007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139336" y="1342265"/>
              <a:ext cx="38097" cy="4323448"/>
            </a:xfrm>
            <a:prstGeom prst="line">
              <a:avLst/>
            </a:prstGeom>
            <a:ln w="38100">
              <a:solidFill>
                <a:srgbClr val="D1007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2171083" y="5664125"/>
              <a:ext cx="561929" cy="1588"/>
            </a:xfrm>
            <a:prstGeom prst="line">
              <a:avLst/>
            </a:prstGeom>
            <a:ln w="38100">
              <a:solidFill>
                <a:srgbClr val="D1007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1558359" y="2467982"/>
              <a:ext cx="1203225" cy="53507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152035" y="3003053"/>
              <a:ext cx="607962" cy="0"/>
            </a:xfrm>
            <a:prstGeom prst="line">
              <a:avLst/>
            </a:prstGeom>
            <a:ln w="38100">
              <a:solidFill>
                <a:srgbClr val="D1007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1342477" y="1751905"/>
              <a:ext cx="1377836" cy="3705812"/>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1053470" y="1644018"/>
            <a:ext cx="301625" cy="4407603"/>
            <a:chOff x="117475" y="1527175"/>
            <a:chExt cx="301625" cy="4407603"/>
          </a:xfrm>
        </p:grpSpPr>
        <p:cxnSp>
          <p:nvCxnSpPr>
            <p:cNvPr id="34" name="Straight Connector 33"/>
            <p:cNvCxnSpPr/>
            <p:nvPr/>
          </p:nvCxnSpPr>
          <p:spPr>
            <a:xfrm>
              <a:off x="136525" y="1527175"/>
              <a:ext cx="0" cy="2262188"/>
            </a:xfrm>
            <a:prstGeom prst="line">
              <a:avLst/>
            </a:prstGeom>
            <a:ln w="38100">
              <a:solidFill>
                <a:srgbClr val="D1007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36525" y="1546225"/>
              <a:ext cx="273050" cy="0"/>
            </a:xfrm>
            <a:prstGeom prst="line">
              <a:avLst/>
            </a:prstGeom>
            <a:ln w="38100">
              <a:solidFill>
                <a:srgbClr val="D10074"/>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17475" y="3789363"/>
              <a:ext cx="273050" cy="0"/>
            </a:xfrm>
            <a:prstGeom prst="line">
              <a:avLst/>
            </a:prstGeom>
            <a:ln w="38100">
              <a:solidFill>
                <a:srgbClr val="D1007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76213" y="4724400"/>
              <a:ext cx="0" cy="1006475"/>
            </a:xfrm>
            <a:prstGeom prst="line">
              <a:avLst/>
            </a:prstGeom>
            <a:ln w="38100">
              <a:solidFill>
                <a:srgbClr val="D10074"/>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57163" y="4735513"/>
              <a:ext cx="228600" cy="0"/>
            </a:xfrm>
            <a:prstGeom prst="line">
              <a:avLst/>
            </a:prstGeom>
            <a:ln w="38100">
              <a:solidFill>
                <a:srgbClr val="D1007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79388" y="5722938"/>
              <a:ext cx="228600" cy="0"/>
            </a:xfrm>
            <a:prstGeom prst="line">
              <a:avLst/>
            </a:prstGeom>
            <a:ln w="38100">
              <a:solidFill>
                <a:srgbClr val="D10074"/>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55589" y="2241550"/>
              <a:ext cx="21283" cy="369322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74638" y="2264883"/>
              <a:ext cx="144462"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68" name="Straight Connector 67"/>
          <p:cNvCxnSpPr/>
          <p:nvPr/>
        </p:nvCxnSpPr>
        <p:spPr>
          <a:xfrm>
            <a:off x="1248708" y="4858527"/>
            <a:ext cx="144462"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9" name="Rounded Rectangle 68"/>
          <p:cNvSpPr/>
          <p:nvPr/>
        </p:nvSpPr>
        <p:spPr bwMode="auto">
          <a:xfrm>
            <a:off x="5606108" y="1936138"/>
            <a:ext cx="1211263" cy="649288"/>
          </a:xfrm>
          <a:prstGeom prst="roundRect">
            <a:avLst/>
          </a:prstGeom>
          <a:solidFill>
            <a:srgbClr val="CCECFF"/>
          </a:solidFill>
          <a:ln>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dirty="0">
                <a:solidFill>
                  <a:srgbClr val="9999FF"/>
                </a:solidFill>
              </a:rPr>
              <a:t>Air quality</a:t>
            </a:r>
          </a:p>
        </p:txBody>
      </p:sp>
      <p:sp>
        <p:nvSpPr>
          <p:cNvPr id="79" name="TextBox 78"/>
          <p:cNvSpPr txBox="1"/>
          <p:nvPr/>
        </p:nvSpPr>
        <p:spPr>
          <a:xfrm>
            <a:off x="6036088" y="4032044"/>
            <a:ext cx="6092372" cy="2462213"/>
          </a:xfrm>
          <a:prstGeom prst="rect">
            <a:avLst/>
          </a:prstGeom>
          <a:noFill/>
          <a:ln>
            <a:solidFill>
              <a:srgbClr val="FF0074"/>
            </a:solidFill>
          </a:ln>
        </p:spPr>
        <p:txBody>
          <a:bodyPr wrap="square" rtlCol="0">
            <a:spAutoFit/>
          </a:bodyPr>
          <a:lstStyle/>
          <a:p>
            <a:pPr algn="just"/>
            <a:r>
              <a:rPr lang="en-GB" sz="1400" dirty="0" smtClean="0"/>
              <a:t>While some risk factors are modifiable, the degree of individual behavioural control is strongly influenced by  both non-modifiable factors, like </a:t>
            </a:r>
            <a:r>
              <a:rPr lang="en-GB" sz="1400" b="1" dirty="0" smtClean="0"/>
              <a:t>genetics or the impact of age</a:t>
            </a:r>
            <a:r>
              <a:rPr lang="en-GB" sz="1400" dirty="0" smtClean="0"/>
              <a:t>, and by modifiable factors (smoking, poor diet) and also determinants that are </a:t>
            </a:r>
            <a:r>
              <a:rPr lang="en-GB" sz="1400" b="1" dirty="0" smtClean="0"/>
              <a:t>largely out of individual control</a:t>
            </a:r>
            <a:r>
              <a:rPr lang="en-GB" sz="1400" dirty="0" smtClean="0"/>
              <a:t>, such as </a:t>
            </a:r>
            <a:r>
              <a:rPr lang="en-GB" sz="1400" b="1" dirty="0" smtClean="0"/>
              <a:t>air quality and deprivation</a:t>
            </a:r>
            <a:r>
              <a:rPr lang="en-GB" sz="1400" dirty="0" smtClean="0"/>
              <a:t>. Deprivation includes housing, job security, access to employment, and density of health inhibiting factors like poor access to healthy food or outdoor space. Risk conditions such as </a:t>
            </a:r>
            <a:r>
              <a:rPr lang="en-GB" sz="1400" b="1" dirty="0" smtClean="0"/>
              <a:t>poor mental wellbeing </a:t>
            </a:r>
            <a:r>
              <a:rPr lang="en-GB" sz="1400" dirty="0" smtClean="0"/>
              <a:t>may be modifiable but are largely out of the individuals control and can be linked to other non-modifiable risk factors such as genetics. Most of the “modifications” required to reduce the modifiable risk factors need to happen at a </a:t>
            </a:r>
            <a:r>
              <a:rPr lang="en-GB" sz="1400" b="1" dirty="0" smtClean="0"/>
              <a:t>structural/policy level </a:t>
            </a:r>
            <a:r>
              <a:rPr lang="en-GB" sz="1400" dirty="0" smtClean="0"/>
              <a:t>to see population-level change.</a:t>
            </a:r>
            <a:endParaRPr lang="en-GB" sz="1200" dirty="0" smtClean="0"/>
          </a:p>
        </p:txBody>
      </p:sp>
      <p:sp>
        <p:nvSpPr>
          <p:cNvPr id="70" name="Rounded Rectangle 69"/>
          <p:cNvSpPr/>
          <p:nvPr/>
        </p:nvSpPr>
        <p:spPr bwMode="auto">
          <a:xfrm>
            <a:off x="9650604" y="646764"/>
            <a:ext cx="2231520" cy="353767"/>
          </a:xfrm>
          <a:prstGeom prst="roundRect">
            <a:avLst/>
          </a:prstGeom>
          <a:solidFill>
            <a:schemeClr val="bg1"/>
          </a:solidFill>
          <a:ln>
            <a:solidFill>
              <a:srgbClr val="D1007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smtClean="0">
                <a:solidFill>
                  <a:srgbClr val="D10074"/>
                </a:solidFill>
              </a:rPr>
              <a:t>Non-modifiable factors</a:t>
            </a:r>
            <a:endParaRPr lang="en-GB" sz="1600" b="1" dirty="0">
              <a:solidFill>
                <a:srgbClr val="D10074"/>
              </a:solidFill>
            </a:endParaRPr>
          </a:p>
        </p:txBody>
      </p:sp>
      <p:sp>
        <p:nvSpPr>
          <p:cNvPr id="71" name="TextBox 72"/>
          <p:cNvSpPr txBox="1">
            <a:spLocks noChangeArrowheads="1"/>
          </p:cNvSpPr>
          <p:nvPr/>
        </p:nvSpPr>
        <p:spPr bwMode="auto">
          <a:xfrm>
            <a:off x="9719537" y="1046485"/>
            <a:ext cx="19975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1pPr>
            <a:lvl2pPr marL="742950" indent="-28575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2pPr>
            <a:lvl3pPr marL="11430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3pPr>
            <a:lvl4pPr marL="16002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4pPr>
            <a:lvl5pPr marL="20574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9pPr>
          </a:lstStyle>
          <a:p>
            <a:pPr marL="180975" indent="-180975">
              <a:spcBef>
                <a:spcPct val="0"/>
              </a:spcBef>
              <a:buClrTx/>
            </a:pPr>
            <a:r>
              <a:rPr lang="en-GB" altLang="en-US" sz="1600" b="1" dirty="0">
                <a:solidFill>
                  <a:srgbClr val="D10074"/>
                </a:solidFill>
                <a:latin typeface="+mn-lt"/>
              </a:rPr>
              <a:t>Genetics</a:t>
            </a:r>
          </a:p>
          <a:p>
            <a:pPr marL="180975" indent="-180975">
              <a:spcBef>
                <a:spcPct val="0"/>
              </a:spcBef>
              <a:buClrTx/>
            </a:pPr>
            <a:r>
              <a:rPr lang="en-GB" altLang="en-US" sz="1600" b="1" dirty="0" smtClean="0">
                <a:solidFill>
                  <a:srgbClr val="D10074"/>
                </a:solidFill>
                <a:latin typeface="+mn-lt"/>
              </a:rPr>
              <a:t>Ageing</a:t>
            </a:r>
            <a:endParaRPr lang="en-GB" altLang="en-US" sz="1600" b="1" dirty="0">
              <a:solidFill>
                <a:srgbClr val="D10074"/>
              </a:solidFill>
              <a:latin typeface="+mn-lt"/>
            </a:endParaRPr>
          </a:p>
        </p:txBody>
      </p:sp>
      <p:sp>
        <p:nvSpPr>
          <p:cNvPr id="72" name="TextBox 71"/>
          <p:cNvSpPr txBox="1">
            <a:spLocks noChangeArrowheads="1"/>
          </p:cNvSpPr>
          <p:nvPr/>
        </p:nvSpPr>
        <p:spPr bwMode="auto">
          <a:xfrm>
            <a:off x="7403635" y="1028197"/>
            <a:ext cx="235030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D10074"/>
              </a:buClr>
              <a:buChar char="•"/>
              <a:defRPr>
                <a:solidFill>
                  <a:srgbClr val="4D4D4D"/>
                </a:solidFill>
                <a:latin typeface="Arial" panose="020B0604020202020204" pitchFamily="34" charset="0"/>
                <a:ea typeface="MS PGothic" panose="020B0600070205080204" pitchFamily="34" charset="-128"/>
              </a:defRPr>
            </a:lvl1pPr>
            <a:lvl2pPr marL="742950" indent="-285750">
              <a:spcBef>
                <a:spcPct val="20000"/>
              </a:spcBef>
              <a:buClr>
                <a:srgbClr val="D10074"/>
              </a:buClr>
              <a:buChar char="–"/>
              <a:defRPr>
                <a:solidFill>
                  <a:srgbClr val="4D4D4D"/>
                </a:solidFill>
                <a:latin typeface="Arial" panose="020B0604020202020204" pitchFamily="34" charset="0"/>
                <a:ea typeface="MS PGothic" panose="020B0600070205080204" pitchFamily="34" charset="-128"/>
              </a:defRPr>
            </a:lvl2pPr>
            <a:lvl3pPr marL="1143000" indent="-228600">
              <a:spcBef>
                <a:spcPct val="20000"/>
              </a:spcBef>
              <a:buClr>
                <a:srgbClr val="D10074"/>
              </a:buClr>
              <a:buChar char="•"/>
              <a:defRPr>
                <a:solidFill>
                  <a:srgbClr val="4D4D4D"/>
                </a:solidFill>
                <a:latin typeface="Arial" panose="020B0604020202020204" pitchFamily="34" charset="0"/>
                <a:ea typeface="MS PGothic" panose="020B0600070205080204" pitchFamily="34" charset="-128"/>
              </a:defRPr>
            </a:lvl3pPr>
            <a:lvl4pPr marL="1600200" indent="-228600">
              <a:spcBef>
                <a:spcPct val="20000"/>
              </a:spcBef>
              <a:buClr>
                <a:srgbClr val="D10074"/>
              </a:buClr>
              <a:buChar char="–"/>
              <a:defRPr>
                <a:solidFill>
                  <a:srgbClr val="4D4D4D"/>
                </a:solidFill>
                <a:latin typeface="Arial" panose="020B0604020202020204" pitchFamily="34" charset="0"/>
                <a:ea typeface="MS PGothic" panose="020B0600070205080204" pitchFamily="34" charset="-128"/>
              </a:defRPr>
            </a:lvl4pPr>
            <a:lvl5pPr marL="2057400" indent="-228600">
              <a:spcBef>
                <a:spcPct val="20000"/>
              </a:spcBef>
              <a:buClr>
                <a:srgbClr val="D10074"/>
              </a:buClr>
              <a:buChar char="»"/>
              <a:defRPr>
                <a:solidFill>
                  <a:srgbClr val="4D4D4D"/>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MS PGothic" panose="020B0600070205080204" pitchFamily="34" charset="-128"/>
              </a:defRPr>
            </a:lvl9pPr>
          </a:lstStyle>
          <a:p>
            <a:pPr>
              <a:spcBef>
                <a:spcPct val="0"/>
              </a:spcBef>
              <a:buClrTx/>
              <a:buFontTx/>
              <a:buNone/>
              <a:defRPr/>
            </a:pPr>
            <a:r>
              <a:rPr lang="en-GB" altLang="en-US" sz="1600" b="1" dirty="0">
                <a:solidFill>
                  <a:srgbClr val="D10074"/>
                </a:solidFill>
                <a:latin typeface="+mn-lt"/>
              </a:rPr>
              <a:t>Risk factors:</a:t>
            </a:r>
          </a:p>
          <a:p>
            <a:pPr marL="171439" indent="-171439">
              <a:spcBef>
                <a:spcPct val="0"/>
              </a:spcBef>
              <a:buClrTx/>
              <a:defRPr/>
            </a:pPr>
            <a:r>
              <a:rPr lang="en-GB" altLang="en-US" sz="1600" b="1" dirty="0">
                <a:solidFill>
                  <a:srgbClr val="D10074"/>
                </a:solidFill>
                <a:latin typeface="+mn-lt"/>
              </a:rPr>
              <a:t>Air </a:t>
            </a:r>
            <a:r>
              <a:rPr lang="en-GB" altLang="en-US" sz="1600" b="1" dirty="0" smtClean="0">
                <a:solidFill>
                  <a:srgbClr val="D10074"/>
                </a:solidFill>
                <a:latin typeface="+mn-lt"/>
              </a:rPr>
              <a:t>quality</a:t>
            </a:r>
          </a:p>
          <a:p>
            <a:pPr marL="171439" indent="-171439">
              <a:spcBef>
                <a:spcPct val="0"/>
              </a:spcBef>
              <a:buClrTx/>
              <a:defRPr/>
            </a:pPr>
            <a:r>
              <a:rPr lang="en-GB" altLang="en-US" sz="1600" b="1" dirty="0" smtClean="0">
                <a:solidFill>
                  <a:srgbClr val="D10074"/>
                </a:solidFill>
                <a:latin typeface="+mn-lt"/>
              </a:rPr>
              <a:t>Smoking</a:t>
            </a:r>
            <a:endParaRPr lang="en-GB" altLang="en-US" sz="1600" b="1" dirty="0">
              <a:solidFill>
                <a:srgbClr val="D10074"/>
              </a:solidFill>
              <a:latin typeface="+mn-lt"/>
            </a:endParaRPr>
          </a:p>
          <a:p>
            <a:pPr marL="171439" indent="-171439">
              <a:spcBef>
                <a:spcPct val="0"/>
              </a:spcBef>
              <a:buClrTx/>
              <a:defRPr/>
            </a:pPr>
            <a:r>
              <a:rPr lang="en-GB" altLang="en-US" sz="1600" b="1" dirty="0">
                <a:solidFill>
                  <a:srgbClr val="D10074"/>
                </a:solidFill>
                <a:latin typeface="+mn-lt"/>
              </a:rPr>
              <a:t>Poor </a:t>
            </a:r>
            <a:r>
              <a:rPr lang="en-GB" altLang="en-US" sz="1600" b="1" dirty="0" smtClean="0">
                <a:solidFill>
                  <a:srgbClr val="D10074"/>
                </a:solidFill>
                <a:latin typeface="+mn-lt"/>
              </a:rPr>
              <a:t>diet</a:t>
            </a:r>
          </a:p>
          <a:p>
            <a:pPr marL="171439" indent="-171439">
              <a:spcBef>
                <a:spcPct val="0"/>
              </a:spcBef>
              <a:buClrTx/>
              <a:defRPr/>
            </a:pPr>
            <a:r>
              <a:rPr lang="en-GB" altLang="en-US" sz="1600" b="1" dirty="0" smtClean="0">
                <a:solidFill>
                  <a:srgbClr val="D10074"/>
                </a:solidFill>
                <a:latin typeface="+mn-lt"/>
              </a:rPr>
              <a:t>Excess alcohol</a:t>
            </a:r>
            <a:endParaRPr lang="en-GB" altLang="en-US" sz="1600" b="1" dirty="0">
              <a:solidFill>
                <a:srgbClr val="D10074"/>
              </a:solidFill>
              <a:latin typeface="+mn-lt"/>
            </a:endParaRPr>
          </a:p>
          <a:p>
            <a:pPr marL="171439" indent="-171439">
              <a:spcBef>
                <a:spcPct val="0"/>
              </a:spcBef>
              <a:buClrTx/>
              <a:defRPr/>
            </a:pPr>
            <a:r>
              <a:rPr lang="en-GB" altLang="en-US" sz="1600" b="1" dirty="0" smtClean="0">
                <a:solidFill>
                  <a:srgbClr val="D10074"/>
                </a:solidFill>
                <a:latin typeface="+mn-lt"/>
              </a:rPr>
              <a:t>Low physical activity </a:t>
            </a:r>
          </a:p>
          <a:p>
            <a:pPr>
              <a:spcBef>
                <a:spcPct val="0"/>
              </a:spcBef>
              <a:buClrTx/>
              <a:buNone/>
              <a:defRPr/>
            </a:pPr>
            <a:endParaRPr lang="en-GB" altLang="en-US" sz="1600" b="1" dirty="0" smtClean="0">
              <a:solidFill>
                <a:srgbClr val="D10074"/>
              </a:solidFill>
              <a:latin typeface="+mn-lt"/>
            </a:endParaRPr>
          </a:p>
        </p:txBody>
      </p:sp>
      <p:cxnSp>
        <p:nvCxnSpPr>
          <p:cNvPr id="74" name="Straight Connector 73"/>
          <p:cNvCxnSpPr>
            <a:endCxn id="54" idx="1"/>
          </p:cNvCxnSpPr>
          <p:nvPr/>
        </p:nvCxnSpPr>
        <p:spPr bwMode="auto">
          <a:xfrm flipV="1">
            <a:off x="2466562" y="1338873"/>
            <a:ext cx="1710434" cy="252136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bwMode="auto">
          <a:xfrm flipV="1">
            <a:off x="2531492" y="3423938"/>
            <a:ext cx="1663775" cy="1428418"/>
          </a:xfrm>
          <a:prstGeom prst="line">
            <a:avLst/>
          </a:prstGeom>
          <a:ln w="38100">
            <a:solidFill>
              <a:srgbClr val="59002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50" idx="2"/>
          </p:cNvCxnSpPr>
          <p:nvPr/>
        </p:nvCxnSpPr>
        <p:spPr>
          <a:xfrm flipH="1">
            <a:off x="4856214" y="2617734"/>
            <a:ext cx="1" cy="157378"/>
          </a:xfrm>
          <a:prstGeom prst="line">
            <a:avLst/>
          </a:prstGeom>
        </p:spPr>
        <p:style>
          <a:lnRef idx="1">
            <a:schemeClr val="accent1"/>
          </a:lnRef>
          <a:fillRef idx="0">
            <a:schemeClr val="accent1"/>
          </a:fillRef>
          <a:effectRef idx="0">
            <a:schemeClr val="accent1"/>
          </a:effectRef>
          <a:fontRef idx="minor">
            <a:schemeClr val="tx1"/>
          </a:fontRef>
        </p:style>
      </p:cxnSp>
      <p:sp>
        <p:nvSpPr>
          <p:cNvPr id="76" name="Rounded Rectangle 75"/>
          <p:cNvSpPr/>
          <p:nvPr/>
        </p:nvSpPr>
        <p:spPr bwMode="auto">
          <a:xfrm>
            <a:off x="7305796" y="642613"/>
            <a:ext cx="2229191" cy="358072"/>
          </a:xfrm>
          <a:prstGeom prst="roundRect">
            <a:avLst/>
          </a:prstGeom>
          <a:solidFill>
            <a:schemeClr val="bg1"/>
          </a:solidFill>
          <a:ln>
            <a:solidFill>
              <a:srgbClr val="D1007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smtClean="0">
                <a:solidFill>
                  <a:srgbClr val="D10074"/>
                </a:solidFill>
              </a:rPr>
              <a:t>Modifiable factors</a:t>
            </a:r>
            <a:endParaRPr lang="en-GB" sz="1600" b="1" dirty="0">
              <a:solidFill>
                <a:srgbClr val="D10074"/>
              </a:solidFill>
            </a:endParaRPr>
          </a:p>
        </p:txBody>
      </p:sp>
      <p:sp>
        <p:nvSpPr>
          <p:cNvPr id="2" name="TextBox 1"/>
          <p:cNvSpPr txBox="1"/>
          <p:nvPr/>
        </p:nvSpPr>
        <p:spPr>
          <a:xfrm>
            <a:off x="8578789" y="2959133"/>
            <a:ext cx="2556977" cy="1077218"/>
          </a:xfrm>
          <a:prstGeom prst="rect">
            <a:avLst/>
          </a:prstGeom>
          <a:noFill/>
        </p:spPr>
        <p:txBody>
          <a:bodyPr wrap="square" rtlCol="0">
            <a:spAutoFit/>
          </a:bodyPr>
          <a:lstStyle/>
          <a:p>
            <a:pPr marL="285750" indent="-285750">
              <a:spcBef>
                <a:spcPct val="0"/>
              </a:spcBef>
              <a:buClrTx/>
              <a:buFont typeface="Arial" panose="020B0604020202020204" pitchFamily="34" charset="0"/>
              <a:buChar char="•"/>
              <a:defRPr/>
            </a:pPr>
            <a:r>
              <a:rPr lang="en-GB" altLang="en-US" sz="1600" b="1" dirty="0" smtClean="0">
                <a:solidFill>
                  <a:srgbClr val="D10074"/>
                </a:solidFill>
                <a:ea typeface="MS PGothic" panose="020B0600070205080204" pitchFamily="34" charset="-128"/>
              </a:rPr>
              <a:t>Poor </a:t>
            </a:r>
            <a:r>
              <a:rPr lang="en-GB" altLang="en-US" sz="1600" b="1" dirty="0">
                <a:solidFill>
                  <a:srgbClr val="D10074"/>
                </a:solidFill>
                <a:ea typeface="MS PGothic" panose="020B0600070205080204" pitchFamily="34" charset="-128"/>
              </a:rPr>
              <a:t>mental wellbeing</a:t>
            </a:r>
          </a:p>
          <a:p>
            <a:pPr marL="285750" indent="-285750">
              <a:spcBef>
                <a:spcPct val="0"/>
              </a:spcBef>
              <a:buClrTx/>
              <a:buFont typeface="Arial" panose="020B0604020202020204" pitchFamily="34" charset="0"/>
              <a:buChar char="•"/>
              <a:defRPr/>
            </a:pPr>
            <a:r>
              <a:rPr lang="en-GB" altLang="en-US" sz="1600" b="1" dirty="0" smtClean="0">
                <a:solidFill>
                  <a:srgbClr val="D10074"/>
                </a:solidFill>
                <a:ea typeface="MS PGothic" panose="020B0600070205080204" pitchFamily="34" charset="-128"/>
              </a:rPr>
              <a:t>Overweight/obesity</a:t>
            </a:r>
            <a:endParaRPr lang="en-GB" altLang="en-US" sz="1600" b="1" dirty="0">
              <a:solidFill>
                <a:srgbClr val="D10074"/>
              </a:solidFill>
              <a:ea typeface="MS PGothic" panose="020B0600070205080204" pitchFamily="34" charset="-128"/>
            </a:endParaRPr>
          </a:p>
          <a:p>
            <a:pPr marL="285750" indent="-285750">
              <a:spcBef>
                <a:spcPct val="0"/>
              </a:spcBef>
              <a:buClrTx/>
              <a:buFont typeface="Arial" panose="020B0604020202020204" pitchFamily="34" charset="0"/>
              <a:buChar char="•"/>
              <a:defRPr/>
            </a:pPr>
            <a:r>
              <a:rPr lang="en-GB" altLang="en-US" sz="1600" b="1" dirty="0">
                <a:solidFill>
                  <a:srgbClr val="D10074"/>
                </a:solidFill>
                <a:ea typeface="MS PGothic" panose="020B0600070205080204" pitchFamily="34" charset="-128"/>
              </a:rPr>
              <a:t>High blood pressure</a:t>
            </a:r>
          </a:p>
          <a:p>
            <a:pPr marL="285750" indent="-285750">
              <a:spcBef>
                <a:spcPct val="0"/>
              </a:spcBef>
              <a:buClrTx/>
              <a:buFont typeface="Arial" panose="020B0604020202020204" pitchFamily="34" charset="0"/>
              <a:buChar char="•"/>
              <a:defRPr/>
            </a:pPr>
            <a:r>
              <a:rPr lang="en-GB" altLang="en-US" sz="1600" b="1" dirty="0">
                <a:solidFill>
                  <a:srgbClr val="D10074"/>
                </a:solidFill>
                <a:ea typeface="MS PGothic" panose="020B0600070205080204" pitchFamily="34" charset="-128"/>
              </a:rPr>
              <a:t>Diabetes</a:t>
            </a:r>
          </a:p>
        </p:txBody>
      </p:sp>
      <p:sp>
        <p:nvSpPr>
          <p:cNvPr id="3" name="Slide Number Placeholder 2"/>
          <p:cNvSpPr>
            <a:spLocks noGrp="1"/>
          </p:cNvSpPr>
          <p:nvPr>
            <p:ph type="sldNum" sz="quarter" idx="12"/>
          </p:nvPr>
        </p:nvSpPr>
        <p:spPr/>
        <p:txBody>
          <a:bodyPr/>
          <a:lstStyle/>
          <a:p>
            <a:fld id="{13D2868F-8BDD-4814-A9FF-20FEB30F74C8}" type="slidenum">
              <a:rPr lang="en-GB" smtClean="0"/>
              <a:t>22</a:t>
            </a:fld>
            <a:endParaRPr lang="en-GB"/>
          </a:p>
        </p:txBody>
      </p:sp>
      <p:sp>
        <p:nvSpPr>
          <p:cNvPr id="73" name="Rounded Rectangle 72"/>
          <p:cNvSpPr/>
          <p:nvPr/>
        </p:nvSpPr>
        <p:spPr bwMode="auto">
          <a:xfrm>
            <a:off x="8707191" y="2601062"/>
            <a:ext cx="2229191" cy="358072"/>
          </a:xfrm>
          <a:prstGeom prst="roundRect">
            <a:avLst/>
          </a:prstGeom>
          <a:solidFill>
            <a:schemeClr val="bg1"/>
          </a:solidFill>
          <a:ln>
            <a:solidFill>
              <a:srgbClr val="D1007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smtClean="0">
                <a:solidFill>
                  <a:srgbClr val="D10074"/>
                </a:solidFill>
              </a:rPr>
              <a:t>Risk conditions</a:t>
            </a:r>
            <a:endParaRPr lang="en-GB" sz="1600" b="1" dirty="0">
              <a:solidFill>
                <a:srgbClr val="D10074"/>
              </a:solidFill>
            </a:endParaRPr>
          </a:p>
        </p:txBody>
      </p:sp>
    </p:spTree>
    <p:extLst>
      <p:ext uri="{BB962C8B-B14F-4D97-AF65-F5344CB8AC3E}">
        <p14:creationId xmlns:p14="http://schemas.microsoft.com/office/powerpoint/2010/main" val="28762282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6268B7-36BF-3147-B4AE-3B388CC39A5F}"/>
              </a:ext>
            </a:extLst>
          </p:cNvPr>
          <p:cNvSpPr/>
          <p:nvPr/>
        </p:nvSpPr>
        <p:spPr>
          <a:xfrm>
            <a:off x="0" y="3"/>
            <a:ext cx="12190413" cy="539645"/>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smtClean="0">
                <a:solidFill>
                  <a:schemeClr val="bg1"/>
                </a:solidFill>
              </a:rPr>
              <a:t>Risk factors</a:t>
            </a:r>
          </a:p>
        </p:txBody>
      </p:sp>
      <p:graphicFrame>
        <p:nvGraphicFramePr>
          <p:cNvPr id="2" name="Table 1"/>
          <p:cNvGraphicFramePr>
            <a:graphicFrameLocks noGrp="1"/>
          </p:cNvGraphicFramePr>
          <p:nvPr>
            <p:extLst>
              <p:ext uri="{D42A27DB-BD31-4B8C-83A1-F6EECF244321}">
                <p14:modId xmlns:p14="http://schemas.microsoft.com/office/powerpoint/2010/main" val="3672805055"/>
              </p:ext>
            </p:extLst>
          </p:nvPr>
        </p:nvGraphicFramePr>
        <p:xfrm>
          <a:off x="190550" y="568688"/>
          <a:ext cx="11593290" cy="4061886"/>
        </p:xfrm>
        <a:graphic>
          <a:graphicData uri="http://schemas.openxmlformats.org/drawingml/2006/table">
            <a:tbl>
              <a:tblPr firstRow="1" firstCol="1" bandRow="1">
                <a:tableStyleId>{8A107856-5554-42FB-B03E-39F5DBC370BA}</a:tableStyleId>
              </a:tblPr>
              <a:tblGrid>
                <a:gridCol w="1825781">
                  <a:extLst>
                    <a:ext uri="{9D8B030D-6E8A-4147-A177-3AD203B41FA5}">
                      <a16:colId xmlns:a16="http://schemas.microsoft.com/office/drawing/2014/main" val="599549141"/>
                    </a:ext>
                  </a:extLst>
                </a:gridCol>
                <a:gridCol w="1695369">
                  <a:extLst>
                    <a:ext uri="{9D8B030D-6E8A-4147-A177-3AD203B41FA5}">
                      <a16:colId xmlns:a16="http://schemas.microsoft.com/office/drawing/2014/main" val="2099331143"/>
                    </a:ext>
                  </a:extLst>
                </a:gridCol>
                <a:gridCol w="1695369">
                  <a:extLst>
                    <a:ext uri="{9D8B030D-6E8A-4147-A177-3AD203B41FA5}">
                      <a16:colId xmlns:a16="http://schemas.microsoft.com/office/drawing/2014/main" val="2867207258"/>
                    </a:ext>
                  </a:extLst>
                </a:gridCol>
                <a:gridCol w="2354298">
                  <a:extLst>
                    <a:ext uri="{9D8B030D-6E8A-4147-A177-3AD203B41FA5}">
                      <a16:colId xmlns:a16="http://schemas.microsoft.com/office/drawing/2014/main" val="3800680810"/>
                    </a:ext>
                  </a:extLst>
                </a:gridCol>
                <a:gridCol w="1695369">
                  <a:extLst>
                    <a:ext uri="{9D8B030D-6E8A-4147-A177-3AD203B41FA5}">
                      <a16:colId xmlns:a16="http://schemas.microsoft.com/office/drawing/2014/main" val="3850522936"/>
                    </a:ext>
                  </a:extLst>
                </a:gridCol>
                <a:gridCol w="2327104">
                  <a:extLst>
                    <a:ext uri="{9D8B030D-6E8A-4147-A177-3AD203B41FA5}">
                      <a16:colId xmlns:a16="http://schemas.microsoft.com/office/drawing/2014/main" val="789897825"/>
                    </a:ext>
                  </a:extLst>
                </a:gridCol>
              </a:tblGrid>
              <a:tr h="460383">
                <a:tc>
                  <a:txBody>
                    <a:bodyPr/>
                    <a:lstStyle/>
                    <a:p>
                      <a:pPr>
                        <a:spcAft>
                          <a:spcPts val="0"/>
                        </a:spcAft>
                      </a:pPr>
                      <a:r>
                        <a:rPr lang="en-GB" sz="11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GB" sz="2000" dirty="0">
                          <a:effectLst/>
                        </a:rPr>
                        <a:t>Smoking</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2000" dirty="0" smtClean="0">
                          <a:effectLst/>
                        </a:rPr>
                        <a:t>Physical activity </a:t>
                      </a:r>
                    </a:p>
                    <a:p>
                      <a:pPr algn="ctr">
                        <a:spcAft>
                          <a:spcPts val="0"/>
                        </a:spcAft>
                      </a:pPr>
                      <a:r>
                        <a:rPr lang="en-GB" sz="1800" dirty="0" smtClean="0">
                          <a:effectLst/>
                        </a:rPr>
                        <a:t>&gt;</a:t>
                      </a:r>
                      <a:r>
                        <a:rPr lang="en-GB" sz="1800" dirty="0">
                          <a:effectLst/>
                        </a:rPr>
                        <a:t>150 </a:t>
                      </a:r>
                      <a:r>
                        <a:rPr lang="en-GB" sz="1800" dirty="0" smtClean="0">
                          <a:effectLst/>
                        </a:rPr>
                        <a:t>min/week</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2000" u="none" baseline="0" dirty="0" smtClean="0">
                          <a:effectLst/>
                        </a:rPr>
                        <a:t>Healthy Eating –</a:t>
                      </a:r>
                    </a:p>
                    <a:p>
                      <a:pPr algn="ctr">
                        <a:spcAft>
                          <a:spcPts val="0"/>
                        </a:spcAft>
                      </a:pPr>
                      <a:r>
                        <a:rPr lang="en-GB" sz="2000" u="none" baseline="0" dirty="0" smtClean="0">
                          <a:effectLst/>
                        </a:rPr>
                        <a:t> 5 a day</a:t>
                      </a:r>
                      <a:endParaRPr lang="en-GB" sz="2000" u="none" baseline="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2000" dirty="0" smtClean="0">
                          <a:effectLst/>
                        </a:rPr>
                        <a:t>Obesity</a:t>
                      </a:r>
                      <a:endParaRPr lang="en-GB"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2000" dirty="0">
                          <a:effectLst/>
                        </a:rPr>
                        <a:t>Obesity in children</a:t>
                      </a:r>
                      <a:r>
                        <a:rPr lang="en-GB" sz="2000" u="sng" baseline="30000" dirty="0">
                          <a:effectLst/>
                          <a:hlinkClick r:id="rId3" action="ppaction://hlinkfile"/>
                        </a:rPr>
                        <a:t>[1]</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02070554"/>
                  </a:ext>
                </a:extLst>
              </a:tr>
              <a:tr h="1159918">
                <a:tc>
                  <a:txBody>
                    <a:bodyPr/>
                    <a:lstStyle/>
                    <a:p>
                      <a:pPr>
                        <a:spcAft>
                          <a:spcPts val="0"/>
                        </a:spcAft>
                      </a:pPr>
                      <a:r>
                        <a:rPr lang="en-GB" sz="1800" dirty="0">
                          <a:effectLst/>
                        </a:rPr>
                        <a:t>Proportion in Newham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800" dirty="0">
                          <a:effectLst/>
                        </a:rPr>
                        <a:t>19% of adults smoke</a:t>
                      </a:r>
                      <a:r>
                        <a:rPr lang="en-GB" sz="1800" u="sng" baseline="30000" dirty="0">
                          <a:effectLst/>
                          <a:hlinkClick r:id="rId4" action="ppaction://hlinkfile"/>
                        </a:rPr>
                        <a:t>[2]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800" dirty="0" smtClean="0">
                          <a:effectLst/>
                        </a:rPr>
                        <a:t>53.1</a:t>
                      </a:r>
                      <a:r>
                        <a:rPr lang="en-GB" sz="1800" dirty="0">
                          <a:effectLst/>
                        </a:rPr>
                        <a:t>% are active </a:t>
                      </a:r>
                      <a:r>
                        <a:rPr lang="en-GB" sz="1800" u="sng" baseline="30000" dirty="0">
                          <a:effectLst/>
                          <a:hlinkClick r:id="rId5" action="ppaction://hlinkfile"/>
                        </a:rPr>
                        <a:t>[3]</a:t>
                      </a:r>
                      <a:endParaRPr lang="en-GB" sz="1800" dirty="0">
                        <a:effectLst/>
                      </a:endParaRPr>
                    </a:p>
                    <a:p>
                      <a:pPr>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800" dirty="0" smtClean="0">
                          <a:effectLst/>
                        </a:rPr>
                        <a:t>1</a:t>
                      </a:r>
                      <a:r>
                        <a:rPr lang="en-GB" sz="1800" dirty="0">
                          <a:effectLst/>
                        </a:rPr>
                        <a:t>. 42% of adults  on a ‘usual’ day</a:t>
                      </a:r>
                      <a:r>
                        <a:rPr lang="en-GB" sz="1800" u="sng" baseline="30000" dirty="0">
                          <a:effectLst/>
                          <a:hlinkClick r:id="rId6" action="ppaction://hlinkfile"/>
                        </a:rPr>
                        <a:t>[4]</a:t>
                      </a:r>
                      <a:endParaRPr lang="en-GB" sz="1800" dirty="0">
                        <a:effectLst/>
                      </a:endParaRPr>
                    </a:p>
                    <a:p>
                      <a:pPr>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800" dirty="0">
                          <a:effectLst/>
                        </a:rPr>
                        <a:t>70% of adults (ethnically adjusted)</a:t>
                      </a:r>
                      <a:r>
                        <a:rPr lang="en-GB" sz="1800" u="sng" baseline="30000" dirty="0">
                          <a:effectLst/>
                          <a:hlinkClick r:id="rId7" action="ppaction://hlinkfile"/>
                        </a:rPr>
                        <a:t>[5]</a:t>
                      </a: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800" u="sng" dirty="0">
                          <a:effectLst/>
                          <a:hlinkClick r:id="rId8"/>
                        </a:rPr>
                        <a:t>Reception</a:t>
                      </a:r>
                      <a:r>
                        <a:rPr lang="en-GB" sz="1800" dirty="0">
                          <a:effectLst/>
                        </a:rPr>
                        <a:t> 12.8% </a:t>
                      </a:r>
                      <a:endParaRPr lang="en-GB" sz="1800" dirty="0" smtClean="0">
                        <a:effectLst/>
                      </a:endParaRPr>
                    </a:p>
                    <a:p>
                      <a:pPr>
                        <a:spcAft>
                          <a:spcPts val="0"/>
                        </a:spcAft>
                      </a:pPr>
                      <a:r>
                        <a:rPr lang="en-GB" sz="1800" dirty="0" smtClean="0">
                          <a:effectLst/>
                        </a:rPr>
                        <a:t>(</a:t>
                      </a:r>
                      <a:r>
                        <a:rPr lang="en-GB" sz="1800" dirty="0">
                          <a:effectLst/>
                        </a:rPr>
                        <a:t>595 children ) </a:t>
                      </a:r>
                    </a:p>
                    <a:p>
                      <a:pPr>
                        <a:spcAft>
                          <a:spcPts val="0"/>
                        </a:spcAft>
                      </a:pPr>
                      <a:r>
                        <a:rPr lang="en-GB" sz="1800" u="sng" dirty="0">
                          <a:effectLst/>
                          <a:hlinkClick r:id="rId9"/>
                        </a:rPr>
                        <a:t>Year 6</a:t>
                      </a:r>
                      <a:r>
                        <a:rPr lang="en-GB" sz="1800" dirty="0">
                          <a:effectLst/>
                        </a:rPr>
                        <a:t>  </a:t>
                      </a:r>
                      <a:r>
                        <a:rPr lang="en-GB" sz="1800" dirty="0" smtClean="0">
                          <a:effectLst/>
                        </a:rPr>
                        <a:t>27.4% </a:t>
                      </a:r>
                    </a:p>
                    <a:p>
                      <a:pPr>
                        <a:spcAft>
                          <a:spcPts val="0"/>
                        </a:spcAft>
                      </a:pPr>
                      <a:r>
                        <a:rPr lang="en-GB" sz="1800" dirty="0" smtClean="0">
                          <a:effectLst/>
                        </a:rPr>
                        <a:t>(</a:t>
                      </a:r>
                      <a:r>
                        <a:rPr lang="en-GB" sz="1800" dirty="0">
                          <a:effectLst/>
                        </a:rPr>
                        <a:t>1222 children)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39623868"/>
                  </a:ext>
                </a:extLst>
              </a:tr>
              <a:tr h="937905">
                <a:tc>
                  <a:txBody>
                    <a:bodyPr/>
                    <a:lstStyle/>
                    <a:p>
                      <a:pPr>
                        <a:spcAft>
                          <a:spcPts val="0"/>
                        </a:spcAft>
                      </a:pPr>
                      <a:r>
                        <a:rPr lang="en-GB" sz="1800" dirty="0">
                          <a:effectLst/>
                        </a:rPr>
                        <a:t>Comparison with London average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800" dirty="0">
                          <a:effectLst/>
                        </a:rPr>
                        <a:t>Significantly worse (London 14.6%)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800" dirty="0">
                          <a:effectLst/>
                        </a:rPr>
                        <a:t>Significantly worse (London 64.5%)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800" dirty="0">
                          <a:effectLst/>
                        </a:rPr>
                        <a:t>Significantly worse (ranked last in London)</a:t>
                      </a:r>
                    </a:p>
                    <a:p>
                      <a:pPr>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800" dirty="0">
                          <a:effectLst/>
                        </a:rPr>
                        <a:t>Significantly worse </a:t>
                      </a:r>
                      <a:r>
                        <a:rPr lang="en-GB" sz="1800" dirty="0" smtClean="0">
                          <a:effectLst/>
                        </a:rPr>
                        <a:t>(London 56</a:t>
                      </a:r>
                      <a:r>
                        <a:rPr lang="en-GB" sz="1800" dirty="0">
                          <a:effectLst/>
                        </a:rPr>
                        <a:t>%)</a:t>
                      </a:r>
                      <a:r>
                        <a:rPr lang="en-GB" sz="1800" u="sng" baseline="30000" dirty="0">
                          <a:effectLst/>
                          <a:hlinkClick r:id="rId10" action="ppaction://hlinkfile"/>
                        </a:rPr>
                        <a:t>[6]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800" dirty="0" smtClean="0">
                          <a:effectLst/>
                        </a:rPr>
                        <a:t>Significantly</a:t>
                      </a:r>
                      <a:r>
                        <a:rPr lang="en-GB" sz="1800" baseline="0" dirty="0" smtClean="0">
                          <a:effectLst/>
                        </a:rPr>
                        <a:t> worse, </a:t>
                      </a:r>
                      <a:r>
                        <a:rPr lang="en-GB" sz="1800" dirty="0" smtClean="0">
                          <a:effectLst/>
                        </a:rPr>
                        <a:t>London: </a:t>
                      </a:r>
                    </a:p>
                    <a:p>
                      <a:pPr>
                        <a:spcAft>
                          <a:spcPts val="0"/>
                        </a:spcAft>
                      </a:pPr>
                      <a:r>
                        <a:rPr lang="en-GB" sz="1800" dirty="0" smtClean="0">
                          <a:effectLst/>
                        </a:rPr>
                        <a:t>Reception</a:t>
                      </a:r>
                      <a:r>
                        <a:rPr lang="en-GB" sz="1800" baseline="0" dirty="0" smtClean="0">
                          <a:effectLst/>
                        </a:rPr>
                        <a:t> -</a:t>
                      </a:r>
                      <a:r>
                        <a:rPr lang="en-GB" sz="1800" dirty="0" smtClean="0">
                          <a:effectLst/>
                        </a:rPr>
                        <a:t> 10.1% </a:t>
                      </a:r>
                      <a:endParaRPr lang="en-GB" sz="1800" dirty="0">
                        <a:effectLst/>
                      </a:endParaRPr>
                    </a:p>
                    <a:p>
                      <a:pPr>
                        <a:spcAft>
                          <a:spcPts val="0"/>
                        </a:spcAft>
                      </a:pPr>
                      <a:r>
                        <a:rPr lang="en-GB" sz="1800" dirty="0">
                          <a:effectLst/>
                        </a:rPr>
                        <a:t>Year 6 </a:t>
                      </a:r>
                      <a:r>
                        <a:rPr lang="en-GB" sz="1800" dirty="0" smtClean="0">
                          <a:effectLst/>
                        </a:rPr>
                        <a:t>– 23.1%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41046027"/>
                  </a:ext>
                </a:extLst>
              </a:tr>
              <a:tr h="920768">
                <a:tc>
                  <a:txBody>
                    <a:bodyPr/>
                    <a:lstStyle/>
                    <a:p>
                      <a:pPr>
                        <a:spcAft>
                          <a:spcPts val="0"/>
                        </a:spcAft>
                      </a:pPr>
                      <a:r>
                        <a:rPr lang="en-GB" sz="1800" dirty="0">
                          <a:effectLst/>
                        </a:rPr>
                        <a:t>Trend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800" dirty="0">
                          <a:effectLst/>
                        </a:rPr>
                        <a:t>Stable when decreasing nationally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800" dirty="0">
                          <a:effectLst/>
                        </a:rPr>
                        <a:t>Lowest decile and Worsening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800" dirty="0">
                          <a:effectLst/>
                        </a:rPr>
                        <a:t>Worsening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800" dirty="0">
                          <a:effectLst/>
                        </a:rPr>
                        <a:t>Rising year on year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800" dirty="0">
                          <a:effectLst/>
                        </a:rPr>
                        <a:t>Rising for year 6, slowing increase for reception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58675517"/>
                  </a:ext>
                </a:extLst>
              </a:tr>
            </a:tbl>
          </a:graphicData>
        </a:graphic>
      </p:graphicFrame>
      <p:sp>
        <p:nvSpPr>
          <p:cNvPr id="3" name="Rectangle 1"/>
          <p:cNvSpPr>
            <a:spLocks noChangeArrowheads="1"/>
          </p:cNvSpPr>
          <p:nvPr/>
        </p:nvSpPr>
        <p:spPr bwMode="auto">
          <a:xfrm>
            <a:off x="910630" y="2476903"/>
            <a:ext cx="121904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anose="020B0604020202020204" pitchFamily="34" charset="0"/>
              </a:rPr>
              <a:t/>
            </a:r>
            <a:br>
              <a:rPr kumimoji="0" lang="en-GB" altLang="en-US" sz="1800" b="0" i="0" u="none" strike="noStrike" cap="none" normalizeH="0" baseline="0" smtClean="0">
                <a:ln>
                  <a:noFill/>
                </a:ln>
                <a:solidFill>
                  <a:schemeClr val="tx1"/>
                </a:solidFill>
                <a:effectLst/>
                <a:latin typeface="Arial" panose="020B0604020202020204" pitchFamily="34" charset="0"/>
              </a:rPr>
            </a:b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25939" y="5704637"/>
            <a:ext cx="11531810"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sng" strike="noStrike" cap="none" normalizeH="0" baseline="30000" dirty="0" smtClean="0">
                <a:ln>
                  <a:noFill/>
                </a:ln>
                <a:solidFill>
                  <a:srgbClr val="954F72"/>
                </a:solidFill>
                <a:effectLst/>
                <a:latin typeface="Arial" panose="020B0604020202020204" pitchFamily="34" charset="0"/>
                <a:ea typeface="Calibri" panose="020F0502020204030204" pitchFamily="34" charset="0"/>
                <a:cs typeface="Times New Roman" panose="02020603050405020304" pitchFamily="18" charset="0"/>
                <a:hlinkClick r:id="rId11"/>
              </a:rPr>
              <a:t>[</a:t>
            </a:r>
            <a:r>
              <a:rPr kumimoji="0" lang="en-GB" altLang="en-US" sz="1000" b="0" i="0" u="sng" strike="noStrike" cap="none" normalizeH="0" baseline="30000" dirty="0" smtClean="0" bmk="">
                <a:ln>
                  <a:noFill/>
                </a:ln>
                <a:solidFill>
                  <a:srgbClr val="954F72"/>
                </a:solidFill>
                <a:effectLst/>
                <a:latin typeface="Arial" panose="020B0604020202020204" pitchFamily="34" charset="0"/>
                <a:ea typeface="Calibri" panose="020F0502020204030204" pitchFamily="34" charset="0"/>
                <a:cs typeface="Times New Roman" panose="02020603050405020304" pitchFamily="18" charset="0"/>
                <a:hlinkClick r:id="rId11"/>
              </a:rPr>
              <a:t>1</a:t>
            </a:r>
            <a:r>
              <a:rPr kumimoji="0" lang="en-GB" altLang="en-US" sz="900" b="0" i="0" u="sng" strike="noStrike" cap="none" normalizeH="0" baseline="30000" dirty="0" smtClean="0" bmk="">
                <a:ln>
                  <a:noFill/>
                </a:ln>
                <a:solidFill>
                  <a:srgbClr val="954F72"/>
                </a:solidFill>
                <a:effectLst/>
                <a:latin typeface="Arial" panose="020B0604020202020204" pitchFamily="34" charset="0"/>
                <a:ea typeface="Calibri" panose="020F0502020204030204" pitchFamily="34" charset="0"/>
                <a:cs typeface="Times New Roman" panose="02020603050405020304" pitchFamily="18" charset="0"/>
                <a:hlinkClick r:id="rId11"/>
              </a:rPr>
              <a:t>]</a:t>
            </a:r>
            <a:r>
              <a:rPr kumimoji="0" lang="en-GB" altLang="en-US" sz="900" b="0" i="0" u="none" strike="noStrike" cap="none" normalizeH="0" baseline="0" dirty="0" smtClean="0" bmk="">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Data from National Childhood Measurement Programme (NCMP) 2017/18</a:t>
            </a:r>
            <a:endParaRPr kumimoji="0" lang="en-GB" altLang="en-US" sz="900" b="0" i="0" u="none" strike="noStrike" cap="none" normalizeH="0" baseline="0" dirty="0" smtClean="0" bmk="">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sng" strike="noStrike" cap="none" normalizeH="0" baseline="30000" dirty="0" smtClean="0" bmk="">
                <a:ln>
                  <a:noFill/>
                </a:ln>
                <a:solidFill>
                  <a:srgbClr val="954F72"/>
                </a:solidFill>
                <a:effectLst/>
                <a:latin typeface="Arial" panose="020B0604020202020204" pitchFamily="34" charset="0"/>
                <a:ea typeface="Calibri" panose="020F0502020204030204" pitchFamily="34" charset="0"/>
                <a:cs typeface="Times New Roman" panose="02020603050405020304" pitchFamily="18" charset="0"/>
                <a:hlinkClick r:id="rId12"/>
              </a:rPr>
              <a:t>[2]</a:t>
            </a:r>
            <a:r>
              <a:rPr kumimoji="0" lang="en-GB" altLang="en-US" sz="900" b="0" i="0" u="none" strike="noStrike" cap="none" normalizeH="0" baseline="0" dirty="0" smtClean="0" bmk="">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GB" altLang="en-US" sz="800" b="0" i="0" u="none" strike="noStrike" cap="none" normalizeH="0" baseline="0" dirty="0" smtClean="0" bmk="">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Public Health England Fingertips data from the 2017 Annual Population Survey (APS)</a:t>
            </a:r>
            <a:endParaRPr kumimoji="0" lang="en-GB" altLang="en-US" sz="900" b="0" i="0" u="none" strike="noStrike" cap="none" normalizeH="0" baseline="0" dirty="0" smtClean="0" bmk="">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sng" strike="noStrike" cap="none" normalizeH="0" baseline="30000" dirty="0" smtClean="0" bmk="">
                <a:ln>
                  <a:noFill/>
                </a:ln>
                <a:solidFill>
                  <a:srgbClr val="954F72"/>
                </a:solidFill>
                <a:effectLst/>
                <a:latin typeface="Arial" panose="020B0604020202020204" pitchFamily="34" charset="0"/>
                <a:ea typeface="Calibri" panose="020F0502020204030204" pitchFamily="34" charset="0"/>
                <a:cs typeface="Times New Roman" panose="02020603050405020304" pitchFamily="18" charset="0"/>
                <a:hlinkClick r:id="rId13"/>
              </a:rPr>
              <a:t>[3]</a:t>
            </a:r>
            <a:r>
              <a:rPr kumimoji="0" lang="en-GB" altLang="en-US" sz="900" b="0" i="0" u="none" strike="noStrike" cap="none" normalizeH="0" baseline="0" dirty="0" smtClean="0" bmk="">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Sport England Active Lives survey (2017/18)</a:t>
            </a:r>
            <a:endParaRPr kumimoji="0" lang="en-GB" altLang="en-US" sz="900" b="0" i="0" u="none" strike="noStrike" cap="none" normalizeH="0" baseline="0" dirty="0" smtClean="0" bmk="">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sng" strike="noStrike" cap="none" normalizeH="0" baseline="30000" dirty="0" smtClean="0" bmk="">
                <a:ln>
                  <a:noFill/>
                </a:ln>
                <a:solidFill>
                  <a:srgbClr val="954F72"/>
                </a:solidFill>
                <a:effectLst/>
                <a:latin typeface="Arial" panose="020B0604020202020204" pitchFamily="34" charset="0"/>
                <a:ea typeface="Calibri" panose="020F0502020204030204" pitchFamily="34" charset="0"/>
                <a:cs typeface="Times New Roman" panose="02020603050405020304" pitchFamily="18" charset="0"/>
                <a:hlinkClick r:id="rId14"/>
              </a:rPr>
              <a:t>[4]</a:t>
            </a:r>
            <a:r>
              <a:rPr kumimoji="0" lang="en-GB" altLang="en-US" sz="900" b="0" i="0" u="none" strike="noStrike" cap="none" normalizeH="0" baseline="0" dirty="0" smtClean="0" bmk="">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Sport England Active Lives survey (2017/18)</a:t>
            </a:r>
            <a:endParaRPr kumimoji="0" lang="en-GB" altLang="en-US" sz="900" b="0" i="0" u="none" strike="noStrike" cap="none" normalizeH="0" baseline="0" dirty="0" smtClean="0" bmk="">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sng" strike="noStrike" cap="none" normalizeH="0" baseline="30000" dirty="0" smtClean="0" bmk="">
                <a:ln>
                  <a:noFill/>
                </a:ln>
                <a:solidFill>
                  <a:srgbClr val="954F72"/>
                </a:solidFill>
                <a:effectLst/>
                <a:latin typeface="Arial" panose="020B0604020202020204" pitchFamily="34" charset="0"/>
                <a:ea typeface="Calibri" panose="020F0502020204030204" pitchFamily="34" charset="0"/>
                <a:cs typeface="Times New Roman" panose="02020603050405020304" pitchFamily="18" charset="0"/>
                <a:hlinkClick r:id="rId15"/>
              </a:rPr>
              <a:t>[5]</a:t>
            </a:r>
            <a:r>
              <a:rPr kumimoji="0" lang="en-GB" altLang="en-US" sz="900" b="0" i="0" u="none" strike="noStrike" cap="none" normalizeH="0" baseline="0" dirty="0" smtClean="0" bmk="">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Based on ethnically-adjusted BMI data from all adult GP patient records (2018-19) provided by the Clinical Effectiveness Group (CEG). The non-ethnically adjusted estimate for overweight/obesity is 61% in Newham (and 56% in London).</a:t>
            </a:r>
            <a:endParaRPr kumimoji="0" lang="en-GB" altLang="en-US" sz="900" b="0" i="0" u="none" strike="noStrike" cap="none" normalizeH="0" baseline="0" dirty="0" smtClean="0" bmk="">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sng" strike="noStrike" cap="none" normalizeH="0" baseline="30000" dirty="0" smtClean="0" bmk="">
                <a:ln>
                  <a:noFill/>
                </a:ln>
                <a:solidFill>
                  <a:srgbClr val="954F72"/>
                </a:solidFill>
                <a:effectLst/>
                <a:latin typeface="Arial" panose="020B0604020202020204" pitchFamily="34" charset="0"/>
                <a:ea typeface="Calibri" panose="020F0502020204030204" pitchFamily="34" charset="0"/>
                <a:cs typeface="Times New Roman" panose="02020603050405020304" pitchFamily="18" charset="0"/>
                <a:hlinkClick r:id="rId16"/>
              </a:rPr>
              <a:t>[6]</a:t>
            </a:r>
            <a:r>
              <a:rPr kumimoji="0" lang="en-GB" altLang="en-US" sz="9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Public Health England Local Authority Health Profile for Newham (2019) – Note this 56% figure is not ethnically adjusted. See footnote number 5 above. </a:t>
            </a:r>
            <a:endParaRPr kumimoji="0" lang="en-GB" altLang="en-US" sz="1600" b="0" i="0" u="none" strike="noStrike" cap="none" normalizeH="0" baseline="0" dirty="0" smtClean="0">
              <a:ln>
                <a:noFill/>
              </a:ln>
              <a:solidFill>
                <a:schemeClr val="tx1"/>
              </a:solidFill>
              <a:effectLst/>
              <a:latin typeface="Arial" panose="020B0604020202020204" pitchFamily="34" charset="0"/>
            </a:endParaRPr>
          </a:p>
        </p:txBody>
      </p:sp>
      <p:sp>
        <p:nvSpPr>
          <p:cNvPr id="7" name="TextBox 6"/>
          <p:cNvSpPr txBox="1"/>
          <p:nvPr/>
        </p:nvSpPr>
        <p:spPr>
          <a:xfrm>
            <a:off x="25939" y="4595492"/>
            <a:ext cx="11999863" cy="1077218"/>
          </a:xfrm>
          <a:prstGeom prst="rect">
            <a:avLst/>
          </a:prstGeom>
          <a:noFill/>
        </p:spPr>
        <p:txBody>
          <a:bodyPr wrap="square" rtlCol="0">
            <a:spAutoFit/>
          </a:bodyPr>
          <a:lstStyle/>
          <a:p>
            <a:pPr marL="285750" indent="-285750">
              <a:buFont typeface="Arial" panose="020B0604020202020204" pitchFamily="34" charset="0"/>
              <a:buChar char="•"/>
            </a:pPr>
            <a:r>
              <a:rPr lang="en-GB" sz="1600" dirty="0"/>
              <a:t>The impact to health of </a:t>
            </a:r>
            <a:r>
              <a:rPr lang="en-GB" sz="1600" dirty="0" smtClean="0"/>
              <a:t>overweight and </a:t>
            </a:r>
            <a:r>
              <a:rPr lang="en-GB" sz="1600" dirty="0"/>
              <a:t>obesity occurs at a lower level of BMI for non white people </a:t>
            </a:r>
            <a:r>
              <a:rPr lang="en-GB" sz="1600" dirty="0" smtClean="0"/>
              <a:t>–(S Asian, </a:t>
            </a:r>
            <a:r>
              <a:rPr lang="en-GB" sz="1600" dirty="0"/>
              <a:t>SE </a:t>
            </a:r>
            <a:r>
              <a:rPr lang="en-GB" sz="1600" dirty="0" smtClean="0"/>
              <a:t>Asian, African descent, Middle Eastern </a:t>
            </a:r>
            <a:r>
              <a:rPr lang="en-GB" sz="1600" dirty="0"/>
              <a:t>and mixed </a:t>
            </a:r>
            <a:r>
              <a:rPr lang="en-GB" sz="1600" dirty="0" smtClean="0"/>
              <a:t>race). Given </a:t>
            </a:r>
            <a:r>
              <a:rPr lang="en-GB" sz="1600" dirty="0"/>
              <a:t>Newham is 72.5% non white, the impact of overweight is considerable</a:t>
            </a:r>
          </a:p>
          <a:p>
            <a:pPr marL="285750" indent="-285750">
              <a:buFont typeface="Arial" panose="020B0604020202020204" pitchFamily="34" charset="0"/>
              <a:buChar char="•"/>
            </a:pPr>
            <a:r>
              <a:rPr lang="en-GB" sz="1600" dirty="0"/>
              <a:t>There are </a:t>
            </a:r>
            <a:r>
              <a:rPr lang="en-GB" sz="1600" dirty="0" smtClean="0"/>
              <a:t>almost 28,000 </a:t>
            </a:r>
            <a:r>
              <a:rPr lang="en-GB" sz="1600" dirty="0"/>
              <a:t>people with Type 2 diabetes, the youngest cohort of type 2 diabetics </a:t>
            </a:r>
            <a:r>
              <a:rPr lang="en-GB" sz="1600" dirty="0" smtClean="0"/>
              <a:t>in London</a:t>
            </a:r>
            <a:r>
              <a:rPr lang="en-GB" sz="1600" dirty="0"/>
              <a:t> and </a:t>
            </a:r>
            <a:r>
              <a:rPr lang="en-GB" sz="1600" dirty="0" smtClean="0"/>
              <a:t>a further 8,000 </a:t>
            </a:r>
            <a:r>
              <a:rPr lang="en-GB" sz="1600" dirty="0"/>
              <a:t>people </a:t>
            </a:r>
            <a:r>
              <a:rPr lang="en-GB" sz="1600" dirty="0" smtClean="0"/>
              <a:t>are at </a:t>
            </a:r>
            <a:r>
              <a:rPr lang="en-GB" sz="1600" dirty="0"/>
              <a:t>risk of developing </a:t>
            </a:r>
            <a:r>
              <a:rPr lang="en-GB" sz="1600" dirty="0" smtClean="0"/>
              <a:t>diabetes</a:t>
            </a:r>
            <a:r>
              <a:rPr lang="en-GB" sz="1600" dirty="0"/>
              <a:t> </a:t>
            </a:r>
            <a:r>
              <a:rPr lang="en-GB" sz="1600" dirty="0" smtClean="0"/>
              <a:t>in Newham. </a:t>
            </a:r>
            <a:endParaRPr lang="en-GB" sz="1600" dirty="0"/>
          </a:p>
        </p:txBody>
      </p:sp>
      <p:pic>
        <p:nvPicPr>
          <p:cNvPr id="8" name="Picture 46"/>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528489" y="1938392"/>
            <a:ext cx="521321" cy="338461"/>
          </a:xfrm>
          <a:prstGeom prst="rect">
            <a:avLst/>
          </a:prstGeom>
          <a:solidFill>
            <a:schemeClr val="accent1"/>
          </a:solidFill>
          <a:ln>
            <a:noFill/>
          </a:ln>
          <a:extLst/>
        </p:spPr>
      </p:pic>
      <p:pic>
        <p:nvPicPr>
          <p:cNvPr id="9"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006974" y="1859236"/>
            <a:ext cx="1108201" cy="433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19"/>
          <a:stretch>
            <a:fillRect/>
          </a:stretch>
        </p:blipFill>
        <p:spPr>
          <a:xfrm>
            <a:off x="6802441" y="1876938"/>
            <a:ext cx="647273" cy="415728"/>
          </a:xfrm>
          <a:prstGeom prst="rect">
            <a:avLst/>
          </a:prstGeom>
        </p:spPr>
      </p:pic>
      <p:grpSp>
        <p:nvGrpSpPr>
          <p:cNvPr id="11" name="Group 10"/>
          <p:cNvGrpSpPr/>
          <p:nvPr/>
        </p:nvGrpSpPr>
        <p:grpSpPr>
          <a:xfrm>
            <a:off x="10985131" y="1627975"/>
            <a:ext cx="648072" cy="536508"/>
            <a:chOff x="154375" y="6153899"/>
            <a:chExt cx="943757" cy="559670"/>
          </a:xfrm>
        </p:grpSpPr>
        <p:pic>
          <p:nvPicPr>
            <p:cNvPr id="12" name="Picture 11"/>
            <p:cNvPicPr>
              <a:picLocks noChangeAspect="1"/>
            </p:cNvPicPr>
            <p:nvPr/>
          </p:nvPicPr>
          <p:blipFill>
            <a:blip r:embed="rId20"/>
            <a:stretch>
              <a:fillRect/>
            </a:stretch>
          </p:blipFill>
          <p:spPr>
            <a:xfrm>
              <a:off x="620767" y="6153899"/>
              <a:ext cx="477365" cy="559670"/>
            </a:xfrm>
            <a:prstGeom prst="rect">
              <a:avLst/>
            </a:prstGeom>
          </p:spPr>
        </p:pic>
        <p:pic>
          <p:nvPicPr>
            <p:cNvPr id="13" name="Picture 12"/>
            <p:cNvPicPr>
              <a:picLocks noChangeAspect="1"/>
            </p:cNvPicPr>
            <p:nvPr/>
          </p:nvPicPr>
          <p:blipFill>
            <a:blip r:embed="rId21"/>
            <a:stretch>
              <a:fillRect/>
            </a:stretch>
          </p:blipFill>
          <p:spPr>
            <a:xfrm>
              <a:off x="154375" y="6388703"/>
              <a:ext cx="504397" cy="324866"/>
            </a:xfrm>
            <a:prstGeom prst="rect">
              <a:avLst/>
            </a:prstGeom>
          </p:spPr>
        </p:pic>
      </p:grpSp>
      <p:pic>
        <p:nvPicPr>
          <p:cNvPr id="14" name="Picture 4">
            <a:extLst>
              <a:ext uri="{FF2B5EF4-FFF2-40B4-BE49-F238E27FC236}">
                <a16:creationId xmlns:a16="http://schemas.microsoft.com/office/drawing/2014/main" id="{6F348D78-CFA4-694B-8479-2121862889D2}"/>
              </a:ext>
            </a:extLst>
          </p:cNvPr>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399462" y="4001949"/>
            <a:ext cx="910487" cy="593543"/>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13D2868F-8BDD-4814-A9FF-20FEB30F74C8}" type="slidenum">
              <a:rPr lang="en-GB" smtClean="0"/>
              <a:t>23</a:t>
            </a:fld>
            <a:endParaRPr lang="en-GB"/>
          </a:p>
        </p:txBody>
      </p:sp>
    </p:spTree>
    <p:extLst>
      <p:ext uri="{BB962C8B-B14F-4D97-AF65-F5344CB8AC3E}">
        <p14:creationId xmlns:p14="http://schemas.microsoft.com/office/powerpoint/2010/main" val="40338562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
          <p:cNvPicPr>
            <a:picLocks noChangeAspect="1"/>
          </p:cNvPicPr>
          <p:nvPr/>
        </p:nvPicPr>
        <p:blipFill rotWithShape="1">
          <a:blip r:embed="rId3">
            <a:extLst>
              <a:ext uri="{28A0092B-C50C-407E-A947-70E740481C1C}">
                <a14:useLocalDpi xmlns:a14="http://schemas.microsoft.com/office/drawing/2010/main" val="0"/>
              </a:ext>
            </a:extLst>
          </a:blip>
          <a:srcRect r="21749"/>
          <a:stretch/>
        </p:blipFill>
        <p:spPr bwMode="auto">
          <a:xfrm>
            <a:off x="2310407" y="5292810"/>
            <a:ext cx="1624908" cy="157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276268B7-36BF-3147-B4AE-3B388CC39A5F}"/>
              </a:ext>
            </a:extLst>
          </p:cNvPr>
          <p:cNvSpPr/>
          <p:nvPr/>
        </p:nvSpPr>
        <p:spPr>
          <a:xfrm>
            <a:off x="0" y="3"/>
            <a:ext cx="12190413" cy="539645"/>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smtClean="0">
                <a:solidFill>
                  <a:schemeClr val="bg1"/>
                </a:solidFill>
              </a:rPr>
              <a:t>Risk factor - smoking</a:t>
            </a:r>
            <a:endParaRPr lang="en-GB" sz="3200" b="1" dirty="0">
              <a:solidFill>
                <a:schemeClr val="bg1"/>
              </a:solidFill>
            </a:endParaRPr>
          </a:p>
        </p:txBody>
      </p:sp>
      <p:pic>
        <p:nvPicPr>
          <p:cNvPr id="3"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2006" y="643103"/>
            <a:ext cx="3182938"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6781" y="4254618"/>
            <a:ext cx="1468437"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88803" y="5441421"/>
            <a:ext cx="2236787" cy="1524000"/>
          </a:xfrm>
        </p:spPr>
        <p:txBody>
          <a:bodyPr/>
          <a:lstStyle/>
          <a:p>
            <a:pPr marL="0" indent="0">
              <a:buFontTx/>
              <a:buNone/>
              <a:defRPr/>
            </a:pPr>
            <a:r>
              <a:rPr lang="en-US" altLang="en-US" sz="1200" dirty="0"/>
              <a:t>Custom House and Canning Town neighbourhood shows the highest % of smokers at 23.6% (at 1</a:t>
            </a:r>
            <a:r>
              <a:rPr lang="en-US" altLang="en-US" sz="1200" baseline="30000" dirty="0"/>
              <a:t>st</a:t>
            </a:r>
            <a:r>
              <a:rPr lang="en-US" altLang="en-US" sz="1200" dirty="0"/>
              <a:t> April 2018). </a:t>
            </a:r>
            <a:endParaRPr lang="en-US" altLang="en-US" sz="1200" dirty="0" smtClean="0"/>
          </a:p>
          <a:p>
            <a:pPr marL="0" indent="0">
              <a:buFontTx/>
              <a:buNone/>
              <a:defRPr/>
            </a:pPr>
            <a:r>
              <a:rPr lang="en-US" altLang="en-US" sz="1200" dirty="0" smtClean="0"/>
              <a:t>These </a:t>
            </a:r>
            <a:r>
              <a:rPr lang="en-US" altLang="en-US" sz="1200" dirty="0"/>
              <a:t>areas are the </a:t>
            </a:r>
            <a:r>
              <a:rPr lang="en-US" altLang="en-US" sz="1200" b="1" dirty="0">
                <a:solidFill>
                  <a:srgbClr val="D10074"/>
                </a:solidFill>
              </a:rPr>
              <a:t>most deprived</a:t>
            </a:r>
            <a:r>
              <a:rPr lang="en-US" altLang="en-US" sz="1200" dirty="0">
                <a:solidFill>
                  <a:srgbClr val="D10074"/>
                </a:solidFill>
              </a:rPr>
              <a:t> </a:t>
            </a:r>
            <a:r>
              <a:rPr lang="en-US" altLang="en-US" sz="1200" dirty="0"/>
              <a:t>in Newham. </a:t>
            </a:r>
          </a:p>
          <a:p>
            <a:pPr marL="0" indent="0">
              <a:buFontTx/>
              <a:buNone/>
              <a:defRPr/>
            </a:pPr>
            <a:endParaRPr lang="en-US" altLang="en-US" sz="1200" dirty="0"/>
          </a:p>
        </p:txBody>
      </p:sp>
      <p:sp>
        <p:nvSpPr>
          <p:cNvPr id="7" name="Content Placeholder 2"/>
          <p:cNvSpPr txBox="1">
            <a:spLocks/>
          </p:cNvSpPr>
          <p:nvPr/>
        </p:nvSpPr>
        <p:spPr bwMode="auto">
          <a:xfrm>
            <a:off x="1830306" y="4180006"/>
            <a:ext cx="1808162"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lstStyle>
            <a:lvl1pPr marL="342900" indent="-342900" algn="l" rtl="0" eaLnBrk="0" fontAlgn="base" hangingPunct="0">
              <a:spcBef>
                <a:spcPct val="20000"/>
              </a:spcBef>
              <a:spcAft>
                <a:spcPct val="0"/>
              </a:spcAft>
              <a:buClr>
                <a:srgbClr val="D10074"/>
              </a:buClr>
              <a:buChar char="•"/>
              <a:defRPr>
                <a:solidFill>
                  <a:srgbClr val="4D4D4D"/>
                </a:solidFill>
                <a:latin typeface="+mn-lt"/>
                <a:ea typeface="ＭＳ Ｐゴシック" panose="020B0600070205080204" pitchFamily="34" charset="-128"/>
                <a:cs typeface="ＭＳ Ｐゴシック" charset="0"/>
              </a:defRPr>
            </a:lvl1pPr>
            <a:lvl2pPr marL="742950" indent="-285750" algn="l" rtl="0" eaLnBrk="0" fontAlgn="base" hangingPunct="0">
              <a:spcBef>
                <a:spcPct val="20000"/>
              </a:spcBef>
              <a:spcAft>
                <a:spcPct val="0"/>
              </a:spcAft>
              <a:buClr>
                <a:srgbClr val="D10074"/>
              </a:buClr>
              <a:buChar char="–"/>
              <a:defRPr>
                <a:solidFill>
                  <a:srgbClr val="4D4D4D"/>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lr>
                <a:srgbClr val="D10074"/>
              </a:buClr>
              <a:buChar char="•"/>
              <a:defRPr>
                <a:solidFill>
                  <a:srgbClr val="4D4D4D"/>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lr>
                <a:srgbClr val="D10074"/>
              </a:buClr>
              <a:buChar char="–"/>
              <a:defRPr>
                <a:solidFill>
                  <a:srgbClr val="4D4D4D"/>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lr>
                <a:srgbClr val="D10074"/>
              </a:buClr>
              <a:buChar char="»"/>
              <a:defRPr>
                <a:solidFill>
                  <a:srgbClr val="4D4D4D"/>
                </a:solidFill>
                <a:latin typeface="+mn-lt"/>
                <a:ea typeface="ＭＳ Ｐゴシック" panose="020B0600070205080204" pitchFamily="34" charset="-128"/>
              </a:defRPr>
            </a:lvl5pPr>
            <a:lvl6pPr marL="2514600" indent="-228600" algn="l" rtl="0" fontAlgn="base">
              <a:spcBef>
                <a:spcPct val="20000"/>
              </a:spcBef>
              <a:spcAft>
                <a:spcPct val="0"/>
              </a:spcAft>
              <a:buClr>
                <a:srgbClr val="D10074"/>
              </a:buClr>
              <a:buChar char="»"/>
              <a:defRPr>
                <a:solidFill>
                  <a:srgbClr val="4D4D4D"/>
                </a:solidFill>
                <a:latin typeface="+mn-lt"/>
              </a:defRPr>
            </a:lvl6pPr>
            <a:lvl7pPr marL="2971800" indent="-228600" algn="l" rtl="0" fontAlgn="base">
              <a:spcBef>
                <a:spcPct val="20000"/>
              </a:spcBef>
              <a:spcAft>
                <a:spcPct val="0"/>
              </a:spcAft>
              <a:buClr>
                <a:srgbClr val="D10074"/>
              </a:buClr>
              <a:buChar char="»"/>
              <a:defRPr>
                <a:solidFill>
                  <a:srgbClr val="4D4D4D"/>
                </a:solidFill>
                <a:latin typeface="+mn-lt"/>
              </a:defRPr>
            </a:lvl7pPr>
            <a:lvl8pPr marL="3429000" indent="-228600" algn="l" rtl="0" fontAlgn="base">
              <a:spcBef>
                <a:spcPct val="20000"/>
              </a:spcBef>
              <a:spcAft>
                <a:spcPct val="0"/>
              </a:spcAft>
              <a:buClr>
                <a:srgbClr val="D10074"/>
              </a:buClr>
              <a:buChar char="»"/>
              <a:defRPr>
                <a:solidFill>
                  <a:srgbClr val="4D4D4D"/>
                </a:solidFill>
                <a:latin typeface="+mn-lt"/>
              </a:defRPr>
            </a:lvl8pPr>
            <a:lvl9pPr marL="3886200" indent="-228600" algn="l" rtl="0" fontAlgn="base">
              <a:spcBef>
                <a:spcPct val="20000"/>
              </a:spcBef>
              <a:spcAft>
                <a:spcPct val="0"/>
              </a:spcAft>
              <a:buClr>
                <a:srgbClr val="D10074"/>
              </a:buClr>
              <a:buChar char="»"/>
              <a:defRPr>
                <a:solidFill>
                  <a:srgbClr val="4D4D4D"/>
                </a:solidFill>
                <a:latin typeface="+mn-lt"/>
              </a:defRPr>
            </a:lvl9pPr>
          </a:lstStyle>
          <a:p>
            <a:pPr marL="0" indent="0">
              <a:buFontTx/>
              <a:buNone/>
              <a:defRPr/>
            </a:pPr>
            <a:r>
              <a:rPr lang="en-US" altLang="en-US" sz="1200" kern="0" dirty="0"/>
              <a:t>Nearly </a:t>
            </a:r>
            <a:r>
              <a:rPr lang="en-US" altLang="en-US" sz="1200" b="1" kern="0" dirty="0">
                <a:solidFill>
                  <a:srgbClr val="D10074"/>
                </a:solidFill>
              </a:rPr>
              <a:t>1</a:t>
            </a:r>
            <a:r>
              <a:rPr lang="en-US" altLang="en-US" sz="1200" kern="0" dirty="0"/>
              <a:t> in </a:t>
            </a:r>
            <a:r>
              <a:rPr lang="en-US" altLang="en-US" sz="1200" b="1" kern="0" dirty="0">
                <a:solidFill>
                  <a:srgbClr val="D10074"/>
                </a:solidFill>
              </a:rPr>
              <a:t>4</a:t>
            </a:r>
            <a:r>
              <a:rPr lang="en-US" altLang="en-US" sz="1200" kern="0" dirty="0"/>
              <a:t> residents aged 17+ smoke in the wards of Canning Town South, Custom House and West Ham.</a:t>
            </a:r>
            <a:endParaRPr lang="en-US" altLang="en-US" sz="1100" kern="0" dirty="0"/>
          </a:p>
        </p:txBody>
      </p:sp>
      <p:sp>
        <p:nvSpPr>
          <p:cNvPr id="9" name="Content Placeholder 2"/>
          <p:cNvSpPr txBox="1">
            <a:spLocks/>
          </p:cNvSpPr>
          <p:nvPr/>
        </p:nvSpPr>
        <p:spPr bwMode="auto">
          <a:xfrm>
            <a:off x="175099" y="3682138"/>
            <a:ext cx="4839988" cy="360363"/>
          </a:xfrm>
          <a:prstGeom prst="rect">
            <a:avLst/>
          </a:prstGeom>
          <a:solidFill>
            <a:srgbClr val="D1007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lstStyle>
            <a:lvl1pPr marL="342900" indent="-342900" algn="l" rtl="0" eaLnBrk="0" fontAlgn="base" hangingPunct="0">
              <a:spcBef>
                <a:spcPct val="20000"/>
              </a:spcBef>
              <a:spcAft>
                <a:spcPct val="0"/>
              </a:spcAft>
              <a:buClr>
                <a:srgbClr val="D10074"/>
              </a:buClr>
              <a:buChar char="•"/>
              <a:defRPr>
                <a:solidFill>
                  <a:srgbClr val="4D4D4D"/>
                </a:solidFill>
                <a:latin typeface="+mn-lt"/>
                <a:ea typeface="ＭＳ Ｐゴシック" panose="020B0600070205080204" pitchFamily="34" charset="-128"/>
                <a:cs typeface="ＭＳ Ｐゴシック" charset="0"/>
              </a:defRPr>
            </a:lvl1pPr>
            <a:lvl2pPr marL="742950" indent="-285750" algn="l" rtl="0" eaLnBrk="0" fontAlgn="base" hangingPunct="0">
              <a:spcBef>
                <a:spcPct val="20000"/>
              </a:spcBef>
              <a:spcAft>
                <a:spcPct val="0"/>
              </a:spcAft>
              <a:buClr>
                <a:srgbClr val="D10074"/>
              </a:buClr>
              <a:buChar char="–"/>
              <a:defRPr>
                <a:solidFill>
                  <a:srgbClr val="4D4D4D"/>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lr>
                <a:srgbClr val="D10074"/>
              </a:buClr>
              <a:buChar char="•"/>
              <a:defRPr>
                <a:solidFill>
                  <a:srgbClr val="4D4D4D"/>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lr>
                <a:srgbClr val="D10074"/>
              </a:buClr>
              <a:buChar char="–"/>
              <a:defRPr>
                <a:solidFill>
                  <a:srgbClr val="4D4D4D"/>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lr>
                <a:srgbClr val="D10074"/>
              </a:buClr>
              <a:buChar char="»"/>
              <a:defRPr>
                <a:solidFill>
                  <a:srgbClr val="4D4D4D"/>
                </a:solidFill>
                <a:latin typeface="+mn-lt"/>
                <a:ea typeface="ＭＳ Ｐゴシック" panose="020B0600070205080204" pitchFamily="34" charset="-128"/>
              </a:defRPr>
            </a:lvl5pPr>
            <a:lvl6pPr marL="2514600" indent="-228600" algn="l" rtl="0" fontAlgn="base">
              <a:spcBef>
                <a:spcPct val="20000"/>
              </a:spcBef>
              <a:spcAft>
                <a:spcPct val="0"/>
              </a:spcAft>
              <a:buClr>
                <a:srgbClr val="D10074"/>
              </a:buClr>
              <a:buChar char="»"/>
              <a:defRPr>
                <a:solidFill>
                  <a:srgbClr val="4D4D4D"/>
                </a:solidFill>
                <a:latin typeface="+mn-lt"/>
              </a:defRPr>
            </a:lvl6pPr>
            <a:lvl7pPr marL="2971800" indent="-228600" algn="l" rtl="0" fontAlgn="base">
              <a:spcBef>
                <a:spcPct val="20000"/>
              </a:spcBef>
              <a:spcAft>
                <a:spcPct val="0"/>
              </a:spcAft>
              <a:buClr>
                <a:srgbClr val="D10074"/>
              </a:buClr>
              <a:buChar char="»"/>
              <a:defRPr>
                <a:solidFill>
                  <a:srgbClr val="4D4D4D"/>
                </a:solidFill>
                <a:latin typeface="+mn-lt"/>
              </a:defRPr>
            </a:lvl7pPr>
            <a:lvl8pPr marL="3429000" indent="-228600" algn="l" rtl="0" fontAlgn="base">
              <a:spcBef>
                <a:spcPct val="20000"/>
              </a:spcBef>
              <a:spcAft>
                <a:spcPct val="0"/>
              </a:spcAft>
              <a:buClr>
                <a:srgbClr val="D10074"/>
              </a:buClr>
              <a:buChar char="»"/>
              <a:defRPr>
                <a:solidFill>
                  <a:srgbClr val="4D4D4D"/>
                </a:solidFill>
                <a:latin typeface="+mn-lt"/>
              </a:defRPr>
            </a:lvl8pPr>
            <a:lvl9pPr marL="3886200" indent="-228600" algn="l" rtl="0" fontAlgn="base">
              <a:spcBef>
                <a:spcPct val="20000"/>
              </a:spcBef>
              <a:spcAft>
                <a:spcPct val="0"/>
              </a:spcAft>
              <a:buClr>
                <a:srgbClr val="D10074"/>
              </a:buClr>
              <a:buChar char="»"/>
              <a:defRPr>
                <a:solidFill>
                  <a:srgbClr val="4D4D4D"/>
                </a:solidFill>
                <a:latin typeface="+mn-lt"/>
              </a:defRPr>
            </a:lvl9pPr>
          </a:lstStyle>
          <a:p>
            <a:pPr marL="0" indent="0" algn="ctr">
              <a:buFontTx/>
              <a:buNone/>
              <a:defRPr/>
            </a:pPr>
            <a:r>
              <a:rPr lang="en-US" altLang="en-US" kern="0" dirty="0" smtClean="0">
                <a:solidFill>
                  <a:schemeClr val="bg1"/>
                </a:solidFill>
              </a:rPr>
              <a:t>Ward and neighbourhood level data</a:t>
            </a:r>
          </a:p>
        </p:txBody>
      </p:sp>
      <p:sp>
        <p:nvSpPr>
          <p:cNvPr id="10" name="TextBox 2"/>
          <p:cNvSpPr txBox="1">
            <a:spLocks noChangeArrowheads="1"/>
          </p:cNvSpPr>
          <p:nvPr/>
        </p:nvSpPr>
        <p:spPr bwMode="auto">
          <a:xfrm>
            <a:off x="2154369" y="6242149"/>
            <a:ext cx="647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1pPr>
            <a:lvl2pPr marL="742950" indent="-28575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2pPr>
            <a:lvl3pPr marL="11430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3pPr>
            <a:lvl4pPr marL="16002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4pPr>
            <a:lvl5pPr marL="20574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GB" altLang="en-US" sz="1000" b="1" dirty="0">
                <a:solidFill>
                  <a:srgbClr val="D10074"/>
                </a:solidFill>
              </a:rPr>
              <a:t>23.6%</a:t>
            </a:r>
          </a:p>
        </p:txBody>
      </p:sp>
      <p:pic>
        <p:nvPicPr>
          <p:cNvPr id="11"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47993" y="4180006"/>
            <a:ext cx="16002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1"/>
          <p:cNvGrpSpPr>
            <a:grpSpLocks/>
          </p:cNvGrpSpPr>
          <p:nvPr/>
        </p:nvGrpSpPr>
        <p:grpSpPr bwMode="auto">
          <a:xfrm>
            <a:off x="188084" y="573027"/>
            <a:ext cx="4814017" cy="5649652"/>
            <a:chOff x="3847266" y="2483634"/>
            <a:chExt cx="4904625" cy="5120537"/>
          </a:xfrm>
        </p:grpSpPr>
        <p:sp>
          <p:nvSpPr>
            <p:cNvPr id="22" name="Content Placeholder 2"/>
            <p:cNvSpPr txBox="1">
              <a:spLocks/>
            </p:cNvSpPr>
            <p:nvPr/>
          </p:nvSpPr>
          <p:spPr bwMode="auto">
            <a:xfrm>
              <a:off x="3847266" y="2483634"/>
              <a:ext cx="4904625" cy="360085"/>
            </a:xfrm>
            <a:prstGeom prst="rect">
              <a:avLst/>
            </a:prstGeom>
            <a:solidFill>
              <a:srgbClr val="D1007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D10074"/>
                </a:buClr>
                <a:buChar char="•"/>
                <a:defRPr>
                  <a:solidFill>
                    <a:srgbClr val="4D4D4D"/>
                  </a:solidFill>
                  <a:latin typeface="+mn-lt"/>
                  <a:ea typeface="ＭＳ Ｐゴシック" panose="020B0600070205080204" pitchFamily="34" charset="-128"/>
                  <a:cs typeface="ＭＳ Ｐゴシック" charset="0"/>
                </a:defRPr>
              </a:lvl1pPr>
              <a:lvl2pPr marL="742950" indent="-285750" algn="l" rtl="0" eaLnBrk="0" fontAlgn="base" hangingPunct="0">
                <a:spcBef>
                  <a:spcPct val="20000"/>
                </a:spcBef>
                <a:spcAft>
                  <a:spcPct val="0"/>
                </a:spcAft>
                <a:buClr>
                  <a:srgbClr val="D10074"/>
                </a:buClr>
                <a:buChar char="–"/>
                <a:defRPr>
                  <a:solidFill>
                    <a:srgbClr val="4D4D4D"/>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lr>
                  <a:srgbClr val="D10074"/>
                </a:buClr>
                <a:buChar char="•"/>
                <a:defRPr>
                  <a:solidFill>
                    <a:srgbClr val="4D4D4D"/>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lr>
                  <a:srgbClr val="D10074"/>
                </a:buClr>
                <a:buChar char="–"/>
                <a:defRPr>
                  <a:solidFill>
                    <a:srgbClr val="4D4D4D"/>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lr>
                  <a:srgbClr val="D10074"/>
                </a:buClr>
                <a:buChar char="»"/>
                <a:defRPr>
                  <a:solidFill>
                    <a:srgbClr val="4D4D4D"/>
                  </a:solidFill>
                  <a:latin typeface="+mn-lt"/>
                  <a:ea typeface="ＭＳ Ｐゴシック" panose="020B0600070205080204" pitchFamily="34" charset="-128"/>
                </a:defRPr>
              </a:lvl5pPr>
              <a:lvl6pPr marL="2514600" indent="-228600" algn="l" rtl="0" fontAlgn="base">
                <a:spcBef>
                  <a:spcPct val="20000"/>
                </a:spcBef>
                <a:spcAft>
                  <a:spcPct val="0"/>
                </a:spcAft>
                <a:buClr>
                  <a:srgbClr val="D10074"/>
                </a:buClr>
                <a:buChar char="»"/>
                <a:defRPr>
                  <a:solidFill>
                    <a:srgbClr val="4D4D4D"/>
                  </a:solidFill>
                  <a:latin typeface="+mn-lt"/>
                </a:defRPr>
              </a:lvl6pPr>
              <a:lvl7pPr marL="2971800" indent="-228600" algn="l" rtl="0" fontAlgn="base">
                <a:spcBef>
                  <a:spcPct val="20000"/>
                </a:spcBef>
                <a:spcAft>
                  <a:spcPct val="0"/>
                </a:spcAft>
                <a:buClr>
                  <a:srgbClr val="D10074"/>
                </a:buClr>
                <a:buChar char="»"/>
                <a:defRPr>
                  <a:solidFill>
                    <a:srgbClr val="4D4D4D"/>
                  </a:solidFill>
                  <a:latin typeface="+mn-lt"/>
                </a:defRPr>
              </a:lvl7pPr>
              <a:lvl8pPr marL="3429000" indent="-228600" algn="l" rtl="0" fontAlgn="base">
                <a:spcBef>
                  <a:spcPct val="20000"/>
                </a:spcBef>
                <a:spcAft>
                  <a:spcPct val="0"/>
                </a:spcAft>
                <a:buClr>
                  <a:srgbClr val="D10074"/>
                </a:buClr>
                <a:buChar char="»"/>
                <a:defRPr>
                  <a:solidFill>
                    <a:srgbClr val="4D4D4D"/>
                  </a:solidFill>
                  <a:latin typeface="+mn-lt"/>
                </a:defRPr>
              </a:lvl8pPr>
              <a:lvl9pPr marL="3886200" indent="-228600" algn="l" rtl="0" fontAlgn="base">
                <a:spcBef>
                  <a:spcPct val="20000"/>
                </a:spcBef>
                <a:spcAft>
                  <a:spcPct val="0"/>
                </a:spcAft>
                <a:buClr>
                  <a:srgbClr val="D10074"/>
                </a:buClr>
                <a:buChar char="»"/>
                <a:defRPr>
                  <a:solidFill>
                    <a:srgbClr val="4D4D4D"/>
                  </a:solidFill>
                  <a:latin typeface="+mn-lt"/>
                </a:defRPr>
              </a:lvl9pPr>
            </a:lstStyle>
            <a:p>
              <a:pPr marL="0" indent="0">
                <a:buFontTx/>
                <a:buNone/>
                <a:defRPr/>
              </a:pPr>
              <a:r>
                <a:rPr lang="en-US" altLang="en-US" kern="0" dirty="0" smtClean="0">
                  <a:solidFill>
                    <a:schemeClr val="bg1"/>
                  </a:solidFill>
                </a:rPr>
                <a:t>Smoking prevalence in adults aged 18+ (2018)</a:t>
              </a:r>
            </a:p>
          </p:txBody>
        </p:sp>
        <p:pic>
          <p:nvPicPr>
            <p:cNvPr id="23" name="Picture 2" descr="Cigaret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4383" y="6990678"/>
              <a:ext cx="609600" cy="61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TextBox 24"/>
          <p:cNvSpPr txBox="1"/>
          <p:nvPr/>
        </p:nvSpPr>
        <p:spPr>
          <a:xfrm>
            <a:off x="8396360" y="615276"/>
            <a:ext cx="3617437" cy="3247043"/>
          </a:xfrm>
          <a:prstGeom prst="rect">
            <a:avLst/>
          </a:prstGeom>
          <a:noFill/>
          <a:ln w="19050">
            <a:solidFill>
              <a:srgbClr val="FF0074"/>
            </a:solidFill>
          </a:ln>
        </p:spPr>
        <p:txBody>
          <a:bodyPr wrap="square" rtlCol="0">
            <a:spAutoFit/>
          </a:bodyPr>
          <a:lstStyle/>
          <a:p>
            <a:pPr marL="285750" indent="-285750" algn="just">
              <a:buFont typeface="Arial" panose="020B0604020202020204" pitchFamily="34" charset="0"/>
              <a:buChar char="•"/>
              <a:defRPr/>
            </a:pPr>
            <a:r>
              <a:rPr lang="en-GB" sz="1500" kern="0" dirty="0"/>
              <a:t>Newham has the </a:t>
            </a:r>
            <a:r>
              <a:rPr lang="en-GB" sz="1500" b="1" kern="0" dirty="0">
                <a:solidFill>
                  <a:srgbClr val="FF0074"/>
                </a:solidFill>
              </a:rPr>
              <a:t>3rd highest prevalence </a:t>
            </a:r>
            <a:r>
              <a:rPr lang="en-GB" sz="1500" kern="0" dirty="0"/>
              <a:t>out of 33 London boroughs, and ranks 23rd out of 151 areas in England </a:t>
            </a:r>
            <a:endParaRPr lang="en-GB" sz="1500" kern="0" dirty="0" smtClean="0"/>
          </a:p>
          <a:p>
            <a:pPr marL="285750" indent="-285750" algn="just">
              <a:buFont typeface="Arial" panose="020B0604020202020204" pitchFamily="34" charset="0"/>
              <a:buChar char="•"/>
              <a:defRPr/>
            </a:pPr>
            <a:endParaRPr lang="en-US" altLang="en-US" sz="1500" kern="0" dirty="0"/>
          </a:p>
          <a:p>
            <a:pPr marL="285750" indent="-285750" algn="just">
              <a:buFont typeface="Arial" panose="020B0604020202020204" pitchFamily="34" charset="0"/>
              <a:buChar char="•"/>
              <a:defRPr/>
            </a:pPr>
            <a:r>
              <a:rPr lang="en-US" altLang="en-US" sz="1500" kern="0" dirty="0" smtClean="0"/>
              <a:t>The </a:t>
            </a:r>
            <a:r>
              <a:rPr lang="en-US" altLang="en-US" sz="1500" b="1" kern="0" dirty="0">
                <a:solidFill>
                  <a:srgbClr val="FF0074"/>
                </a:solidFill>
              </a:rPr>
              <a:t>gender split for smokers </a:t>
            </a:r>
            <a:r>
              <a:rPr lang="en-US" altLang="en-US" sz="1500" kern="0" dirty="0"/>
              <a:t>in Newham is </a:t>
            </a:r>
            <a:r>
              <a:rPr lang="en-US" altLang="en-US" sz="1500" b="1" kern="0" dirty="0">
                <a:solidFill>
                  <a:srgbClr val="FF0074"/>
                </a:solidFill>
              </a:rPr>
              <a:t>significant</a:t>
            </a:r>
            <a:r>
              <a:rPr lang="en-US" altLang="en-US" sz="1500" kern="0" dirty="0">
                <a:solidFill>
                  <a:srgbClr val="FF0074"/>
                </a:solidFill>
              </a:rPr>
              <a:t> </a:t>
            </a:r>
            <a:r>
              <a:rPr lang="en-US" altLang="en-US" sz="1500" kern="0" dirty="0"/>
              <a:t>– with over a quarter of men admitting to smoking (25.3%), compared to just over 9% of </a:t>
            </a:r>
            <a:r>
              <a:rPr lang="en-US" altLang="en-US" sz="1500" kern="0" dirty="0" smtClean="0"/>
              <a:t>women</a:t>
            </a:r>
          </a:p>
          <a:p>
            <a:pPr marL="285750" indent="-285750" algn="just">
              <a:buFont typeface="Arial" panose="020B0604020202020204" pitchFamily="34" charset="0"/>
              <a:buChar char="•"/>
              <a:defRPr/>
            </a:pPr>
            <a:endParaRPr lang="en-US" altLang="en-US" sz="1000" kern="0" dirty="0" smtClean="0"/>
          </a:p>
          <a:p>
            <a:pPr marL="285750" indent="-285750" algn="just">
              <a:buFont typeface="Arial" panose="020B0604020202020204" pitchFamily="34" charset="0"/>
              <a:buChar char="•"/>
              <a:defRPr/>
            </a:pPr>
            <a:r>
              <a:rPr lang="en-US" sz="1500" kern="0" dirty="0" smtClean="0"/>
              <a:t>This likely reflects the </a:t>
            </a:r>
            <a:r>
              <a:rPr lang="en-US" sz="1500" b="1" kern="0" dirty="0">
                <a:solidFill>
                  <a:srgbClr val="FF0074"/>
                </a:solidFill>
              </a:rPr>
              <a:t>ethnic and cultural diversity </a:t>
            </a:r>
            <a:r>
              <a:rPr lang="en-US" sz="1500" kern="0" dirty="0" smtClean="0"/>
              <a:t>of Newham. Globally, 35% of men smoke, while only 6% of women do. </a:t>
            </a:r>
            <a:endParaRPr lang="en-GB" sz="1500" dirty="0"/>
          </a:p>
        </p:txBody>
      </p:sp>
      <p:sp>
        <p:nvSpPr>
          <p:cNvPr id="19" name="TextBox 18"/>
          <p:cNvSpPr txBox="1"/>
          <p:nvPr/>
        </p:nvSpPr>
        <p:spPr>
          <a:xfrm>
            <a:off x="5258651" y="3900121"/>
            <a:ext cx="2074198" cy="2785378"/>
          </a:xfrm>
          <a:prstGeom prst="rect">
            <a:avLst/>
          </a:prstGeom>
          <a:noFill/>
          <a:ln w="19050">
            <a:solidFill>
              <a:srgbClr val="FF0074"/>
            </a:solidFill>
          </a:ln>
        </p:spPr>
        <p:txBody>
          <a:bodyPr wrap="square" rtlCol="0">
            <a:spAutoFit/>
          </a:bodyPr>
          <a:lstStyle/>
          <a:p>
            <a:pPr marL="171450" indent="-171450">
              <a:buFont typeface="Arial" panose="020B0604020202020204" pitchFamily="34" charset="0"/>
              <a:buChar char="•"/>
              <a:defRPr/>
            </a:pPr>
            <a:r>
              <a:rPr lang="en-US" altLang="en-US" sz="1500" kern="0" dirty="0" smtClean="0"/>
              <a:t>Newham has a </a:t>
            </a:r>
            <a:r>
              <a:rPr lang="en-US" altLang="en-US" sz="1500" b="1" kern="0" dirty="0">
                <a:solidFill>
                  <a:srgbClr val="FF0074"/>
                </a:solidFill>
              </a:rPr>
              <a:t>significantly lower smoking quit rate </a:t>
            </a:r>
            <a:r>
              <a:rPr lang="en-US" altLang="en-US" sz="1500" kern="0" dirty="0" smtClean="0"/>
              <a:t>than England and London</a:t>
            </a:r>
          </a:p>
          <a:p>
            <a:pPr marL="171450" indent="-171450">
              <a:buFont typeface="Arial" panose="020B0604020202020204" pitchFamily="34" charset="0"/>
              <a:buChar char="•"/>
              <a:defRPr/>
            </a:pPr>
            <a:endParaRPr lang="en-US" sz="1000" kern="0" dirty="0"/>
          </a:p>
          <a:p>
            <a:pPr marL="171450" indent="-171450">
              <a:buFont typeface="Arial" panose="020B0604020202020204" pitchFamily="34" charset="0"/>
              <a:buChar char="•"/>
              <a:defRPr/>
            </a:pPr>
            <a:r>
              <a:rPr lang="en-US" sz="1500" kern="0" dirty="0" smtClean="0"/>
              <a:t>The number of quits has </a:t>
            </a:r>
            <a:r>
              <a:rPr lang="en-US" sz="1500" b="1" kern="0" dirty="0">
                <a:solidFill>
                  <a:srgbClr val="FF0074"/>
                </a:solidFill>
              </a:rPr>
              <a:t>declined substantially </a:t>
            </a:r>
            <a:r>
              <a:rPr lang="en-US" sz="1500" kern="0" dirty="0" smtClean="0"/>
              <a:t>over the last 5 years  from 910 in 2014/15 to just 337 in 2018/19</a:t>
            </a:r>
            <a:endParaRPr lang="en-GB" sz="1500" dirty="0"/>
          </a:p>
        </p:txBody>
      </p:sp>
      <p:sp>
        <p:nvSpPr>
          <p:cNvPr id="26" name="TextBox 2"/>
          <p:cNvSpPr txBox="1">
            <a:spLocks noChangeArrowheads="1"/>
          </p:cNvSpPr>
          <p:nvPr/>
        </p:nvSpPr>
        <p:spPr bwMode="auto">
          <a:xfrm>
            <a:off x="3862391" y="6365181"/>
            <a:ext cx="647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1pPr>
            <a:lvl2pPr marL="742950" indent="-28575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2pPr>
            <a:lvl3pPr marL="11430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3pPr>
            <a:lvl4pPr marL="16002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4pPr>
            <a:lvl5pPr marL="20574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GB" altLang="en-US" sz="1000" b="1" dirty="0" smtClean="0">
                <a:solidFill>
                  <a:srgbClr val="D10074"/>
                </a:solidFill>
              </a:rPr>
              <a:t>18.2%</a:t>
            </a:r>
            <a:endParaRPr lang="en-GB" altLang="en-US" sz="1000" b="1" dirty="0">
              <a:solidFill>
                <a:srgbClr val="D10074"/>
              </a:solidFill>
            </a:endParaRPr>
          </a:p>
        </p:txBody>
      </p:sp>
      <p:pic>
        <p:nvPicPr>
          <p:cNvPr id="15" name="Picture 14"/>
          <p:cNvPicPr>
            <a:picLocks noChangeAspect="1"/>
          </p:cNvPicPr>
          <p:nvPr/>
        </p:nvPicPr>
        <p:blipFill>
          <a:blip r:embed="rId8"/>
          <a:stretch>
            <a:fillRect/>
          </a:stretch>
        </p:blipFill>
        <p:spPr>
          <a:xfrm>
            <a:off x="381232" y="1019155"/>
            <a:ext cx="4348095" cy="2599799"/>
          </a:xfrm>
          <a:prstGeom prst="rect">
            <a:avLst/>
          </a:prstGeom>
        </p:spPr>
      </p:pic>
      <p:pic>
        <p:nvPicPr>
          <p:cNvPr id="2" name="Picture 1"/>
          <p:cNvPicPr>
            <a:picLocks noChangeAspect="1"/>
          </p:cNvPicPr>
          <p:nvPr/>
        </p:nvPicPr>
        <p:blipFill>
          <a:blip r:embed="rId9"/>
          <a:stretch>
            <a:fillRect/>
          </a:stretch>
        </p:blipFill>
        <p:spPr>
          <a:xfrm>
            <a:off x="7392998" y="3937947"/>
            <a:ext cx="4764433" cy="2771554"/>
          </a:xfrm>
          <a:prstGeom prst="rect">
            <a:avLst/>
          </a:prstGeom>
        </p:spPr>
      </p:pic>
      <p:sp>
        <p:nvSpPr>
          <p:cNvPr id="8" name="Slide Number Placeholder 7"/>
          <p:cNvSpPr>
            <a:spLocks noGrp="1"/>
          </p:cNvSpPr>
          <p:nvPr>
            <p:ph type="sldNum" sz="quarter" idx="12"/>
          </p:nvPr>
        </p:nvSpPr>
        <p:spPr/>
        <p:txBody>
          <a:bodyPr/>
          <a:lstStyle/>
          <a:p>
            <a:fld id="{13D2868F-8BDD-4814-A9FF-20FEB30F74C8}" type="slidenum">
              <a:rPr lang="en-GB" smtClean="0"/>
              <a:t>24</a:t>
            </a:fld>
            <a:endParaRPr lang="en-GB"/>
          </a:p>
        </p:txBody>
      </p:sp>
    </p:spTree>
    <p:extLst>
      <p:ext uri="{BB962C8B-B14F-4D97-AF65-F5344CB8AC3E}">
        <p14:creationId xmlns:p14="http://schemas.microsoft.com/office/powerpoint/2010/main" val="29193032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a:extLst>
              <a:ext uri="{FF2B5EF4-FFF2-40B4-BE49-F238E27FC236}">
                <a16:creationId xmlns:a16="http://schemas.microsoft.com/office/drawing/2014/main" id="{BD549068-9E3F-2949-9469-D2C4863E8DC0}"/>
              </a:ext>
            </a:extLst>
          </p:cNvPr>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20000"/>
              </a:spcBef>
              <a:buClr>
                <a:srgbClr val="D10074"/>
              </a:buClr>
              <a:buChar char="•"/>
              <a:defRPr>
                <a:solidFill>
                  <a:srgbClr val="4D4D4D"/>
                </a:solidFill>
                <a:latin typeface="Arial" panose="020B0604020202020204" pitchFamily="34" charset="0"/>
                <a:ea typeface="MS PGothic" panose="020B0600070205080204" pitchFamily="34" charset="-128"/>
              </a:defRPr>
            </a:lvl1pPr>
            <a:lvl2pPr marL="742876" indent="-285721">
              <a:spcBef>
                <a:spcPct val="20000"/>
              </a:spcBef>
              <a:buClr>
                <a:srgbClr val="D10074"/>
              </a:buClr>
              <a:buChar char="–"/>
              <a:defRPr>
                <a:solidFill>
                  <a:srgbClr val="4D4D4D"/>
                </a:solidFill>
                <a:latin typeface="Arial" panose="020B0604020202020204" pitchFamily="34" charset="0"/>
                <a:ea typeface="MS PGothic" panose="020B0600070205080204" pitchFamily="34" charset="-128"/>
              </a:defRPr>
            </a:lvl2pPr>
            <a:lvl3pPr marL="1142886" indent="-228577">
              <a:spcBef>
                <a:spcPct val="20000"/>
              </a:spcBef>
              <a:buClr>
                <a:srgbClr val="D10074"/>
              </a:buClr>
              <a:buChar char="•"/>
              <a:defRPr>
                <a:solidFill>
                  <a:srgbClr val="4D4D4D"/>
                </a:solidFill>
                <a:latin typeface="Arial" panose="020B0604020202020204" pitchFamily="34" charset="0"/>
                <a:ea typeface="MS PGothic" panose="020B0600070205080204" pitchFamily="34" charset="-128"/>
              </a:defRPr>
            </a:lvl3pPr>
            <a:lvl4pPr marL="1600040" indent="-228577">
              <a:spcBef>
                <a:spcPct val="20000"/>
              </a:spcBef>
              <a:buClr>
                <a:srgbClr val="D10074"/>
              </a:buClr>
              <a:buChar char="–"/>
              <a:defRPr>
                <a:solidFill>
                  <a:srgbClr val="4D4D4D"/>
                </a:solidFill>
                <a:latin typeface="Arial" panose="020B0604020202020204" pitchFamily="34" charset="0"/>
                <a:ea typeface="MS PGothic" panose="020B0600070205080204" pitchFamily="34" charset="-128"/>
              </a:defRPr>
            </a:lvl4pPr>
            <a:lvl5pPr marL="2057194" indent="-228577">
              <a:spcBef>
                <a:spcPct val="20000"/>
              </a:spcBef>
              <a:buClr>
                <a:srgbClr val="D10074"/>
              </a:buClr>
              <a:buChar char="»"/>
              <a:defRPr>
                <a:solidFill>
                  <a:srgbClr val="4D4D4D"/>
                </a:solidFill>
                <a:latin typeface="Arial" panose="020B0604020202020204" pitchFamily="34" charset="0"/>
                <a:ea typeface="MS PGothic" panose="020B0600070205080204" pitchFamily="34" charset="-128"/>
              </a:defRPr>
            </a:lvl5pPr>
            <a:lvl6pPr marL="2514349" indent="-228577" eaLnBrk="0" fontAlgn="base" hangingPunct="0">
              <a:spcBef>
                <a:spcPct val="20000"/>
              </a:spcBef>
              <a:spcAft>
                <a:spcPct val="0"/>
              </a:spcAft>
              <a:buClr>
                <a:srgbClr val="D10074"/>
              </a:buClr>
              <a:buChar char="»"/>
              <a:defRPr>
                <a:solidFill>
                  <a:srgbClr val="4D4D4D"/>
                </a:solidFill>
                <a:latin typeface="Arial" panose="020B0604020202020204" pitchFamily="34" charset="0"/>
                <a:ea typeface="MS PGothic" panose="020B0600070205080204" pitchFamily="34" charset="-128"/>
              </a:defRPr>
            </a:lvl6pPr>
            <a:lvl7pPr marL="2971503" indent="-228577" eaLnBrk="0" fontAlgn="base" hangingPunct="0">
              <a:spcBef>
                <a:spcPct val="20000"/>
              </a:spcBef>
              <a:spcAft>
                <a:spcPct val="0"/>
              </a:spcAft>
              <a:buClr>
                <a:srgbClr val="D10074"/>
              </a:buClr>
              <a:buChar char="»"/>
              <a:defRPr>
                <a:solidFill>
                  <a:srgbClr val="4D4D4D"/>
                </a:solidFill>
                <a:latin typeface="Arial" panose="020B0604020202020204" pitchFamily="34" charset="0"/>
                <a:ea typeface="MS PGothic" panose="020B0600070205080204" pitchFamily="34" charset="-128"/>
              </a:defRPr>
            </a:lvl7pPr>
            <a:lvl8pPr marL="3428657" indent="-228577" eaLnBrk="0" fontAlgn="base" hangingPunct="0">
              <a:spcBef>
                <a:spcPct val="20000"/>
              </a:spcBef>
              <a:spcAft>
                <a:spcPct val="0"/>
              </a:spcAft>
              <a:buClr>
                <a:srgbClr val="D10074"/>
              </a:buClr>
              <a:buChar char="»"/>
              <a:defRPr>
                <a:solidFill>
                  <a:srgbClr val="4D4D4D"/>
                </a:solidFill>
                <a:latin typeface="Arial" panose="020B0604020202020204" pitchFamily="34" charset="0"/>
                <a:ea typeface="MS PGothic" panose="020B0600070205080204" pitchFamily="34" charset="-128"/>
              </a:defRPr>
            </a:lvl8pPr>
            <a:lvl9pPr marL="3885811" indent="-228577" eaLnBrk="0" fontAlgn="base" hangingPunct="0">
              <a:spcBef>
                <a:spcPct val="20000"/>
              </a:spcBef>
              <a:spcAft>
                <a:spcPct val="0"/>
              </a:spcAft>
              <a:buClr>
                <a:srgbClr val="D10074"/>
              </a:buClr>
              <a:buChar char="»"/>
              <a:defRPr>
                <a:solidFill>
                  <a:srgbClr val="4D4D4D"/>
                </a:solidFill>
                <a:latin typeface="Arial" panose="020B0604020202020204" pitchFamily="34" charset="0"/>
                <a:ea typeface="MS PGothic" panose="020B0600070205080204" pitchFamily="34" charset="-128"/>
              </a:defRPr>
            </a:lvl9pPr>
          </a:lstStyle>
          <a:p>
            <a:pPr>
              <a:spcBef>
                <a:spcPct val="0"/>
              </a:spcBef>
              <a:buClrTx/>
              <a:buFontTx/>
              <a:buNone/>
            </a:pPr>
            <a:r>
              <a:rPr lang="en-GB" altLang="en-US"/>
              <a:t>Slide </a:t>
            </a:r>
            <a:fld id="{07E38FC7-582F-1C41-89DE-682346478D5B}" type="slidenum">
              <a:rPr lang="en-GB" altLang="en-US"/>
              <a:pPr>
                <a:spcBef>
                  <a:spcPct val="0"/>
                </a:spcBef>
                <a:buClrTx/>
                <a:buFontTx/>
                <a:buNone/>
              </a:pPr>
              <a:t>25</a:t>
            </a:fld>
            <a:endParaRPr lang="en-GB" altLang="en-US"/>
          </a:p>
        </p:txBody>
      </p:sp>
      <p:sp>
        <p:nvSpPr>
          <p:cNvPr id="2" name="Rectangle 1">
            <a:extLst>
              <a:ext uri="{FF2B5EF4-FFF2-40B4-BE49-F238E27FC236}">
                <a16:creationId xmlns:a16="http://schemas.microsoft.com/office/drawing/2014/main" id="{FE69105C-7EF7-DF4C-948A-1D45BA9616F2}"/>
              </a:ext>
            </a:extLst>
          </p:cNvPr>
          <p:cNvSpPr/>
          <p:nvPr/>
        </p:nvSpPr>
        <p:spPr>
          <a:xfrm>
            <a:off x="-1" y="446"/>
            <a:ext cx="12190413" cy="548234"/>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3200" b="1" dirty="0">
                <a:solidFill>
                  <a:schemeClr val="bg1"/>
                </a:solidFill>
              </a:rPr>
              <a:t>Smoking – </a:t>
            </a:r>
            <a:r>
              <a:rPr lang="en-GB" sz="3200" b="1" dirty="0" smtClean="0">
                <a:solidFill>
                  <a:schemeClr val="bg1"/>
                </a:solidFill>
              </a:rPr>
              <a:t>key </a:t>
            </a:r>
            <a:r>
              <a:rPr lang="en-GB" sz="3200" b="1" dirty="0">
                <a:solidFill>
                  <a:schemeClr val="bg1"/>
                </a:solidFill>
              </a:rPr>
              <a:t>inequalities</a:t>
            </a:r>
          </a:p>
        </p:txBody>
      </p:sp>
      <p:graphicFrame>
        <p:nvGraphicFramePr>
          <p:cNvPr id="13" name="Chart 12">
            <a:extLst>
              <a:ext uri="{FF2B5EF4-FFF2-40B4-BE49-F238E27FC236}">
                <a16:creationId xmlns:a16="http://schemas.microsoft.com/office/drawing/2014/main" id="{1A91F013-A8D5-ED43-BDFA-AA832A81FEC7}"/>
              </a:ext>
            </a:extLst>
          </p:cNvPr>
          <p:cNvGraphicFramePr/>
          <p:nvPr>
            <p:extLst>
              <p:ext uri="{D42A27DB-BD31-4B8C-83A1-F6EECF244321}">
                <p14:modId xmlns:p14="http://schemas.microsoft.com/office/powerpoint/2010/main" val="4257490732"/>
              </p:ext>
            </p:extLst>
          </p:nvPr>
        </p:nvGraphicFramePr>
        <p:xfrm>
          <a:off x="7362136" y="631284"/>
          <a:ext cx="4678231" cy="320314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3DBAF9D3-5A20-1C45-A8D5-5C4BF0E00522}"/>
              </a:ext>
            </a:extLst>
          </p:cNvPr>
          <p:cNvSpPr/>
          <p:nvPr/>
        </p:nvSpPr>
        <p:spPr>
          <a:xfrm>
            <a:off x="303678" y="4149080"/>
            <a:ext cx="1926938" cy="311199"/>
          </a:xfrm>
          <a:prstGeom prst="rect">
            <a:avLst/>
          </a:prstGeom>
          <a:ln>
            <a:solidFill>
              <a:schemeClr val="bg1">
                <a:lumMod val="75000"/>
              </a:schemeClr>
            </a:solidFill>
          </a:ln>
        </p:spPr>
        <p:txBody>
          <a:bodyPr wrap="square">
            <a:spAutoFit/>
          </a:bodyPr>
          <a:lstStyle/>
          <a:p>
            <a:pPr algn="ctr">
              <a:buClr>
                <a:srgbClr val="FF2F92"/>
              </a:buClr>
              <a:defRPr/>
            </a:pPr>
            <a:r>
              <a:rPr lang="en-GB" altLang="en-US" sz="1400" b="1" dirty="0">
                <a:solidFill>
                  <a:srgbClr val="606060"/>
                </a:solidFill>
                <a:ea typeface="ＭＳ Ｐゴシック" pitchFamily="34" charset="-128"/>
              </a:rPr>
              <a:t>Employment:</a:t>
            </a:r>
          </a:p>
        </p:txBody>
      </p:sp>
      <p:pic>
        <p:nvPicPr>
          <p:cNvPr id="14" name="Picture 13">
            <a:extLst>
              <a:ext uri="{FF2B5EF4-FFF2-40B4-BE49-F238E27FC236}">
                <a16:creationId xmlns:a16="http://schemas.microsoft.com/office/drawing/2014/main" id="{A37E2868-0C64-0B45-A2A2-B118CCBC05A9}"/>
              </a:ext>
            </a:extLst>
          </p:cNvPr>
          <p:cNvPicPr>
            <a:picLocks noChangeAspect="1"/>
          </p:cNvPicPr>
          <p:nvPr/>
        </p:nvPicPr>
        <p:blipFill>
          <a:blip r:embed="rId4"/>
          <a:stretch>
            <a:fillRect/>
          </a:stretch>
        </p:blipFill>
        <p:spPr>
          <a:xfrm>
            <a:off x="313925" y="4588423"/>
            <a:ext cx="1926938" cy="738568"/>
          </a:xfrm>
          <a:prstGeom prst="rect">
            <a:avLst/>
          </a:prstGeom>
          <a:ln>
            <a:solidFill>
              <a:schemeClr val="bg1">
                <a:lumMod val="75000"/>
              </a:schemeClr>
            </a:solidFill>
          </a:ln>
        </p:spPr>
      </p:pic>
      <p:sp>
        <p:nvSpPr>
          <p:cNvPr id="25" name="Rectangle 24">
            <a:extLst>
              <a:ext uri="{FF2B5EF4-FFF2-40B4-BE49-F238E27FC236}">
                <a16:creationId xmlns:a16="http://schemas.microsoft.com/office/drawing/2014/main" id="{802BB1D3-9E37-4741-B7B2-8DE082F75F96}"/>
              </a:ext>
            </a:extLst>
          </p:cNvPr>
          <p:cNvSpPr/>
          <p:nvPr/>
        </p:nvSpPr>
        <p:spPr>
          <a:xfrm>
            <a:off x="324172" y="5488737"/>
            <a:ext cx="1687138" cy="1015531"/>
          </a:xfrm>
          <a:prstGeom prst="rect">
            <a:avLst/>
          </a:prstGeom>
          <a:ln>
            <a:solidFill>
              <a:schemeClr val="bg1">
                <a:lumMod val="75000"/>
              </a:schemeClr>
            </a:solidFill>
          </a:ln>
        </p:spPr>
        <p:txBody>
          <a:bodyPr wrap="square">
            <a:spAutoFit/>
          </a:bodyPr>
          <a:lstStyle/>
          <a:p>
            <a:pPr>
              <a:buClr>
                <a:srgbClr val="FF2F92"/>
              </a:buClr>
              <a:defRPr/>
            </a:pPr>
            <a:r>
              <a:rPr lang="en-GB" altLang="en-US" sz="1200" dirty="0">
                <a:solidFill>
                  <a:srgbClr val="606060"/>
                </a:solidFill>
                <a:latin typeface="Arial" panose="020B0604020202020204" pitchFamily="34" charset="0"/>
                <a:ea typeface="ＭＳ Ｐゴシック" pitchFamily="34" charset="-128"/>
                <a:cs typeface="Arial" panose="020B0604020202020204" pitchFamily="34" charset="0"/>
              </a:rPr>
              <a:t>1 in 4 people (</a:t>
            </a:r>
            <a:r>
              <a:rPr lang="en-GB" altLang="en-US" sz="1200" b="1" dirty="0">
                <a:solidFill>
                  <a:srgbClr val="FF0000"/>
                </a:solidFill>
                <a:latin typeface="Arial" panose="020B0604020202020204" pitchFamily="34" charset="0"/>
                <a:ea typeface="ＭＳ Ｐゴシック" pitchFamily="34" charset="-128"/>
                <a:cs typeface="Arial" panose="020B0604020202020204" pitchFamily="34" charset="0"/>
              </a:rPr>
              <a:t>25.4%</a:t>
            </a:r>
            <a:r>
              <a:rPr lang="en-GB" altLang="en-US" sz="1200" dirty="0">
                <a:solidFill>
                  <a:schemeClr val="tx1">
                    <a:lumMod val="50000"/>
                    <a:lumOff val="50000"/>
                  </a:schemeClr>
                </a:solidFill>
                <a:latin typeface="Arial" panose="020B0604020202020204" pitchFamily="34" charset="0"/>
                <a:ea typeface="ＭＳ Ｐゴシック" pitchFamily="34" charset="-128"/>
                <a:cs typeface="Arial" panose="020B0604020202020204" pitchFamily="34" charset="0"/>
              </a:rPr>
              <a:t>)</a:t>
            </a:r>
            <a:r>
              <a:rPr lang="en-GB" altLang="en-US" sz="1200" b="1" dirty="0">
                <a:solidFill>
                  <a:srgbClr val="FF0000"/>
                </a:solidFill>
                <a:latin typeface="Arial" panose="020B0604020202020204" pitchFamily="34" charset="0"/>
                <a:ea typeface="ＭＳ Ｐゴシック" pitchFamily="34" charset="-128"/>
                <a:cs typeface="Arial" panose="020B0604020202020204" pitchFamily="34" charset="0"/>
              </a:rPr>
              <a:t> </a:t>
            </a:r>
            <a:r>
              <a:rPr lang="en-GB" altLang="en-US" sz="1200" dirty="0">
                <a:solidFill>
                  <a:schemeClr val="tx1">
                    <a:lumMod val="50000"/>
                    <a:lumOff val="50000"/>
                  </a:schemeClr>
                </a:solidFill>
                <a:latin typeface="Arial" panose="020B0604020202020204" pitchFamily="34" charset="0"/>
                <a:ea typeface="ＭＳ Ｐゴシック" pitchFamily="34" charset="-128"/>
                <a:cs typeface="Arial" panose="020B0604020202020204" pitchFamily="34" charset="0"/>
              </a:rPr>
              <a:t>working in </a:t>
            </a:r>
            <a:r>
              <a:rPr lang="en-GB" altLang="en-US" sz="1200" b="1" dirty="0">
                <a:solidFill>
                  <a:schemeClr val="tx1">
                    <a:lumMod val="50000"/>
                    <a:lumOff val="50000"/>
                  </a:schemeClr>
                </a:solidFill>
                <a:latin typeface="Arial" panose="020B0604020202020204" pitchFamily="34" charset="0"/>
                <a:ea typeface="ＭＳ Ｐゴシック" pitchFamily="34" charset="-128"/>
                <a:cs typeface="Arial" panose="020B0604020202020204" pitchFamily="34" charset="0"/>
              </a:rPr>
              <a:t>routine and manual occupations </a:t>
            </a:r>
            <a:r>
              <a:rPr lang="en-GB" altLang="en-US" sz="1200" dirty="0">
                <a:solidFill>
                  <a:schemeClr val="tx1">
                    <a:lumMod val="50000"/>
                    <a:lumOff val="50000"/>
                  </a:schemeClr>
                </a:solidFill>
                <a:latin typeface="Arial" panose="020B0604020202020204" pitchFamily="34" charset="0"/>
                <a:ea typeface="ＭＳ Ｐゴシック" pitchFamily="34" charset="-128"/>
                <a:cs typeface="Arial" panose="020B0604020202020204" pitchFamily="34" charset="0"/>
              </a:rPr>
              <a:t>in </a:t>
            </a:r>
          </a:p>
          <a:p>
            <a:pPr>
              <a:buClr>
                <a:srgbClr val="FF2F92"/>
              </a:buClr>
              <a:defRPr/>
            </a:pPr>
            <a:r>
              <a:rPr lang="en-GB" altLang="en-US" sz="1200" dirty="0">
                <a:solidFill>
                  <a:schemeClr val="tx1">
                    <a:lumMod val="50000"/>
                    <a:lumOff val="50000"/>
                  </a:schemeClr>
                </a:solidFill>
                <a:latin typeface="Arial" panose="020B0604020202020204" pitchFamily="34" charset="0"/>
                <a:ea typeface="ＭＳ Ｐゴシック" pitchFamily="34" charset="-128"/>
                <a:cs typeface="Arial" panose="020B0604020202020204" pitchFamily="34" charset="0"/>
              </a:rPr>
              <a:t>Newham smoke</a:t>
            </a:r>
          </a:p>
        </p:txBody>
      </p:sp>
      <p:sp>
        <p:nvSpPr>
          <p:cNvPr id="26" name="Rectangle 25">
            <a:extLst>
              <a:ext uri="{FF2B5EF4-FFF2-40B4-BE49-F238E27FC236}">
                <a16:creationId xmlns:a16="http://schemas.microsoft.com/office/drawing/2014/main" id="{D927A073-CC0B-AF49-AD1D-866B415C8588}"/>
              </a:ext>
            </a:extLst>
          </p:cNvPr>
          <p:cNvSpPr/>
          <p:nvPr/>
        </p:nvSpPr>
        <p:spPr>
          <a:xfrm>
            <a:off x="2394894" y="5488737"/>
            <a:ext cx="1580214" cy="1015531"/>
          </a:xfrm>
          <a:prstGeom prst="rect">
            <a:avLst/>
          </a:prstGeom>
          <a:ln>
            <a:solidFill>
              <a:schemeClr val="bg1">
                <a:lumMod val="75000"/>
              </a:schemeClr>
            </a:solidFill>
          </a:ln>
        </p:spPr>
        <p:txBody>
          <a:bodyPr wrap="square">
            <a:spAutoFit/>
          </a:bodyPr>
          <a:lstStyle/>
          <a:p>
            <a:pPr>
              <a:buClr>
                <a:srgbClr val="FF2F92"/>
              </a:buClr>
              <a:defRPr/>
            </a:pPr>
            <a:r>
              <a:rPr lang="en-GB" altLang="en-US" sz="1200" dirty="0">
                <a:solidFill>
                  <a:srgbClr val="606060"/>
                </a:solidFill>
                <a:latin typeface="Arial" panose="020B0604020202020204" pitchFamily="34" charset="0"/>
                <a:ea typeface="ＭＳ Ｐゴシック" pitchFamily="34" charset="-128"/>
                <a:cs typeface="Arial" panose="020B0604020202020204" pitchFamily="34" charset="0"/>
              </a:rPr>
              <a:t>Smoking prevalence in adults with a </a:t>
            </a:r>
            <a:r>
              <a:rPr lang="en-GB" altLang="en-US" sz="1200" b="1" dirty="0">
                <a:solidFill>
                  <a:srgbClr val="606060"/>
                </a:solidFill>
                <a:latin typeface="Arial" panose="020B0604020202020204" pitchFamily="34" charset="0"/>
                <a:ea typeface="ＭＳ Ｐゴシック" pitchFamily="34" charset="-128"/>
                <a:cs typeface="Arial" panose="020B0604020202020204" pitchFamily="34" charset="0"/>
              </a:rPr>
              <a:t>severe mental illness </a:t>
            </a:r>
            <a:r>
              <a:rPr lang="en-GB" altLang="en-US" sz="1200" dirty="0">
                <a:solidFill>
                  <a:srgbClr val="606060"/>
                </a:solidFill>
                <a:latin typeface="Arial" panose="020B0604020202020204" pitchFamily="34" charset="0"/>
                <a:ea typeface="ＭＳ Ｐゴシック" pitchFamily="34" charset="-128"/>
                <a:cs typeface="Arial" panose="020B0604020202020204" pitchFamily="34" charset="0"/>
              </a:rPr>
              <a:t>in Newham is </a:t>
            </a:r>
            <a:r>
              <a:rPr lang="en-GB" altLang="en-US" sz="1200" b="1" dirty="0">
                <a:solidFill>
                  <a:srgbClr val="FF0000"/>
                </a:solidFill>
                <a:latin typeface="Arial" panose="020B0604020202020204" pitchFamily="34" charset="0"/>
                <a:ea typeface="ＭＳ Ｐゴシック" pitchFamily="34" charset="-128"/>
                <a:cs typeface="Arial" panose="020B0604020202020204" pitchFamily="34" charset="0"/>
              </a:rPr>
              <a:t>35.5%</a:t>
            </a:r>
          </a:p>
        </p:txBody>
      </p:sp>
      <p:sp>
        <p:nvSpPr>
          <p:cNvPr id="28" name="Rectangle 27">
            <a:extLst>
              <a:ext uri="{FF2B5EF4-FFF2-40B4-BE49-F238E27FC236}">
                <a16:creationId xmlns:a16="http://schemas.microsoft.com/office/drawing/2014/main" id="{844EA184-52FE-B64F-BF02-B94B7CB73332}"/>
              </a:ext>
            </a:extLst>
          </p:cNvPr>
          <p:cNvSpPr/>
          <p:nvPr/>
        </p:nvSpPr>
        <p:spPr>
          <a:xfrm>
            <a:off x="5869275" y="5488736"/>
            <a:ext cx="1580214" cy="1015531"/>
          </a:xfrm>
          <a:prstGeom prst="rect">
            <a:avLst/>
          </a:prstGeom>
          <a:ln>
            <a:solidFill>
              <a:schemeClr val="bg1">
                <a:lumMod val="75000"/>
              </a:schemeClr>
            </a:solidFill>
          </a:ln>
        </p:spPr>
        <p:txBody>
          <a:bodyPr wrap="square">
            <a:spAutoFit/>
          </a:bodyPr>
          <a:lstStyle/>
          <a:p>
            <a:pPr>
              <a:buClr>
                <a:srgbClr val="FF2F92"/>
              </a:buClr>
              <a:defRPr/>
            </a:pPr>
            <a:r>
              <a:rPr lang="en-GB" altLang="en-US" sz="1200" dirty="0">
                <a:solidFill>
                  <a:srgbClr val="606060"/>
                </a:solidFill>
                <a:latin typeface="Arial" panose="020B0604020202020204" pitchFamily="34" charset="0"/>
                <a:ea typeface="ＭＳ Ｐゴシック" pitchFamily="34" charset="-128"/>
                <a:cs typeface="Arial" panose="020B0604020202020204" pitchFamily="34" charset="0"/>
              </a:rPr>
              <a:t>Smoking prevalence in adults with a </a:t>
            </a:r>
            <a:r>
              <a:rPr lang="en-GB" altLang="en-US" sz="1200" b="1" dirty="0">
                <a:solidFill>
                  <a:srgbClr val="606060"/>
                </a:solidFill>
                <a:latin typeface="Arial" panose="020B0604020202020204" pitchFamily="34" charset="0"/>
                <a:ea typeface="ＭＳ Ｐゴシック" pitchFamily="34" charset="-128"/>
                <a:cs typeface="Arial" panose="020B0604020202020204" pitchFamily="34" charset="0"/>
              </a:rPr>
              <a:t>long term mental health condition</a:t>
            </a:r>
            <a:r>
              <a:rPr lang="en-GB" altLang="en-US" sz="1200" dirty="0">
                <a:solidFill>
                  <a:srgbClr val="606060"/>
                </a:solidFill>
                <a:latin typeface="Arial" panose="020B0604020202020204" pitchFamily="34" charset="0"/>
                <a:ea typeface="ＭＳ Ｐゴシック" pitchFamily="34" charset="-128"/>
                <a:cs typeface="Arial" panose="020B0604020202020204" pitchFamily="34" charset="0"/>
              </a:rPr>
              <a:t> in Newham is </a:t>
            </a:r>
            <a:r>
              <a:rPr lang="en-GB" altLang="en-US" sz="1200" b="1" dirty="0">
                <a:solidFill>
                  <a:srgbClr val="FF0000"/>
                </a:solidFill>
                <a:latin typeface="Arial" panose="020B0604020202020204" pitchFamily="34" charset="0"/>
                <a:ea typeface="ＭＳ Ｐゴシック" pitchFamily="34" charset="-128"/>
                <a:cs typeface="Arial" panose="020B0604020202020204" pitchFamily="34" charset="0"/>
              </a:rPr>
              <a:t>28.4%</a:t>
            </a:r>
          </a:p>
        </p:txBody>
      </p:sp>
      <p:sp>
        <p:nvSpPr>
          <p:cNvPr id="32" name="Rectangle 31">
            <a:extLst>
              <a:ext uri="{FF2B5EF4-FFF2-40B4-BE49-F238E27FC236}">
                <a16:creationId xmlns:a16="http://schemas.microsoft.com/office/drawing/2014/main" id="{E85D05F7-0D33-724D-B5E0-16BF5B35C755}"/>
              </a:ext>
            </a:extLst>
          </p:cNvPr>
          <p:cNvSpPr/>
          <p:nvPr/>
        </p:nvSpPr>
        <p:spPr>
          <a:xfrm>
            <a:off x="2794199" y="4149080"/>
            <a:ext cx="4104456" cy="311199"/>
          </a:xfrm>
          <a:prstGeom prst="rect">
            <a:avLst/>
          </a:prstGeom>
          <a:ln>
            <a:solidFill>
              <a:schemeClr val="bg1">
                <a:lumMod val="75000"/>
              </a:schemeClr>
            </a:solidFill>
          </a:ln>
        </p:spPr>
        <p:txBody>
          <a:bodyPr wrap="square">
            <a:spAutoFit/>
          </a:bodyPr>
          <a:lstStyle/>
          <a:p>
            <a:pPr algn="ctr">
              <a:buClr>
                <a:srgbClr val="FF2F92"/>
              </a:buClr>
              <a:defRPr/>
            </a:pPr>
            <a:r>
              <a:rPr lang="en-GB" altLang="en-US" sz="1400" b="1" dirty="0">
                <a:solidFill>
                  <a:srgbClr val="606060"/>
                </a:solidFill>
                <a:ea typeface="ＭＳ Ｐゴシック" pitchFamily="34" charset="-128"/>
              </a:rPr>
              <a:t>Mental Health:</a:t>
            </a:r>
          </a:p>
        </p:txBody>
      </p:sp>
      <p:pic>
        <p:nvPicPr>
          <p:cNvPr id="30" name="Picture 29">
            <a:extLst>
              <a:ext uri="{FF2B5EF4-FFF2-40B4-BE49-F238E27FC236}">
                <a16:creationId xmlns:a16="http://schemas.microsoft.com/office/drawing/2014/main" id="{F995FDE2-C587-3F4A-815D-B4FAD944359A}"/>
              </a:ext>
            </a:extLst>
          </p:cNvPr>
          <p:cNvPicPr>
            <a:picLocks noChangeAspect="1"/>
          </p:cNvPicPr>
          <p:nvPr/>
        </p:nvPicPr>
        <p:blipFill>
          <a:blip r:embed="rId5"/>
          <a:stretch>
            <a:fillRect/>
          </a:stretch>
        </p:blipFill>
        <p:spPr>
          <a:xfrm>
            <a:off x="2674769" y="4617413"/>
            <a:ext cx="1097171" cy="731447"/>
          </a:xfrm>
          <a:prstGeom prst="rect">
            <a:avLst/>
          </a:prstGeom>
          <a:ln>
            <a:solidFill>
              <a:schemeClr val="bg1">
                <a:lumMod val="75000"/>
              </a:schemeClr>
            </a:solidFill>
          </a:ln>
        </p:spPr>
      </p:pic>
      <p:pic>
        <p:nvPicPr>
          <p:cNvPr id="33" name="Picture 32">
            <a:extLst>
              <a:ext uri="{FF2B5EF4-FFF2-40B4-BE49-F238E27FC236}">
                <a16:creationId xmlns:a16="http://schemas.microsoft.com/office/drawing/2014/main" id="{5EB6AD3D-A001-1D46-A4C2-E213AEDE3365}"/>
              </a:ext>
            </a:extLst>
          </p:cNvPr>
          <p:cNvPicPr>
            <a:picLocks noChangeAspect="1"/>
          </p:cNvPicPr>
          <p:nvPr/>
        </p:nvPicPr>
        <p:blipFill>
          <a:blip r:embed="rId6"/>
          <a:stretch>
            <a:fillRect/>
          </a:stretch>
        </p:blipFill>
        <p:spPr>
          <a:xfrm>
            <a:off x="4308926" y="4631616"/>
            <a:ext cx="1325645" cy="744071"/>
          </a:xfrm>
          <a:prstGeom prst="rect">
            <a:avLst/>
          </a:prstGeom>
          <a:ln>
            <a:solidFill>
              <a:schemeClr val="bg1">
                <a:lumMod val="75000"/>
              </a:schemeClr>
            </a:solidFill>
          </a:ln>
        </p:spPr>
      </p:pic>
      <p:sp>
        <p:nvSpPr>
          <p:cNvPr id="38" name="Rectangle 37">
            <a:extLst>
              <a:ext uri="{FF2B5EF4-FFF2-40B4-BE49-F238E27FC236}">
                <a16:creationId xmlns:a16="http://schemas.microsoft.com/office/drawing/2014/main" id="{E1AB3EF0-4D25-4640-87E7-C9DFB0B5DCB5}"/>
              </a:ext>
            </a:extLst>
          </p:cNvPr>
          <p:cNvSpPr/>
          <p:nvPr/>
        </p:nvSpPr>
        <p:spPr>
          <a:xfrm>
            <a:off x="4164407" y="5488737"/>
            <a:ext cx="1580214" cy="1015531"/>
          </a:xfrm>
          <a:prstGeom prst="rect">
            <a:avLst/>
          </a:prstGeom>
          <a:ln>
            <a:solidFill>
              <a:schemeClr val="bg1">
                <a:lumMod val="75000"/>
              </a:schemeClr>
            </a:solidFill>
          </a:ln>
        </p:spPr>
        <p:txBody>
          <a:bodyPr wrap="square">
            <a:spAutoFit/>
          </a:bodyPr>
          <a:lstStyle/>
          <a:p>
            <a:pPr>
              <a:buClr>
                <a:srgbClr val="FF2F92"/>
              </a:buClr>
              <a:defRPr/>
            </a:pPr>
            <a:r>
              <a:rPr lang="en-GB" altLang="en-US" sz="1200" dirty="0">
                <a:solidFill>
                  <a:srgbClr val="606060"/>
                </a:solidFill>
                <a:latin typeface="Arial" panose="020B0604020202020204" pitchFamily="34" charset="0"/>
                <a:ea typeface="ＭＳ Ｐゴシック" pitchFamily="34" charset="-128"/>
                <a:cs typeface="Arial" panose="020B0604020202020204" pitchFamily="34" charset="0"/>
              </a:rPr>
              <a:t>Smoking prevalence in adults with </a:t>
            </a:r>
            <a:r>
              <a:rPr lang="en-GB" altLang="en-US" sz="1200" b="1" dirty="0">
                <a:solidFill>
                  <a:srgbClr val="606060"/>
                </a:solidFill>
                <a:latin typeface="Arial" panose="020B0604020202020204" pitchFamily="34" charset="0"/>
                <a:ea typeface="ＭＳ Ｐゴシック" pitchFamily="34" charset="-128"/>
                <a:cs typeface="Arial" panose="020B0604020202020204" pitchFamily="34" charset="0"/>
              </a:rPr>
              <a:t>anxiety or depression </a:t>
            </a:r>
            <a:r>
              <a:rPr lang="en-GB" altLang="en-US" sz="1200" dirty="0">
                <a:solidFill>
                  <a:srgbClr val="606060"/>
                </a:solidFill>
                <a:latin typeface="Arial" panose="020B0604020202020204" pitchFamily="34" charset="0"/>
                <a:ea typeface="ＭＳ Ｐゴシック" pitchFamily="34" charset="-128"/>
                <a:cs typeface="Arial" panose="020B0604020202020204" pitchFamily="34" charset="0"/>
              </a:rPr>
              <a:t>in Newham is </a:t>
            </a:r>
            <a:r>
              <a:rPr lang="en-GB" altLang="en-US" sz="1200" b="1" dirty="0">
                <a:solidFill>
                  <a:srgbClr val="FF0000"/>
                </a:solidFill>
                <a:latin typeface="Arial" panose="020B0604020202020204" pitchFamily="34" charset="0"/>
                <a:ea typeface="ＭＳ Ｐゴシック" pitchFamily="34" charset="-128"/>
                <a:cs typeface="Arial" panose="020B0604020202020204" pitchFamily="34" charset="0"/>
              </a:rPr>
              <a:t>25.8%</a:t>
            </a:r>
          </a:p>
        </p:txBody>
      </p:sp>
      <p:graphicFrame>
        <p:nvGraphicFramePr>
          <p:cNvPr id="39" name="Chart 38">
            <a:extLst>
              <a:ext uri="{FF2B5EF4-FFF2-40B4-BE49-F238E27FC236}">
                <a16:creationId xmlns:a16="http://schemas.microsoft.com/office/drawing/2014/main" id="{F224795D-AFD0-5D40-8C96-B7BBCF6C2620}"/>
              </a:ext>
            </a:extLst>
          </p:cNvPr>
          <p:cNvGraphicFramePr/>
          <p:nvPr>
            <p:extLst>
              <p:ext uri="{D42A27DB-BD31-4B8C-83A1-F6EECF244321}">
                <p14:modId xmlns:p14="http://schemas.microsoft.com/office/powerpoint/2010/main" val="1529442985"/>
              </p:ext>
            </p:extLst>
          </p:nvPr>
        </p:nvGraphicFramePr>
        <p:xfrm>
          <a:off x="5945465" y="4068094"/>
          <a:ext cx="1325645" cy="1337559"/>
        </p:xfrm>
        <a:graphic>
          <a:graphicData uri="http://schemas.openxmlformats.org/drawingml/2006/chart">
            <c:chart xmlns:c="http://schemas.openxmlformats.org/drawingml/2006/chart" xmlns:r="http://schemas.openxmlformats.org/officeDocument/2006/relationships" r:id="rId7"/>
          </a:graphicData>
        </a:graphic>
      </p:graphicFrame>
      <p:sp>
        <p:nvSpPr>
          <p:cNvPr id="23" name="Rectangle 22"/>
          <p:cNvSpPr/>
          <p:nvPr/>
        </p:nvSpPr>
        <p:spPr>
          <a:xfrm>
            <a:off x="178683" y="605719"/>
            <a:ext cx="7145811" cy="3228714"/>
          </a:xfrm>
          <a:prstGeom prst="rect">
            <a:avLst/>
          </a:prstGeom>
          <a:solidFill>
            <a:schemeClr val="bg1"/>
          </a:solidFill>
          <a:ln>
            <a:solidFill>
              <a:srgbClr val="FF0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Aft>
                <a:spcPts val="600"/>
              </a:spcAft>
              <a:buClr>
                <a:srgbClr val="FF2F92"/>
              </a:buClr>
              <a:defRPr/>
            </a:pPr>
            <a:r>
              <a:rPr lang="en-GB" sz="1400" b="1" dirty="0" smtClean="0">
                <a:solidFill>
                  <a:srgbClr val="FF0074"/>
                </a:solidFill>
                <a:latin typeface="Arial" panose="020B0604020202020204" pitchFamily="34" charset="0"/>
                <a:cs typeface="Arial" panose="020B0604020202020204" pitchFamily="34" charset="0"/>
              </a:rPr>
              <a:t>Key inequalities:</a:t>
            </a:r>
          </a:p>
          <a:p>
            <a:pPr marL="285750" indent="-285750">
              <a:lnSpc>
                <a:spcPct val="100000"/>
              </a:lnSpc>
              <a:spcAft>
                <a:spcPts val="600"/>
              </a:spcAft>
              <a:buClr>
                <a:srgbClr val="FF2F92"/>
              </a:buClr>
              <a:buFont typeface="Arial" panose="020B0604020202020204" pitchFamily="34" charset="0"/>
              <a:buChar char="•"/>
              <a:defRPr/>
            </a:pPr>
            <a:r>
              <a:rPr lang="en-GB" sz="1400" dirty="0" smtClean="0">
                <a:solidFill>
                  <a:srgbClr val="FF0074"/>
                </a:solidFill>
                <a:latin typeface="Arial" panose="020B0604020202020204" pitchFamily="34" charset="0"/>
                <a:cs typeface="Arial" panose="020B0604020202020204" pitchFamily="34" charset="0"/>
              </a:rPr>
              <a:t>There </a:t>
            </a:r>
            <a:r>
              <a:rPr lang="en-GB" sz="1400" dirty="0">
                <a:solidFill>
                  <a:srgbClr val="FF0074"/>
                </a:solidFill>
                <a:latin typeface="Arial" panose="020B0604020202020204" pitchFamily="34" charset="0"/>
                <a:cs typeface="Arial" panose="020B0604020202020204" pitchFamily="34" charset="0"/>
              </a:rPr>
              <a:t>is a strong link between </a:t>
            </a:r>
            <a:r>
              <a:rPr lang="en-GB" sz="1400" dirty="0" smtClean="0">
                <a:solidFill>
                  <a:srgbClr val="FF0074"/>
                </a:solidFill>
                <a:latin typeface="Arial" panose="020B0604020202020204" pitchFamily="34" charset="0"/>
                <a:cs typeface="Arial" panose="020B0604020202020204" pitchFamily="34" charset="0"/>
              </a:rPr>
              <a:t>smoking </a:t>
            </a:r>
            <a:r>
              <a:rPr lang="en-GB" sz="1400" dirty="0">
                <a:solidFill>
                  <a:srgbClr val="FF0074"/>
                </a:solidFill>
                <a:latin typeface="Arial" panose="020B0604020202020204" pitchFamily="34" charset="0"/>
                <a:cs typeface="Arial" panose="020B0604020202020204" pitchFamily="34" charset="0"/>
              </a:rPr>
              <a:t>and </a:t>
            </a:r>
            <a:r>
              <a:rPr lang="en-GB" sz="1400" dirty="0" smtClean="0">
                <a:solidFill>
                  <a:srgbClr val="FF0074"/>
                </a:solidFill>
                <a:latin typeface="Arial" panose="020B0604020202020204" pitchFamily="34" charset="0"/>
                <a:cs typeface="Arial" panose="020B0604020202020204" pitchFamily="34" charset="0"/>
              </a:rPr>
              <a:t>socio-economic status. </a:t>
            </a:r>
            <a:r>
              <a:rPr lang="en-GB" sz="1400" dirty="0">
                <a:solidFill>
                  <a:srgbClr val="FF0074"/>
                </a:solidFill>
                <a:latin typeface="Arial" panose="020B0604020202020204" pitchFamily="34" charset="0"/>
                <a:cs typeface="Arial" panose="020B0604020202020204" pitchFamily="34" charset="0"/>
              </a:rPr>
              <a:t>It has been identified as the </a:t>
            </a:r>
            <a:r>
              <a:rPr lang="en-GB" sz="1400" b="1" dirty="0" smtClean="0">
                <a:solidFill>
                  <a:srgbClr val="FF0074"/>
                </a:solidFill>
                <a:latin typeface="Arial" panose="020B0604020202020204" pitchFamily="34" charset="0"/>
                <a:cs typeface="Arial" panose="020B0604020202020204" pitchFamily="34" charset="0"/>
              </a:rPr>
              <a:t>biggest </a:t>
            </a:r>
            <a:r>
              <a:rPr lang="en-GB" sz="1400" b="1" dirty="0">
                <a:solidFill>
                  <a:srgbClr val="FF0074"/>
                </a:solidFill>
                <a:latin typeface="Arial" panose="020B0604020202020204" pitchFamily="34" charset="0"/>
                <a:cs typeface="Arial" panose="020B0604020202020204" pitchFamily="34" charset="0"/>
              </a:rPr>
              <a:t>cause of inequality </a:t>
            </a:r>
            <a:r>
              <a:rPr lang="en-GB" sz="1400" dirty="0">
                <a:solidFill>
                  <a:srgbClr val="FF0074"/>
                </a:solidFill>
                <a:latin typeface="Arial" panose="020B0604020202020204" pitchFamily="34" charset="0"/>
                <a:cs typeface="Arial" panose="020B0604020202020204" pitchFamily="34" charset="0"/>
              </a:rPr>
              <a:t>in death rates between rich and poor in the UK.</a:t>
            </a:r>
          </a:p>
          <a:p>
            <a:pPr marL="285750" indent="-285750">
              <a:lnSpc>
                <a:spcPct val="100000"/>
              </a:lnSpc>
              <a:spcAft>
                <a:spcPts val="600"/>
              </a:spcAft>
              <a:buClr>
                <a:srgbClr val="FF2F92"/>
              </a:buClr>
              <a:buFont typeface="Arial" panose="020B0604020202020204" pitchFamily="34" charset="0"/>
              <a:buChar char="•"/>
              <a:defRPr/>
            </a:pPr>
            <a:r>
              <a:rPr lang="en-GB" sz="1400" dirty="0">
                <a:solidFill>
                  <a:srgbClr val="FF0074"/>
                </a:solidFill>
                <a:latin typeface="Arial" panose="020B0604020202020204" pitchFamily="34" charset="0"/>
                <a:cs typeface="Arial" panose="020B0604020202020204" pitchFamily="34" charset="0"/>
              </a:rPr>
              <a:t>In those households working in routine and </a:t>
            </a:r>
            <a:r>
              <a:rPr lang="en-GB" sz="1400" dirty="0" smtClean="0">
                <a:solidFill>
                  <a:srgbClr val="FF0074"/>
                </a:solidFill>
                <a:latin typeface="Arial" panose="020B0604020202020204" pitchFamily="34" charset="0"/>
                <a:cs typeface="Arial" panose="020B0604020202020204" pitchFamily="34" charset="0"/>
              </a:rPr>
              <a:t>manual </a:t>
            </a:r>
            <a:r>
              <a:rPr lang="en-GB" sz="1400" dirty="0">
                <a:solidFill>
                  <a:srgbClr val="FF0074"/>
                </a:solidFill>
                <a:latin typeface="Arial" panose="020B0604020202020204" pitchFamily="34" charset="0"/>
                <a:cs typeface="Arial" panose="020B0604020202020204" pitchFamily="34" charset="0"/>
              </a:rPr>
              <a:t>job roles</a:t>
            </a:r>
            <a:r>
              <a:rPr lang="en-GB" sz="1400" dirty="0" smtClean="0">
                <a:solidFill>
                  <a:srgbClr val="FF0074"/>
                </a:solidFill>
                <a:latin typeface="Arial" panose="020B0604020202020204" pitchFamily="34" charset="0"/>
                <a:cs typeface="Arial" panose="020B0604020202020204" pitchFamily="34" charset="0"/>
              </a:rPr>
              <a:t>, </a:t>
            </a:r>
            <a:r>
              <a:rPr lang="en-GB" sz="1400" b="1" dirty="0" smtClean="0">
                <a:solidFill>
                  <a:srgbClr val="FF0074"/>
                </a:solidFill>
                <a:latin typeface="Arial" panose="020B0604020202020204" pitchFamily="34" charset="0"/>
                <a:cs typeface="Arial" panose="020B0604020202020204" pitchFamily="34" charset="0"/>
              </a:rPr>
              <a:t>nearly half will have started smoking before the age of 16</a:t>
            </a:r>
            <a:r>
              <a:rPr lang="en-GB" sz="1400" dirty="0" smtClean="0">
                <a:solidFill>
                  <a:srgbClr val="FF0074"/>
                </a:solidFill>
                <a:latin typeface="Arial" panose="020B0604020202020204" pitchFamily="34" charset="0"/>
                <a:cs typeface="Arial" panose="020B0604020202020204" pitchFamily="34" charset="0"/>
              </a:rPr>
              <a:t>. </a:t>
            </a:r>
            <a:r>
              <a:rPr lang="en-GB" sz="1400" dirty="0">
                <a:solidFill>
                  <a:srgbClr val="FF0074"/>
                </a:solidFill>
                <a:latin typeface="Arial" panose="020B0604020202020204" pitchFamily="34" charset="0"/>
                <a:cs typeface="Arial" panose="020B0604020202020204" pitchFamily="34" charset="0"/>
              </a:rPr>
              <a:t>This compares to one third in managerial and professional households.</a:t>
            </a:r>
          </a:p>
          <a:p>
            <a:pPr marL="285750" indent="-285750">
              <a:lnSpc>
                <a:spcPct val="100000"/>
              </a:lnSpc>
              <a:spcAft>
                <a:spcPts val="600"/>
              </a:spcAft>
              <a:buClr>
                <a:srgbClr val="FF2F92"/>
              </a:buClr>
              <a:buFont typeface="Arial" panose="020B0604020202020204" pitchFamily="34" charset="0"/>
              <a:buChar char="•"/>
              <a:defRPr/>
            </a:pPr>
            <a:r>
              <a:rPr lang="en-GB" sz="1400" dirty="0" smtClean="0">
                <a:solidFill>
                  <a:srgbClr val="FF0074"/>
                </a:solidFill>
                <a:latin typeface="Arial" panose="020B0604020202020204" pitchFamily="34" charset="0"/>
                <a:cs typeface="Arial" panose="020B0604020202020204" pitchFamily="34" charset="0"/>
              </a:rPr>
              <a:t>Newham </a:t>
            </a:r>
            <a:r>
              <a:rPr lang="en-GB" sz="1400" dirty="0">
                <a:solidFill>
                  <a:srgbClr val="FF0074"/>
                </a:solidFill>
                <a:latin typeface="Arial" panose="020B0604020202020204" pitchFamily="34" charset="0"/>
                <a:cs typeface="Arial" panose="020B0604020202020204" pitchFamily="34" charset="0"/>
              </a:rPr>
              <a:t>has a </a:t>
            </a:r>
            <a:r>
              <a:rPr lang="en-GB" sz="1400" b="1" dirty="0">
                <a:solidFill>
                  <a:srgbClr val="FF0074"/>
                </a:solidFill>
                <a:latin typeface="Arial" panose="020B0604020202020204" pitchFamily="34" charset="0"/>
                <a:cs typeface="Arial" panose="020B0604020202020204" pitchFamily="34" charset="0"/>
              </a:rPr>
              <a:t>greater socioeconomic gap </a:t>
            </a:r>
            <a:r>
              <a:rPr lang="en-GB" sz="1400" dirty="0">
                <a:solidFill>
                  <a:srgbClr val="FF0074"/>
                </a:solidFill>
                <a:latin typeface="Arial" panose="020B0604020202020204" pitchFamily="34" charset="0"/>
                <a:cs typeface="Arial" panose="020B0604020202020204" pitchFamily="34" charset="0"/>
              </a:rPr>
              <a:t>between current smokers compared to London (odds of being a smoker in a routine and manual occupation vs being a non smoker in other occupations). </a:t>
            </a:r>
          </a:p>
          <a:p>
            <a:pPr marL="285750" indent="-285750">
              <a:lnSpc>
                <a:spcPct val="100000"/>
              </a:lnSpc>
              <a:spcAft>
                <a:spcPts val="600"/>
              </a:spcAft>
              <a:buClr>
                <a:srgbClr val="FF2F92"/>
              </a:buClr>
              <a:buFont typeface="Arial" panose="020B0604020202020204" pitchFamily="34" charset="0"/>
              <a:buChar char="•"/>
              <a:defRPr/>
            </a:pPr>
            <a:r>
              <a:rPr lang="en-GB" sz="1400" dirty="0">
                <a:solidFill>
                  <a:srgbClr val="FF0074"/>
                </a:solidFill>
                <a:latin typeface="Arial" panose="020B0604020202020204" pitchFamily="34" charset="0"/>
                <a:cs typeface="Arial" panose="020B0604020202020204" pitchFamily="34" charset="0"/>
              </a:rPr>
              <a:t>Newham has the 4</a:t>
            </a:r>
            <a:r>
              <a:rPr lang="en-GB" sz="1400" baseline="30000" dirty="0">
                <a:solidFill>
                  <a:srgbClr val="FF0074"/>
                </a:solidFill>
                <a:latin typeface="Arial" panose="020B0604020202020204" pitchFamily="34" charset="0"/>
                <a:cs typeface="Arial" panose="020B0604020202020204" pitchFamily="34" charset="0"/>
              </a:rPr>
              <a:t>th</a:t>
            </a:r>
            <a:r>
              <a:rPr lang="en-GB" sz="1400" dirty="0">
                <a:solidFill>
                  <a:srgbClr val="FF0074"/>
                </a:solidFill>
                <a:latin typeface="Arial" panose="020B0604020202020204" pitchFamily="34" charset="0"/>
                <a:cs typeface="Arial" panose="020B0604020202020204" pitchFamily="34" charset="0"/>
              </a:rPr>
              <a:t> highest deprivation score in London at 32.9 and ranks as the 21</a:t>
            </a:r>
            <a:r>
              <a:rPr lang="en-GB" sz="1400" baseline="30000" dirty="0">
                <a:solidFill>
                  <a:srgbClr val="FF0074"/>
                </a:solidFill>
                <a:latin typeface="Arial" panose="020B0604020202020204" pitchFamily="34" charset="0"/>
                <a:cs typeface="Arial" panose="020B0604020202020204" pitchFamily="34" charset="0"/>
              </a:rPr>
              <a:t>st</a:t>
            </a:r>
            <a:r>
              <a:rPr lang="en-GB" sz="1400" dirty="0">
                <a:solidFill>
                  <a:srgbClr val="FF0074"/>
                </a:solidFill>
                <a:latin typeface="Arial" panose="020B0604020202020204" pitchFamily="34" charset="0"/>
                <a:cs typeface="Arial" panose="020B0604020202020204" pitchFamily="34" charset="0"/>
              </a:rPr>
              <a:t> most deprived borough in England. </a:t>
            </a:r>
          </a:p>
        </p:txBody>
      </p:sp>
      <p:pic>
        <p:nvPicPr>
          <p:cNvPr id="16" name="Picture 15">
            <a:extLst>
              <a:ext uri="{FF2B5EF4-FFF2-40B4-BE49-F238E27FC236}">
                <a16:creationId xmlns:a16="http://schemas.microsoft.com/office/drawing/2014/main" id="{C6D0A70A-2AD4-D842-803C-277BE9F83819}"/>
              </a:ext>
            </a:extLst>
          </p:cNvPr>
          <p:cNvPicPr>
            <a:picLocks noChangeAspect="1"/>
          </p:cNvPicPr>
          <p:nvPr/>
        </p:nvPicPr>
        <p:blipFill rotWithShape="1">
          <a:blip r:embed="rId8"/>
          <a:srcRect l="6538" t="-1" r="6566" b="53179"/>
          <a:stretch/>
        </p:blipFill>
        <p:spPr>
          <a:xfrm>
            <a:off x="7504906" y="3862492"/>
            <a:ext cx="4392685" cy="1141159"/>
          </a:xfrm>
          <a:prstGeom prst="rect">
            <a:avLst/>
          </a:prstGeom>
        </p:spPr>
      </p:pic>
      <p:graphicFrame>
        <p:nvGraphicFramePr>
          <p:cNvPr id="17" name="Table 16">
            <a:extLst>
              <a:ext uri="{FF2B5EF4-FFF2-40B4-BE49-F238E27FC236}">
                <a16:creationId xmlns:a16="http://schemas.microsoft.com/office/drawing/2014/main" id="{4238CFB1-85FB-CE4A-BF85-4A88EAD8E5FE}"/>
              </a:ext>
            </a:extLst>
          </p:cNvPr>
          <p:cNvGraphicFramePr>
            <a:graphicFrameLocks noGrp="1"/>
          </p:cNvGraphicFramePr>
          <p:nvPr>
            <p:extLst>
              <p:ext uri="{D42A27DB-BD31-4B8C-83A1-F6EECF244321}">
                <p14:modId xmlns:p14="http://schemas.microsoft.com/office/powerpoint/2010/main" val="3300615484"/>
              </p:ext>
            </p:extLst>
          </p:nvPr>
        </p:nvGraphicFramePr>
        <p:xfrm>
          <a:off x="8102198" y="4954898"/>
          <a:ext cx="3198103" cy="1727292"/>
        </p:xfrm>
        <a:graphic>
          <a:graphicData uri="http://schemas.openxmlformats.org/drawingml/2006/table">
            <a:tbl>
              <a:tblPr>
                <a:tableStyleId>{5C22544A-7EE6-4342-B048-85BDC9FD1C3A}</a:tableStyleId>
              </a:tblPr>
              <a:tblGrid>
                <a:gridCol w="1022147">
                  <a:extLst>
                    <a:ext uri="{9D8B030D-6E8A-4147-A177-3AD203B41FA5}">
                      <a16:colId xmlns:a16="http://schemas.microsoft.com/office/drawing/2014/main" val="1485698603"/>
                    </a:ext>
                  </a:extLst>
                </a:gridCol>
                <a:gridCol w="736504">
                  <a:extLst>
                    <a:ext uri="{9D8B030D-6E8A-4147-A177-3AD203B41FA5}">
                      <a16:colId xmlns:a16="http://schemas.microsoft.com/office/drawing/2014/main" val="3342498847"/>
                    </a:ext>
                  </a:extLst>
                </a:gridCol>
                <a:gridCol w="749202">
                  <a:extLst>
                    <a:ext uri="{9D8B030D-6E8A-4147-A177-3AD203B41FA5}">
                      <a16:colId xmlns:a16="http://schemas.microsoft.com/office/drawing/2014/main" val="1028211704"/>
                    </a:ext>
                  </a:extLst>
                </a:gridCol>
                <a:gridCol w="690250">
                  <a:extLst>
                    <a:ext uri="{9D8B030D-6E8A-4147-A177-3AD203B41FA5}">
                      <a16:colId xmlns:a16="http://schemas.microsoft.com/office/drawing/2014/main" val="3235028302"/>
                    </a:ext>
                  </a:extLst>
                </a:gridCol>
              </a:tblGrid>
              <a:tr h="400768">
                <a:tc>
                  <a:txBody>
                    <a:bodyPr/>
                    <a:lstStyle/>
                    <a:p>
                      <a:pPr algn="ctr" fontAlgn="b"/>
                      <a:r>
                        <a:rPr lang="en-GB" sz="1000" b="1" u="none" strike="noStrike" dirty="0" smtClean="0">
                          <a:effectLst/>
                          <a:latin typeface="Arial" panose="020B0604020202020204" pitchFamily="34" charset="0"/>
                          <a:cs typeface="Arial" panose="020B0604020202020204" pitchFamily="34" charset="0"/>
                        </a:rPr>
                        <a:t>  National data</a:t>
                      </a:r>
                      <a:br>
                        <a:rPr lang="en-GB" sz="1000" b="1" u="none" strike="noStrike" dirty="0" smtClean="0">
                          <a:effectLst/>
                          <a:latin typeface="Arial" panose="020B0604020202020204" pitchFamily="34" charset="0"/>
                          <a:cs typeface="Arial" panose="020B0604020202020204" pitchFamily="34" charset="0"/>
                        </a:rPr>
                      </a:br>
                      <a:r>
                        <a:rPr lang="en-GB" sz="1000" b="1" u="none" strike="noStrike" dirty="0" smtClean="0">
                          <a:effectLst/>
                          <a:latin typeface="Arial" panose="020B0604020202020204" pitchFamily="34" charset="0"/>
                          <a:cs typeface="Arial" panose="020B0604020202020204" pitchFamily="34" charset="0"/>
                        </a:rPr>
                        <a:t>(source: </a:t>
                      </a:r>
                      <a:r>
                        <a:rPr lang="en-GB" sz="1000" b="1" u="none" strike="noStrike" dirty="0" smtClean="0">
                          <a:effectLst/>
                          <a:latin typeface="Arial" panose="020B0604020202020204" pitchFamily="34" charset="0"/>
                          <a:cs typeface="Arial" panose="020B0604020202020204" pitchFamily="34" charset="0"/>
                          <a:hlinkClick r:id="rId9"/>
                        </a:rPr>
                        <a:t>ONS</a:t>
                      </a:r>
                      <a:r>
                        <a:rPr lang="en-GB" sz="1000" b="1" u="none" strike="noStrike" dirty="0" smtClean="0">
                          <a:effectLst/>
                          <a:latin typeface="Arial" panose="020B0604020202020204" pitchFamily="34" charset="0"/>
                          <a:cs typeface="Arial" panose="020B0604020202020204" pitchFamily="34" charset="0"/>
                        </a:rPr>
                        <a:t>)</a:t>
                      </a:r>
                      <a:r>
                        <a:rPr lang="en-GB" sz="1000" b="1" u="none" strike="noStrike" dirty="0">
                          <a:effectLst/>
                          <a:latin typeface="Arial" panose="020B0604020202020204" pitchFamily="34" charset="0"/>
                          <a:cs typeface="Arial" panose="020B0604020202020204" pitchFamily="34" charset="0"/>
                        </a:rPr>
                        <a:t> </a:t>
                      </a:r>
                      <a:endParaRPr lang="en-GB" sz="1000" b="1" i="0" u="none" strike="noStrike" dirty="0">
                        <a:solidFill>
                          <a:srgbClr val="000000"/>
                        </a:solidFill>
                        <a:effectLst/>
                        <a:latin typeface="Arial" panose="020B0604020202020204" pitchFamily="34" charset="0"/>
                        <a:cs typeface="Arial" panose="020B0604020202020204" pitchFamily="34" charset="0"/>
                      </a:endParaRPr>
                    </a:p>
                  </a:txBody>
                  <a:tcPr marL="9524" marR="9524"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GB" sz="1000" b="0" u="none" strike="noStrike" dirty="0">
                          <a:effectLst/>
                          <a:latin typeface="Arial" panose="020B0604020202020204" pitchFamily="34" charset="0"/>
                          <a:cs typeface="Arial" panose="020B0604020202020204" pitchFamily="34" charset="0"/>
                        </a:rPr>
                        <a:t>Cigarette smoker</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9524" marR="9524"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GB" sz="1000" b="0" u="none" strike="noStrike" dirty="0">
                          <a:effectLst/>
                          <a:latin typeface="Arial" panose="020B0604020202020204" pitchFamily="34" charset="0"/>
                          <a:cs typeface="Arial" panose="020B0604020202020204" pitchFamily="34" charset="0"/>
                        </a:rPr>
                        <a:t>Ex-smoker</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9524" marR="9524"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GB" sz="1000" b="0" u="none" strike="noStrike" dirty="0">
                          <a:effectLst/>
                          <a:latin typeface="Arial" panose="020B0604020202020204" pitchFamily="34" charset="0"/>
                          <a:cs typeface="Arial" panose="020B0604020202020204" pitchFamily="34" charset="0"/>
                        </a:rPr>
                        <a:t>Never smoked</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9524" marR="9524"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321048594"/>
                  </a:ext>
                </a:extLst>
              </a:tr>
              <a:tr h="185558">
                <a:tc>
                  <a:txBody>
                    <a:bodyPr/>
                    <a:lstStyle/>
                    <a:p>
                      <a:pPr algn="l" fontAlgn="b"/>
                      <a:r>
                        <a:rPr lang="en-GB" sz="1000" b="0" u="none" strike="noStrike" dirty="0" smtClean="0">
                          <a:effectLst/>
                          <a:latin typeface="Arial" panose="020B0604020202020204" pitchFamily="34" charset="0"/>
                          <a:cs typeface="Arial" panose="020B0604020202020204" pitchFamily="34" charset="0"/>
                        </a:rPr>
                        <a:t> Owns </a:t>
                      </a:r>
                      <a:r>
                        <a:rPr lang="en-GB" sz="1000" b="0" u="none" strike="noStrike" dirty="0">
                          <a:effectLst/>
                          <a:latin typeface="Arial" panose="020B0604020202020204" pitchFamily="34" charset="0"/>
                          <a:cs typeface="Arial" panose="020B0604020202020204" pitchFamily="34" charset="0"/>
                        </a:rPr>
                        <a:t>outright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9524" marR="9524"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GB" sz="1000" b="0" u="none" strike="noStrike" dirty="0" smtClean="0">
                          <a:effectLst/>
                          <a:latin typeface="Arial" panose="020B0604020202020204" pitchFamily="34" charset="0"/>
                          <a:cs typeface="Arial" panose="020B0604020202020204" pitchFamily="34" charset="0"/>
                        </a:rPr>
                        <a:t>15.8%</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9524" marR="9524"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GB" sz="1000" b="0" u="none" strike="noStrike" dirty="0" smtClean="0">
                          <a:effectLst/>
                          <a:latin typeface="Arial" panose="020B0604020202020204" pitchFamily="34" charset="0"/>
                          <a:cs typeface="Arial" panose="020B0604020202020204" pitchFamily="34" charset="0"/>
                        </a:rPr>
                        <a:t>41.7%</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9524" marR="9524"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GB" sz="1000" b="0" u="none" strike="noStrike" dirty="0" smtClean="0">
                          <a:effectLst/>
                          <a:latin typeface="Arial" panose="020B0604020202020204" pitchFamily="34" charset="0"/>
                          <a:cs typeface="Arial" panose="020B0604020202020204" pitchFamily="34" charset="0"/>
                        </a:rPr>
                        <a:t>34.1%</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9524" marR="9524"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61513504"/>
                  </a:ext>
                </a:extLst>
              </a:tr>
              <a:tr h="329522">
                <a:tc>
                  <a:txBody>
                    <a:bodyPr/>
                    <a:lstStyle/>
                    <a:p>
                      <a:pPr marL="90488" indent="-90488" algn="l" fontAlgn="b"/>
                      <a:r>
                        <a:rPr lang="en-GB" sz="1000" b="0" u="none" strike="noStrike" dirty="0" smtClean="0">
                          <a:effectLst/>
                          <a:latin typeface="Arial" panose="020B0604020202020204" pitchFamily="34" charset="0"/>
                          <a:cs typeface="Arial" panose="020B0604020202020204" pitchFamily="34" charset="0"/>
                        </a:rPr>
                        <a:t> Owns with    mortgage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9524" marR="9524"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GB" sz="1000" u="none" strike="noStrike" dirty="0" smtClean="0">
                          <a:effectLst/>
                          <a:latin typeface="Arial" panose="020B0604020202020204" pitchFamily="34" charset="0"/>
                          <a:cs typeface="Arial" panose="020B0604020202020204" pitchFamily="34" charset="0"/>
                        </a:rPr>
                        <a:t>27.4%</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9524" marR="9524"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GB" sz="1000" u="none" strike="noStrike" dirty="0" smtClean="0">
                          <a:effectLst/>
                          <a:latin typeface="Arial" panose="020B0604020202020204" pitchFamily="34" charset="0"/>
                          <a:cs typeface="Arial" panose="020B0604020202020204" pitchFamily="34" charset="0"/>
                        </a:rPr>
                        <a:t>29.3%</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9524" marR="9524"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GB" sz="1000" u="none" strike="noStrike" dirty="0" smtClean="0">
                          <a:effectLst/>
                          <a:latin typeface="Arial" panose="020B0604020202020204" pitchFamily="34" charset="0"/>
                          <a:cs typeface="Arial" panose="020B0604020202020204" pitchFamily="34" charset="0"/>
                        </a:rPr>
                        <a:t>39.2%</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9524" marR="9524"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637492285"/>
                  </a:ext>
                </a:extLst>
              </a:tr>
              <a:tr h="649520">
                <a:tc>
                  <a:txBody>
                    <a:bodyPr/>
                    <a:lstStyle/>
                    <a:p>
                      <a:pPr marL="90488" indent="-90488" algn="l" fontAlgn="b"/>
                      <a:r>
                        <a:rPr lang="en-GB" sz="1000" b="0" u="none" strike="noStrike" dirty="0" smtClean="0">
                          <a:effectLst/>
                          <a:latin typeface="Arial" panose="020B0604020202020204" pitchFamily="34" charset="0"/>
                          <a:cs typeface="Arial" panose="020B0604020202020204" pitchFamily="34" charset="0"/>
                        </a:rPr>
                        <a:t> Rents</a:t>
                      </a:r>
                      <a:r>
                        <a:rPr lang="en-GB" sz="1000" b="0" u="none" strike="noStrike" dirty="0">
                          <a:effectLst/>
                          <a:latin typeface="Arial" panose="020B0604020202020204" pitchFamily="34" charset="0"/>
                          <a:cs typeface="Arial" panose="020B0604020202020204" pitchFamily="34" charset="0"/>
                        </a:rPr>
                        <a:t>: local </a:t>
                      </a:r>
                      <a:r>
                        <a:rPr lang="en-GB" sz="1000" b="0" u="none" strike="noStrike" dirty="0" smtClean="0">
                          <a:effectLst/>
                          <a:latin typeface="Arial" panose="020B0604020202020204" pitchFamily="34" charset="0"/>
                          <a:cs typeface="Arial" panose="020B0604020202020204" pitchFamily="34" charset="0"/>
                        </a:rPr>
                        <a:t> authority </a:t>
                      </a:r>
                      <a:r>
                        <a:rPr lang="en-GB" sz="1000" b="0" u="none" strike="noStrike" dirty="0">
                          <a:effectLst/>
                          <a:latin typeface="Arial" panose="020B0604020202020204" pitchFamily="34" charset="0"/>
                          <a:cs typeface="Arial" panose="020B0604020202020204" pitchFamily="34" charset="0"/>
                        </a:rPr>
                        <a:t>or housing association</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9524" marR="9524"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GB" sz="1000" u="none" strike="noStrike" dirty="0" smtClean="0">
                          <a:effectLst/>
                          <a:latin typeface="Arial" panose="020B0604020202020204" pitchFamily="34" charset="0"/>
                          <a:cs typeface="Arial" panose="020B0604020202020204" pitchFamily="34" charset="0"/>
                        </a:rPr>
                        <a:t>29.5%</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9524" marR="9524"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GB" sz="1000" u="none" strike="noStrike" dirty="0" smtClean="0">
                          <a:effectLst/>
                          <a:latin typeface="Arial" panose="020B0604020202020204" pitchFamily="34" charset="0"/>
                          <a:cs typeface="Arial" panose="020B0604020202020204" pitchFamily="34" charset="0"/>
                        </a:rPr>
                        <a:t>14.0%</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9524" marR="9524"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GB" sz="1000" u="none" strike="noStrike" dirty="0" smtClean="0">
                          <a:effectLst/>
                          <a:latin typeface="Arial" panose="020B0604020202020204" pitchFamily="34" charset="0"/>
                          <a:cs typeface="Arial" panose="020B0604020202020204" pitchFamily="34" charset="0"/>
                        </a:rPr>
                        <a:t>10.0%</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9524" marR="9524"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72166467"/>
                  </a:ext>
                </a:extLst>
              </a:tr>
              <a:tr h="136391">
                <a:tc>
                  <a:txBody>
                    <a:bodyPr/>
                    <a:lstStyle/>
                    <a:p>
                      <a:pPr algn="l" fontAlgn="b"/>
                      <a:r>
                        <a:rPr lang="en-GB" sz="1000" b="0" u="none" strike="noStrike" dirty="0">
                          <a:effectLst/>
                          <a:latin typeface="Arial" panose="020B0604020202020204" pitchFamily="34" charset="0"/>
                          <a:cs typeface="Arial" panose="020B0604020202020204" pitchFamily="34" charset="0"/>
                        </a:rPr>
                        <a:t>Rents: privately</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9524" marR="9524"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GB" sz="1000" u="none" strike="noStrike" dirty="0" smtClean="0">
                          <a:effectLst/>
                          <a:latin typeface="Arial" panose="020B0604020202020204" pitchFamily="34" charset="0"/>
                          <a:cs typeface="Arial" panose="020B0604020202020204" pitchFamily="34" charset="0"/>
                        </a:rPr>
                        <a:t>27.3%</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9524" marR="9524"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GB" sz="1000" u="none" strike="noStrike" dirty="0" smtClean="0">
                          <a:effectLst/>
                          <a:latin typeface="Arial" panose="020B0604020202020204" pitchFamily="34" charset="0"/>
                          <a:cs typeface="Arial" panose="020B0604020202020204" pitchFamily="34" charset="0"/>
                        </a:rPr>
                        <a:t>15.0%</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9524" marR="9524"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GB" sz="1000" u="none" strike="noStrike" dirty="0" smtClean="0">
                          <a:effectLst/>
                          <a:latin typeface="Arial" panose="020B0604020202020204" pitchFamily="34" charset="0"/>
                          <a:cs typeface="Arial" panose="020B0604020202020204" pitchFamily="34" charset="0"/>
                        </a:rPr>
                        <a:t>16.6%</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9524" marR="9524" marT="95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596155058"/>
                  </a:ext>
                </a:extLst>
              </a:tr>
            </a:tbl>
          </a:graphicData>
        </a:graphic>
      </p:graphicFrame>
    </p:spTree>
    <p:extLst>
      <p:ext uri="{BB962C8B-B14F-4D97-AF65-F5344CB8AC3E}">
        <p14:creationId xmlns:p14="http://schemas.microsoft.com/office/powerpoint/2010/main" val="35195091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895" y="5876044"/>
            <a:ext cx="2143125"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276268B7-36BF-3147-B4AE-3B388CC39A5F}"/>
              </a:ext>
            </a:extLst>
          </p:cNvPr>
          <p:cNvSpPr/>
          <p:nvPr/>
        </p:nvSpPr>
        <p:spPr>
          <a:xfrm>
            <a:off x="0" y="3"/>
            <a:ext cx="12190413" cy="539645"/>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smtClean="0">
                <a:solidFill>
                  <a:schemeClr val="bg1"/>
                </a:solidFill>
              </a:rPr>
              <a:t>Risk factor – physical activity</a:t>
            </a:r>
            <a:endParaRPr lang="en-GB" sz="3200" b="1" dirty="0">
              <a:solidFill>
                <a:schemeClr val="bg1"/>
              </a:solidFill>
            </a:endParaRPr>
          </a:p>
        </p:txBody>
      </p:sp>
      <p:sp>
        <p:nvSpPr>
          <p:cNvPr id="3" name="Content Placeholder 2"/>
          <p:cNvSpPr txBox="1">
            <a:spLocks/>
          </p:cNvSpPr>
          <p:nvPr/>
        </p:nvSpPr>
        <p:spPr bwMode="auto">
          <a:xfrm>
            <a:off x="7223308" y="1101348"/>
            <a:ext cx="2980087" cy="1415033"/>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lIns="91423" tIns="45712" rIns="91423" bIns="45712"/>
          <a:lstStyle>
            <a:lvl1pPr marL="342900" indent="-342900" algn="l" rtl="0" eaLnBrk="0" fontAlgn="base" hangingPunct="0">
              <a:spcBef>
                <a:spcPct val="20000"/>
              </a:spcBef>
              <a:spcAft>
                <a:spcPct val="0"/>
              </a:spcAft>
              <a:buClr>
                <a:srgbClr val="D10074"/>
              </a:buClr>
              <a:buChar char="•"/>
              <a:defRPr>
                <a:solidFill>
                  <a:srgbClr val="4D4D4D"/>
                </a:solidFill>
                <a:latin typeface="+mn-lt"/>
                <a:ea typeface="ＭＳ Ｐゴシック" panose="020B0600070205080204" pitchFamily="34" charset="-128"/>
                <a:cs typeface="ＭＳ Ｐゴシック" charset="0"/>
              </a:defRPr>
            </a:lvl1pPr>
            <a:lvl2pPr marL="742950" indent="-285750" algn="l" rtl="0" eaLnBrk="0" fontAlgn="base" hangingPunct="0">
              <a:spcBef>
                <a:spcPct val="20000"/>
              </a:spcBef>
              <a:spcAft>
                <a:spcPct val="0"/>
              </a:spcAft>
              <a:buClr>
                <a:srgbClr val="D10074"/>
              </a:buClr>
              <a:buChar char="–"/>
              <a:defRPr>
                <a:solidFill>
                  <a:srgbClr val="4D4D4D"/>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lr>
                <a:srgbClr val="D10074"/>
              </a:buClr>
              <a:buChar char="•"/>
              <a:defRPr>
                <a:solidFill>
                  <a:srgbClr val="4D4D4D"/>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lr>
                <a:srgbClr val="D10074"/>
              </a:buClr>
              <a:buChar char="–"/>
              <a:defRPr>
                <a:solidFill>
                  <a:srgbClr val="4D4D4D"/>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lr>
                <a:srgbClr val="D10074"/>
              </a:buClr>
              <a:buChar char="»"/>
              <a:defRPr>
                <a:solidFill>
                  <a:srgbClr val="4D4D4D"/>
                </a:solidFill>
                <a:latin typeface="+mn-lt"/>
                <a:ea typeface="ＭＳ Ｐゴシック" panose="020B0600070205080204" pitchFamily="34" charset="-128"/>
              </a:defRPr>
            </a:lvl5pPr>
            <a:lvl6pPr marL="2514600" indent="-228600" algn="l" rtl="0" fontAlgn="base">
              <a:spcBef>
                <a:spcPct val="20000"/>
              </a:spcBef>
              <a:spcAft>
                <a:spcPct val="0"/>
              </a:spcAft>
              <a:buClr>
                <a:srgbClr val="D10074"/>
              </a:buClr>
              <a:buChar char="»"/>
              <a:defRPr>
                <a:solidFill>
                  <a:srgbClr val="4D4D4D"/>
                </a:solidFill>
                <a:latin typeface="+mn-lt"/>
              </a:defRPr>
            </a:lvl6pPr>
            <a:lvl7pPr marL="2971800" indent="-228600" algn="l" rtl="0" fontAlgn="base">
              <a:spcBef>
                <a:spcPct val="20000"/>
              </a:spcBef>
              <a:spcAft>
                <a:spcPct val="0"/>
              </a:spcAft>
              <a:buClr>
                <a:srgbClr val="D10074"/>
              </a:buClr>
              <a:buChar char="»"/>
              <a:defRPr>
                <a:solidFill>
                  <a:srgbClr val="4D4D4D"/>
                </a:solidFill>
                <a:latin typeface="+mn-lt"/>
              </a:defRPr>
            </a:lvl7pPr>
            <a:lvl8pPr marL="3429000" indent="-228600" algn="l" rtl="0" fontAlgn="base">
              <a:spcBef>
                <a:spcPct val="20000"/>
              </a:spcBef>
              <a:spcAft>
                <a:spcPct val="0"/>
              </a:spcAft>
              <a:buClr>
                <a:srgbClr val="D10074"/>
              </a:buClr>
              <a:buChar char="»"/>
              <a:defRPr>
                <a:solidFill>
                  <a:srgbClr val="4D4D4D"/>
                </a:solidFill>
                <a:latin typeface="+mn-lt"/>
              </a:defRPr>
            </a:lvl8pPr>
            <a:lvl9pPr marL="3886200" indent="-228600" algn="l" rtl="0" fontAlgn="base">
              <a:spcBef>
                <a:spcPct val="20000"/>
              </a:spcBef>
              <a:spcAft>
                <a:spcPct val="0"/>
              </a:spcAft>
              <a:buClr>
                <a:srgbClr val="D10074"/>
              </a:buClr>
              <a:buChar char="»"/>
              <a:defRPr>
                <a:solidFill>
                  <a:srgbClr val="4D4D4D"/>
                </a:solidFill>
                <a:latin typeface="+mn-lt"/>
              </a:defRPr>
            </a:lvl9pPr>
          </a:lstStyle>
          <a:p>
            <a:pPr marL="0" indent="0">
              <a:buFontTx/>
              <a:buNone/>
              <a:defRPr/>
            </a:pPr>
            <a:r>
              <a:rPr lang="en-US" altLang="en-US" sz="1400" b="1" kern="0" dirty="0">
                <a:solidFill>
                  <a:srgbClr val="D10074"/>
                </a:solidFill>
              </a:rPr>
              <a:t>Over half </a:t>
            </a:r>
            <a:r>
              <a:rPr lang="en-US" altLang="en-US" sz="1400" kern="0" dirty="0">
                <a:solidFill>
                  <a:schemeClr val="tx1"/>
                </a:solidFill>
              </a:rPr>
              <a:t>of the residents in </a:t>
            </a:r>
            <a:r>
              <a:rPr lang="en-US" altLang="en-US" sz="1400" b="1" kern="0" dirty="0">
                <a:solidFill>
                  <a:srgbClr val="D10074"/>
                </a:solidFill>
              </a:rPr>
              <a:t>5 out of 8 </a:t>
            </a:r>
            <a:r>
              <a:rPr lang="en-US" altLang="en-US" sz="1400" kern="0" dirty="0">
                <a:solidFill>
                  <a:schemeClr val="tx1"/>
                </a:solidFill>
              </a:rPr>
              <a:t>neighbourhoods (Green Street, East Ham, Manor Park, Plaistow and Stratford &amp; West Ham) all consider themselves inactive or moderately inactive*. </a:t>
            </a:r>
            <a:r>
              <a:rPr lang="en-US" altLang="en-US" sz="1200" i="1" kern="0" dirty="0" smtClean="0">
                <a:solidFill>
                  <a:srgbClr val="D10074"/>
                </a:solidFill>
              </a:rPr>
              <a:t>Source</a:t>
            </a:r>
            <a:r>
              <a:rPr lang="en-US" altLang="en-US" sz="1200" i="1" kern="0" dirty="0">
                <a:solidFill>
                  <a:srgbClr val="D10074"/>
                </a:solidFill>
              </a:rPr>
              <a:t>: CEG</a:t>
            </a:r>
          </a:p>
        </p:txBody>
      </p:sp>
      <p:sp>
        <p:nvSpPr>
          <p:cNvPr id="4" name="Content Placeholder 2"/>
          <p:cNvSpPr txBox="1">
            <a:spLocks/>
          </p:cNvSpPr>
          <p:nvPr/>
        </p:nvSpPr>
        <p:spPr bwMode="auto">
          <a:xfrm>
            <a:off x="9798236" y="2865048"/>
            <a:ext cx="2039057" cy="1324587"/>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lIns="91423" tIns="45712" rIns="91423" bIns="45712"/>
          <a:lstStyle>
            <a:lvl1pPr marL="342900" indent="-342900" algn="l" rtl="0" eaLnBrk="0" fontAlgn="base" hangingPunct="0">
              <a:spcBef>
                <a:spcPct val="20000"/>
              </a:spcBef>
              <a:spcAft>
                <a:spcPct val="0"/>
              </a:spcAft>
              <a:buClr>
                <a:srgbClr val="D10074"/>
              </a:buClr>
              <a:buChar char="•"/>
              <a:defRPr>
                <a:solidFill>
                  <a:srgbClr val="4D4D4D"/>
                </a:solidFill>
                <a:latin typeface="+mn-lt"/>
                <a:ea typeface="ＭＳ Ｐゴシック" panose="020B0600070205080204" pitchFamily="34" charset="-128"/>
                <a:cs typeface="ＭＳ Ｐゴシック" charset="0"/>
              </a:defRPr>
            </a:lvl1pPr>
            <a:lvl2pPr marL="742950" indent="-285750" algn="l" rtl="0" eaLnBrk="0" fontAlgn="base" hangingPunct="0">
              <a:spcBef>
                <a:spcPct val="20000"/>
              </a:spcBef>
              <a:spcAft>
                <a:spcPct val="0"/>
              </a:spcAft>
              <a:buClr>
                <a:srgbClr val="D10074"/>
              </a:buClr>
              <a:buChar char="–"/>
              <a:defRPr>
                <a:solidFill>
                  <a:srgbClr val="4D4D4D"/>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lr>
                <a:srgbClr val="D10074"/>
              </a:buClr>
              <a:buChar char="•"/>
              <a:defRPr>
                <a:solidFill>
                  <a:srgbClr val="4D4D4D"/>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lr>
                <a:srgbClr val="D10074"/>
              </a:buClr>
              <a:buChar char="–"/>
              <a:defRPr>
                <a:solidFill>
                  <a:srgbClr val="4D4D4D"/>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lr>
                <a:srgbClr val="D10074"/>
              </a:buClr>
              <a:buChar char="»"/>
              <a:defRPr>
                <a:solidFill>
                  <a:srgbClr val="4D4D4D"/>
                </a:solidFill>
                <a:latin typeface="+mn-lt"/>
                <a:ea typeface="ＭＳ Ｐゴシック" panose="020B0600070205080204" pitchFamily="34" charset="-128"/>
              </a:defRPr>
            </a:lvl5pPr>
            <a:lvl6pPr marL="2514600" indent="-228600" algn="l" rtl="0" fontAlgn="base">
              <a:spcBef>
                <a:spcPct val="20000"/>
              </a:spcBef>
              <a:spcAft>
                <a:spcPct val="0"/>
              </a:spcAft>
              <a:buClr>
                <a:srgbClr val="D10074"/>
              </a:buClr>
              <a:buChar char="»"/>
              <a:defRPr>
                <a:solidFill>
                  <a:srgbClr val="4D4D4D"/>
                </a:solidFill>
                <a:latin typeface="+mn-lt"/>
              </a:defRPr>
            </a:lvl6pPr>
            <a:lvl7pPr marL="2971800" indent="-228600" algn="l" rtl="0" fontAlgn="base">
              <a:spcBef>
                <a:spcPct val="20000"/>
              </a:spcBef>
              <a:spcAft>
                <a:spcPct val="0"/>
              </a:spcAft>
              <a:buClr>
                <a:srgbClr val="D10074"/>
              </a:buClr>
              <a:buChar char="»"/>
              <a:defRPr>
                <a:solidFill>
                  <a:srgbClr val="4D4D4D"/>
                </a:solidFill>
                <a:latin typeface="+mn-lt"/>
              </a:defRPr>
            </a:lvl7pPr>
            <a:lvl8pPr marL="3429000" indent="-228600" algn="l" rtl="0" fontAlgn="base">
              <a:spcBef>
                <a:spcPct val="20000"/>
              </a:spcBef>
              <a:spcAft>
                <a:spcPct val="0"/>
              </a:spcAft>
              <a:buClr>
                <a:srgbClr val="D10074"/>
              </a:buClr>
              <a:buChar char="»"/>
              <a:defRPr>
                <a:solidFill>
                  <a:srgbClr val="4D4D4D"/>
                </a:solidFill>
                <a:latin typeface="+mn-lt"/>
              </a:defRPr>
            </a:lvl8pPr>
            <a:lvl9pPr marL="3886200" indent="-228600" algn="l" rtl="0" fontAlgn="base">
              <a:spcBef>
                <a:spcPct val="20000"/>
              </a:spcBef>
              <a:spcAft>
                <a:spcPct val="0"/>
              </a:spcAft>
              <a:buClr>
                <a:srgbClr val="D10074"/>
              </a:buClr>
              <a:buChar char="»"/>
              <a:defRPr>
                <a:solidFill>
                  <a:srgbClr val="4D4D4D"/>
                </a:solidFill>
                <a:latin typeface="+mn-lt"/>
              </a:defRPr>
            </a:lvl9pPr>
          </a:lstStyle>
          <a:p>
            <a:pPr marL="0" indent="0">
              <a:buFontTx/>
              <a:buNone/>
              <a:defRPr/>
            </a:pPr>
            <a:r>
              <a:rPr lang="en-US" altLang="en-US" sz="1400" kern="0" dirty="0">
                <a:solidFill>
                  <a:schemeClr val="tx1"/>
                </a:solidFill>
              </a:rPr>
              <a:t>Over half of the residents in </a:t>
            </a:r>
            <a:r>
              <a:rPr lang="en-US" altLang="en-US" sz="1400" b="1" kern="0" dirty="0">
                <a:solidFill>
                  <a:srgbClr val="D10074"/>
                </a:solidFill>
              </a:rPr>
              <a:t>11</a:t>
            </a:r>
            <a:r>
              <a:rPr lang="en-US" altLang="en-US" sz="1400" kern="0" dirty="0"/>
              <a:t> out of </a:t>
            </a:r>
            <a:r>
              <a:rPr lang="en-US" altLang="en-US" sz="1400" b="1" kern="0" dirty="0">
                <a:solidFill>
                  <a:srgbClr val="D10074"/>
                </a:solidFill>
              </a:rPr>
              <a:t>20 </a:t>
            </a:r>
            <a:r>
              <a:rPr lang="en-US" altLang="en-US" sz="1400" kern="0" dirty="0">
                <a:solidFill>
                  <a:schemeClr val="tx1"/>
                </a:solidFill>
              </a:rPr>
              <a:t>wards consider themselves inactive or moderately inactive*. </a:t>
            </a:r>
            <a:endParaRPr lang="en-US" altLang="en-US" sz="1200" kern="0" dirty="0">
              <a:solidFill>
                <a:schemeClr val="tx1"/>
              </a:solidFill>
            </a:endParaRPr>
          </a:p>
        </p:txBody>
      </p:sp>
      <p:pic>
        <p:nvPicPr>
          <p:cNvPr id="5"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15391" y="2636912"/>
            <a:ext cx="2104564" cy="1807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66261" y="1138227"/>
            <a:ext cx="1657350"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a:off x="7234335" y="4365104"/>
            <a:ext cx="4837535" cy="2299817"/>
          </a:xfrm>
          <a:prstGeom prst="roundRect">
            <a:avLst/>
          </a:prstGeom>
          <a:solidFill>
            <a:srgbClr val="FFCCFF"/>
          </a:solidFill>
          <a:ln>
            <a:solidFill>
              <a:srgbClr val="D10074"/>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defRPr/>
            </a:pPr>
            <a:endParaRPr lang="en-GB" sz="1000" dirty="0">
              <a:solidFill>
                <a:schemeClr val="tx1"/>
              </a:solidFill>
            </a:endParaRPr>
          </a:p>
          <a:p>
            <a:pPr>
              <a:defRPr/>
            </a:pPr>
            <a:r>
              <a:rPr lang="en-GB" sz="1000" dirty="0">
                <a:solidFill>
                  <a:schemeClr val="tx1"/>
                </a:solidFill>
              </a:rPr>
              <a:t>*Definitions:</a:t>
            </a:r>
          </a:p>
          <a:p>
            <a:pPr>
              <a:defRPr/>
            </a:pPr>
            <a:r>
              <a:rPr lang="en-GB" sz="1000" dirty="0">
                <a:solidFill>
                  <a:schemeClr val="tx1"/>
                </a:solidFill>
              </a:rPr>
              <a:t>Inactive  - Sedentary job and no physical exercise or cycling </a:t>
            </a:r>
          </a:p>
          <a:p>
            <a:pPr>
              <a:defRPr/>
            </a:pPr>
            <a:endParaRPr lang="en-GB" sz="1000" dirty="0">
              <a:solidFill>
                <a:schemeClr val="tx1"/>
              </a:solidFill>
            </a:endParaRPr>
          </a:p>
          <a:p>
            <a:pPr>
              <a:defRPr/>
            </a:pPr>
            <a:r>
              <a:rPr lang="en-GB" sz="1000" dirty="0">
                <a:solidFill>
                  <a:schemeClr val="tx1"/>
                </a:solidFill>
              </a:rPr>
              <a:t>Moderately inactive Sedentary job and some but &lt; 1 hour physical exercise and / or cycling per week OR Standing job and no physical exercise or cycling </a:t>
            </a:r>
          </a:p>
          <a:p>
            <a:pPr>
              <a:defRPr/>
            </a:pPr>
            <a:endParaRPr lang="en-GB" sz="1000" dirty="0">
              <a:solidFill>
                <a:schemeClr val="tx1"/>
              </a:solidFill>
            </a:endParaRPr>
          </a:p>
          <a:p>
            <a:pPr>
              <a:defRPr/>
            </a:pPr>
            <a:r>
              <a:rPr lang="en-GB" sz="1000" dirty="0">
                <a:solidFill>
                  <a:schemeClr val="tx1"/>
                </a:solidFill>
              </a:rPr>
              <a:t>Moderately active Sedentary job and 1-2.9 hours physical exercise and / or cycling per week OR Standing job and some but &lt; 1 hour physical exercise and / or cycling per week OR Physical job and no physical exercise or cycling </a:t>
            </a:r>
          </a:p>
          <a:p>
            <a:pPr>
              <a:defRPr/>
            </a:pPr>
            <a:endParaRPr lang="en-GB" sz="1000" dirty="0">
              <a:solidFill>
                <a:schemeClr val="tx1"/>
              </a:solidFill>
            </a:endParaRPr>
          </a:p>
          <a:p>
            <a:pPr>
              <a:defRPr/>
            </a:pPr>
            <a:r>
              <a:rPr lang="en-GB" sz="1000" dirty="0">
                <a:solidFill>
                  <a:schemeClr val="tx1"/>
                </a:solidFill>
              </a:rPr>
              <a:t>Active Sedentary job and ≥ 3 hours physical exercise and / or cycling per week OR Standing job and 1-2.9 hours physical exercise and / or cycling per week OR Physical job and some but &lt; 1 hour physical exercise and / or cycling per week OR Heavy manual job </a:t>
            </a:r>
          </a:p>
          <a:p>
            <a:pPr>
              <a:defRPr/>
            </a:pPr>
            <a:endParaRPr lang="en-GB" sz="1100" dirty="0">
              <a:solidFill>
                <a:srgbClr val="D10074"/>
              </a:solidFill>
            </a:endParaRPr>
          </a:p>
        </p:txBody>
      </p:sp>
      <p:sp>
        <p:nvSpPr>
          <p:cNvPr id="9" name="Content Placeholder 2"/>
          <p:cNvSpPr>
            <a:spLocks noGrp="1"/>
          </p:cNvSpPr>
          <p:nvPr>
            <p:ph idx="1"/>
          </p:nvPr>
        </p:nvSpPr>
        <p:spPr>
          <a:xfrm>
            <a:off x="7234335" y="620366"/>
            <a:ext cx="4530774" cy="360362"/>
          </a:xfrm>
          <a:solidFill>
            <a:srgbClr val="D10074"/>
          </a:solidFill>
        </p:spPr>
        <p:txBody>
          <a:bodyPr>
            <a:normAutofit fontScale="70000" lnSpcReduction="20000"/>
          </a:bodyPr>
          <a:lstStyle/>
          <a:p>
            <a:pPr marL="0" indent="0" algn="ctr">
              <a:buFontTx/>
              <a:buNone/>
              <a:defRPr/>
            </a:pPr>
            <a:r>
              <a:rPr lang="en-US" altLang="en-US" dirty="0" smtClean="0">
                <a:solidFill>
                  <a:schemeClr val="bg1"/>
                </a:solidFill>
              </a:rPr>
              <a:t>Ward level data</a:t>
            </a:r>
          </a:p>
        </p:txBody>
      </p:sp>
      <p:sp>
        <p:nvSpPr>
          <p:cNvPr id="18" name="TextBox 17"/>
          <p:cNvSpPr txBox="1"/>
          <p:nvPr/>
        </p:nvSpPr>
        <p:spPr>
          <a:xfrm>
            <a:off x="4968719" y="2170938"/>
            <a:ext cx="2086809" cy="4124206"/>
          </a:xfrm>
          <a:prstGeom prst="rect">
            <a:avLst/>
          </a:prstGeom>
          <a:noFill/>
          <a:ln w="19050">
            <a:solidFill>
              <a:srgbClr val="FF0074"/>
            </a:solidFill>
          </a:ln>
        </p:spPr>
        <p:txBody>
          <a:bodyPr wrap="square" rtlCol="0">
            <a:spAutoFit/>
          </a:bodyPr>
          <a:lstStyle/>
          <a:p>
            <a:pPr marL="171450" indent="-171450">
              <a:spcAft>
                <a:spcPts val="600"/>
              </a:spcAft>
              <a:buFont typeface="Arial" panose="020B0604020202020204" pitchFamily="34" charset="0"/>
              <a:buChar char="•"/>
            </a:pPr>
            <a:r>
              <a:rPr lang="en-GB" sz="1400" dirty="0" smtClean="0"/>
              <a:t>The Active Lives Survey asks people aged 19 and over if they are doing </a:t>
            </a:r>
            <a:r>
              <a:rPr lang="en-GB" sz="1400" b="1" dirty="0" smtClean="0"/>
              <a:t>at least 150 minutes</a:t>
            </a:r>
            <a:r>
              <a:rPr lang="en-GB" sz="1400" dirty="0" smtClean="0"/>
              <a:t> of exercise a week</a:t>
            </a:r>
          </a:p>
          <a:p>
            <a:pPr marL="171450" indent="-171450">
              <a:spcAft>
                <a:spcPts val="600"/>
              </a:spcAft>
              <a:buFont typeface="Arial" panose="020B0604020202020204" pitchFamily="34" charset="0"/>
              <a:buChar char="•"/>
            </a:pPr>
            <a:r>
              <a:rPr lang="en-GB" sz="1400" dirty="0" smtClean="0"/>
              <a:t>The percentage of physically active adults in </a:t>
            </a:r>
            <a:r>
              <a:rPr lang="en-GB" sz="1400" dirty="0"/>
              <a:t>Newham (51%)  </a:t>
            </a:r>
            <a:r>
              <a:rPr lang="en-GB" sz="1400" dirty="0" smtClean="0"/>
              <a:t>is </a:t>
            </a:r>
            <a:r>
              <a:rPr lang="en-GB" sz="1400" b="1" dirty="0"/>
              <a:t>significantly lower than </a:t>
            </a:r>
            <a:r>
              <a:rPr lang="en-GB" sz="1400" b="1" dirty="0" smtClean="0"/>
              <a:t>London </a:t>
            </a:r>
            <a:r>
              <a:rPr lang="en-GB" sz="1400" dirty="0"/>
              <a:t>(64%) </a:t>
            </a:r>
            <a:r>
              <a:rPr lang="en-GB" sz="1400" b="1" dirty="0" smtClean="0"/>
              <a:t>and England </a:t>
            </a:r>
            <a:r>
              <a:rPr lang="en-GB" sz="1400" dirty="0" smtClean="0"/>
              <a:t>(</a:t>
            </a:r>
            <a:r>
              <a:rPr lang="en-GB" sz="1400" dirty="0"/>
              <a:t>63%) </a:t>
            </a:r>
            <a:r>
              <a:rPr lang="en-GB" sz="1400" dirty="0" smtClean="0"/>
              <a:t>based on 2018/19 data. </a:t>
            </a:r>
          </a:p>
          <a:p>
            <a:pPr marL="171450" indent="-171450">
              <a:spcAft>
                <a:spcPts val="600"/>
              </a:spcAft>
              <a:buFont typeface="Arial" panose="020B0604020202020204" pitchFamily="34" charset="0"/>
              <a:buChar char="•"/>
            </a:pPr>
            <a:r>
              <a:rPr lang="en-GB" sz="1400" dirty="0" smtClean="0"/>
              <a:t>Newham also has a significantly higher proportion of inactive adults compared to London and England</a:t>
            </a:r>
            <a:r>
              <a:rPr lang="en-GB" sz="1400" b="1" dirty="0" smtClean="0"/>
              <a:t>.</a:t>
            </a:r>
          </a:p>
        </p:txBody>
      </p:sp>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9691" y="1858860"/>
            <a:ext cx="940491" cy="96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587" y="1846595"/>
            <a:ext cx="1298259" cy="1162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358895" y="2064254"/>
            <a:ext cx="1885908" cy="646331"/>
          </a:xfrm>
          <a:prstGeom prst="rect">
            <a:avLst/>
          </a:prstGeom>
          <a:noFill/>
        </p:spPr>
        <p:txBody>
          <a:bodyPr wrap="square" rtlCol="0">
            <a:spAutoFit/>
          </a:bodyPr>
          <a:lstStyle/>
          <a:p>
            <a:pPr algn="ctr"/>
            <a:r>
              <a:rPr lang="en-GB" b="1" dirty="0" smtClean="0">
                <a:solidFill>
                  <a:srgbClr val="FF0074"/>
                </a:solidFill>
              </a:rPr>
              <a:t>150 minutes a week</a:t>
            </a:r>
            <a:endParaRPr lang="en-GB" b="1" dirty="0">
              <a:solidFill>
                <a:srgbClr val="FF0074"/>
              </a:solidFill>
            </a:endParaRPr>
          </a:p>
        </p:txBody>
      </p:sp>
      <p:sp>
        <p:nvSpPr>
          <p:cNvPr id="14" name="TextBox 13"/>
          <p:cNvSpPr txBox="1"/>
          <p:nvPr/>
        </p:nvSpPr>
        <p:spPr>
          <a:xfrm>
            <a:off x="262559" y="615116"/>
            <a:ext cx="6792970" cy="1169551"/>
          </a:xfrm>
          <a:prstGeom prst="rect">
            <a:avLst/>
          </a:prstGeom>
          <a:noFill/>
          <a:ln w="19050">
            <a:solidFill>
              <a:srgbClr val="FF0074"/>
            </a:solidFill>
          </a:ln>
        </p:spPr>
        <p:txBody>
          <a:bodyPr wrap="square" rtlCol="0">
            <a:spAutoFit/>
          </a:bodyPr>
          <a:lstStyle/>
          <a:p>
            <a:pPr marL="171450" indent="-171450">
              <a:buFont typeface="Arial" panose="020B0604020202020204" pitchFamily="34" charset="0"/>
              <a:buChar char="•"/>
            </a:pPr>
            <a:r>
              <a:rPr lang="en-GB" sz="1400" dirty="0" smtClean="0"/>
              <a:t>People who have a physically active lifestyle have a 20-35% lower risk of cardiovascular disease, coronary heart disease and stroke compared to those who lead a sedentary lifestyle </a:t>
            </a:r>
          </a:p>
          <a:p>
            <a:pPr marL="171450" indent="-171450">
              <a:buFont typeface="Arial" panose="020B0604020202020204" pitchFamily="34" charset="0"/>
              <a:buChar char="•"/>
            </a:pPr>
            <a:r>
              <a:rPr lang="en-GB" sz="1400" dirty="0" smtClean="0"/>
              <a:t>Regular activity is also associated with a reduced risk of diabetes, obesity, osteoporosis and colon and breast cancer.  It also helps to improve mental health. S</a:t>
            </a:r>
            <a:r>
              <a:rPr lang="en-GB" sz="1400" i="1" dirty="0" smtClean="0"/>
              <a:t>ource: PHE</a:t>
            </a:r>
            <a:endParaRPr lang="en-GB" sz="1400" i="1" dirty="0"/>
          </a:p>
        </p:txBody>
      </p:sp>
      <p:cxnSp>
        <p:nvCxnSpPr>
          <p:cNvPr id="11" name="Straight Connector 10"/>
          <p:cNvCxnSpPr/>
          <p:nvPr/>
        </p:nvCxnSpPr>
        <p:spPr>
          <a:xfrm>
            <a:off x="7339250" y="2636912"/>
            <a:ext cx="469351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8"/>
          <a:stretch>
            <a:fillRect/>
          </a:stretch>
        </p:blipFill>
        <p:spPr>
          <a:xfrm>
            <a:off x="96639" y="2989969"/>
            <a:ext cx="4781550" cy="2886075"/>
          </a:xfrm>
          <a:prstGeom prst="rect">
            <a:avLst/>
          </a:prstGeom>
        </p:spPr>
      </p:pic>
      <p:sp>
        <p:nvSpPr>
          <p:cNvPr id="10" name="Slide Number Placeholder 9"/>
          <p:cNvSpPr>
            <a:spLocks noGrp="1"/>
          </p:cNvSpPr>
          <p:nvPr>
            <p:ph type="sldNum" sz="quarter" idx="12"/>
          </p:nvPr>
        </p:nvSpPr>
        <p:spPr/>
        <p:txBody>
          <a:bodyPr/>
          <a:lstStyle/>
          <a:p>
            <a:fld id="{13D2868F-8BDD-4814-A9FF-20FEB30F74C8}" type="slidenum">
              <a:rPr lang="en-GB" smtClean="0"/>
              <a:t>26</a:t>
            </a:fld>
            <a:endParaRPr lang="en-GB"/>
          </a:p>
        </p:txBody>
      </p:sp>
    </p:spTree>
    <p:extLst>
      <p:ext uri="{BB962C8B-B14F-4D97-AF65-F5344CB8AC3E}">
        <p14:creationId xmlns:p14="http://schemas.microsoft.com/office/powerpoint/2010/main" val="177346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6268B7-36BF-3147-B4AE-3B388CC39A5F}"/>
              </a:ext>
            </a:extLst>
          </p:cNvPr>
          <p:cNvSpPr/>
          <p:nvPr/>
        </p:nvSpPr>
        <p:spPr>
          <a:xfrm>
            <a:off x="0" y="3"/>
            <a:ext cx="12190413" cy="539645"/>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smtClean="0">
                <a:solidFill>
                  <a:schemeClr val="bg1"/>
                </a:solidFill>
              </a:rPr>
              <a:t>Risk factor – physical activity</a:t>
            </a:r>
            <a:endParaRPr lang="en-GB" sz="3200" b="1" dirty="0">
              <a:solidFill>
                <a:schemeClr val="bg1"/>
              </a:solidFill>
            </a:endParaRPr>
          </a:p>
        </p:txBody>
      </p:sp>
      <p:pic>
        <p:nvPicPr>
          <p:cNvPr id="13" name="Picture 12"/>
          <p:cNvPicPr>
            <a:picLocks noChangeAspect="1"/>
          </p:cNvPicPr>
          <p:nvPr/>
        </p:nvPicPr>
        <p:blipFill rotWithShape="1">
          <a:blip r:embed="rId3"/>
          <a:srcRect l="24340" r="23513"/>
          <a:stretch/>
        </p:blipFill>
        <p:spPr>
          <a:xfrm>
            <a:off x="7040257" y="1789926"/>
            <a:ext cx="5150156" cy="4880468"/>
          </a:xfrm>
          <a:prstGeom prst="rect">
            <a:avLst/>
          </a:prstGeom>
        </p:spPr>
      </p:pic>
      <p:sp>
        <p:nvSpPr>
          <p:cNvPr id="20" name="Content Placeholder 2"/>
          <p:cNvSpPr txBox="1">
            <a:spLocks/>
          </p:cNvSpPr>
          <p:nvPr/>
        </p:nvSpPr>
        <p:spPr bwMode="auto">
          <a:xfrm>
            <a:off x="190550" y="1018683"/>
            <a:ext cx="5032375" cy="360363"/>
          </a:xfrm>
          <a:prstGeom prst="rect">
            <a:avLst/>
          </a:prstGeom>
          <a:solidFill>
            <a:srgbClr val="D1007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lstStyle>
            <a:lvl1pPr marL="342900" indent="-342900" algn="l" rtl="0" eaLnBrk="0" fontAlgn="base" hangingPunct="0">
              <a:spcBef>
                <a:spcPct val="20000"/>
              </a:spcBef>
              <a:spcAft>
                <a:spcPct val="0"/>
              </a:spcAft>
              <a:buClr>
                <a:srgbClr val="D10074"/>
              </a:buClr>
              <a:buChar char="•"/>
              <a:defRPr>
                <a:solidFill>
                  <a:srgbClr val="4D4D4D"/>
                </a:solidFill>
                <a:latin typeface="+mn-lt"/>
                <a:ea typeface="ＭＳ Ｐゴシック" panose="020B0600070205080204" pitchFamily="34" charset="-128"/>
                <a:cs typeface="ＭＳ Ｐゴシック" charset="0"/>
              </a:defRPr>
            </a:lvl1pPr>
            <a:lvl2pPr marL="742950" indent="-285750" algn="l" rtl="0" eaLnBrk="0" fontAlgn="base" hangingPunct="0">
              <a:spcBef>
                <a:spcPct val="20000"/>
              </a:spcBef>
              <a:spcAft>
                <a:spcPct val="0"/>
              </a:spcAft>
              <a:buClr>
                <a:srgbClr val="D10074"/>
              </a:buClr>
              <a:buChar char="–"/>
              <a:defRPr>
                <a:solidFill>
                  <a:srgbClr val="4D4D4D"/>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lr>
                <a:srgbClr val="D10074"/>
              </a:buClr>
              <a:buChar char="•"/>
              <a:defRPr>
                <a:solidFill>
                  <a:srgbClr val="4D4D4D"/>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lr>
                <a:srgbClr val="D10074"/>
              </a:buClr>
              <a:buChar char="–"/>
              <a:defRPr>
                <a:solidFill>
                  <a:srgbClr val="4D4D4D"/>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lr>
                <a:srgbClr val="D10074"/>
              </a:buClr>
              <a:buChar char="»"/>
              <a:defRPr>
                <a:solidFill>
                  <a:srgbClr val="4D4D4D"/>
                </a:solidFill>
                <a:latin typeface="+mn-lt"/>
                <a:ea typeface="ＭＳ Ｐゴシック" panose="020B0600070205080204" pitchFamily="34" charset="-128"/>
              </a:defRPr>
            </a:lvl5pPr>
            <a:lvl6pPr marL="2514600" indent="-228600" algn="l" rtl="0" fontAlgn="base">
              <a:spcBef>
                <a:spcPct val="20000"/>
              </a:spcBef>
              <a:spcAft>
                <a:spcPct val="0"/>
              </a:spcAft>
              <a:buClr>
                <a:srgbClr val="D10074"/>
              </a:buClr>
              <a:buChar char="»"/>
              <a:defRPr>
                <a:solidFill>
                  <a:srgbClr val="4D4D4D"/>
                </a:solidFill>
                <a:latin typeface="+mn-lt"/>
              </a:defRPr>
            </a:lvl6pPr>
            <a:lvl7pPr marL="2971800" indent="-228600" algn="l" rtl="0" fontAlgn="base">
              <a:spcBef>
                <a:spcPct val="20000"/>
              </a:spcBef>
              <a:spcAft>
                <a:spcPct val="0"/>
              </a:spcAft>
              <a:buClr>
                <a:srgbClr val="D10074"/>
              </a:buClr>
              <a:buChar char="»"/>
              <a:defRPr>
                <a:solidFill>
                  <a:srgbClr val="4D4D4D"/>
                </a:solidFill>
                <a:latin typeface="+mn-lt"/>
              </a:defRPr>
            </a:lvl7pPr>
            <a:lvl8pPr marL="3429000" indent="-228600" algn="l" rtl="0" fontAlgn="base">
              <a:spcBef>
                <a:spcPct val="20000"/>
              </a:spcBef>
              <a:spcAft>
                <a:spcPct val="0"/>
              </a:spcAft>
              <a:buClr>
                <a:srgbClr val="D10074"/>
              </a:buClr>
              <a:buChar char="»"/>
              <a:defRPr>
                <a:solidFill>
                  <a:srgbClr val="4D4D4D"/>
                </a:solidFill>
                <a:latin typeface="+mn-lt"/>
              </a:defRPr>
            </a:lvl8pPr>
            <a:lvl9pPr marL="3886200" indent="-228600" algn="l" rtl="0" fontAlgn="base">
              <a:spcBef>
                <a:spcPct val="20000"/>
              </a:spcBef>
              <a:spcAft>
                <a:spcPct val="0"/>
              </a:spcAft>
              <a:buClr>
                <a:srgbClr val="D10074"/>
              </a:buClr>
              <a:buChar char="»"/>
              <a:defRPr>
                <a:solidFill>
                  <a:srgbClr val="4D4D4D"/>
                </a:solidFill>
                <a:latin typeface="+mn-lt"/>
              </a:defRPr>
            </a:lvl9pPr>
          </a:lstStyle>
          <a:p>
            <a:pPr marL="0" indent="0" algn="ctr">
              <a:buFontTx/>
              <a:buNone/>
              <a:defRPr/>
            </a:pPr>
            <a:r>
              <a:rPr lang="en-US" altLang="en-US" kern="0" dirty="0" smtClean="0">
                <a:solidFill>
                  <a:schemeClr val="bg1"/>
                </a:solidFill>
              </a:rPr>
              <a:t>Barriers</a:t>
            </a:r>
          </a:p>
        </p:txBody>
      </p:sp>
      <p:sp>
        <p:nvSpPr>
          <p:cNvPr id="21" name="Content Placeholder 2"/>
          <p:cNvSpPr txBox="1">
            <a:spLocks/>
          </p:cNvSpPr>
          <p:nvPr/>
        </p:nvSpPr>
        <p:spPr bwMode="auto">
          <a:xfrm>
            <a:off x="6893861" y="1018683"/>
            <a:ext cx="5032375" cy="360363"/>
          </a:xfrm>
          <a:prstGeom prst="rect">
            <a:avLst/>
          </a:prstGeom>
          <a:solidFill>
            <a:srgbClr val="D1007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lstStyle>
            <a:lvl1pPr marL="342900" indent="-342900" algn="l" rtl="0" eaLnBrk="0" fontAlgn="base" hangingPunct="0">
              <a:spcBef>
                <a:spcPct val="20000"/>
              </a:spcBef>
              <a:spcAft>
                <a:spcPct val="0"/>
              </a:spcAft>
              <a:buClr>
                <a:srgbClr val="D10074"/>
              </a:buClr>
              <a:buChar char="•"/>
              <a:defRPr>
                <a:solidFill>
                  <a:srgbClr val="4D4D4D"/>
                </a:solidFill>
                <a:latin typeface="+mn-lt"/>
                <a:ea typeface="ＭＳ Ｐゴシック" panose="020B0600070205080204" pitchFamily="34" charset="-128"/>
                <a:cs typeface="ＭＳ Ｐゴシック" charset="0"/>
              </a:defRPr>
            </a:lvl1pPr>
            <a:lvl2pPr marL="742950" indent="-285750" algn="l" rtl="0" eaLnBrk="0" fontAlgn="base" hangingPunct="0">
              <a:spcBef>
                <a:spcPct val="20000"/>
              </a:spcBef>
              <a:spcAft>
                <a:spcPct val="0"/>
              </a:spcAft>
              <a:buClr>
                <a:srgbClr val="D10074"/>
              </a:buClr>
              <a:buChar char="–"/>
              <a:defRPr>
                <a:solidFill>
                  <a:srgbClr val="4D4D4D"/>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lr>
                <a:srgbClr val="D10074"/>
              </a:buClr>
              <a:buChar char="•"/>
              <a:defRPr>
                <a:solidFill>
                  <a:srgbClr val="4D4D4D"/>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lr>
                <a:srgbClr val="D10074"/>
              </a:buClr>
              <a:buChar char="–"/>
              <a:defRPr>
                <a:solidFill>
                  <a:srgbClr val="4D4D4D"/>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lr>
                <a:srgbClr val="D10074"/>
              </a:buClr>
              <a:buChar char="»"/>
              <a:defRPr>
                <a:solidFill>
                  <a:srgbClr val="4D4D4D"/>
                </a:solidFill>
                <a:latin typeface="+mn-lt"/>
                <a:ea typeface="ＭＳ Ｐゴシック" panose="020B0600070205080204" pitchFamily="34" charset="-128"/>
              </a:defRPr>
            </a:lvl5pPr>
            <a:lvl6pPr marL="2514600" indent="-228600" algn="l" rtl="0" fontAlgn="base">
              <a:spcBef>
                <a:spcPct val="20000"/>
              </a:spcBef>
              <a:spcAft>
                <a:spcPct val="0"/>
              </a:spcAft>
              <a:buClr>
                <a:srgbClr val="D10074"/>
              </a:buClr>
              <a:buChar char="»"/>
              <a:defRPr>
                <a:solidFill>
                  <a:srgbClr val="4D4D4D"/>
                </a:solidFill>
                <a:latin typeface="+mn-lt"/>
              </a:defRPr>
            </a:lvl6pPr>
            <a:lvl7pPr marL="2971800" indent="-228600" algn="l" rtl="0" fontAlgn="base">
              <a:spcBef>
                <a:spcPct val="20000"/>
              </a:spcBef>
              <a:spcAft>
                <a:spcPct val="0"/>
              </a:spcAft>
              <a:buClr>
                <a:srgbClr val="D10074"/>
              </a:buClr>
              <a:buChar char="»"/>
              <a:defRPr>
                <a:solidFill>
                  <a:srgbClr val="4D4D4D"/>
                </a:solidFill>
                <a:latin typeface="+mn-lt"/>
              </a:defRPr>
            </a:lvl7pPr>
            <a:lvl8pPr marL="3429000" indent="-228600" algn="l" rtl="0" fontAlgn="base">
              <a:spcBef>
                <a:spcPct val="20000"/>
              </a:spcBef>
              <a:spcAft>
                <a:spcPct val="0"/>
              </a:spcAft>
              <a:buClr>
                <a:srgbClr val="D10074"/>
              </a:buClr>
              <a:buChar char="»"/>
              <a:defRPr>
                <a:solidFill>
                  <a:srgbClr val="4D4D4D"/>
                </a:solidFill>
                <a:latin typeface="+mn-lt"/>
              </a:defRPr>
            </a:lvl8pPr>
            <a:lvl9pPr marL="3886200" indent="-228600" algn="l" rtl="0" fontAlgn="base">
              <a:spcBef>
                <a:spcPct val="20000"/>
              </a:spcBef>
              <a:spcAft>
                <a:spcPct val="0"/>
              </a:spcAft>
              <a:buClr>
                <a:srgbClr val="D10074"/>
              </a:buClr>
              <a:buChar char="»"/>
              <a:defRPr>
                <a:solidFill>
                  <a:srgbClr val="4D4D4D"/>
                </a:solidFill>
                <a:latin typeface="+mn-lt"/>
              </a:defRPr>
            </a:lvl9pPr>
          </a:lstStyle>
          <a:p>
            <a:pPr marL="0" indent="0" algn="ctr">
              <a:buFontTx/>
              <a:buNone/>
              <a:defRPr/>
            </a:pPr>
            <a:r>
              <a:rPr lang="en-US" altLang="en-US" kern="0" dirty="0" smtClean="0">
                <a:solidFill>
                  <a:schemeClr val="bg1"/>
                </a:solidFill>
              </a:rPr>
              <a:t>Enablers</a:t>
            </a:r>
          </a:p>
        </p:txBody>
      </p:sp>
      <p:sp>
        <p:nvSpPr>
          <p:cNvPr id="15" name="TextBox 14"/>
          <p:cNvSpPr txBox="1"/>
          <p:nvPr/>
        </p:nvSpPr>
        <p:spPr>
          <a:xfrm>
            <a:off x="92005" y="586059"/>
            <a:ext cx="11999863" cy="369332"/>
          </a:xfrm>
          <a:prstGeom prst="rect">
            <a:avLst/>
          </a:prstGeom>
          <a:noFill/>
        </p:spPr>
        <p:txBody>
          <a:bodyPr wrap="square" rtlCol="0">
            <a:spAutoFit/>
          </a:bodyPr>
          <a:lstStyle/>
          <a:p>
            <a:r>
              <a:rPr lang="en-GB" dirty="0" smtClean="0"/>
              <a:t>At the </a:t>
            </a:r>
            <a:r>
              <a:rPr lang="en-GB" b="1" dirty="0" smtClean="0"/>
              <a:t>Newham Show </a:t>
            </a:r>
            <a:r>
              <a:rPr lang="en-GB" dirty="0" smtClean="0"/>
              <a:t>in </a:t>
            </a:r>
            <a:r>
              <a:rPr lang="en-GB" b="1" dirty="0" smtClean="0"/>
              <a:t>2019</a:t>
            </a:r>
            <a:r>
              <a:rPr lang="en-GB" dirty="0" smtClean="0"/>
              <a:t>, residents were asked about barriers and enablers to being physically active…</a:t>
            </a:r>
            <a:endParaRPr lang="en-GB" dirty="0"/>
          </a:p>
        </p:txBody>
      </p:sp>
      <p:sp>
        <p:nvSpPr>
          <p:cNvPr id="16" name="TextBox 15"/>
          <p:cNvSpPr txBox="1"/>
          <p:nvPr/>
        </p:nvSpPr>
        <p:spPr>
          <a:xfrm>
            <a:off x="174377" y="1516142"/>
            <a:ext cx="5616624" cy="369332"/>
          </a:xfrm>
          <a:prstGeom prst="rect">
            <a:avLst/>
          </a:prstGeom>
          <a:noFill/>
        </p:spPr>
        <p:txBody>
          <a:bodyPr wrap="square" rtlCol="0">
            <a:spAutoFit/>
          </a:bodyPr>
          <a:lstStyle/>
          <a:p>
            <a:r>
              <a:rPr lang="en-GB" i="1" dirty="0"/>
              <a:t>I find it harder to get moving/exercise because………</a:t>
            </a:r>
          </a:p>
        </p:txBody>
      </p:sp>
      <p:sp>
        <p:nvSpPr>
          <p:cNvPr id="17" name="Rounded Rectangular Callout 16"/>
          <p:cNvSpPr/>
          <p:nvPr/>
        </p:nvSpPr>
        <p:spPr>
          <a:xfrm>
            <a:off x="190550" y="1996906"/>
            <a:ext cx="2304256" cy="576064"/>
          </a:xfrm>
          <a:prstGeom prst="wedgeRoundRectCallout">
            <a:avLst>
              <a:gd name="adj1" fmla="val -49574"/>
              <a:gd name="adj2" fmla="val 81844"/>
              <a:gd name="adj3" fmla="val 16667"/>
            </a:avLst>
          </a:prstGeom>
          <a:solidFill>
            <a:schemeClr val="bg1">
              <a:lumMod val="95000"/>
            </a:schemeClr>
          </a:solidFill>
          <a:ln>
            <a:solidFill>
              <a:srgbClr val="FF0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i="1" dirty="0" smtClean="0">
                <a:solidFill>
                  <a:schemeClr val="tx1"/>
                </a:solidFill>
              </a:rPr>
              <a:t>Exercising is </a:t>
            </a:r>
            <a:r>
              <a:rPr lang="en-GB" sz="1600" i="1" dirty="0">
                <a:solidFill>
                  <a:schemeClr val="tx1"/>
                </a:solidFill>
              </a:rPr>
              <a:t>hard </a:t>
            </a:r>
          </a:p>
        </p:txBody>
      </p:sp>
      <p:sp>
        <p:nvSpPr>
          <p:cNvPr id="25" name="Rounded Rectangular Callout 24"/>
          <p:cNvSpPr/>
          <p:nvPr/>
        </p:nvSpPr>
        <p:spPr>
          <a:xfrm>
            <a:off x="2835554" y="2001586"/>
            <a:ext cx="2251540" cy="576064"/>
          </a:xfrm>
          <a:prstGeom prst="wedgeRoundRectCallout">
            <a:avLst>
              <a:gd name="adj1" fmla="val 39694"/>
              <a:gd name="adj2" fmla="val -78492"/>
              <a:gd name="adj3" fmla="val 16667"/>
            </a:avLst>
          </a:prstGeom>
          <a:solidFill>
            <a:schemeClr val="bg1">
              <a:lumMod val="95000"/>
            </a:schemeClr>
          </a:solidFill>
          <a:ln>
            <a:solidFill>
              <a:srgbClr val="FF0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i="1" dirty="0">
                <a:solidFill>
                  <a:schemeClr val="tx1"/>
                </a:solidFill>
              </a:rPr>
              <a:t>Don’t have time for exercise </a:t>
            </a:r>
          </a:p>
        </p:txBody>
      </p:sp>
      <p:sp>
        <p:nvSpPr>
          <p:cNvPr id="26" name="Rounded Rectangular Callout 25"/>
          <p:cNvSpPr/>
          <p:nvPr/>
        </p:nvSpPr>
        <p:spPr>
          <a:xfrm>
            <a:off x="2835554" y="2822355"/>
            <a:ext cx="2251540" cy="576064"/>
          </a:xfrm>
          <a:prstGeom prst="wedgeRoundRectCallout">
            <a:avLst>
              <a:gd name="adj1" fmla="val -49574"/>
              <a:gd name="adj2" fmla="val 81844"/>
              <a:gd name="adj3" fmla="val 16667"/>
            </a:avLst>
          </a:prstGeom>
          <a:solidFill>
            <a:schemeClr val="bg1">
              <a:lumMod val="95000"/>
            </a:schemeClr>
          </a:solidFill>
          <a:ln>
            <a:solidFill>
              <a:srgbClr val="FF0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i="1" dirty="0">
                <a:solidFill>
                  <a:schemeClr val="tx1"/>
                </a:solidFill>
              </a:rPr>
              <a:t>I can’t do sports without my friends </a:t>
            </a:r>
          </a:p>
        </p:txBody>
      </p:sp>
      <p:sp>
        <p:nvSpPr>
          <p:cNvPr id="27" name="Rounded Rectangular Callout 26"/>
          <p:cNvSpPr/>
          <p:nvPr/>
        </p:nvSpPr>
        <p:spPr>
          <a:xfrm>
            <a:off x="216194" y="2907445"/>
            <a:ext cx="2278612" cy="576064"/>
          </a:xfrm>
          <a:prstGeom prst="wedgeRoundRectCallout">
            <a:avLst>
              <a:gd name="adj1" fmla="val 47667"/>
              <a:gd name="adj2" fmla="val -86508"/>
              <a:gd name="adj3" fmla="val 16667"/>
            </a:avLst>
          </a:prstGeom>
          <a:solidFill>
            <a:schemeClr val="bg1">
              <a:lumMod val="95000"/>
            </a:schemeClr>
          </a:solidFill>
          <a:ln>
            <a:solidFill>
              <a:srgbClr val="FF0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i="1" dirty="0">
                <a:solidFill>
                  <a:schemeClr val="tx1"/>
                </a:solidFill>
              </a:rPr>
              <a:t>Because I have disability </a:t>
            </a:r>
          </a:p>
        </p:txBody>
      </p:sp>
      <p:sp>
        <p:nvSpPr>
          <p:cNvPr id="28" name="Rounded Rectangular Callout 27"/>
          <p:cNvSpPr/>
          <p:nvPr/>
        </p:nvSpPr>
        <p:spPr>
          <a:xfrm>
            <a:off x="204032" y="3701490"/>
            <a:ext cx="2290774" cy="576064"/>
          </a:xfrm>
          <a:prstGeom prst="wedgeRoundRectCallout">
            <a:avLst>
              <a:gd name="adj1" fmla="val -49574"/>
              <a:gd name="adj2" fmla="val 81844"/>
              <a:gd name="adj3" fmla="val 16667"/>
            </a:avLst>
          </a:prstGeom>
          <a:solidFill>
            <a:schemeClr val="bg1">
              <a:lumMod val="95000"/>
            </a:schemeClr>
          </a:solidFill>
          <a:ln>
            <a:solidFill>
              <a:srgbClr val="FF0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i="1" dirty="0">
                <a:solidFill>
                  <a:schemeClr val="tx1"/>
                </a:solidFill>
              </a:rPr>
              <a:t>I don’t have the confidence </a:t>
            </a:r>
          </a:p>
        </p:txBody>
      </p:sp>
      <p:sp>
        <p:nvSpPr>
          <p:cNvPr id="29" name="Rounded Rectangular Callout 28"/>
          <p:cNvSpPr/>
          <p:nvPr/>
        </p:nvSpPr>
        <p:spPr>
          <a:xfrm>
            <a:off x="2833768" y="4541826"/>
            <a:ext cx="2253326" cy="576064"/>
          </a:xfrm>
          <a:prstGeom prst="wedgeRoundRectCallout">
            <a:avLst>
              <a:gd name="adj1" fmla="val -49574"/>
              <a:gd name="adj2" fmla="val 81844"/>
              <a:gd name="adj3" fmla="val 16667"/>
            </a:avLst>
          </a:prstGeom>
          <a:solidFill>
            <a:schemeClr val="bg1">
              <a:lumMod val="95000"/>
            </a:schemeClr>
          </a:solidFill>
          <a:ln>
            <a:solidFill>
              <a:srgbClr val="FF0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i="1" dirty="0">
                <a:solidFill>
                  <a:schemeClr val="tx1"/>
                </a:solidFill>
              </a:rPr>
              <a:t>Health problems </a:t>
            </a:r>
          </a:p>
        </p:txBody>
      </p:sp>
      <p:sp>
        <p:nvSpPr>
          <p:cNvPr id="31" name="Rounded Rectangular Callout 30"/>
          <p:cNvSpPr/>
          <p:nvPr/>
        </p:nvSpPr>
        <p:spPr>
          <a:xfrm>
            <a:off x="2854846" y="3700909"/>
            <a:ext cx="2232248" cy="576064"/>
          </a:xfrm>
          <a:prstGeom prst="wedgeRoundRectCallout">
            <a:avLst>
              <a:gd name="adj1" fmla="val 47489"/>
              <a:gd name="adj2" fmla="val -83302"/>
              <a:gd name="adj3" fmla="val 16667"/>
            </a:avLst>
          </a:prstGeom>
          <a:solidFill>
            <a:schemeClr val="bg1">
              <a:lumMod val="95000"/>
            </a:schemeClr>
          </a:solidFill>
          <a:ln>
            <a:solidFill>
              <a:srgbClr val="FF0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i="1" dirty="0">
                <a:solidFill>
                  <a:schemeClr val="tx1"/>
                </a:solidFill>
              </a:rPr>
              <a:t>It hard being a mum with children </a:t>
            </a:r>
          </a:p>
        </p:txBody>
      </p:sp>
      <p:sp>
        <p:nvSpPr>
          <p:cNvPr id="32" name="Rounded Rectangular Callout 31"/>
          <p:cNvSpPr/>
          <p:nvPr/>
        </p:nvSpPr>
        <p:spPr>
          <a:xfrm>
            <a:off x="227131" y="4589682"/>
            <a:ext cx="2290774" cy="576064"/>
          </a:xfrm>
          <a:prstGeom prst="wedgeRoundRectCallout">
            <a:avLst>
              <a:gd name="adj1" fmla="val 47667"/>
              <a:gd name="adj2" fmla="val -86508"/>
              <a:gd name="adj3" fmla="val 16667"/>
            </a:avLst>
          </a:prstGeom>
          <a:solidFill>
            <a:schemeClr val="bg1">
              <a:lumMod val="95000"/>
            </a:schemeClr>
          </a:solidFill>
          <a:ln>
            <a:solidFill>
              <a:srgbClr val="FF0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i="1" dirty="0">
                <a:solidFill>
                  <a:schemeClr val="tx1"/>
                </a:solidFill>
              </a:rPr>
              <a:t>It’s difficult because of pollution</a:t>
            </a:r>
          </a:p>
        </p:txBody>
      </p:sp>
      <p:sp>
        <p:nvSpPr>
          <p:cNvPr id="33" name="Text Box 13"/>
          <p:cNvSpPr txBox="1"/>
          <p:nvPr/>
        </p:nvSpPr>
        <p:spPr>
          <a:xfrm>
            <a:off x="204032" y="5640962"/>
            <a:ext cx="3152652" cy="923330"/>
          </a:xfrm>
          <a:prstGeom prst="rect">
            <a:avLst/>
          </a:prstGeom>
          <a:no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en-GB" dirty="0">
                <a:solidFill>
                  <a:srgbClr val="000000"/>
                </a:solidFill>
                <a:effectLst/>
                <a:latin typeface="Calibri" panose="020F0502020204030204" pitchFamily="34" charset="0"/>
              </a:rPr>
              <a:t>Key </a:t>
            </a:r>
            <a:r>
              <a:rPr lang="en-GB" dirty="0" smtClean="0">
                <a:solidFill>
                  <a:srgbClr val="000000"/>
                </a:solidFill>
                <a:latin typeface="Calibri" panose="020F0502020204030204" pitchFamily="34" charset="0"/>
              </a:rPr>
              <a:t>barrier themes </a:t>
            </a:r>
            <a:r>
              <a:rPr lang="en-GB" dirty="0" smtClean="0">
                <a:solidFill>
                  <a:srgbClr val="000000"/>
                </a:solidFill>
                <a:effectLst/>
                <a:latin typeface="Calibri" panose="020F0502020204030204" pitchFamily="34" charset="0"/>
              </a:rPr>
              <a:t>that came up were: </a:t>
            </a:r>
            <a:r>
              <a:rPr lang="en-GB" dirty="0">
                <a:solidFill>
                  <a:srgbClr val="000000"/>
                </a:solidFill>
                <a:latin typeface="Calibri" panose="020F0502020204030204" pitchFamily="34" charset="0"/>
              </a:rPr>
              <a:t>t</a:t>
            </a:r>
            <a:r>
              <a:rPr lang="en-GB" dirty="0" smtClean="0">
                <a:solidFill>
                  <a:srgbClr val="000000"/>
                </a:solidFill>
                <a:effectLst/>
                <a:latin typeface="Calibri" panose="020F0502020204030204" pitchFamily="34" charset="0"/>
              </a:rPr>
              <a:t>ime</a:t>
            </a:r>
            <a:r>
              <a:rPr lang="en-GB" dirty="0">
                <a:solidFill>
                  <a:srgbClr val="000000"/>
                </a:solidFill>
                <a:effectLst/>
                <a:latin typeface="Calibri" panose="020F0502020204030204" pitchFamily="34" charset="0"/>
              </a:rPr>
              <a:t>, health problems, </a:t>
            </a:r>
            <a:r>
              <a:rPr lang="en-GB" dirty="0" smtClean="0">
                <a:solidFill>
                  <a:srgbClr val="000000"/>
                </a:solidFill>
                <a:effectLst/>
                <a:latin typeface="Calibri" panose="020F0502020204030204" pitchFamily="34" charset="0"/>
              </a:rPr>
              <a:t>motivation</a:t>
            </a:r>
            <a:r>
              <a:rPr lang="en-GB" sz="1200" i="1" dirty="0">
                <a:solidFill>
                  <a:srgbClr val="000000"/>
                </a:solidFill>
                <a:effectLst/>
                <a:latin typeface="Calibri" panose="020F0502020204030204" pitchFamily="34" charset="0"/>
                <a:ea typeface="+mn-ea"/>
                <a:cs typeface="+mn-cs"/>
              </a:rPr>
              <a:t> </a:t>
            </a:r>
            <a:endParaRPr lang="en-GB" dirty="0">
              <a:effectLst/>
            </a:endParaRPr>
          </a:p>
        </p:txBody>
      </p:sp>
      <p:sp>
        <p:nvSpPr>
          <p:cNvPr id="23" name="Rectangle 22"/>
          <p:cNvSpPr/>
          <p:nvPr/>
        </p:nvSpPr>
        <p:spPr>
          <a:xfrm>
            <a:off x="6815287" y="1421656"/>
            <a:ext cx="4668650" cy="369332"/>
          </a:xfrm>
          <a:prstGeom prst="rect">
            <a:avLst/>
          </a:prstGeom>
        </p:spPr>
        <p:txBody>
          <a:bodyPr wrap="none">
            <a:spAutoFit/>
          </a:bodyPr>
          <a:lstStyle/>
          <a:p>
            <a:r>
              <a:rPr lang="en-GB" i="1" dirty="0"/>
              <a:t>I find it </a:t>
            </a:r>
            <a:r>
              <a:rPr lang="en-GB" i="1" dirty="0" smtClean="0"/>
              <a:t>easier </a:t>
            </a:r>
            <a:r>
              <a:rPr lang="en-GB" i="1" dirty="0"/>
              <a:t>to get moving/exercise </a:t>
            </a:r>
            <a:r>
              <a:rPr lang="en-GB" i="1" dirty="0" smtClean="0"/>
              <a:t>when………</a:t>
            </a:r>
            <a:endParaRPr lang="en-GB" i="1" dirty="0"/>
          </a:p>
        </p:txBody>
      </p:sp>
      <p:sp>
        <p:nvSpPr>
          <p:cNvPr id="36" name="Text Box 6"/>
          <p:cNvSpPr txBox="1"/>
          <p:nvPr/>
        </p:nvSpPr>
        <p:spPr>
          <a:xfrm>
            <a:off x="3574926" y="5640962"/>
            <a:ext cx="3744416" cy="923330"/>
          </a:xfrm>
          <a:prstGeom prst="rect">
            <a:avLst/>
          </a:prstGeom>
          <a:no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en-GB" dirty="0">
                <a:solidFill>
                  <a:srgbClr val="000000"/>
                </a:solidFill>
                <a:latin typeface="Calibri" panose="020F0502020204030204" pitchFamily="34" charset="0"/>
              </a:rPr>
              <a:t>Key </a:t>
            </a:r>
            <a:r>
              <a:rPr lang="en-GB" dirty="0" smtClean="0">
                <a:solidFill>
                  <a:srgbClr val="000000"/>
                </a:solidFill>
                <a:latin typeface="Calibri" panose="020F0502020204030204" pitchFamily="34" charset="0"/>
              </a:rPr>
              <a:t>enabler themes</a:t>
            </a:r>
            <a:r>
              <a:rPr lang="en-GB" dirty="0">
                <a:solidFill>
                  <a:srgbClr val="000000"/>
                </a:solidFill>
                <a:latin typeface="Calibri" panose="020F0502020204030204" pitchFamily="34" charset="0"/>
              </a:rPr>
              <a:t>: </a:t>
            </a:r>
            <a:r>
              <a:rPr lang="en-GB" dirty="0" smtClean="0">
                <a:solidFill>
                  <a:srgbClr val="000000"/>
                </a:solidFill>
                <a:latin typeface="Calibri" panose="020F0502020204030204" pitchFamily="34" charset="0"/>
              </a:rPr>
              <a:t>more </a:t>
            </a:r>
            <a:r>
              <a:rPr lang="en-GB" dirty="0">
                <a:solidFill>
                  <a:srgbClr val="000000"/>
                </a:solidFill>
                <a:latin typeface="Calibri" panose="020F0502020204030204" pitchFamily="34" charset="0"/>
              </a:rPr>
              <a:t>activities, motivation, time, fitness, health benefit, mood </a:t>
            </a:r>
          </a:p>
        </p:txBody>
      </p:sp>
      <p:sp>
        <p:nvSpPr>
          <p:cNvPr id="30" name="Rectangle 29"/>
          <p:cNvSpPr/>
          <p:nvPr/>
        </p:nvSpPr>
        <p:spPr>
          <a:xfrm>
            <a:off x="6314613" y="2057175"/>
            <a:ext cx="1906215" cy="1844351"/>
          </a:xfrm>
          <a:prstGeom prst="rect">
            <a:avLst/>
          </a:prstGeom>
        </p:spPr>
        <p:txBody>
          <a:bodyPr wrap="square">
            <a:spAutoFit/>
          </a:bodyPr>
          <a:lstStyle/>
          <a:p>
            <a:pPr>
              <a:lnSpc>
                <a:spcPct val="115000"/>
              </a:lnSpc>
              <a:spcAft>
                <a:spcPts val="1000"/>
              </a:spcAft>
              <a:tabLst>
                <a:tab pos="5638800" algn="l"/>
              </a:tabLst>
            </a:pPr>
            <a:r>
              <a:rPr lang="en-GB" sz="1100" b="1"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Note: </a:t>
            </a:r>
            <a:r>
              <a:rPr lang="en-GB" sz="11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Green identify highest, amber medium and red least reason to exercising. The numbers of stickers </a:t>
            </a:r>
            <a:r>
              <a:rPr lang="en-GB" sz="1100" i="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r>
            <a:br>
              <a:rPr lang="en-GB" sz="1100" i="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GB" sz="1100" i="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received </a:t>
            </a:r>
            <a:r>
              <a:rPr lang="en-GB" sz="11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for key </a:t>
            </a:r>
            <a:r>
              <a:rPr lang="en-GB" sz="1100" i="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r>
            <a:br>
              <a:rPr lang="en-GB" sz="1100" i="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GB" sz="1100" i="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themes </a:t>
            </a:r>
            <a:r>
              <a:rPr lang="en-GB" sz="11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are </a:t>
            </a:r>
            <a:r>
              <a:rPr lang="en-GB" sz="1100" i="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r>
            <a:br>
              <a:rPr lang="en-GB" sz="1100" i="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GB" sz="1100" i="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Identified </a:t>
            </a:r>
            <a:br>
              <a:rPr lang="en-GB" sz="1100" i="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GB" sz="1100" i="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next </a:t>
            </a:r>
            <a:r>
              <a:rPr lang="en-GB" sz="11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to </a:t>
            </a:r>
            <a:br>
              <a:rPr lang="en-GB" sz="11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GB" sz="1100" i="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each </a:t>
            </a:r>
            <a:r>
              <a:rPr lang="en-GB" sz="11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barrier</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3D2868F-8BDD-4814-A9FF-20FEB30F74C8}" type="slidenum">
              <a:rPr lang="en-GB" smtClean="0"/>
              <a:t>27</a:t>
            </a:fld>
            <a:endParaRPr lang="en-GB"/>
          </a:p>
        </p:txBody>
      </p:sp>
    </p:spTree>
    <p:extLst>
      <p:ext uri="{BB962C8B-B14F-4D97-AF65-F5344CB8AC3E}">
        <p14:creationId xmlns:p14="http://schemas.microsoft.com/office/powerpoint/2010/main" val="36742000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6268B7-36BF-3147-B4AE-3B388CC39A5F}"/>
              </a:ext>
            </a:extLst>
          </p:cNvPr>
          <p:cNvSpPr/>
          <p:nvPr/>
        </p:nvSpPr>
        <p:spPr>
          <a:xfrm>
            <a:off x="0" y="3"/>
            <a:ext cx="12190413" cy="539645"/>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smtClean="0">
                <a:solidFill>
                  <a:schemeClr val="bg1"/>
                </a:solidFill>
              </a:rPr>
              <a:t>Risk factor – unhealthy diet</a:t>
            </a:r>
            <a:endParaRPr lang="en-GB" sz="3200" b="1" dirty="0">
              <a:solidFill>
                <a:schemeClr val="bg1"/>
              </a:solidFill>
            </a:endParaRPr>
          </a:p>
        </p:txBody>
      </p:sp>
      <p:graphicFrame>
        <p:nvGraphicFramePr>
          <p:cNvPr id="5" name="Chart 4"/>
          <p:cNvGraphicFramePr>
            <a:graphicFrameLocks/>
          </p:cNvGraphicFramePr>
          <p:nvPr>
            <p:extLst>
              <p:ext uri="{D42A27DB-BD31-4B8C-83A1-F6EECF244321}">
                <p14:modId xmlns:p14="http://schemas.microsoft.com/office/powerpoint/2010/main" val="3565395599"/>
              </p:ext>
            </p:extLst>
          </p:nvPr>
        </p:nvGraphicFramePr>
        <p:xfrm>
          <a:off x="46534" y="3148194"/>
          <a:ext cx="6192688" cy="32591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1036355824"/>
              </p:ext>
            </p:extLst>
          </p:nvPr>
        </p:nvGraphicFramePr>
        <p:xfrm>
          <a:off x="6095206" y="3068960"/>
          <a:ext cx="5868668" cy="3312368"/>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190550" y="907855"/>
            <a:ext cx="8064896" cy="1713665"/>
          </a:xfrm>
          <a:prstGeom prst="rect">
            <a:avLst/>
          </a:prstGeom>
          <a:solidFill>
            <a:schemeClr val="bg1"/>
          </a:solidFill>
          <a:ln>
            <a:solidFill>
              <a:srgbClr val="FF0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en-GB" sz="1400" b="1" dirty="0" smtClean="0">
                <a:solidFill>
                  <a:srgbClr val="FF0074"/>
                </a:solidFill>
                <a:latin typeface="Arial" panose="020B0604020202020204" pitchFamily="34" charset="0"/>
                <a:cs typeface="Arial" panose="020B0604020202020204" pitchFamily="34" charset="0"/>
              </a:rPr>
              <a:t>Five-a-day</a:t>
            </a:r>
            <a:r>
              <a:rPr lang="en-GB" sz="1400" dirty="0" smtClean="0">
                <a:solidFill>
                  <a:srgbClr val="FF0074"/>
                </a:solidFill>
                <a:latin typeface="Arial" panose="020B0604020202020204" pitchFamily="34" charset="0"/>
                <a:cs typeface="Arial" panose="020B0604020202020204" pitchFamily="34" charset="0"/>
              </a:rPr>
              <a:t>: </a:t>
            </a:r>
          </a:p>
          <a:p>
            <a:pPr marL="285750" indent="-285750" algn="just">
              <a:spcAft>
                <a:spcPts val="600"/>
              </a:spcAft>
              <a:buFont typeface="Arial" panose="020B0604020202020204" pitchFamily="34" charset="0"/>
              <a:buChar char="•"/>
            </a:pPr>
            <a:r>
              <a:rPr lang="en-GB" sz="1400" dirty="0" smtClean="0">
                <a:solidFill>
                  <a:srgbClr val="FF0074"/>
                </a:solidFill>
                <a:latin typeface="Arial" panose="020B0604020202020204" pitchFamily="34" charset="0"/>
                <a:cs typeface="Arial" panose="020B0604020202020204" pitchFamily="34" charset="0"/>
              </a:rPr>
              <a:t>Less than half of adults in Newham are meeting the 5-a-day recommendation for fruit and vegetable consumption.</a:t>
            </a:r>
          </a:p>
          <a:p>
            <a:pPr marL="285750" indent="-285750" algn="just">
              <a:spcAft>
                <a:spcPts val="600"/>
              </a:spcAft>
              <a:buFont typeface="Arial" panose="020B0604020202020204" pitchFamily="34" charset="0"/>
              <a:buChar char="•"/>
            </a:pPr>
            <a:r>
              <a:rPr lang="en-GB" sz="1400" dirty="0" smtClean="0">
                <a:solidFill>
                  <a:srgbClr val="FF0074"/>
                </a:solidFill>
                <a:latin typeface="Arial" panose="020B0604020202020204" pitchFamily="34" charset="0"/>
                <a:cs typeface="Arial" panose="020B0604020202020204" pitchFamily="34" charset="0"/>
              </a:rPr>
              <a:t>The number of adults consuming 5-a-day has declined between 2015 and 2018. </a:t>
            </a:r>
          </a:p>
          <a:p>
            <a:pPr marL="285750" indent="-285750" algn="just">
              <a:spcAft>
                <a:spcPts val="600"/>
              </a:spcAft>
              <a:buFont typeface="Arial" panose="020B0604020202020204" pitchFamily="34" charset="0"/>
              <a:buChar char="•"/>
            </a:pPr>
            <a:r>
              <a:rPr lang="en-GB" sz="1400" dirty="0" smtClean="0">
                <a:solidFill>
                  <a:srgbClr val="FF0074"/>
                </a:solidFill>
                <a:latin typeface="Arial" panose="020B0604020202020204" pitchFamily="34" charset="0"/>
                <a:cs typeface="Arial" panose="020B0604020202020204" pitchFamily="34" charset="0"/>
              </a:rPr>
              <a:t>The proportion of adults in Newham getting 5-a-day is significantly lower than London and England. </a:t>
            </a:r>
          </a:p>
        </p:txBody>
      </p:sp>
      <p:pic>
        <p:nvPicPr>
          <p:cNvPr id="4098" name="Picture 2" descr="Can I trust 5-a-day food labels? - Ask the expert - Heart Matters"/>
          <p:cNvPicPr>
            <a:picLocks noChangeAspect="1" noChangeArrowheads="1"/>
          </p:cNvPicPr>
          <p:nvPr/>
        </p:nvPicPr>
        <p:blipFill rotWithShape="1">
          <a:blip r:embed="rId5">
            <a:extLst>
              <a:ext uri="{28A0092B-C50C-407E-A947-70E740481C1C}">
                <a14:useLocalDpi xmlns:a14="http://schemas.microsoft.com/office/drawing/2010/main" val="0"/>
              </a:ext>
            </a:extLst>
          </a:blip>
          <a:srcRect l="12149" r="12527"/>
          <a:stretch/>
        </p:blipFill>
        <p:spPr bwMode="auto">
          <a:xfrm>
            <a:off x="9191550" y="803405"/>
            <a:ext cx="2232248" cy="192256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13D2868F-8BDD-4814-A9FF-20FEB30F74C8}" type="slidenum">
              <a:rPr lang="en-GB" smtClean="0"/>
              <a:t>28</a:t>
            </a:fld>
            <a:endParaRPr lang="en-GB"/>
          </a:p>
        </p:txBody>
      </p:sp>
    </p:spTree>
    <p:extLst>
      <p:ext uri="{BB962C8B-B14F-4D97-AF65-F5344CB8AC3E}">
        <p14:creationId xmlns:p14="http://schemas.microsoft.com/office/powerpoint/2010/main" val="8968911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6268B7-36BF-3147-B4AE-3B388CC39A5F}"/>
              </a:ext>
            </a:extLst>
          </p:cNvPr>
          <p:cNvSpPr/>
          <p:nvPr/>
        </p:nvSpPr>
        <p:spPr>
          <a:xfrm>
            <a:off x="0" y="3"/>
            <a:ext cx="12190413" cy="539645"/>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smtClean="0">
                <a:solidFill>
                  <a:schemeClr val="bg1"/>
                </a:solidFill>
              </a:rPr>
              <a:t>Barriers to healthy living</a:t>
            </a:r>
            <a:endParaRPr lang="en-GB" sz="3200" b="1" dirty="0">
              <a:solidFill>
                <a:schemeClr val="bg1"/>
              </a:solidFill>
            </a:endParaRPr>
          </a:p>
        </p:txBody>
      </p:sp>
      <p:pic>
        <p:nvPicPr>
          <p:cNvPr id="2" name="Picture 1"/>
          <p:cNvPicPr>
            <a:picLocks noChangeAspect="1"/>
          </p:cNvPicPr>
          <p:nvPr/>
        </p:nvPicPr>
        <p:blipFill rotWithShape="1">
          <a:blip r:embed="rId3"/>
          <a:srcRect t="15554" r="32919" b="11855"/>
          <a:stretch/>
        </p:blipFill>
        <p:spPr>
          <a:xfrm>
            <a:off x="7358869" y="2961818"/>
            <a:ext cx="4825036" cy="2936979"/>
          </a:xfrm>
          <a:prstGeom prst="rect">
            <a:avLst/>
          </a:prstGeom>
        </p:spPr>
      </p:pic>
      <p:sp>
        <p:nvSpPr>
          <p:cNvPr id="12" name="Rectangle 11"/>
          <p:cNvSpPr/>
          <p:nvPr/>
        </p:nvSpPr>
        <p:spPr>
          <a:xfrm>
            <a:off x="190550" y="692237"/>
            <a:ext cx="9073008" cy="1524662"/>
          </a:xfrm>
          <a:prstGeom prst="rect">
            <a:avLst/>
          </a:prstGeom>
          <a:solidFill>
            <a:schemeClr val="bg1"/>
          </a:solidFill>
          <a:ln>
            <a:solidFill>
              <a:srgbClr val="FF0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b="1" dirty="0" smtClean="0">
                <a:solidFill>
                  <a:srgbClr val="FF0074"/>
                </a:solidFill>
              </a:rPr>
              <a:t>Barriers</a:t>
            </a:r>
            <a:r>
              <a:rPr lang="en-GB" sz="1600" dirty="0" smtClean="0">
                <a:solidFill>
                  <a:srgbClr val="FF0074"/>
                </a:solidFill>
              </a:rPr>
              <a:t>: When asked “what stops you from living a healthy life?” the top theme mentioned by Newham residents (in 9 focus groups) was </a:t>
            </a:r>
            <a:r>
              <a:rPr lang="en-GB" sz="1600" b="1" dirty="0" smtClean="0">
                <a:solidFill>
                  <a:srgbClr val="FF0074"/>
                </a:solidFill>
              </a:rPr>
              <a:t>the availability of unhealthy foods</a:t>
            </a:r>
            <a:r>
              <a:rPr lang="en-GB" sz="1600" dirty="0" smtClean="0">
                <a:solidFill>
                  <a:srgbClr val="FF0074"/>
                </a:solidFill>
              </a:rPr>
              <a:t>, such as fried chicken, chips and junk food. </a:t>
            </a:r>
            <a:r>
              <a:rPr lang="en-GB" sz="1600" b="1" dirty="0" smtClean="0">
                <a:solidFill>
                  <a:srgbClr val="FF0074"/>
                </a:solidFill>
              </a:rPr>
              <a:t>Money, price and affordability </a:t>
            </a:r>
            <a:r>
              <a:rPr lang="en-GB" sz="1600" dirty="0" smtClean="0">
                <a:solidFill>
                  <a:srgbClr val="FF0074"/>
                </a:solidFill>
              </a:rPr>
              <a:t>were also mentioned 11 times, highlighting money as a barrier to a healthy life, and the price of health food specifically came up on 7 occasions. Lack of knowledge or information on healthy eating, cooking skills, and alcohol consumption were also mentioned. </a:t>
            </a:r>
          </a:p>
        </p:txBody>
      </p:sp>
      <p:pic>
        <p:nvPicPr>
          <p:cNvPr id="7" name="Picture 6"/>
          <p:cNvPicPr>
            <a:picLocks noChangeAspect="1"/>
          </p:cNvPicPr>
          <p:nvPr/>
        </p:nvPicPr>
        <p:blipFill>
          <a:blip r:embed="rId4"/>
          <a:stretch>
            <a:fillRect/>
          </a:stretch>
        </p:blipFill>
        <p:spPr>
          <a:xfrm>
            <a:off x="9524715" y="656977"/>
            <a:ext cx="1368152" cy="1508200"/>
          </a:xfrm>
          <a:prstGeom prst="rect">
            <a:avLst/>
          </a:prstGeom>
        </p:spPr>
      </p:pic>
      <p:pic>
        <p:nvPicPr>
          <p:cNvPr id="8" name="Picture 1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19742" y="692237"/>
            <a:ext cx="1157429" cy="147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a:stretch>
            <a:fillRect/>
          </a:stretch>
        </p:blipFill>
        <p:spPr>
          <a:xfrm>
            <a:off x="0" y="2254933"/>
            <a:ext cx="7576871" cy="4579550"/>
          </a:xfrm>
          <a:prstGeom prst="rect">
            <a:avLst/>
          </a:prstGeom>
        </p:spPr>
      </p:pic>
      <p:sp>
        <p:nvSpPr>
          <p:cNvPr id="4" name="Slide Number Placeholder 3"/>
          <p:cNvSpPr>
            <a:spLocks noGrp="1"/>
          </p:cNvSpPr>
          <p:nvPr>
            <p:ph type="sldNum" sz="quarter" idx="12"/>
          </p:nvPr>
        </p:nvSpPr>
        <p:spPr/>
        <p:txBody>
          <a:bodyPr/>
          <a:lstStyle/>
          <a:p>
            <a:fld id="{13D2868F-8BDD-4814-A9FF-20FEB30F74C8}" type="slidenum">
              <a:rPr lang="en-GB" smtClean="0"/>
              <a:t>29</a:t>
            </a:fld>
            <a:endParaRPr lang="en-GB"/>
          </a:p>
        </p:txBody>
      </p:sp>
      <p:sp>
        <p:nvSpPr>
          <p:cNvPr id="5" name="TextBox 4"/>
          <p:cNvSpPr txBox="1"/>
          <p:nvPr/>
        </p:nvSpPr>
        <p:spPr>
          <a:xfrm>
            <a:off x="7569946" y="6113361"/>
            <a:ext cx="4601338" cy="276999"/>
          </a:xfrm>
          <a:prstGeom prst="rect">
            <a:avLst/>
          </a:prstGeom>
          <a:noFill/>
        </p:spPr>
        <p:txBody>
          <a:bodyPr wrap="square" rtlCol="0">
            <a:spAutoFit/>
          </a:bodyPr>
          <a:lstStyle/>
          <a:p>
            <a:r>
              <a:rPr lang="en-GB" sz="1200" b="1" i="1" dirty="0" smtClean="0"/>
              <a:t>Source: </a:t>
            </a:r>
            <a:r>
              <a:rPr lang="en-GB" sz="1200" i="1" dirty="0" smtClean="0"/>
              <a:t>Focus Groups conducted by Newham Public Health team, 2019</a:t>
            </a:r>
            <a:endParaRPr lang="en-GB" sz="1200" i="1" dirty="0"/>
          </a:p>
        </p:txBody>
      </p:sp>
    </p:spTree>
    <p:extLst>
      <p:ext uri="{BB962C8B-B14F-4D97-AF65-F5344CB8AC3E}">
        <p14:creationId xmlns:p14="http://schemas.microsoft.com/office/powerpoint/2010/main" val="3162178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18542" y="692696"/>
            <a:ext cx="11953328" cy="6165304"/>
          </a:xfrm>
        </p:spPr>
        <p:txBody>
          <a:bodyPr>
            <a:normAutofit lnSpcReduction="10000"/>
          </a:bodyPr>
          <a:lstStyle/>
          <a:p>
            <a:pPr marL="0" indent="0" algn="just">
              <a:buNone/>
            </a:pPr>
            <a:r>
              <a:rPr lang="en-GB" sz="2000" b="1" dirty="0" smtClean="0"/>
              <a:t>What is the Healthy </a:t>
            </a:r>
            <a:r>
              <a:rPr lang="en-GB" sz="2000" b="1" dirty="0"/>
              <a:t>L</a:t>
            </a:r>
            <a:r>
              <a:rPr lang="en-GB" sz="2000" b="1" dirty="0" smtClean="0"/>
              <a:t>iving </a:t>
            </a:r>
            <a:r>
              <a:rPr lang="en-GB" sz="2000" b="1" dirty="0"/>
              <a:t>N</a:t>
            </a:r>
            <a:r>
              <a:rPr lang="en-GB" sz="2000" b="1" dirty="0" smtClean="0"/>
              <a:t>eeds </a:t>
            </a:r>
            <a:r>
              <a:rPr lang="en-GB" sz="2000" b="1" dirty="0"/>
              <a:t>A</a:t>
            </a:r>
            <a:r>
              <a:rPr lang="en-GB" sz="2000" b="1" dirty="0" smtClean="0"/>
              <a:t>ssessment?</a:t>
            </a:r>
          </a:p>
          <a:p>
            <a:pPr marL="0" indent="0" algn="just">
              <a:buNone/>
            </a:pPr>
            <a:r>
              <a:rPr lang="en-GB" sz="2000" dirty="0" smtClean="0"/>
              <a:t>The assessment is a review of the some of the factors that affect healthy living in Newham. Importantly, this includes some of the wider determinants of health, such as income and poverty, housing and air quality. These overarching determinants can lead to risk factors that prevent healthy living, such as smoking, physical inactivity, unhealthy diet and alcohol consumption. In turn, these risk factors contribute to people developing conditions such as obesity, high blood pressure, diabetes, cardiovascular diseases, chronic respiratory diseases and cancer.  These conditions and their risk factors are the major drivers of the low healthy life expectancy in Newham. This Needs Assessment provides an overview of the determinants and risk factors in Newham, leading to a Gap Analysis to inform some of the strategies and interventions needed to make the borough healthier.</a:t>
            </a:r>
          </a:p>
          <a:p>
            <a:pPr marL="0" indent="0" algn="just">
              <a:buNone/>
            </a:pPr>
            <a:endParaRPr lang="en-GB" sz="1000" dirty="0" smtClean="0"/>
          </a:p>
          <a:p>
            <a:pPr marL="0" indent="0" algn="just">
              <a:buNone/>
            </a:pPr>
            <a:r>
              <a:rPr lang="en-GB" sz="2000" b="1" dirty="0" smtClean="0"/>
              <a:t>Where does the data come from?</a:t>
            </a:r>
          </a:p>
          <a:p>
            <a:pPr marL="0" indent="0" algn="just">
              <a:buNone/>
            </a:pPr>
            <a:r>
              <a:rPr lang="en-GB" sz="2000" dirty="0" smtClean="0"/>
              <a:t>The data in the needs assessment has been pulled together from a variety of sources, including numerical (quantitative data) such as the percentage of men who smoke, and perceptions (qualitative data) such as the barriers Newham residents face to healthy living. Service data is also provided in the gap analysis. </a:t>
            </a:r>
          </a:p>
          <a:p>
            <a:pPr marL="0" indent="0" algn="just">
              <a:buNone/>
            </a:pPr>
            <a:endParaRPr lang="en-GB" sz="1000" dirty="0" smtClean="0"/>
          </a:p>
          <a:p>
            <a:pPr lvl="1" algn="just"/>
            <a:r>
              <a:rPr lang="en-GB" sz="1800" dirty="0" smtClean="0"/>
              <a:t>The </a:t>
            </a:r>
            <a:r>
              <a:rPr lang="en-GB" sz="1800" b="1" dirty="0"/>
              <a:t>quantitative data </a:t>
            </a:r>
            <a:r>
              <a:rPr lang="en-GB" sz="1800" dirty="0"/>
              <a:t>comes from a variety of sources including GP practices, Public Health England, Sport England</a:t>
            </a:r>
            <a:r>
              <a:rPr lang="en-GB" sz="1800" dirty="0" smtClean="0"/>
              <a:t>, National Child Measurement programme, and </a:t>
            </a:r>
            <a:r>
              <a:rPr lang="en-GB" sz="1800" dirty="0"/>
              <a:t>the Office for National Statistics</a:t>
            </a:r>
            <a:r>
              <a:rPr lang="en-GB" sz="1800" dirty="0" smtClean="0"/>
              <a:t>.</a:t>
            </a:r>
            <a:r>
              <a:rPr lang="en-GB" sz="1800" b="1" dirty="0"/>
              <a:t> </a:t>
            </a:r>
            <a:r>
              <a:rPr lang="en-GB" sz="1800" dirty="0" smtClean="0"/>
              <a:t>Quantitative service </a:t>
            </a:r>
            <a:r>
              <a:rPr lang="en-GB" sz="1800" dirty="0"/>
              <a:t>data includes the number of residents referred into, and successfully completing, relevant interventions such as Stop Smoking Services, NHS Health Checks, exercise on prescription (150 club) and the NHS Diabetes Prevention Programme. </a:t>
            </a:r>
            <a:endParaRPr lang="en-GB" sz="1800" dirty="0" smtClean="0"/>
          </a:p>
          <a:p>
            <a:pPr lvl="1" algn="just"/>
            <a:r>
              <a:rPr lang="en-GB" sz="1800" dirty="0" smtClean="0"/>
              <a:t>The </a:t>
            </a:r>
            <a:r>
              <a:rPr lang="en-GB" sz="1800" b="1" dirty="0"/>
              <a:t>quantitative data </a:t>
            </a:r>
            <a:r>
              <a:rPr lang="en-GB" sz="1800" dirty="0"/>
              <a:t>comes from </a:t>
            </a:r>
            <a:r>
              <a:rPr lang="en-GB" sz="1800" dirty="0" smtClean="0"/>
              <a:t>the 2019 Newham Show and a series of nine focus groups conducted with 56 Newham residents between May and August 2019. </a:t>
            </a:r>
          </a:p>
        </p:txBody>
      </p:sp>
      <p:sp>
        <p:nvSpPr>
          <p:cNvPr id="4" name="Rectangle 3">
            <a:extLst>
              <a:ext uri="{FF2B5EF4-FFF2-40B4-BE49-F238E27FC236}">
                <a16:creationId xmlns:a16="http://schemas.microsoft.com/office/drawing/2014/main" id="{276268B7-36BF-3147-B4AE-3B388CC39A5F}"/>
              </a:ext>
            </a:extLst>
          </p:cNvPr>
          <p:cNvSpPr/>
          <p:nvPr/>
        </p:nvSpPr>
        <p:spPr>
          <a:xfrm>
            <a:off x="0" y="3"/>
            <a:ext cx="12190413" cy="539645"/>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smtClean="0">
                <a:solidFill>
                  <a:schemeClr val="bg1"/>
                </a:solidFill>
              </a:rPr>
              <a:t>BACKGROUND AND METHODOLOGY</a:t>
            </a:r>
            <a:endParaRPr lang="en-GB" sz="3200" b="1" dirty="0">
              <a:solidFill>
                <a:schemeClr val="bg1"/>
              </a:solidFill>
            </a:endParaRPr>
          </a:p>
        </p:txBody>
      </p:sp>
      <p:sp>
        <p:nvSpPr>
          <p:cNvPr id="2" name="Slide Number Placeholder 1"/>
          <p:cNvSpPr>
            <a:spLocks noGrp="1"/>
          </p:cNvSpPr>
          <p:nvPr>
            <p:ph type="sldNum" sz="quarter" idx="12"/>
          </p:nvPr>
        </p:nvSpPr>
        <p:spPr/>
        <p:txBody>
          <a:bodyPr/>
          <a:lstStyle/>
          <a:p>
            <a:fld id="{13D2868F-8BDD-4814-A9FF-20FEB30F74C8}" type="slidenum">
              <a:rPr lang="en-GB" smtClean="0"/>
              <a:t>3</a:t>
            </a:fld>
            <a:endParaRPr lang="en-GB"/>
          </a:p>
        </p:txBody>
      </p:sp>
    </p:spTree>
    <p:extLst>
      <p:ext uri="{BB962C8B-B14F-4D97-AF65-F5344CB8AC3E}">
        <p14:creationId xmlns:p14="http://schemas.microsoft.com/office/powerpoint/2010/main" val="1595131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5D153B-31FE-8E4F-A8A9-6D61E687D54F}"/>
              </a:ext>
            </a:extLst>
          </p:cNvPr>
          <p:cNvSpPr/>
          <p:nvPr/>
        </p:nvSpPr>
        <p:spPr>
          <a:xfrm>
            <a:off x="124217" y="638145"/>
            <a:ext cx="3208319" cy="2861949"/>
          </a:xfrm>
          <a:prstGeom prst="rect">
            <a:avLst/>
          </a:prstGeom>
          <a:solidFill>
            <a:schemeClr val="bg1"/>
          </a:solidFill>
          <a:ln>
            <a:solidFill>
              <a:schemeClr val="bg1">
                <a:lumMod val="75000"/>
              </a:schemeClr>
            </a:solidFill>
          </a:ln>
        </p:spPr>
        <p:txBody>
          <a:bodyPr wrap="square">
            <a:spAutoFit/>
          </a:bodyPr>
          <a:lstStyle/>
          <a:p>
            <a:pPr>
              <a:buClr>
                <a:srgbClr val="D10074"/>
              </a:buClr>
              <a:defRPr/>
            </a:pPr>
            <a:r>
              <a:rPr lang="en-GB" sz="1200" b="1" dirty="0">
                <a:solidFill>
                  <a:srgbClr val="FF0074"/>
                </a:solidFill>
                <a:latin typeface="Arial" panose="020B0604020202020204" pitchFamily="34" charset="0"/>
                <a:ea typeface="ＭＳ Ｐゴシック" charset="0"/>
                <a:cs typeface="Arial" panose="020B0604020202020204" pitchFamily="34" charset="0"/>
              </a:rPr>
              <a:t>Overweight or obese:</a:t>
            </a:r>
            <a:endParaRPr lang="en-GB" sz="1100" dirty="0">
              <a:solidFill>
                <a:srgbClr val="FF0074"/>
              </a:solidFill>
              <a:latin typeface="Arial" panose="020B0604020202020204" pitchFamily="34" charset="0"/>
              <a:ea typeface="ＭＳ Ｐゴシック" charset="0"/>
              <a:cs typeface="Arial" panose="020B0604020202020204" pitchFamily="34" charset="0"/>
            </a:endParaRPr>
          </a:p>
          <a:p>
            <a:pPr marL="285721" indent="-285721">
              <a:buClr>
                <a:srgbClr val="D10074"/>
              </a:buClr>
              <a:buFont typeface="Arial"/>
              <a:buChar char="•"/>
              <a:defRPr/>
            </a:pPr>
            <a:r>
              <a:rPr lang="en-GB" altLang="en-US" sz="1200" b="1" dirty="0">
                <a:solidFill>
                  <a:srgbClr val="FF0074"/>
                </a:solidFill>
                <a:latin typeface="Arial" panose="020B0604020202020204" pitchFamily="34" charset="0"/>
                <a:ea typeface="ＭＳ Ｐゴシック" pitchFamily="34" charset="-128"/>
                <a:cs typeface="Arial" panose="020B0604020202020204" pitchFamily="34" charset="0"/>
              </a:rPr>
              <a:t>63.0% </a:t>
            </a:r>
            <a:r>
              <a:rPr lang="en-GB" altLang="en-US" sz="1200" dirty="0">
                <a:solidFill>
                  <a:srgbClr val="FF0074"/>
                </a:solidFill>
                <a:latin typeface="Arial" panose="020B0604020202020204" pitchFamily="34" charset="0"/>
                <a:ea typeface="ＭＳ Ｐゴシック" pitchFamily="34" charset="-128"/>
                <a:cs typeface="Arial" panose="020B0604020202020204" pitchFamily="34" charset="0"/>
              </a:rPr>
              <a:t>of adults in Newham are classified as overweight or obese. Newham ranks, 2</a:t>
            </a:r>
            <a:r>
              <a:rPr lang="en-GB" altLang="en-US" sz="1200" baseline="30000" dirty="0">
                <a:solidFill>
                  <a:srgbClr val="FF0074"/>
                </a:solidFill>
                <a:latin typeface="Arial" panose="020B0604020202020204" pitchFamily="34" charset="0"/>
                <a:ea typeface="ＭＳ Ｐゴシック" pitchFamily="34" charset="-128"/>
                <a:cs typeface="Arial" panose="020B0604020202020204" pitchFamily="34" charset="0"/>
              </a:rPr>
              <a:t>nd</a:t>
            </a:r>
            <a:r>
              <a:rPr lang="en-GB" altLang="en-US" sz="1200" dirty="0">
                <a:solidFill>
                  <a:srgbClr val="FF0074"/>
                </a:solidFill>
                <a:latin typeface="Arial" panose="020B0604020202020204" pitchFamily="34" charset="0"/>
                <a:ea typeface="ＭＳ Ｐゴシック" pitchFamily="34" charset="-128"/>
                <a:cs typeface="Arial" panose="020B0604020202020204" pitchFamily="34" charset="0"/>
              </a:rPr>
              <a:t> worst out </a:t>
            </a:r>
            <a:r>
              <a:rPr lang="en-GB" altLang="en-US" sz="1200" dirty="0" smtClean="0">
                <a:solidFill>
                  <a:srgbClr val="FF0074"/>
                </a:solidFill>
                <a:latin typeface="Arial" panose="020B0604020202020204" pitchFamily="34" charset="0"/>
                <a:ea typeface="ＭＳ Ｐゴシック" pitchFamily="34" charset="-128"/>
                <a:cs typeface="Arial" panose="020B0604020202020204" pitchFamily="34" charset="0"/>
              </a:rPr>
              <a:t>of </a:t>
            </a:r>
            <a:r>
              <a:rPr lang="en-GB" altLang="en-US" sz="1200" dirty="0">
                <a:solidFill>
                  <a:srgbClr val="FF0074"/>
                </a:solidFill>
                <a:latin typeface="Arial" panose="020B0604020202020204" pitchFamily="34" charset="0"/>
                <a:ea typeface="ＭＳ Ｐゴシック" pitchFamily="34" charset="-128"/>
                <a:cs typeface="Arial" panose="020B0604020202020204" pitchFamily="34" charset="0"/>
              </a:rPr>
              <a:t>CIFA neighbours and 4</a:t>
            </a:r>
            <a:r>
              <a:rPr lang="en-GB" altLang="en-US" sz="1200" baseline="30000" dirty="0">
                <a:solidFill>
                  <a:srgbClr val="FF0074"/>
                </a:solidFill>
                <a:latin typeface="Arial" panose="020B0604020202020204" pitchFamily="34" charset="0"/>
                <a:ea typeface="ＭＳ Ｐゴシック" pitchFamily="34" charset="-128"/>
                <a:cs typeface="Arial" panose="020B0604020202020204" pitchFamily="34" charset="0"/>
              </a:rPr>
              <a:t>th</a:t>
            </a:r>
            <a:r>
              <a:rPr lang="en-GB" altLang="en-US" sz="1200" dirty="0">
                <a:solidFill>
                  <a:srgbClr val="FF0074"/>
                </a:solidFill>
                <a:latin typeface="Arial" panose="020B0604020202020204" pitchFamily="34" charset="0"/>
                <a:ea typeface="ＭＳ Ｐゴシック" pitchFamily="34" charset="-128"/>
                <a:cs typeface="Arial" panose="020B0604020202020204" pitchFamily="34" charset="0"/>
              </a:rPr>
              <a:t> worst of </a:t>
            </a:r>
            <a:r>
              <a:rPr lang="en-GB" altLang="en-US" sz="1200" dirty="0" smtClean="0">
                <a:solidFill>
                  <a:srgbClr val="FF0074"/>
                </a:solidFill>
                <a:latin typeface="Arial" panose="020B0604020202020204" pitchFamily="34" charset="0"/>
                <a:ea typeface="ＭＳ Ｐゴシック" pitchFamily="34" charset="-128"/>
                <a:cs typeface="Arial" panose="020B0604020202020204" pitchFamily="34" charset="0"/>
              </a:rPr>
              <a:t>all </a:t>
            </a:r>
            <a:r>
              <a:rPr lang="en-GB" altLang="en-US" sz="1200" dirty="0">
                <a:solidFill>
                  <a:srgbClr val="FF0074"/>
                </a:solidFill>
                <a:latin typeface="Arial" panose="020B0604020202020204" pitchFamily="34" charset="0"/>
                <a:ea typeface="ＭＳ Ｐゴシック" pitchFamily="34" charset="-128"/>
                <a:cs typeface="Arial" panose="020B0604020202020204" pitchFamily="34" charset="0"/>
              </a:rPr>
              <a:t>London boroughs. (survey data)</a:t>
            </a:r>
          </a:p>
          <a:p>
            <a:pPr>
              <a:buClr>
                <a:srgbClr val="D10074"/>
              </a:buClr>
              <a:defRPr/>
            </a:pPr>
            <a:endParaRPr lang="en-GB" altLang="en-US" sz="1200" dirty="0">
              <a:solidFill>
                <a:srgbClr val="FF0074"/>
              </a:solidFill>
              <a:latin typeface="Arial" panose="020B0604020202020204" pitchFamily="34" charset="0"/>
              <a:ea typeface="ＭＳ Ｐゴシック" pitchFamily="34" charset="-128"/>
              <a:cs typeface="Arial" panose="020B0604020202020204" pitchFamily="34" charset="0"/>
            </a:endParaRPr>
          </a:p>
          <a:p>
            <a:pPr>
              <a:buClr>
                <a:srgbClr val="D10074"/>
              </a:buClr>
              <a:defRPr/>
            </a:pPr>
            <a:r>
              <a:rPr lang="en-GB" altLang="en-US" sz="1200" b="1" dirty="0">
                <a:solidFill>
                  <a:srgbClr val="FF0074"/>
                </a:solidFill>
                <a:latin typeface="Arial" panose="020B0604020202020204" pitchFamily="34" charset="0"/>
                <a:ea typeface="ＭＳ Ｐゴシック" pitchFamily="34" charset="-128"/>
                <a:cs typeface="Arial" panose="020B0604020202020204" pitchFamily="34" charset="0"/>
              </a:rPr>
              <a:t>Obesity:</a:t>
            </a:r>
          </a:p>
          <a:p>
            <a:pPr marL="285721" indent="-285721">
              <a:buClr>
                <a:srgbClr val="D10074"/>
              </a:buClr>
              <a:buFont typeface="Arial"/>
              <a:buChar char="•"/>
              <a:defRPr/>
            </a:pPr>
            <a:r>
              <a:rPr lang="en-GB" altLang="en-US" sz="1200" b="1" dirty="0">
                <a:solidFill>
                  <a:srgbClr val="FF0074"/>
                </a:solidFill>
                <a:latin typeface="Arial" panose="020B0604020202020204" pitchFamily="34" charset="0"/>
                <a:ea typeface="ＭＳ Ｐゴシック" pitchFamily="34" charset="-128"/>
                <a:cs typeface="Arial" panose="020B0604020202020204" pitchFamily="34" charset="0"/>
              </a:rPr>
              <a:t>10.5% </a:t>
            </a:r>
            <a:r>
              <a:rPr lang="en-GB" altLang="en-US" sz="1200" dirty="0">
                <a:solidFill>
                  <a:srgbClr val="FF0074"/>
                </a:solidFill>
                <a:latin typeface="Arial" panose="020B0604020202020204" pitchFamily="34" charset="0"/>
                <a:ea typeface="ＭＳ Ｐゴシック" pitchFamily="34" charset="-128"/>
                <a:cs typeface="Arial" panose="020B0604020202020204" pitchFamily="34" charset="0"/>
              </a:rPr>
              <a:t>of adults registered with a GP are in Newham are obese. This is higher than the England (</a:t>
            </a:r>
            <a:r>
              <a:rPr lang="en-GB" altLang="en-US" sz="1200" b="1" dirty="0">
                <a:solidFill>
                  <a:srgbClr val="FF0074"/>
                </a:solidFill>
                <a:latin typeface="Arial" panose="020B0604020202020204" pitchFamily="34" charset="0"/>
                <a:ea typeface="ＭＳ Ｐゴシック" pitchFamily="34" charset="-128"/>
                <a:cs typeface="Arial" panose="020B0604020202020204" pitchFamily="34" charset="0"/>
              </a:rPr>
              <a:t>9.8%</a:t>
            </a:r>
            <a:r>
              <a:rPr lang="en-GB" altLang="en-US" sz="1200" dirty="0">
                <a:solidFill>
                  <a:srgbClr val="FF0074"/>
                </a:solidFill>
                <a:latin typeface="Arial" panose="020B0604020202020204" pitchFamily="34" charset="0"/>
                <a:ea typeface="ＭＳ Ｐゴシック" pitchFamily="34" charset="-128"/>
                <a:cs typeface="Arial" panose="020B0604020202020204" pitchFamily="34" charset="0"/>
              </a:rPr>
              <a:t>) and London (</a:t>
            </a:r>
            <a:r>
              <a:rPr lang="en-GB" altLang="en-US" sz="1200" b="1" dirty="0">
                <a:solidFill>
                  <a:srgbClr val="FF0074"/>
                </a:solidFill>
                <a:latin typeface="Arial" panose="020B0604020202020204" pitchFamily="34" charset="0"/>
                <a:ea typeface="ＭＳ Ｐゴシック" pitchFamily="34" charset="-128"/>
                <a:cs typeface="Arial" panose="020B0604020202020204" pitchFamily="34" charset="0"/>
              </a:rPr>
              <a:t>7.7%</a:t>
            </a:r>
            <a:r>
              <a:rPr lang="en-GB" altLang="en-US" sz="1200" dirty="0">
                <a:solidFill>
                  <a:srgbClr val="FF0074"/>
                </a:solidFill>
                <a:latin typeface="Arial" panose="020B0604020202020204" pitchFamily="34" charset="0"/>
                <a:ea typeface="ＭＳ Ｐゴシック" pitchFamily="34" charset="-128"/>
                <a:cs typeface="Arial" panose="020B0604020202020204" pitchFamily="34" charset="0"/>
              </a:rPr>
              <a:t>) average and is the third highest out of all the London boroughs </a:t>
            </a:r>
            <a:r>
              <a:rPr lang="en-GB" sz="1200" dirty="0">
                <a:solidFill>
                  <a:srgbClr val="FF0074"/>
                </a:solidFill>
                <a:latin typeface="Arial" panose="020B0604020202020204" pitchFamily="34" charset="0"/>
                <a:ea typeface="ＭＳ Ｐゴシック" charset="0"/>
                <a:cs typeface="Arial" panose="020B0604020202020204" pitchFamily="34" charset="0"/>
              </a:rPr>
              <a:t>and 2</a:t>
            </a:r>
            <a:r>
              <a:rPr lang="en-GB" sz="1200" baseline="30000" dirty="0">
                <a:solidFill>
                  <a:srgbClr val="FF0074"/>
                </a:solidFill>
                <a:latin typeface="Arial" panose="020B0604020202020204" pitchFamily="34" charset="0"/>
                <a:ea typeface="ＭＳ Ｐゴシック" charset="0"/>
                <a:cs typeface="Arial" panose="020B0604020202020204" pitchFamily="34" charset="0"/>
              </a:rPr>
              <a:t>nd</a:t>
            </a:r>
            <a:r>
              <a:rPr lang="en-GB" sz="1200" dirty="0">
                <a:solidFill>
                  <a:srgbClr val="FF0074"/>
                </a:solidFill>
                <a:latin typeface="Arial" panose="020B0604020202020204" pitchFamily="34" charset="0"/>
                <a:ea typeface="ＭＳ Ｐゴシック" charset="0"/>
                <a:cs typeface="Arial" panose="020B0604020202020204" pitchFamily="34" charset="0"/>
              </a:rPr>
              <a:t> highest out of its CIFA neighbours.(</a:t>
            </a:r>
            <a:r>
              <a:rPr lang="en-GB" sz="1200" dirty="0" err="1" smtClean="0">
                <a:solidFill>
                  <a:srgbClr val="FF0074"/>
                </a:solidFill>
                <a:latin typeface="Arial" panose="020B0604020202020204" pitchFamily="34" charset="0"/>
                <a:ea typeface="ＭＳ Ｐゴシック" charset="0"/>
                <a:cs typeface="Arial" panose="020B0604020202020204" pitchFamily="34" charset="0"/>
              </a:rPr>
              <a:t>QoF</a:t>
            </a:r>
            <a:r>
              <a:rPr lang="en-GB" sz="1200" dirty="0" smtClean="0">
                <a:solidFill>
                  <a:srgbClr val="FF0074"/>
                </a:solidFill>
                <a:latin typeface="Arial" panose="020B0604020202020204" pitchFamily="34" charset="0"/>
                <a:ea typeface="ＭＳ Ｐゴシック" charset="0"/>
                <a:cs typeface="Arial" panose="020B0604020202020204" pitchFamily="34" charset="0"/>
              </a:rPr>
              <a:t> </a:t>
            </a:r>
            <a:r>
              <a:rPr lang="en-GB" sz="1200" dirty="0">
                <a:solidFill>
                  <a:srgbClr val="FF0074"/>
                </a:solidFill>
                <a:latin typeface="Arial" panose="020B0604020202020204" pitchFamily="34" charset="0"/>
                <a:ea typeface="ＭＳ Ｐゴシック" charset="0"/>
                <a:cs typeface="Arial" panose="020B0604020202020204" pitchFamily="34" charset="0"/>
              </a:rPr>
              <a:t>register)</a:t>
            </a:r>
          </a:p>
        </p:txBody>
      </p:sp>
      <p:graphicFrame>
        <p:nvGraphicFramePr>
          <p:cNvPr id="6" name="Chart 5">
            <a:extLst>
              <a:ext uri="{FF2B5EF4-FFF2-40B4-BE49-F238E27FC236}">
                <a16:creationId xmlns:a16="http://schemas.microsoft.com/office/drawing/2014/main" id="{158471B4-4213-8D49-AEB3-F6E6947D4EEC}"/>
              </a:ext>
            </a:extLst>
          </p:cNvPr>
          <p:cNvGraphicFramePr/>
          <p:nvPr>
            <p:extLst>
              <p:ext uri="{D42A27DB-BD31-4B8C-83A1-F6EECF244321}">
                <p14:modId xmlns:p14="http://schemas.microsoft.com/office/powerpoint/2010/main" val="2531167686"/>
              </p:ext>
            </p:extLst>
          </p:nvPr>
        </p:nvGraphicFramePr>
        <p:xfrm>
          <a:off x="3483665" y="692696"/>
          <a:ext cx="4662833" cy="2735947"/>
        </p:xfrm>
        <a:graphic>
          <a:graphicData uri="http://schemas.openxmlformats.org/drawingml/2006/chart">
            <c:chart xmlns:c="http://schemas.openxmlformats.org/drawingml/2006/chart" xmlns:r="http://schemas.openxmlformats.org/officeDocument/2006/relationships" r:id="rId3"/>
          </a:graphicData>
        </a:graphic>
      </p:graphicFrame>
      <p:pic>
        <p:nvPicPr>
          <p:cNvPr id="26630" name="Picture 4">
            <a:extLst>
              <a:ext uri="{FF2B5EF4-FFF2-40B4-BE49-F238E27FC236}">
                <a16:creationId xmlns:a16="http://schemas.microsoft.com/office/drawing/2014/main" id="{6F348D78-CFA4-694B-8479-2121862889D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72771" y="514264"/>
            <a:ext cx="3681801" cy="2400150"/>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7AEFE19C-36EC-E248-A147-FD92D2290685}"/>
              </a:ext>
            </a:extLst>
          </p:cNvPr>
          <p:cNvSpPr/>
          <p:nvPr/>
        </p:nvSpPr>
        <p:spPr>
          <a:xfrm>
            <a:off x="-1" y="446"/>
            <a:ext cx="12190413" cy="545829"/>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3200" b="1" dirty="0" smtClean="0">
                <a:solidFill>
                  <a:schemeClr val="bg1"/>
                </a:solidFill>
              </a:rPr>
              <a:t>Adult obesity</a:t>
            </a:r>
            <a:endParaRPr lang="en-GB" sz="3200" b="1" dirty="0">
              <a:solidFill>
                <a:schemeClr val="bg1"/>
              </a:solidFill>
            </a:endParaRPr>
          </a:p>
        </p:txBody>
      </p:sp>
      <p:graphicFrame>
        <p:nvGraphicFramePr>
          <p:cNvPr id="14" name="Chart 13">
            <a:extLst>
              <a:ext uri="{FF2B5EF4-FFF2-40B4-BE49-F238E27FC236}">
                <a16:creationId xmlns:a16="http://schemas.microsoft.com/office/drawing/2014/main" id="{703E10E7-0B65-AE47-9D16-15B65A8FC83A}"/>
              </a:ext>
            </a:extLst>
          </p:cNvPr>
          <p:cNvGraphicFramePr/>
          <p:nvPr>
            <p:extLst>
              <p:ext uri="{D42A27DB-BD31-4B8C-83A1-F6EECF244321}">
                <p14:modId xmlns:p14="http://schemas.microsoft.com/office/powerpoint/2010/main" val="3379119379"/>
              </p:ext>
            </p:extLst>
          </p:nvPr>
        </p:nvGraphicFramePr>
        <p:xfrm>
          <a:off x="3161721" y="3604162"/>
          <a:ext cx="5306720" cy="3182834"/>
        </p:xfrm>
        <a:graphic>
          <a:graphicData uri="http://schemas.openxmlformats.org/drawingml/2006/chart">
            <c:chart xmlns:c="http://schemas.openxmlformats.org/drawingml/2006/chart" xmlns:r="http://schemas.openxmlformats.org/officeDocument/2006/relationships" r:id="rId5"/>
          </a:graphicData>
        </a:graphic>
      </p:graphicFrame>
      <p:sp>
        <p:nvSpPr>
          <p:cNvPr id="3" name="Rectangle 2"/>
          <p:cNvSpPr/>
          <p:nvPr/>
        </p:nvSpPr>
        <p:spPr>
          <a:xfrm>
            <a:off x="124217" y="3604162"/>
            <a:ext cx="2986757" cy="3046988"/>
          </a:xfrm>
          <a:prstGeom prst="rect">
            <a:avLst/>
          </a:prstGeom>
          <a:ln>
            <a:solidFill>
              <a:schemeClr val="bg1">
                <a:lumMod val="75000"/>
              </a:schemeClr>
            </a:solidFill>
          </a:ln>
        </p:spPr>
        <p:txBody>
          <a:bodyPr wrap="square">
            <a:spAutoFit/>
          </a:bodyPr>
          <a:lstStyle/>
          <a:p>
            <a:pPr>
              <a:buClr>
                <a:srgbClr val="D10074"/>
              </a:buClr>
              <a:defRPr/>
            </a:pPr>
            <a:r>
              <a:rPr lang="en-GB" sz="1200" b="1" dirty="0">
                <a:solidFill>
                  <a:srgbClr val="FF0074"/>
                </a:solidFill>
                <a:latin typeface="Arial" charset="0"/>
                <a:ea typeface="ＭＳ Ｐゴシック" charset="0"/>
                <a:cs typeface="ＭＳ Ｐゴシック" charset="0"/>
              </a:rPr>
              <a:t>Geography</a:t>
            </a:r>
            <a:r>
              <a:rPr lang="en-GB" sz="1200" b="1" dirty="0" smtClean="0">
                <a:solidFill>
                  <a:srgbClr val="FF0074"/>
                </a:solidFill>
                <a:latin typeface="Arial" charset="0"/>
                <a:ea typeface="ＭＳ Ｐゴシック" charset="0"/>
                <a:cs typeface="ＭＳ Ｐゴシック" charset="0"/>
              </a:rPr>
              <a:t>:</a:t>
            </a:r>
          </a:p>
          <a:p>
            <a:pPr>
              <a:buClr>
                <a:srgbClr val="D10074"/>
              </a:buClr>
              <a:defRPr/>
            </a:pPr>
            <a:endParaRPr lang="en-GB" sz="1200" b="1" dirty="0" smtClean="0">
              <a:solidFill>
                <a:srgbClr val="FF0074"/>
              </a:solidFill>
              <a:latin typeface="Arial" charset="0"/>
              <a:ea typeface="ＭＳ Ｐゴシック" charset="0"/>
              <a:cs typeface="ＭＳ Ｐゴシック" charset="0"/>
            </a:endParaRPr>
          </a:p>
          <a:p>
            <a:pPr marL="285721" indent="-285721">
              <a:buClr>
                <a:srgbClr val="D10074"/>
              </a:buClr>
              <a:buFont typeface="Arial"/>
              <a:buChar char="•"/>
              <a:defRPr/>
            </a:pPr>
            <a:r>
              <a:rPr lang="en-US" sz="1200" dirty="0" smtClean="0">
                <a:solidFill>
                  <a:srgbClr val="FF0074"/>
                </a:solidFill>
                <a:latin typeface="Arial" charset="0"/>
                <a:ea typeface="ＭＳ Ｐゴシック" charset="0"/>
                <a:cs typeface="ＭＳ Ｐゴシック" charset="0"/>
              </a:rPr>
              <a:t>East </a:t>
            </a:r>
            <a:r>
              <a:rPr lang="en-US" sz="1200" dirty="0">
                <a:solidFill>
                  <a:srgbClr val="FF0074"/>
                </a:solidFill>
                <a:latin typeface="Arial" charset="0"/>
                <a:ea typeface="ＭＳ Ｐゴシック" charset="0"/>
                <a:cs typeface="ＭＳ Ｐゴシック" charset="0"/>
              </a:rPr>
              <a:t>Ham North ward has the highest proportion of adults with high BMI with </a:t>
            </a:r>
            <a:r>
              <a:rPr lang="en-US" sz="1200" b="1" dirty="0">
                <a:solidFill>
                  <a:srgbClr val="FF0074"/>
                </a:solidFill>
                <a:latin typeface="Arial" charset="0"/>
                <a:ea typeface="ＭＳ Ｐゴシック" charset="0"/>
                <a:cs typeface="ＭＳ Ｐゴシック" charset="0"/>
              </a:rPr>
              <a:t>75.7% </a:t>
            </a:r>
            <a:r>
              <a:rPr lang="en-US" sz="1200" dirty="0">
                <a:solidFill>
                  <a:srgbClr val="FF0074"/>
                </a:solidFill>
                <a:latin typeface="Arial" charset="0"/>
                <a:ea typeface="ＭＳ Ｐゴシック" charset="0"/>
                <a:cs typeface="ＭＳ Ｐゴシック" charset="0"/>
              </a:rPr>
              <a:t>of adults having an increased risk, high or very high risk BMI</a:t>
            </a:r>
            <a:r>
              <a:rPr lang="en-US" sz="1200" dirty="0" smtClean="0">
                <a:solidFill>
                  <a:srgbClr val="FF0074"/>
                </a:solidFill>
                <a:latin typeface="Arial" charset="0"/>
                <a:ea typeface="ＭＳ Ｐゴシック" charset="0"/>
                <a:cs typeface="ＭＳ Ｐゴシック" charset="0"/>
              </a:rPr>
              <a:t>.</a:t>
            </a:r>
          </a:p>
          <a:p>
            <a:pPr marL="285721" indent="-285721">
              <a:buClr>
                <a:srgbClr val="D10074"/>
              </a:buClr>
              <a:buFont typeface="Arial"/>
              <a:buChar char="•"/>
              <a:defRPr/>
            </a:pPr>
            <a:endParaRPr lang="en-US" sz="1200" dirty="0">
              <a:solidFill>
                <a:srgbClr val="FF0074"/>
              </a:solidFill>
              <a:latin typeface="Arial" charset="0"/>
              <a:ea typeface="ＭＳ Ｐゴシック" charset="0"/>
              <a:cs typeface="ＭＳ Ｐゴシック" charset="0"/>
            </a:endParaRPr>
          </a:p>
          <a:p>
            <a:pPr marL="285721" indent="-285721">
              <a:buClr>
                <a:srgbClr val="D10074"/>
              </a:buClr>
              <a:buFont typeface="Arial"/>
              <a:buChar char="•"/>
              <a:defRPr/>
            </a:pPr>
            <a:r>
              <a:rPr lang="en-US" sz="1200" dirty="0">
                <a:solidFill>
                  <a:srgbClr val="FF0074"/>
                </a:solidFill>
                <a:latin typeface="Arial" charset="0"/>
                <a:ea typeface="ＭＳ Ｐゴシック" charset="0"/>
                <a:cs typeface="ＭＳ Ｐゴシック" charset="0"/>
              </a:rPr>
              <a:t>Stratford and new town has the lowest proportion of </a:t>
            </a:r>
            <a:r>
              <a:rPr lang="en-US" sz="1200" dirty="0" smtClean="0">
                <a:solidFill>
                  <a:srgbClr val="FF0074"/>
                </a:solidFill>
                <a:latin typeface="Arial" charset="0"/>
                <a:ea typeface="ＭＳ Ｐゴシック" charset="0"/>
                <a:cs typeface="ＭＳ Ｐゴシック" charset="0"/>
              </a:rPr>
              <a:t>Increased, </a:t>
            </a:r>
            <a:r>
              <a:rPr lang="en-US" sz="1200" dirty="0">
                <a:solidFill>
                  <a:srgbClr val="FF0074"/>
                </a:solidFill>
                <a:latin typeface="Arial" charset="0"/>
                <a:ea typeface="ＭＳ Ｐゴシック" charset="0"/>
                <a:cs typeface="ＭＳ Ｐゴシック" charset="0"/>
              </a:rPr>
              <a:t>high </a:t>
            </a:r>
            <a:r>
              <a:rPr lang="en-US" sz="1200" dirty="0" smtClean="0">
                <a:solidFill>
                  <a:srgbClr val="FF0074"/>
                </a:solidFill>
                <a:latin typeface="Arial" charset="0"/>
                <a:ea typeface="ＭＳ Ｐゴシック" charset="0"/>
                <a:cs typeface="ＭＳ Ｐゴシック" charset="0"/>
              </a:rPr>
              <a:t>or </a:t>
            </a:r>
            <a:r>
              <a:rPr lang="en-US" sz="1200" dirty="0">
                <a:solidFill>
                  <a:srgbClr val="FF0074"/>
                </a:solidFill>
                <a:latin typeface="Arial" charset="0"/>
                <a:ea typeface="ＭＳ Ｐゴシック" charset="0"/>
                <a:cs typeface="ＭＳ Ｐゴシック" charset="0"/>
              </a:rPr>
              <a:t>very high risk BMI </a:t>
            </a:r>
            <a:r>
              <a:rPr lang="en-US" sz="1200" dirty="0" smtClean="0">
                <a:solidFill>
                  <a:srgbClr val="FF0074"/>
                </a:solidFill>
                <a:latin typeface="Arial" charset="0"/>
                <a:ea typeface="ＭＳ Ｐゴシック" charset="0"/>
                <a:cs typeface="ＭＳ Ｐゴシック" charset="0"/>
              </a:rPr>
              <a:t>still</a:t>
            </a:r>
            <a:r>
              <a:rPr lang="en-US" sz="1200" dirty="0">
                <a:solidFill>
                  <a:srgbClr val="FF0074"/>
                </a:solidFill>
                <a:latin typeface="Arial" charset="0"/>
                <a:ea typeface="ＭＳ Ｐゴシック" charset="0"/>
                <a:cs typeface="ＭＳ Ｐゴシック" charset="0"/>
              </a:rPr>
              <a:t>, </a:t>
            </a:r>
            <a:r>
              <a:rPr lang="en-US" sz="1200" dirty="0" smtClean="0">
                <a:solidFill>
                  <a:srgbClr val="FF0074"/>
                </a:solidFill>
                <a:latin typeface="Arial" charset="0"/>
                <a:ea typeface="ＭＳ Ｐゴシック" charset="0"/>
                <a:cs typeface="ＭＳ Ｐゴシック" charset="0"/>
              </a:rPr>
              <a:t>58.8% </a:t>
            </a:r>
            <a:r>
              <a:rPr lang="en-US" sz="1200" dirty="0">
                <a:solidFill>
                  <a:srgbClr val="FF0074"/>
                </a:solidFill>
                <a:latin typeface="Arial" charset="0"/>
                <a:ea typeface="ＭＳ Ｐゴシック" charset="0"/>
                <a:cs typeface="ＭＳ Ｐゴシック" charset="0"/>
              </a:rPr>
              <a:t>of the residents are at higher risk </a:t>
            </a:r>
            <a:r>
              <a:rPr lang="en-US" sz="1200" dirty="0" smtClean="0">
                <a:solidFill>
                  <a:srgbClr val="FF0074"/>
                </a:solidFill>
                <a:latin typeface="Arial" charset="0"/>
                <a:ea typeface="ＭＳ Ｐゴシック" charset="0"/>
                <a:cs typeface="ＭＳ Ｐゴシック" charset="0"/>
              </a:rPr>
              <a:t>BMI</a:t>
            </a:r>
          </a:p>
          <a:p>
            <a:pPr marL="285721" indent="-285721">
              <a:buClr>
                <a:srgbClr val="D10074"/>
              </a:buClr>
              <a:buFont typeface="Arial"/>
              <a:buChar char="•"/>
              <a:defRPr/>
            </a:pPr>
            <a:endParaRPr lang="en-US" sz="1200" dirty="0">
              <a:solidFill>
                <a:srgbClr val="FF0074"/>
              </a:solidFill>
              <a:latin typeface="Arial" charset="0"/>
              <a:ea typeface="ＭＳ Ｐゴシック" charset="0"/>
              <a:cs typeface="ＭＳ Ｐゴシック" charset="0"/>
            </a:endParaRPr>
          </a:p>
          <a:p>
            <a:pPr marL="285721" indent="-285721">
              <a:buClr>
                <a:srgbClr val="D10074"/>
              </a:buClr>
              <a:buFont typeface="Arial"/>
              <a:buChar char="•"/>
              <a:defRPr/>
            </a:pPr>
            <a:r>
              <a:rPr lang="en-US" sz="1200" dirty="0">
                <a:solidFill>
                  <a:srgbClr val="FF0074"/>
                </a:solidFill>
                <a:latin typeface="Arial" charset="0"/>
                <a:ea typeface="ＭＳ Ｐゴシック" charset="0"/>
                <a:cs typeface="ＭＳ Ｐゴシック" charset="0"/>
              </a:rPr>
              <a:t>Little </a:t>
            </a:r>
            <a:r>
              <a:rPr lang="en-US" sz="1200" dirty="0" err="1">
                <a:solidFill>
                  <a:srgbClr val="FF0074"/>
                </a:solidFill>
                <a:latin typeface="Arial" charset="0"/>
                <a:ea typeface="ＭＳ Ｐゴシック" charset="0"/>
                <a:cs typeface="ＭＳ Ｐゴシック" charset="0"/>
              </a:rPr>
              <a:t>Ilford</a:t>
            </a:r>
            <a:r>
              <a:rPr lang="en-US" sz="1200" dirty="0">
                <a:solidFill>
                  <a:srgbClr val="FF0074"/>
                </a:solidFill>
                <a:latin typeface="Arial" charset="0"/>
                <a:ea typeface="ＭＳ Ｐゴシック" charset="0"/>
                <a:cs typeface="ＭＳ Ｐゴシック" charset="0"/>
              </a:rPr>
              <a:t> has the highest proportion of residents with a very high risk of BMI (</a:t>
            </a:r>
            <a:r>
              <a:rPr lang="en-US" sz="1200" b="1" dirty="0">
                <a:solidFill>
                  <a:srgbClr val="FF0074"/>
                </a:solidFill>
                <a:latin typeface="Arial" charset="0"/>
                <a:ea typeface="ＭＳ Ｐゴシック" charset="0"/>
                <a:cs typeface="ＭＳ Ｐゴシック" charset="0"/>
              </a:rPr>
              <a:t>6.6</a:t>
            </a:r>
            <a:r>
              <a:rPr lang="en-US" sz="1200" b="1" dirty="0" smtClean="0">
                <a:solidFill>
                  <a:srgbClr val="FF0074"/>
                </a:solidFill>
                <a:latin typeface="Arial" charset="0"/>
                <a:ea typeface="ＭＳ Ｐゴシック" charset="0"/>
                <a:cs typeface="ＭＳ Ｐゴシック" charset="0"/>
              </a:rPr>
              <a:t>%</a:t>
            </a:r>
            <a:r>
              <a:rPr lang="en-US" sz="1200" dirty="0" smtClean="0">
                <a:solidFill>
                  <a:srgbClr val="FF0074"/>
                </a:solidFill>
                <a:latin typeface="Arial" charset="0"/>
                <a:ea typeface="ＭＳ Ｐゴシック" charset="0"/>
                <a:cs typeface="ＭＳ Ｐゴシック" charset="0"/>
              </a:rPr>
              <a:t>)</a:t>
            </a:r>
          </a:p>
        </p:txBody>
      </p:sp>
      <p:sp>
        <p:nvSpPr>
          <p:cNvPr id="9" name="Rectangle 8"/>
          <p:cNvSpPr/>
          <p:nvPr/>
        </p:nvSpPr>
        <p:spPr>
          <a:xfrm>
            <a:off x="8519189" y="2996952"/>
            <a:ext cx="3625302" cy="3816067"/>
          </a:xfrm>
          <a:prstGeom prst="rect">
            <a:avLst/>
          </a:prstGeom>
          <a:solidFill>
            <a:schemeClr val="bg1"/>
          </a:solidFill>
          <a:ln>
            <a:solidFill>
              <a:srgbClr val="FF0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1400" b="1" dirty="0" smtClean="0">
                <a:solidFill>
                  <a:srgbClr val="FF0074"/>
                </a:solidFill>
              </a:rPr>
              <a:t>Key </a:t>
            </a:r>
            <a:r>
              <a:rPr lang="en-GB" sz="1400" b="1" dirty="0">
                <a:solidFill>
                  <a:srgbClr val="FF0074"/>
                </a:solidFill>
              </a:rPr>
              <a:t>inequalities </a:t>
            </a:r>
          </a:p>
          <a:p>
            <a:pPr marL="171433" indent="-171433">
              <a:spcAft>
                <a:spcPts val="600"/>
              </a:spcAft>
              <a:buFont typeface="Arial" panose="020B0604020202020204" pitchFamily="34" charset="0"/>
              <a:buChar char="•"/>
            </a:pPr>
            <a:r>
              <a:rPr lang="en-GB" sz="1400" dirty="0">
                <a:solidFill>
                  <a:srgbClr val="FF0074"/>
                </a:solidFill>
              </a:rPr>
              <a:t>More </a:t>
            </a:r>
            <a:r>
              <a:rPr lang="en-GB" sz="1400" b="1" dirty="0">
                <a:solidFill>
                  <a:srgbClr val="FF0074"/>
                </a:solidFill>
              </a:rPr>
              <a:t>women</a:t>
            </a:r>
            <a:r>
              <a:rPr lang="en-GB" sz="1400" dirty="0">
                <a:solidFill>
                  <a:srgbClr val="FF0074"/>
                </a:solidFill>
              </a:rPr>
              <a:t> than men are at high risk or very high risk (obese and severely obese) in Newham. </a:t>
            </a:r>
          </a:p>
          <a:p>
            <a:pPr marL="171433" indent="-171433">
              <a:spcAft>
                <a:spcPts val="600"/>
              </a:spcAft>
              <a:buFont typeface="Arial" panose="020B0604020202020204" pitchFamily="34" charset="0"/>
              <a:buChar char="•"/>
            </a:pPr>
            <a:r>
              <a:rPr lang="en-GB" sz="1400" dirty="0">
                <a:solidFill>
                  <a:srgbClr val="FF0074"/>
                </a:solidFill>
              </a:rPr>
              <a:t>The prevalence of obesity varies between </a:t>
            </a:r>
            <a:r>
              <a:rPr lang="en-GB" sz="1400" b="1" dirty="0">
                <a:solidFill>
                  <a:srgbClr val="FF0074"/>
                </a:solidFill>
              </a:rPr>
              <a:t>ethnic groups </a:t>
            </a:r>
            <a:r>
              <a:rPr lang="en-GB" sz="1400" dirty="0">
                <a:solidFill>
                  <a:srgbClr val="FF0074"/>
                </a:solidFill>
              </a:rPr>
              <a:t>as does the risk of harm associated with a given BMI level. As a result, ‘Black’ and ‘Asian’ communities are at greater risk of obesity related harm. </a:t>
            </a:r>
          </a:p>
          <a:p>
            <a:pPr marL="171433" indent="-171433">
              <a:spcAft>
                <a:spcPts val="600"/>
              </a:spcAft>
              <a:buFont typeface="Arial" panose="020B0604020202020204" pitchFamily="34" charset="0"/>
              <a:buChar char="•"/>
            </a:pPr>
            <a:r>
              <a:rPr lang="en-GB" sz="1400" dirty="0">
                <a:solidFill>
                  <a:srgbClr val="FF0074"/>
                </a:solidFill>
              </a:rPr>
              <a:t>People with physical disabilities, </a:t>
            </a:r>
            <a:r>
              <a:rPr lang="en-GB" sz="1400" b="1" dirty="0">
                <a:solidFill>
                  <a:srgbClr val="FF0074"/>
                </a:solidFill>
              </a:rPr>
              <a:t>long term health problems and learning disabilities </a:t>
            </a:r>
            <a:r>
              <a:rPr lang="en-GB" sz="1400" dirty="0">
                <a:solidFill>
                  <a:srgbClr val="FF0074"/>
                </a:solidFill>
              </a:rPr>
              <a:t>are more likely to be overweight or obese. </a:t>
            </a:r>
          </a:p>
          <a:p>
            <a:pPr marL="171433" indent="-171433">
              <a:spcAft>
                <a:spcPts val="600"/>
              </a:spcAft>
              <a:buFont typeface="Arial" panose="020B0604020202020204" pitchFamily="34" charset="0"/>
              <a:buChar char="•"/>
            </a:pPr>
            <a:r>
              <a:rPr lang="en-GB" sz="1400" dirty="0">
                <a:solidFill>
                  <a:srgbClr val="FF0074"/>
                </a:solidFill>
              </a:rPr>
              <a:t>Adults, particularly women, living in </a:t>
            </a:r>
            <a:r>
              <a:rPr lang="en-GB" sz="1400" b="1" dirty="0">
                <a:solidFill>
                  <a:srgbClr val="FF0074"/>
                </a:solidFill>
              </a:rPr>
              <a:t>disadvantaged communities </a:t>
            </a:r>
            <a:r>
              <a:rPr lang="en-GB" sz="1400" dirty="0">
                <a:solidFill>
                  <a:srgbClr val="FF0074"/>
                </a:solidFill>
              </a:rPr>
              <a:t>are more likely to be obese than peers living in more advantaged communities. </a:t>
            </a:r>
          </a:p>
        </p:txBody>
      </p:sp>
      <p:sp>
        <p:nvSpPr>
          <p:cNvPr id="4" name="Slide Number Placeholder 3"/>
          <p:cNvSpPr>
            <a:spLocks noGrp="1"/>
          </p:cNvSpPr>
          <p:nvPr>
            <p:ph type="sldNum" sz="quarter" idx="12"/>
          </p:nvPr>
        </p:nvSpPr>
        <p:spPr/>
        <p:txBody>
          <a:bodyPr/>
          <a:lstStyle/>
          <a:p>
            <a:fld id="{13D2868F-8BDD-4814-A9FF-20FEB30F74C8}" type="slidenum">
              <a:rPr lang="en-GB" smtClean="0"/>
              <a:t>30</a:t>
            </a:fld>
            <a:endParaRPr lang="en-GB"/>
          </a:p>
        </p:txBody>
      </p:sp>
    </p:spTree>
    <p:extLst>
      <p:ext uri="{BB962C8B-B14F-4D97-AF65-F5344CB8AC3E}">
        <p14:creationId xmlns:p14="http://schemas.microsoft.com/office/powerpoint/2010/main" val="20707036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6268B7-36BF-3147-B4AE-3B388CC39A5F}"/>
              </a:ext>
            </a:extLst>
          </p:cNvPr>
          <p:cNvSpPr/>
          <p:nvPr/>
        </p:nvSpPr>
        <p:spPr>
          <a:xfrm>
            <a:off x="0" y="3"/>
            <a:ext cx="12190413" cy="539645"/>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smtClean="0">
                <a:solidFill>
                  <a:schemeClr val="bg1"/>
                </a:solidFill>
              </a:rPr>
              <a:t>Adult obesity and ethnicity</a:t>
            </a:r>
            <a:endParaRPr lang="en-GB" sz="3200" b="1" dirty="0">
              <a:solidFill>
                <a:schemeClr val="bg1"/>
              </a:solidFill>
            </a:endParaRPr>
          </a:p>
        </p:txBody>
      </p:sp>
      <p:sp>
        <p:nvSpPr>
          <p:cNvPr id="3" name="Content Placeholder 2"/>
          <p:cNvSpPr txBox="1">
            <a:spLocks/>
          </p:cNvSpPr>
          <p:nvPr/>
        </p:nvSpPr>
        <p:spPr bwMode="auto">
          <a:xfrm>
            <a:off x="1" y="654934"/>
            <a:ext cx="5502275" cy="360363"/>
          </a:xfrm>
          <a:prstGeom prst="rect">
            <a:avLst/>
          </a:prstGeom>
          <a:solidFill>
            <a:srgbClr val="D1007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lIns="91423" tIns="45712" rIns="91423" bIns="45712"/>
          <a:lstStyle>
            <a:lvl1pPr marL="342900" indent="-342900" algn="l" rtl="0" eaLnBrk="0" fontAlgn="base" hangingPunct="0">
              <a:spcBef>
                <a:spcPct val="20000"/>
              </a:spcBef>
              <a:spcAft>
                <a:spcPct val="0"/>
              </a:spcAft>
              <a:buClr>
                <a:srgbClr val="D10074"/>
              </a:buClr>
              <a:buChar char="•"/>
              <a:defRPr>
                <a:solidFill>
                  <a:srgbClr val="4D4D4D"/>
                </a:solidFill>
                <a:latin typeface="+mn-lt"/>
                <a:ea typeface="ＭＳ Ｐゴシック" panose="020B0600070205080204" pitchFamily="34" charset="-128"/>
                <a:cs typeface="ＭＳ Ｐゴシック" charset="0"/>
              </a:defRPr>
            </a:lvl1pPr>
            <a:lvl2pPr marL="742950" indent="-285750" algn="l" rtl="0" eaLnBrk="0" fontAlgn="base" hangingPunct="0">
              <a:spcBef>
                <a:spcPct val="20000"/>
              </a:spcBef>
              <a:spcAft>
                <a:spcPct val="0"/>
              </a:spcAft>
              <a:buClr>
                <a:srgbClr val="D10074"/>
              </a:buClr>
              <a:buChar char="–"/>
              <a:defRPr>
                <a:solidFill>
                  <a:srgbClr val="4D4D4D"/>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lr>
                <a:srgbClr val="D10074"/>
              </a:buClr>
              <a:buChar char="•"/>
              <a:defRPr>
                <a:solidFill>
                  <a:srgbClr val="4D4D4D"/>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lr>
                <a:srgbClr val="D10074"/>
              </a:buClr>
              <a:buChar char="–"/>
              <a:defRPr>
                <a:solidFill>
                  <a:srgbClr val="4D4D4D"/>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lr>
                <a:srgbClr val="D10074"/>
              </a:buClr>
              <a:buChar char="»"/>
              <a:defRPr>
                <a:solidFill>
                  <a:srgbClr val="4D4D4D"/>
                </a:solidFill>
                <a:latin typeface="+mn-lt"/>
                <a:ea typeface="ＭＳ Ｐゴシック" panose="020B0600070205080204" pitchFamily="34" charset="-128"/>
              </a:defRPr>
            </a:lvl5pPr>
            <a:lvl6pPr marL="2514600" indent="-228600" algn="l" rtl="0" fontAlgn="base">
              <a:spcBef>
                <a:spcPct val="20000"/>
              </a:spcBef>
              <a:spcAft>
                <a:spcPct val="0"/>
              </a:spcAft>
              <a:buClr>
                <a:srgbClr val="D10074"/>
              </a:buClr>
              <a:buChar char="»"/>
              <a:defRPr>
                <a:solidFill>
                  <a:srgbClr val="4D4D4D"/>
                </a:solidFill>
                <a:latin typeface="+mn-lt"/>
              </a:defRPr>
            </a:lvl6pPr>
            <a:lvl7pPr marL="2971800" indent="-228600" algn="l" rtl="0" fontAlgn="base">
              <a:spcBef>
                <a:spcPct val="20000"/>
              </a:spcBef>
              <a:spcAft>
                <a:spcPct val="0"/>
              </a:spcAft>
              <a:buClr>
                <a:srgbClr val="D10074"/>
              </a:buClr>
              <a:buChar char="»"/>
              <a:defRPr>
                <a:solidFill>
                  <a:srgbClr val="4D4D4D"/>
                </a:solidFill>
                <a:latin typeface="+mn-lt"/>
              </a:defRPr>
            </a:lvl7pPr>
            <a:lvl8pPr marL="3429000" indent="-228600" algn="l" rtl="0" fontAlgn="base">
              <a:spcBef>
                <a:spcPct val="20000"/>
              </a:spcBef>
              <a:spcAft>
                <a:spcPct val="0"/>
              </a:spcAft>
              <a:buClr>
                <a:srgbClr val="D10074"/>
              </a:buClr>
              <a:buChar char="»"/>
              <a:defRPr>
                <a:solidFill>
                  <a:srgbClr val="4D4D4D"/>
                </a:solidFill>
                <a:latin typeface="+mn-lt"/>
              </a:defRPr>
            </a:lvl8pPr>
            <a:lvl9pPr marL="3886200" indent="-228600" algn="l" rtl="0" fontAlgn="base">
              <a:spcBef>
                <a:spcPct val="20000"/>
              </a:spcBef>
              <a:spcAft>
                <a:spcPct val="0"/>
              </a:spcAft>
              <a:buClr>
                <a:srgbClr val="D10074"/>
              </a:buClr>
              <a:buChar char="»"/>
              <a:defRPr>
                <a:solidFill>
                  <a:srgbClr val="4D4D4D"/>
                </a:solidFill>
                <a:latin typeface="+mn-lt"/>
              </a:defRPr>
            </a:lvl9pPr>
          </a:lstStyle>
          <a:p>
            <a:pPr marL="0" indent="0">
              <a:buFontTx/>
              <a:buNone/>
              <a:defRPr/>
            </a:pPr>
            <a:r>
              <a:rPr lang="en-US" altLang="en-US" kern="0" dirty="0" smtClean="0">
                <a:solidFill>
                  <a:schemeClr val="bg1"/>
                </a:solidFill>
              </a:rPr>
              <a:t>Standard and ethnically adjusted BMI in adults 17+</a:t>
            </a:r>
          </a:p>
        </p:txBody>
      </p:sp>
      <p:sp>
        <p:nvSpPr>
          <p:cNvPr id="4" name="Rectangle 3"/>
          <p:cNvSpPr/>
          <p:nvPr/>
        </p:nvSpPr>
        <p:spPr>
          <a:xfrm>
            <a:off x="5807174" y="612284"/>
            <a:ext cx="6041202" cy="2436235"/>
          </a:xfrm>
          <a:prstGeom prst="rect">
            <a:avLst/>
          </a:prstGeom>
          <a:solidFill>
            <a:schemeClr val="bg1"/>
          </a:solidFill>
          <a:ln>
            <a:solidFill>
              <a:srgbClr val="D10074"/>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defRPr/>
            </a:pPr>
            <a:r>
              <a:rPr lang="en-GB" sz="1400" b="1" dirty="0" smtClean="0">
                <a:solidFill>
                  <a:srgbClr val="C31A4C"/>
                </a:solidFill>
              </a:rPr>
              <a:t>BMI and ethnicity</a:t>
            </a:r>
          </a:p>
          <a:p>
            <a:pPr marL="174614" indent="-174614">
              <a:buFont typeface="Arial" panose="020B0604020202020204" pitchFamily="34" charset="0"/>
              <a:buChar char="•"/>
              <a:defRPr/>
            </a:pPr>
            <a:r>
              <a:rPr lang="en-GB" sz="1400" dirty="0" smtClean="0">
                <a:solidFill>
                  <a:srgbClr val="C31A4C"/>
                </a:solidFill>
              </a:rPr>
              <a:t>People </a:t>
            </a:r>
            <a:r>
              <a:rPr lang="en-GB" sz="1400" dirty="0">
                <a:solidFill>
                  <a:srgbClr val="C31A4C"/>
                </a:solidFill>
              </a:rPr>
              <a:t>of Asian ethnicity have higher weight-related disease risks at lower BMIs  </a:t>
            </a:r>
          </a:p>
          <a:p>
            <a:pPr marL="174614" indent="-174614">
              <a:buFont typeface="Arial" panose="020B0604020202020204" pitchFamily="34" charset="0"/>
              <a:buChar char="•"/>
              <a:defRPr/>
            </a:pPr>
            <a:r>
              <a:rPr lang="en-GB" sz="1400" dirty="0">
                <a:solidFill>
                  <a:srgbClr val="C31A4C"/>
                </a:solidFill>
              </a:rPr>
              <a:t>A higher percentage of body fat can be found in Asians with the same BMI as someone with white ethnicity  </a:t>
            </a:r>
          </a:p>
          <a:p>
            <a:pPr marL="174614" indent="-174614">
              <a:buFont typeface="Arial" panose="020B0604020202020204" pitchFamily="34" charset="0"/>
              <a:buChar char="•"/>
              <a:defRPr/>
            </a:pPr>
            <a:r>
              <a:rPr lang="en-GB" sz="1400" dirty="0">
                <a:solidFill>
                  <a:srgbClr val="C31A4C"/>
                </a:solidFill>
              </a:rPr>
              <a:t>This increase means Asians with a lower BMI can have a higher risk of Type II diabetes and cardiovascular disease  </a:t>
            </a:r>
          </a:p>
          <a:p>
            <a:pPr marL="174614" indent="-174614">
              <a:buFont typeface="Arial" panose="020B0604020202020204" pitchFamily="34" charset="0"/>
              <a:buChar char="•"/>
              <a:defRPr/>
            </a:pPr>
            <a:r>
              <a:rPr lang="en-GB" sz="1400" dirty="0">
                <a:solidFill>
                  <a:srgbClr val="C31A4C"/>
                </a:solidFill>
              </a:rPr>
              <a:t>Therefore it is necessary to adjust the BMI </a:t>
            </a:r>
            <a:r>
              <a:rPr lang="en-GB" sz="1400" dirty="0" smtClean="0">
                <a:solidFill>
                  <a:srgbClr val="C31A4C"/>
                </a:solidFill>
              </a:rPr>
              <a:t>levels </a:t>
            </a:r>
            <a:r>
              <a:rPr lang="en-GB" sz="1400" dirty="0">
                <a:solidFill>
                  <a:srgbClr val="C31A4C"/>
                </a:solidFill>
              </a:rPr>
              <a:t>to </a:t>
            </a:r>
            <a:r>
              <a:rPr lang="en-GB" sz="1400" dirty="0" smtClean="0">
                <a:solidFill>
                  <a:srgbClr val="C31A4C"/>
                </a:solidFill>
              </a:rPr>
              <a:t>reflect </a:t>
            </a:r>
            <a:r>
              <a:rPr lang="en-GB" sz="1400" dirty="0">
                <a:solidFill>
                  <a:srgbClr val="C31A4C"/>
                </a:solidFill>
              </a:rPr>
              <a:t>this and recognise the true risk in different ethnic </a:t>
            </a:r>
            <a:r>
              <a:rPr lang="en-GB" sz="1400" dirty="0" smtClean="0">
                <a:solidFill>
                  <a:srgbClr val="C31A4C"/>
                </a:solidFill>
              </a:rPr>
              <a:t>groups</a:t>
            </a:r>
          </a:p>
          <a:p>
            <a:pPr marL="174614" indent="-174614">
              <a:buFont typeface="Arial" panose="020B0604020202020204" pitchFamily="34" charset="0"/>
              <a:buChar char="•"/>
              <a:defRPr/>
            </a:pPr>
            <a:r>
              <a:rPr lang="en-GB" sz="1400" dirty="0" smtClean="0">
                <a:solidFill>
                  <a:srgbClr val="C31A4C"/>
                </a:solidFill>
              </a:rPr>
              <a:t>Evidence of similar effects is seen in Black African, Middle-Eastern, </a:t>
            </a:r>
            <a:r>
              <a:rPr lang="en-GB" sz="1400" dirty="0">
                <a:solidFill>
                  <a:srgbClr val="C31A4C"/>
                </a:solidFill>
              </a:rPr>
              <a:t>B</a:t>
            </a:r>
            <a:r>
              <a:rPr lang="en-GB" sz="1400" dirty="0" smtClean="0">
                <a:solidFill>
                  <a:srgbClr val="C31A4C"/>
                </a:solidFill>
              </a:rPr>
              <a:t>lack Caribbean, and mixed-race ethnic groups to an extent (Diabetes UK).</a:t>
            </a:r>
            <a:endParaRPr lang="en-GB" sz="1400" dirty="0">
              <a:solidFill>
                <a:srgbClr val="C31A4C"/>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075252233"/>
              </p:ext>
            </p:extLst>
          </p:nvPr>
        </p:nvGraphicFramePr>
        <p:xfrm>
          <a:off x="192970" y="5658370"/>
          <a:ext cx="4392488" cy="933445"/>
        </p:xfrm>
        <a:graphic>
          <a:graphicData uri="http://schemas.openxmlformats.org/drawingml/2006/table">
            <a:tbl>
              <a:tblPr/>
              <a:tblGrid>
                <a:gridCol w="1087502">
                  <a:extLst>
                    <a:ext uri="{9D8B030D-6E8A-4147-A177-3AD203B41FA5}">
                      <a16:colId xmlns:a16="http://schemas.microsoft.com/office/drawing/2014/main" val="20000"/>
                    </a:ext>
                  </a:extLst>
                </a:gridCol>
                <a:gridCol w="679688">
                  <a:extLst>
                    <a:ext uri="{9D8B030D-6E8A-4147-A177-3AD203B41FA5}">
                      <a16:colId xmlns:a16="http://schemas.microsoft.com/office/drawing/2014/main" val="20001"/>
                    </a:ext>
                  </a:extLst>
                </a:gridCol>
                <a:gridCol w="904836">
                  <a:extLst>
                    <a:ext uri="{9D8B030D-6E8A-4147-A177-3AD203B41FA5}">
                      <a16:colId xmlns:a16="http://schemas.microsoft.com/office/drawing/2014/main" val="20002"/>
                    </a:ext>
                  </a:extLst>
                </a:gridCol>
                <a:gridCol w="904836">
                  <a:extLst>
                    <a:ext uri="{9D8B030D-6E8A-4147-A177-3AD203B41FA5}">
                      <a16:colId xmlns:a16="http://schemas.microsoft.com/office/drawing/2014/main" val="20003"/>
                    </a:ext>
                  </a:extLst>
                </a:gridCol>
                <a:gridCol w="815626">
                  <a:extLst>
                    <a:ext uri="{9D8B030D-6E8A-4147-A177-3AD203B41FA5}">
                      <a16:colId xmlns:a16="http://schemas.microsoft.com/office/drawing/2014/main" val="20004"/>
                    </a:ext>
                  </a:extLst>
                </a:gridCol>
              </a:tblGrid>
              <a:tr h="313215">
                <a:tc>
                  <a:txBody>
                    <a:bodyPr/>
                    <a:lstStyle/>
                    <a:p>
                      <a:pPr algn="ctr" fontAlgn="b"/>
                      <a:r>
                        <a:rPr lang="en-GB" sz="1200" b="1" i="0" u="none" strike="noStrike">
                          <a:solidFill>
                            <a:srgbClr val="000000"/>
                          </a:solidFill>
                          <a:effectLst/>
                          <a:latin typeface="Calibri" panose="020F0502020204030204" pitchFamily="34" charset="0"/>
                        </a:rPr>
                        <a:t>BMI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Normal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Increased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High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panose="020F0502020204030204" pitchFamily="34" charset="0"/>
                        </a:rPr>
                        <a:t>Very high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0115">
                <a:tc>
                  <a:txBody>
                    <a:bodyPr/>
                    <a:lstStyle/>
                    <a:p>
                      <a:pPr algn="ctr" fontAlgn="b"/>
                      <a:r>
                        <a:rPr lang="en-GB" sz="1100" b="1" i="0" u="none" strike="noStrike" dirty="0">
                          <a:solidFill>
                            <a:srgbClr val="000000"/>
                          </a:solidFill>
                          <a:effectLst/>
                          <a:latin typeface="Calibri" panose="020F0502020204030204" pitchFamily="34" charset="0"/>
                        </a:rPr>
                        <a:t>Standard (S)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&lt;25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≥25, &lt;30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≥30, &lt;40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0115">
                <a:tc>
                  <a:txBody>
                    <a:bodyPr/>
                    <a:lstStyle/>
                    <a:p>
                      <a:pPr algn="ctr" fontAlgn="b"/>
                      <a:r>
                        <a:rPr lang="en-GB" sz="1100" b="1" i="0" u="none" strike="noStrike">
                          <a:solidFill>
                            <a:srgbClr val="000000"/>
                          </a:solidFill>
                          <a:effectLst/>
                          <a:latin typeface="Calibri" panose="020F0502020204030204" pitchFamily="34" charset="0"/>
                        </a:rPr>
                        <a:t>Adjusted (A)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&lt;23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≥23, &lt;27.5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≥27.5, &lt;35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8" name="Picture 7">
            <a:extLst>
              <a:ext uri="{FF2B5EF4-FFF2-40B4-BE49-F238E27FC236}">
                <a16:creationId xmlns:a16="http://schemas.microsoft.com/office/drawing/2014/main" id="{ACB97D78-BC2E-4811-9F19-2B9DC4C97401}"/>
              </a:ext>
            </a:extLst>
          </p:cNvPr>
          <p:cNvPicPr>
            <a:picLocks noChangeAspect="1"/>
          </p:cNvPicPr>
          <p:nvPr/>
        </p:nvPicPr>
        <p:blipFill>
          <a:blip r:embed="rId3"/>
          <a:stretch>
            <a:fillRect/>
          </a:stretch>
        </p:blipFill>
        <p:spPr>
          <a:xfrm>
            <a:off x="4826941" y="3396825"/>
            <a:ext cx="7363472" cy="3386459"/>
          </a:xfrm>
          <a:prstGeom prst="rect">
            <a:avLst/>
          </a:prstGeom>
        </p:spPr>
      </p:pic>
      <p:sp>
        <p:nvSpPr>
          <p:cNvPr id="9" name="Rectangle 8">
            <a:extLst>
              <a:ext uri="{FF2B5EF4-FFF2-40B4-BE49-F238E27FC236}">
                <a16:creationId xmlns:a16="http://schemas.microsoft.com/office/drawing/2014/main" id="{D8A647A4-A2BB-4633-A0A2-4FF7134D9F56}"/>
              </a:ext>
            </a:extLst>
          </p:cNvPr>
          <p:cNvSpPr/>
          <p:nvPr/>
        </p:nvSpPr>
        <p:spPr>
          <a:xfrm>
            <a:off x="4840663" y="3089048"/>
            <a:ext cx="6237785" cy="307777"/>
          </a:xfrm>
          <a:prstGeom prst="rect">
            <a:avLst/>
          </a:prstGeom>
          <a:solidFill>
            <a:srgbClr val="F5F5F5"/>
          </a:solidFill>
        </p:spPr>
        <p:txBody>
          <a:bodyPr wrap="square">
            <a:spAutoFit/>
          </a:bodyPr>
          <a:lstStyle/>
          <a:p>
            <a:r>
              <a:rPr lang="en-GB" sz="1400" dirty="0"/>
              <a:t>Prevalence of increased risk, high or very high obesity as rate per 1000 by LSOA </a:t>
            </a:r>
          </a:p>
        </p:txBody>
      </p:sp>
      <p:sp>
        <p:nvSpPr>
          <p:cNvPr id="2" name="Slide Number Placeholder 1"/>
          <p:cNvSpPr>
            <a:spLocks noGrp="1"/>
          </p:cNvSpPr>
          <p:nvPr>
            <p:ph type="sldNum" sz="quarter" idx="12"/>
          </p:nvPr>
        </p:nvSpPr>
        <p:spPr/>
        <p:txBody>
          <a:bodyPr/>
          <a:lstStyle/>
          <a:p>
            <a:fld id="{13D2868F-8BDD-4814-A9FF-20FEB30F74C8}" type="slidenum">
              <a:rPr lang="en-GB" smtClean="0"/>
              <a:t>31</a:t>
            </a:fld>
            <a:endParaRPr lang="en-GB"/>
          </a:p>
        </p:txBody>
      </p:sp>
      <p:pic>
        <p:nvPicPr>
          <p:cNvPr id="12" name="Picture 11"/>
          <p:cNvPicPr>
            <a:picLocks noChangeAspect="1"/>
          </p:cNvPicPr>
          <p:nvPr/>
        </p:nvPicPr>
        <p:blipFill>
          <a:blip r:embed="rId4"/>
          <a:stretch>
            <a:fillRect/>
          </a:stretch>
        </p:blipFill>
        <p:spPr>
          <a:xfrm>
            <a:off x="195128" y="1149482"/>
            <a:ext cx="4392488" cy="4193328"/>
          </a:xfrm>
          <a:prstGeom prst="rect">
            <a:avLst/>
          </a:prstGeom>
        </p:spPr>
      </p:pic>
    </p:spTree>
    <p:extLst>
      <p:ext uri="{BB962C8B-B14F-4D97-AF65-F5344CB8AC3E}">
        <p14:creationId xmlns:p14="http://schemas.microsoft.com/office/powerpoint/2010/main" val="42227975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6268B7-36BF-3147-B4AE-3B388CC39A5F}"/>
              </a:ext>
            </a:extLst>
          </p:cNvPr>
          <p:cNvSpPr/>
          <p:nvPr/>
        </p:nvSpPr>
        <p:spPr>
          <a:xfrm>
            <a:off x="-1" y="0"/>
            <a:ext cx="12190413" cy="539645"/>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smtClean="0">
                <a:solidFill>
                  <a:schemeClr val="bg1"/>
                </a:solidFill>
              </a:rPr>
              <a:t>Childhood obesity </a:t>
            </a:r>
            <a:endParaRPr lang="en-GB" sz="3200" b="1" dirty="0">
              <a:solidFill>
                <a:schemeClr val="bg1"/>
              </a:solidFill>
            </a:endParaRPr>
          </a:p>
        </p:txBody>
      </p:sp>
      <p:graphicFrame>
        <p:nvGraphicFramePr>
          <p:cNvPr id="6" name="Diagram 5"/>
          <p:cNvGraphicFramePr/>
          <p:nvPr>
            <p:extLst>
              <p:ext uri="{D42A27DB-BD31-4B8C-83A1-F6EECF244321}">
                <p14:modId xmlns:p14="http://schemas.microsoft.com/office/powerpoint/2010/main" val="3084817324"/>
              </p:ext>
            </p:extLst>
          </p:nvPr>
        </p:nvGraphicFramePr>
        <p:xfrm>
          <a:off x="2031735" y="720019"/>
          <a:ext cx="8126942" cy="5417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stretch>
            <a:fillRect/>
          </a:stretch>
        </p:blipFill>
        <p:spPr>
          <a:xfrm>
            <a:off x="406574" y="836712"/>
            <a:ext cx="1238848" cy="1152128"/>
          </a:xfrm>
          <a:prstGeom prst="rect">
            <a:avLst/>
          </a:prstGeom>
        </p:spPr>
      </p:pic>
      <p:pic>
        <p:nvPicPr>
          <p:cNvPr id="8" name="Picture 7"/>
          <p:cNvPicPr>
            <a:picLocks noChangeAspect="1"/>
          </p:cNvPicPr>
          <p:nvPr/>
        </p:nvPicPr>
        <p:blipFill>
          <a:blip r:embed="rId7"/>
          <a:stretch>
            <a:fillRect/>
          </a:stretch>
        </p:blipFill>
        <p:spPr>
          <a:xfrm>
            <a:off x="413617" y="2636912"/>
            <a:ext cx="1238848" cy="1152128"/>
          </a:xfrm>
          <a:prstGeom prst="rect">
            <a:avLst/>
          </a:prstGeom>
        </p:spPr>
      </p:pic>
      <p:pic>
        <p:nvPicPr>
          <p:cNvPr id="9" name="Picture 8"/>
          <p:cNvPicPr>
            <a:picLocks noChangeAspect="1"/>
          </p:cNvPicPr>
          <p:nvPr/>
        </p:nvPicPr>
        <p:blipFill>
          <a:blip r:embed="rId8"/>
          <a:stretch>
            <a:fillRect/>
          </a:stretch>
        </p:blipFill>
        <p:spPr>
          <a:xfrm>
            <a:off x="554704" y="4581128"/>
            <a:ext cx="1211745" cy="1080120"/>
          </a:xfrm>
          <a:prstGeom prst="rect">
            <a:avLst/>
          </a:prstGeom>
        </p:spPr>
      </p:pic>
      <p:pic>
        <p:nvPicPr>
          <p:cNvPr id="5" name="Picture 4"/>
          <p:cNvPicPr>
            <a:picLocks noChangeAspect="1"/>
          </p:cNvPicPr>
          <p:nvPr/>
        </p:nvPicPr>
        <p:blipFill>
          <a:blip r:embed="rId9"/>
          <a:stretch>
            <a:fillRect/>
          </a:stretch>
        </p:blipFill>
        <p:spPr>
          <a:xfrm>
            <a:off x="4871070" y="6053638"/>
            <a:ext cx="874490" cy="724907"/>
          </a:xfrm>
          <a:prstGeom prst="rect">
            <a:avLst/>
          </a:prstGeom>
        </p:spPr>
      </p:pic>
      <p:pic>
        <p:nvPicPr>
          <p:cNvPr id="10" name="Picture 9"/>
          <p:cNvPicPr>
            <a:picLocks noChangeAspect="1"/>
          </p:cNvPicPr>
          <p:nvPr/>
        </p:nvPicPr>
        <p:blipFill>
          <a:blip r:embed="rId10"/>
          <a:stretch>
            <a:fillRect/>
          </a:stretch>
        </p:blipFill>
        <p:spPr>
          <a:xfrm>
            <a:off x="7509245" y="5996139"/>
            <a:ext cx="1034233" cy="861861"/>
          </a:xfrm>
          <a:prstGeom prst="rect">
            <a:avLst/>
          </a:prstGeom>
        </p:spPr>
      </p:pic>
      <p:pic>
        <p:nvPicPr>
          <p:cNvPr id="11" name="Picture 10"/>
          <p:cNvPicPr>
            <a:picLocks noChangeAspect="1"/>
          </p:cNvPicPr>
          <p:nvPr/>
        </p:nvPicPr>
        <p:blipFill>
          <a:blip r:embed="rId11"/>
          <a:stretch>
            <a:fillRect/>
          </a:stretch>
        </p:blipFill>
        <p:spPr>
          <a:xfrm>
            <a:off x="6239222" y="6085322"/>
            <a:ext cx="697709" cy="603899"/>
          </a:xfrm>
          <a:prstGeom prst="rect">
            <a:avLst/>
          </a:prstGeom>
        </p:spPr>
      </p:pic>
      <p:pic>
        <p:nvPicPr>
          <p:cNvPr id="12" name="Picture 11"/>
          <p:cNvPicPr>
            <a:picLocks noChangeAspect="1"/>
          </p:cNvPicPr>
          <p:nvPr/>
        </p:nvPicPr>
        <p:blipFill>
          <a:blip r:embed="rId12"/>
          <a:stretch>
            <a:fillRect/>
          </a:stretch>
        </p:blipFill>
        <p:spPr>
          <a:xfrm>
            <a:off x="9462383" y="5996138"/>
            <a:ext cx="593263" cy="782268"/>
          </a:xfrm>
          <a:prstGeom prst="rect">
            <a:avLst/>
          </a:prstGeom>
        </p:spPr>
      </p:pic>
      <p:pic>
        <p:nvPicPr>
          <p:cNvPr id="13" name="Picture 12"/>
          <p:cNvPicPr>
            <a:picLocks noChangeAspect="1"/>
          </p:cNvPicPr>
          <p:nvPr/>
        </p:nvPicPr>
        <p:blipFill>
          <a:blip r:embed="rId13"/>
          <a:stretch>
            <a:fillRect/>
          </a:stretch>
        </p:blipFill>
        <p:spPr>
          <a:xfrm>
            <a:off x="9184769" y="6309320"/>
            <a:ext cx="346190" cy="333826"/>
          </a:xfrm>
          <a:prstGeom prst="rect">
            <a:avLst/>
          </a:prstGeom>
        </p:spPr>
      </p:pic>
      <p:pic>
        <p:nvPicPr>
          <p:cNvPr id="14" name="Picture 13"/>
          <p:cNvPicPr>
            <a:picLocks noChangeAspect="1"/>
          </p:cNvPicPr>
          <p:nvPr/>
        </p:nvPicPr>
        <p:blipFill>
          <a:blip r:embed="rId13"/>
          <a:stretch>
            <a:fillRect/>
          </a:stretch>
        </p:blipFill>
        <p:spPr>
          <a:xfrm>
            <a:off x="8940705" y="6021288"/>
            <a:ext cx="328522" cy="316789"/>
          </a:xfrm>
          <a:prstGeom prst="rect">
            <a:avLst/>
          </a:prstGeom>
        </p:spPr>
      </p:pic>
      <p:sp>
        <p:nvSpPr>
          <p:cNvPr id="2" name="Slide Number Placeholder 1"/>
          <p:cNvSpPr>
            <a:spLocks noGrp="1"/>
          </p:cNvSpPr>
          <p:nvPr>
            <p:ph type="sldNum" sz="quarter" idx="12"/>
          </p:nvPr>
        </p:nvSpPr>
        <p:spPr/>
        <p:txBody>
          <a:bodyPr/>
          <a:lstStyle/>
          <a:p>
            <a:fld id="{13D2868F-8BDD-4814-A9FF-20FEB30F74C8}" type="slidenum">
              <a:rPr lang="en-GB" smtClean="0"/>
              <a:t>32</a:t>
            </a:fld>
            <a:endParaRPr lang="en-GB"/>
          </a:p>
        </p:txBody>
      </p:sp>
    </p:spTree>
    <p:extLst>
      <p:ext uri="{BB962C8B-B14F-4D97-AF65-F5344CB8AC3E}">
        <p14:creationId xmlns:p14="http://schemas.microsoft.com/office/powerpoint/2010/main" val="2775796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6785123" y="2609453"/>
            <a:ext cx="4638675" cy="1971675"/>
          </a:xfrm>
          <a:prstGeom prst="rect">
            <a:avLst/>
          </a:prstGeom>
        </p:spPr>
      </p:pic>
      <p:sp>
        <p:nvSpPr>
          <p:cNvPr id="6" name="Rectangle 5">
            <a:extLst>
              <a:ext uri="{FF2B5EF4-FFF2-40B4-BE49-F238E27FC236}">
                <a16:creationId xmlns:a16="http://schemas.microsoft.com/office/drawing/2014/main" id="{276268B7-36BF-3147-B4AE-3B388CC39A5F}"/>
              </a:ext>
            </a:extLst>
          </p:cNvPr>
          <p:cNvSpPr/>
          <p:nvPr/>
        </p:nvSpPr>
        <p:spPr>
          <a:xfrm>
            <a:off x="0" y="3"/>
            <a:ext cx="12190413" cy="539645"/>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smtClean="0">
                <a:solidFill>
                  <a:schemeClr val="bg1"/>
                </a:solidFill>
              </a:rPr>
              <a:t>National Child Measurement Programme (NCMP) – 2018-19 data</a:t>
            </a:r>
            <a:endParaRPr lang="en-GB" sz="3200" b="1" dirty="0">
              <a:solidFill>
                <a:schemeClr val="bg1"/>
              </a:solidFill>
            </a:endParaRPr>
          </a:p>
        </p:txBody>
      </p:sp>
      <p:grpSp>
        <p:nvGrpSpPr>
          <p:cNvPr id="31" name="Group 30"/>
          <p:cNvGrpSpPr/>
          <p:nvPr/>
        </p:nvGrpSpPr>
        <p:grpSpPr>
          <a:xfrm>
            <a:off x="122734" y="692696"/>
            <a:ext cx="3886852" cy="1152128"/>
            <a:chOff x="766614" y="764704"/>
            <a:chExt cx="2329971" cy="1290142"/>
          </a:xfrm>
        </p:grpSpPr>
        <p:sp>
          <p:nvSpPr>
            <p:cNvPr id="4" name="Rectangle 3"/>
            <p:cNvSpPr/>
            <p:nvPr/>
          </p:nvSpPr>
          <p:spPr bwMode="auto">
            <a:xfrm>
              <a:off x="783597" y="764704"/>
              <a:ext cx="2312988" cy="379412"/>
            </a:xfrm>
            <a:prstGeom prst="rect">
              <a:avLst/>
            </a:prstGeom>
            <a:solidFill>
              <a:srgbClr val="D10074"/>
            </a:solidFill>
            <a:ln>
              <a:solidFill>
                <a:srgbClr val="D1007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smtClean="0"/>
                <a:t>Participation in Newham </a:t>
              </a:r>
              <a:r>
                <a:rPr lang="en-GB" sz="1600" b="1" dirty="0"/>
                <a:t>– </a:t>
              </a:r>
              <a:r>
                <a:rPr lang="en-GB" sz="1600" b="1" dirty="0" smtClean="0"/>
                <a:t>2018/19</a:t>
              </a:r>
              <a:endParaRPr lang="en-GB" sz="1600" b="1" dirty="0"/>
            </a:p>
          </p:txBody>
        </p:sp>
        <p:sp>
          <p:nvSpPr>
            <p:cNvPr id="5" name="TextBox 13"/>
            <p:cNvSpPr txBox="1">
              <a:spLocks noChangeArrowheads="1"/>
            </p:cNvSpPr>
            <p:nvPr/>
          </p:nvSpPr>
          <p:spPr bwMode="auto">
            <a:xfrm>
              <a:off x="766614" y="1161799"/>
              <a:ext cx="2327275" cy="893047"/>
            </a:xfrm>
            <a:prstGeom prst="rect">
              <a:avLst/>
            </a:prstGeom>
            <a:noFill/>
            <a:ln w="9525">
              <a:solidFill>
                <a:srgbClr val="D1007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1pPr>
              <a:lvl2pPr marL="742950" indent="-28575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2pPr>
              <a:lvl3pPr marL="11430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3pPr>
              <a:lvl4pPr marL="16002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4pPr>
              <a:lvl5pPr marL="20574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GB" altLang="en-US" sz="1300" dirty="0" smtClean="0">
                  <a:solidFill>
                    <a:schemeClr val="tx1"/>
                  </a:solidFill>
                </a:rPr>
                <a:t>96% </a:t>
              </a:r>
              <a:r>
                <a:rPr lang="en-GB" altLang="en-US" sz="1300" dirty="0">
                  <a:solidFill>
                    <a:schemeClr val="tx1"/>
                  </a:solidFill>
                </a:rPr>
                <a:t>of Reception (R) and </a:t>
              </a:r>
              <a:r>
                <a:rPr lang="en-GB" altLang="en-US" sz="1300" dirty="0" smtClean="0">
                  <a:solidFill>
                    <a:schemeClr val="tx1"/>
                  </a:solidFill>
                </a:rPr>
                <a:t>95.2% </a:t>
              </a:r>
              <a:r>
                <a:rPr lang="en-GB" altLang="en-US" sz="1300" dirty="0">
                  <a:solidFill>
                    <a:schemeClr val="tx1"/>
                  </a:solidFill>
                </a:rPr>
                <a:t>of Year 6 (Y6) children were measured, an overall score of </a:t>
              </a:r>
              <a:r>
                <a:rPr lang="en-GB" altLang="en-US" sz="1300" b="1" dirty="0">
                  <a:solidFill>
                    <a:srgbClr val="D10074"/>
                  </a:solidFill>
                </a:rPr>
                <a:t>95.6%</a:t>
              </a:r>
              <a:r>
                <a:rPr lang="en-GB" altLang="en-US" sz="1300" dirty="0">
                  <a:solidFill>
                    <a:schemeClr val="tx1"/>
                  </a:solidFill>
                </a:rPr>
                <a:t>.</a:t>
              </a:r>
            </a:p>
          </p:txBody>
        </p:sp>
      </p:grpSp>
      <p:grpSp>
        <p:nvGrpSpPr>
          <p:cNvPr id="32" name="Group 31"/>
          <p:cNvGrpSpPr/>
          <p:nvPr/>
        </p:nvGrpSpPr>
        <p:grpSpPr>
          <a:xfrm>
            <a:off x="5579921" y="692696"/>
            <a:ext cx="6347933" cy="1321985"/>
            <a:chOff x="4139761" y="764704"/>
            <a:chExt cx="6347933" cy="1321985"/>
          </a:xfrm>
        </p:grpSpPr>
        <p:sp>
          <p:nvSpPr>
            <p:cNvPr id="7" name="Rectangle 6"/>
            <p:cNvSpPr/>
            <p:nvPr/>
          </p:nvSpPr>
          <p:spPr bwMode="auto">
            <a:xfrm>
              <a:off x="6088731" y="764704"/>
              <a:ext cx="2065338" cy="409575"/>
            </a:xfrm>
            <a:prstGeom prst="rect">
              <a:avLst/>
            </a:prstGeom>
            <a:solidFill>
              <a:srgbClr val="D10074"/>
            </a:solidFill>
            <a:ln>
              <a:solidFill>
                <a:srgbClr val="D1007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t>Healthy weight </a:t>
              </a:r>
            </a:p>
            <a:p>
              <a:pPr algn="ctr">
                <a:defRPr/>
              </a:pPr>
              <a:r>
                <a:rPr lang="en-GB" sz="1400" dirty="0"/>
                <a:t>(&gt;2 - &lt;</a:t>
              </a:r>
              <a:r>
                <a:rPr lang="en-GB" sz="1400"/>
                <a:t>85</a:t>
              </a:r>
              <a:r>
                <a:rPr lang="en-GB" sz="1400" baseline="30000"/>
                <a:t>th</a:t>
              </a:r>
              <a:r>
                <a:rPr lang="en-GB" sz="1400"/>
                <a:t> </a:t>
              </a:r>
              <a:r>
                <a:rPr lang="en-GB" sz="1400" smtClean="0"/>
                <a:t>centile)</a:t>
              </a:r>
              <a:endParaRPr lang="en-GB" sz="1400" dirty="0"/>
            </a:p>
          </p:txBody>
        </p:sp>
        <p:sp>
          <p:nvSpPr>
            <p:cNvPr id="8" name="TextBox 17"/>
            <p:cNvSpPr txBox="1">
              <a:spLocks noChangeArrowheads="1"/>
            </p:cNvSpPr>
            <p:nvPr/>
          </p:nvSpPr>
          <p:spPr bwMode="auto">
            <a:xfrm>
              <a:off x="6074444" y="1174506"/>
              <a:ext cx="2072721" cy="893047"/>
            </a:xfrm>
            <a:prstGeom prst="rect">
              <a:avLst/>
            </a:prstGeom>
            <a:noFill/>
            <a:ln w="9525">
              <a:solidFill>
                <a:srgbClr val="D10074"/>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88900" indent="-889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1pPr>
              <a:lvl2pPr marL="742950" indent="-28575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2pPr>
              <a:lvl3pPr marL="11430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3pPr>
              <a:lvl4pPr marL="16002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4pPr>
              <a:lvl5pPr marL="20574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9pPr>
            </a:lstStyle>
            <a:p>
              <a:pPr>
                <a:spcBef>
                  <a:spcPct val="0"/>
                </a:spcBef>
                <a:buClrTx/>
              </a:pPr>
              <a:r>
                <a:rPr lang="en-GB" altLang="en-US" sz="1300" dirty="0" smtClean="0">
                  <a:solidFill>
                    <a:schemeClr val="tx1"/>
                  </a:solidFill>
                </a:rPr>
                <a:t>76.8% </a:t>
              </a:r>
              <a:r>
                <a:rPr lang="en-GB" altLang="en-US" sz="1300" dirty="0">
                  <a:solidFill>
                    <a:schemeClr val="tx1"/>
                  </a:solidFill>
                </a:rPr>
                <a:t>of </a:t>
              </a:r>
              <a:r>
                <a:rPr lang="en-GB" altLang="en-US" sz="1300" dirty="0" smtClean="0">
                  <a:solidFill>
                    <a:schemeClr val="tx1"/>
                  </a:solidFill>
                </a:rPr>
                <a:t>females </a:t>
              </a:r>
              <a:r>
                <a:rPr lang="en-GB" altLang="en-US" sz="1300" dirty="0">
                  <a:solidFill>
                    <a:schemeClr val="tx1"/>
                  </a:solidFill>
                </a:rPr>
                <a:t>(R)</a:t>
              </a:r>
            </a:p>
            <a:p>
              <a:pPr>
                <a:spcBef>
                  <a:spcPct val="0"/>
                </a:spcBef>
                <a:buClrTx/>
              </a:pPr>
              <a:r>
                <a:rPr lang="en-GB" altLang="en-US" sz="1300" dirty="0" smtClean="0">
                  <a:solidFill>
                    <a:schemeClr val="tx1"/>
                  </a:solidFill>
                </a:rPr>
                <a:t>72.3% </a:t>
              </a:r>
              <a:r>
                <a:rPr lang="en-GB" altLang="en-US" sz="1300" dirty="0">
                  <a:solidFill>
                    <a:schemeClr val="tx1"/>
                  </a:solidFill>
                </a:rPr>
                <a:t>of </a:t>
              </a:r>
              <a:r>
                <a:rPr lang="en-GB" altLang="en-US" sz="1300" dirty="0" smtClean="0">
                  <a:solidFill>
                    <a:schemeClr val="tx1"/>
                  </a:solidFill>
                </a:rPr>
                <a:t>males </a:t>
              </a:r>
              <a:r>
                <a:rPr lang="en-GB" altLang="en-US" sz="1300" dirty="0">
                  <a:solidFill>
                    <a:schemeClr val="tx1"/>
                  </a:solidFill>
                </a:rPr>
                <a:t>(R)</a:t>
              </a:r>
            </a:p>
            <a:p>
              <a:pPr>
                <a:spcBef>
                  <a:spcPct val="0"/>
                </a:spcBef>
                <a:buClrTx/>
              </a:pPr>
              <a:r>
                <a:rPr lang="en-GB" altLang="en-US" sz="1300" dirty="0" smtClean="0">
                  <a:solidFill>
                    <a:schemeClr val="tx1"/>
                  </a:solidFill>
                </a:rPr>
                <a:t>58.3% </a:t>
              </a:r>
              <a:r>
                <a:rPr lang="en-GB" altLang="en-US" sz="1300" dirty="0">
                  <a:solidFill>
                    <a:schemeClr val="tx1"/>
                  </a:solidFill>
                </a:rPr>
                <a:t>of </a:t>
              </a:r>
              <a:r>
                <a:rPr lang="en-GB" altLang="en-US" sz="1300" dirty="0" smtClean="0">
                  <a:solidFill>
                    <a:schemeClr val="tx1"/>
                  </a:solidFill>
                </a:rPr>
                <a:t>females </a:t>
              </a:r>
              <a:r>
                <a:rPr lang="en-GB" altLang="en-US" sz="1300" dirty="0">
                  <a:solidFill>
                    <a:schemeClr val="tx1"/>
                  </a:solidFill>
                </a:rPr>
                <a:t>(Y6)</a:t>
              </a:r>
            </a:p>
            <a:p>
              <a:pPr>
                <a:spcBef>
                  <a:spcPct val="0"/>
                </a:spcBef>
                <a:buClrTx/>
              </a:pPr>
              <a:r>
                <a:rPr lang="en-GB" altLang="en-US" sz="1300" dirty="0" smtClean="0">
                  <a:solidFill>
                    <a:schemeClr val="tx1"/>
                  </a:solidFill>
                </a:rPr>
                <a:t>51.9% </a:t>
              </a:r>
              <a:r>
                <a:rPr lang="en-GB" altLang="en-US" sz="1300" dirty="0">
                  <a:solidFill>
                    <a:schemeClr val="tx1"/>
                  </a:solidFill>
                </a:rPr>
                <a:t>of </a:t>
              </a:r>
              <a:r>
                <a:rPr lang="en-GB" altLang="en-US" sz="1300" dirty="0" smtClean="0">
                  <a:solidFill>
                    <a:schemeClr val="tx1"/>
                  </a:solidFill>
                </a:rPr>
                <a:t>males </a:t>
              </a:r>
              <a:r>
                <a:rPr lang="en-GB" altLang="en-US" sz="1300" dirty="0">
                  <a:solidFill>
                    <a:schemeClr val="tx1"/>
                  </a:solidFill>
                </a:rPr>
                <a:t>(Y6)</a:t>
              </a:r>
            </a:p>
          </p:txBody>
        </p:sp>
        <p:sp>
          <p:nvSpPr>
            <p:cNvPr id="9" name="Rectangle 8"/>
            <p:cNvSpPr/>
            <p:nvPr/>
          </p:nvSpPr>
          <p:spPr bwMode="auto">
            <a:xfrm>
              <a:off x="8255669" y="764704"/>
              <a:ext cx="2232025" cy="409575"/>
            </a:xfrm>
            <a:prstGeom prst="rect">
              <a:avLst/>
            </a:prstGeom>
            <a:solidFill>
              <a:srgbClr val="D10074"/>
            </a:solidFill>
            <a:ln>
              <a:solidFill>
                <a:srgbClr val="D1007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GB" altLang="en-US" sz="1600" dirty="0">
                  <a:solidFill>
                    <a:srgbClr val="FFFFFF"/>
                  </a:solidFill>
                </a:rPr>
                <a:t>Overweight or obese </a:t>
              </a:r>
              <a:r>
                <a:rPr lang="en-GB" altLang="en-US" sz="1400" dirty="0">
                  <a:solidFill>
                    <a:srgbClr val="FFFFFF"/>
                  </a:solidFill>
                </a:rPr>
                <a:t>(≥85</a:t>
              </a:r>
              <a:r>
                <a:rPr lang="en-GB" altLang="en-US" sz="1400" baseline="30000" dirty="0">
                  <a:solidFill>
                    <a:srgbClr val="FFFFFF"/>
                  </a:solidFill>
                </a:rPr>
                <a:t>th</a:t>
              </a:r>
              <a:r>
                <a:rPr lang="en-GB" altLang="en-US" sz="1400" dirty="0">
                  <a:solidFill>
                    <a:srgbClr val="FFFFFF"/>
                  </a:solidFill>
                </a:rPr>
                <a:t> or ≥95</a:t>
              </a:r>
              <a:r>
                <a:rPr lang="en-GB" altLang="en-US" sz="1400" baseline="30000" dirty="0">
                  <a:solidFill>
                    <a:srgbClr val="FFFFFF"/>
                  </a:solidFill>
                </a:rPr>
                <a:t>th</a:t>
              </a:r>
              <a:r>
                <a:rPr lang="en-GB" altLang="en-US" sz="1400" dirty="0">
                  <a:solidFill>
                    <a:srgbClr val="FFFFFF"/>
                  </a:solidFill>
                </a:rPr>
                <a:t> </a:t>
              </a:r>
              <a:r>
                <a:rPr lang="en-GB" altLang="en-US" sz="1400" dirty="0" smtClean="0">
                  <a:solidFill>
                    <a:srgbClr val="FFFFFF"/>
                  </a:solidFill>
                </a:rPr>
                <a:t>centile)</a:t>
              </a:r>
              <a:endParaRPr lang="en-GB" altLang="en-US" sz="1200" dirty="0">
                <a:solidFill>
                  <a:srgbClr val="FFFFFF"/>
                </a:solidFill>
              </a:endParaRPr>
            </a:p>
          </p:txBody>
        </p:sp>
        <p:sp>
          <p:nvSpPr>
            <p:cNvPr id="10" name="TextBox 19"/>
            <p:cNvSpPr txBox="1">
              <a:spLocks noChangeArrowheads="1"/>
            </p:cNvSpPr>
            <p:nvPr/>
          </p:nvSpPr>
          <p:spPr bwMode="auto">
            <a:xfrm>
              <a:off x="8246145" y="1174506"/>
              <a:ext cx="2240184" cy="892552"/>
            </a:xfrm>
            <a:prstGeom prst="rect">
              <a:avLst/>
            </a:prstGeom>
            <a:noFill/>
            <a:ln w="9525">
              <a:solidFill>
                <a:srgbClr val="D10074"/>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88900" indent="-889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1pPr>
              <a:lvl2pPr marL="742950" indent="-28575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2pPr>
              <a:lvl3pPr marL="11430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3pPr>
              <a:lvl4pPr marL="16002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4pPr>
              <a:lvl5pPr marL="20574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9pPr>
            </a:lstStyle>
            <a:p>
              <a:pPr>
                <a:spcBef>
                  <a:spcPct val="0"/>
                </a:spcBef>
                <a:buClrTx/>
              </a:pPr>
              <a:r>
                <a:rPr lang="en-GB" altLang="en-US" sz="1300" dirty="0" smtClean="0">
                  <a:solidFill>
                    <a:schemeClr val="tx1"/>
                  </a:solidFill>
                </a:rPr>
                <a:t>21.4% </a:t>
              </a:r>
              <a:r>
                <a:rPr lang="en-GB" altLang="en-US" sz="1300" dirty="0">
                  <a:solidFill>
                    <a:schemeClr val="tx1"/>
                  </a:solidFill>
                </a:rPr>
                <a:t>of </a:t>
              </a:r>
              <a:r>
                <a:rPr lang="en-GB" altLang="en-US" sz="1300" dirty="0" smtClean="0">
                  <a:solidFill>
                    <a:schemeClr val="tx1"/>
                  </a:solidFill>
                </a:rPr>
                <a:t>females </a:t>
              </a:r>
              <a:r>
                <a:rPr lang="en-GB" altLang="en-US" sz="1300" dirty="0">
                  <a:solidFill>
                    <a:schemeClr val="tx1"/>
                  </a:solidFill>
                </a:rPr>
                <a:t>(R)</a:t>
              </a:r>
            </a:p>
            <a:p>
              <a:pPr>
                <a:spcBef>
                  <a:spcPct val="0"/>
                </a:spcBef>
                <a:buClrTx/>
              </a:pPr>
              <a:r>
                <a:rPr lang="en-GB" altLang="en-US" sz="1300" dirty="0" smtClean="0">
                  <a:solidFill>
                    <a:schemeClr val="tx1"/>
                  </a:solidFill>
                </a:rPr>
                <a:t>25.1% </a:t>
              </a:r>
              <a:r>
                <a:rPr lang="en-GB" altLang="en-US" sz="1300" dirty="0">
                  <a:solidFill>
                    <a:schemeClr val="tx1"/>
                  </a:solidFill>
                </a:rPr>
                <a:t>of </a:t>
              </a:r>
              <a:r>
                <a:rPr lang="en-GB" altLang="en-US" sz="1300" dirty="0" smtClean="0">
                  <a:solidFill>
                    <a:schemeClr val="tx1"/>
                  </a:solidFill>
                </a:rPr>
                <a:t>males </a:t>
              </a:r>
              <a:r>
                <a:rPr lang="en-GB" altLang="en-US" sz="1300" dirty="0">
                  <a:solidFill>
                    <a:schemeClr val="tx1"/>
                  </a:solidFill>
                </a:rPr>
                <a:t>(R)</a:t>
              </a:r>
            </a:p>
            <a:p>
              <a:pPr>
                <a:spcBef>
                  <a:spcPct val="0"/>
                </a:spcBef>
                <a:buClrTx/>
              </a:pPr>
              <a:r>
                <a:rPr lang="en-GB" altLang="en-US" sz="1300" dirty="0" smtClean="0">
                  <a:solidFill>
                    <a:schemeClr val="tx1"/>
                  </a:solidFill>
                </a:rPr>
                <a:t>39.3% </a:t>
              </a:r>
              <a:r>
                <a:rPr lang="en-GB" altLang="en-US" sz="1300" dirty="0">
                  <a:solidFill>
                    <a:schemeClr val="tx1"/>
                  </a:solidFill>
                </a:rPr>
                <a:t>of </a:t>
              </a:r>
              <a:r>
                <a:rPr lang="en-GB" altLang="en-US" sz="1300" dirty="0" smtClean="0">
                  <a:solidFill>
                    <a:schemeClr val="tx1"/>
                  </a:solidFill>
                </a:rPr>
                <a:t>females </a:t>
              </a:r>
              <a:r>
                <a:rPr lang="en-GB" altLang="en-US" sz="1300" dirty="0">
                  <a:solidFill>
                    <a:schemeClr val="tx1"/>
                  </a:solidFill>
                </a:rPr>
                <a:t>(Y6)</a:t>
              </a:r>
            </a:p>
            <a:p>
              <a:pPr>
                <a:spcBef>
                  <a:spcPct val="0"/>
                </a:spcBef>
                <a:buClrTx/>
              </a:pPr>
              <a:r>
                <a:rPr lang="en-GB" altLang="en-US" sz="1300" dirty="0" smtClean="0">
                  <a:solidFill>
                    <a:schemeClr val="tx1"/>
                  </a:solidFill>
                </a:rPr>
                <a:t>46.4% </a:t>
              </a:r>
              <a:r>
                <a:rPr lang="en-GB" altLang="en-US" sz="1300" dirty="0">
                  <a:solidFill>
                    <a:schemeClr val="tx1"/>
                  </a:solidFill>
                </a:rPr>
                <a:t>of </a:t>
              </a:r>
              <a:r>
                <a:rPr lang="en-GB" altLang="en-US" sz="1300" dirty="0" smtClean="0">
                  <a:solidFill>
                    <a:schemeClr val="tx1"/>
                  </a:solidFill>
                </a:rPr>
                <a:t>males </a:t>
              </a:r>
              <a:r>
                <a:rPr lang="en-GB" altLang="en-US" sz="1300" dirty="0">
                  <a:solidFill>
                    <a:schemeClr val="tx1"/>
                  </a:solidFill>
                </a:rPr>
                <a:t>(Y6)</a:t>
              </a:r>
            </a:p>
          </p:txBody>
        </p:sp>
        <p:sp>
          <p:nvSpPr>
            <p:cNvPr id="11" name="Rectangle 10"/>
            <p:cNvSpPr/>
            <p:nvPr/>
          </p:nvSpPr>
          <p:spPr bwMode="auto">
            <a:xfrm>
              <a:off x="4150394" y="764704"/>
              <a:ext cx="1808162" cy="409575"/>
            </a:xfrm>
            <a:prstGeom prst="rect">
              <a:avLst/>
            </a:prstGeom>
            <a:solidFill>
              <a:srgbClr val="D10074"/>
            </a:solidFill>
            <a:ln>
              <a:solidFill>
                <a:srgbClr val="D1007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GB" altLang="en-US" sz="1600" dirty="0">
                  <a:solidFill>
                    <a:srgbClr val="FFFFFF"/>
                  </a:solidFill>
                </a:rPr>
                <a:t>Underweight </a:t>
              </a:r>
            </a:p>
            <a:p>
              <a:pPr algn="ctr">
                <a:defRPr/>
              </a:pPr>
              <a:r>
                <a:rPr lang="en-GB" altLang="en-US" sz="1400" dirty="0">
                  <a:solidFill>
                    <a:srgbClr val="FFFFFF"/>
                  </a:solidFill>
                </a:rPr>
                <a:t>(≤2 </a:t>
              </a:r>
              <a:r>
                <a:rPr lang="en-GB" altLang="en-US" sz="1400" dirty="0" smtClean="0">
                  <a:solidFill>
                    <a:srgbClr val="FFFFFF"/>
                  </a:solidFill>
                </a:rPr>
                <a:t>centile)</a:t>
              </a:r>
              <a:endParaRPr lang="en-GB" altLang="en-US" sz="1400" dirty="0">
                <a:solidFill>
                  <a:srgbClr val="FFFFFF"/>
                </a:solidFill>
              </a:endParaRPr>
            </a:p>
          </p:txBody>
        </p:sp>
        <p:sp>
          <p:nvSpPr>
            <p:cNvPr id="12" name="TextBox 11"/>
            <p:cNvSpPr txBox="1"/>
            <p:nvPr/>
          </p:nvSpPr>
          <p:spPr bwMode="auto">
            <a:xfrm>
              <a:off x="4139761" y="1194137"/>
              <a:ext cx="1818795" cy="892552"/>
            </a:xfrm>
            <a:prstGeom prst="rect">
              <a:avLst/>
            </a:prstGeom>
            <a:noFill/>
            <a:ln>
              <a:solidFill>
                <a:srgbClr val="D10074"/>
              </a:solidFill>
            </a:ln>
          </p:spPr>
          <p:txBody>
            <a:bodyPr wrap="square" anchor="t">
              <a:spAutoFit/>
            </a:bodyPr>
            <a:lstStyle/>
            <a:p>
              <a:pPr marL="88895" indent="-88895">
                <a:buFont typeface="Arial" panose="020B0604020202020204" pitchFamily="34" charset="0"/>
                <a:buChar char="•"/>
                <a:defRPr/>
              </a:pPr>
              <a:r>
                <a:rPr lang="en-GB" sz="1300" dirty="0" smtClean="0">
                  <a:latin typeface="Arial" panose="020B0604020202020204" pitchFamily="34" charset="0"/>
                  <a:ea typeface="MS PGothic" panose="020B0600070205080204" pitchFamily="34" charset="-128"/>
                  <a:cs typeface="Arial" panose="020B0604020202020204" pitchFamily="34" charset="0"/>
                </a:rPr>
                <a:t>1.8% </a:t>
              </a:r>
              <a:r>
                <a:rPr lang="en-GB" sz="1300" dirty="0">
                  <a:latin typeface="Arial" panose="020B0604020202020204" pitchFamily="34" charset="0"/>
                  <a:ea typeface="MS PGothic" panose="020B0600070205080204" pitchFamily="34" charset="-128"/>
                  <a:cs typeface="Arial" panose="020B0604020202020204" pitchFamily="34" charset="0"/>
                </a:rPr>
                <a:t>of </a:t>
              </a:r>
              <a:r>
                <a:rPr lang="en-GB" sz="1300" dirty="0" smtClean="0">
                  <a:latin typeface="Arial" panose="020B0604020202020204" pitchFamily="34" charset="0"/>
                  <a:ea typeface="MS PGothic" panose="020B0600070205080204" pitchFamily="34" charset="-128"/>
                  <a:cs typeface="Arial" panose="020B0604020202020204" pitchFamily="34" charset="0"/>
                </a:rPr>
                <a:t>females </a:t>
              </a:r>
              <a:r>
                <a:rPr lang="en-GB" sz="1300" dirty="0">
                  <a:latin typeface="Arial" panose="020B0604020202020204" pitchFamily="34" charset="0"/>
                  <a:ea typeface="MS PGothic" panose="020B0600070205080204" pitchFamily="34" charset="-128"/>
                  <a:cs typeface="Arial" panose="020B0604020202020204" pitchFamily="34" charset="0"/>
                </a:rPr>
                <a:t>(R)</a:t>
              </a:r>
            </a:p>
            <a:p>
              <a:pPr marL="88895" indent="-88895">
                <a:buFont typeface="Arial" panose="020B0604020202020204" pitchFamily="34" charset="0"/>
                <a:buChar char="•"/>
                <a:defRPr/>
              </a:pPr>
              <a:r>
                <a:rPr lang="en-GB" sz="1300" dirty="0" smtClean="0">
                  <a:latin typeface="Arial" panose="020B0604020202020204" pitchFamily="34" charset="0"/>
                  <a:ea typeface="MS PGothic" panose="020B0600070205080204" pitchFamily="34" charset="-128"/>
                  <a:cs typeface="Arial" panose="020B0604020202020204" pitchFamily="34" charset="0"/>
                </a:rPr>
                <a:t>2.6% </a:t>
              </a:r>
              <a:r>
                <a:rPr lang="en-GB" sz="1300" dirty="0">
                  <a:latin typeface="Arial" panose="020B0604020202020204" pitchFamily="34" charset="0"/>
                  <a:ea typeface="MS PGothic" panose="020B0600070205080204" pitchFamily="34" charset="-128"/>
                  <a:cs typeface="Arial" panose="020B0604020202020204" pitchFamily="34" charset="0"/>
                </a:rPr>
                <a:t>of </a:t>
              </a:r>
              <a:r>
                <a:rPr lang="en-GB" sz="1300" dirty="0" smtClean="0">
                  <a:latin typeface="Arial" panose="020B0604020202020204" pitchFamily="34" charset="0"/>
                  <a:ea typeface="MS PGothic" panose="020B0600070205080204" pitchFamily="34" charset="-128"/>
                  <a:cs typeface="Arial" panose="020B0604020202020204" pitchFamily="34" charset="0"/>
                </a:rPr>
                <a:t>males </a:t>
              </a:r>
              <a:r>
                <a:rPr lang="en-GB" sz="1300" dirty="0">
                  <a:latin typeface="Arial" panose="020B0604020202020204" pitchFamily="34" charset="0"/>
                  <a:ea typeface="MS PGothic" panose="020B0600070205080204" pitchFamily="34" charset="-128"/>
                  <a:cs typeface="Arial" panose="020B0604020202020204" pitchFamily="34" charset="0"/>
                </a:rPr>
                <a:t>(R)</a:t>
              </a:r>
            </a:p>
            <a:p>
              <a:pPr marL="88895" indent="-88895">
                <a:buFont typeface="Arial" panose="020B0604020202020204" pitchFamily="34" charset="0"/>
                <a:buChar char="•"/>
                <a:defRPr/>
              </a:pPr>
              <a:r>
                <a:rPr lang="en-GB" sz="1300" dirty="0" smtClean="0">
                  <a:latin typeface="Arial" panose="020B0604020202020204" pitchFamily="34" charset="0"/>
                  <a:ea typeface="MS PGothic" panose="020B0600070205080204" pitchFamily="34" charset="-128"/>
                  <a:cs typeface="Arial" panose="020B0604020202020204" pitchFamily="34" charset="0"/>
                </a:rPr>
                <a:t>2.3% females </a:t>
              </a:r>
              <a:r>
                <a:rPr lang="en-GB" sz="1300" dirty="0">
                  <a:latin typeface="Arial" panose="020B0604020202020204" pitchFamily="34" charset="0"/>
                  <a:ea typeface="MS PGothic" panose="020B0600070205080204" pitchFamily="34" charset="-128"/>
                  <a:cs typeface="Arial" panose="020B0604020202020204" pitchFamily="34" charset="0"/>
                </a:rPr>
                <a:t>(Y6)</a:t>
              </a:r>
            </a:p>
            <a:p>
              <a:pPr marL="88895" indent="-88895">
                <a:buFont typeface="Arial" panose="020B0604020202020204" pitchFamily="34" charset="0"/>
                <a:buChar char="•"/>
                <a:defRPr/>
              </a:pPr>
              <a:r>
                <a:rPr lang="en-GB" sz="1300" dirty="0" smtClean="0">
                  <a:latin typeface="Arial" panose="020B0604020202020204" pitchFamily="34" charset="0"/>
                  <a:ea typeface="MS PGothic" panose="020B0600070205080204" pitchFamily="34" charset="-128"/>
                  <a:cs typeface="Arial" panose="020B0604020202020204" pitchFamily="34" charset="0"/>
                </a:rPr>
                <a:t>1.7% males </a:t>
              </a:r>
              <a:r>
                <a:rPr lang="en-GB" sz="1300" dirty="0">
                  <a:latin typeface="Arial" panose="020B0604020202020204" pitchFamily="34" charset="0"/>
                  <a:ea typeface="MS PGothic" panose="020B0600070205080204" pitchFamily="34" charset="-128"/>
                  <a:cs typeface="Arial" panose="020B0604020202020204" pitchFamily="34" charset="0"/>
                </a:rPr>
                <a:t>(Y6</a:t>
              </a:r>
              <a:r>
                <a:rPr lang="en-GB" sz="1300" dirty="0" smtClean="0">
                  <a:latin typeface="Arial" panose="020B0604020202020204" pitchFamily="34" charset="0"/>
                  <a:ea typeface="MS PGothic" panose="020B0600070205080204" pitchFamily="34" charset="-128"/>
                  <a:cs typeface="Arial" panose="020B0604020202020204" pitchFamily="34" charset="0"/>
                </a:rPr>
                <a:t>)</a:t>
              </a:r>
              <a:endParaRPr lang="en-GB" sz="300" dirty="0">
                <a:ea typeface="MS PGothic" panose="020B0600070205080204" pitchFamily="34" charset="-128"/>
              </a:endParaRPr>
            </a:p>
          </p:txBody>
        </p:sp>
      </p:grpSp>
      <p:sp>
        <p:nvSpPr>
          <p:cNvPr id="15" name="TextBox 14"/>
          <p:cNvSpPr txBox="1"/>
          <p:nvPr/>
        </p:nvSpPr>
        <p:spPr>
          <a:xfrm>
            <a:off x="910630" y="5415384"/>
            <a:ext cx="10681380" cy="1200312"/>
          </a:xfrm>
          <a:prstGeom prst="rect">
            <a:avLst/>
          </a:prstGeom>
          <a:noFill/>
          <a:ln w="19050">
            <a:solidFill>
              <a:srgbClr val="FF0074"/>
            </a:solidFill>
          </a:ln>
        </p:spPr>
        <p:txBody>
          <a:bodyPr wrap="square" lIns="91423" tIns="45712" rIns="91423" bIns="45712">
            <a:spAutoFit/>
          </a:bodyPr>
          <a:lstStyle/>
          <a:p>
            <a:pPr>
              <a:defRPr/>
            </a:pPr>
            <a:r>
              <a:rPr lang="en-GB" sz="1600" b="1" dirty="0" smtClean="0">
                <a:solidFill>
                  <a:srgbClr val="D10074"/>
                </a:solidFill>
                <a:ea typeface="MS PGothic" panose="020B0600070205080204" pitchFamily="34" charset="-128"/>
              </a:rPr>
              <a:t>About </a:t>
            </a:r>
            <a:r>
              <a:rPr lang="en-GB" sz="1600" b="1" dirty="0">
                <a:solidFill>
                  <a:srgbClr val="D10074"/>
                </a:solidFill>
                <a:ea typeface="MS PGothic" panose="020B0600070205080204" pitchFamily="34" charset="-128"/>
              </a:rPr>
              <a:t>NCMP</a:t>
            </a:r>
          </a:p>
          <a:p>
            <a:pPr marL="285732" indent="-285732">
              <a:buFont typeface="Wingdings" panose="05000000000000000000" pitchFamily="2" charset="2"/>
              <a:buChar char="§"/>
              <a:defRPr/>
            </a:pPr>
            <a:r>
              <a:rPr lang="en-GB" sz="1400" dirty="0">
                <a:ea typeface="MS PGothic" panose="020B0600070205080204" pitchFamily="34" charset="-128"/>
              </a:rPr>
              <a:t>NCMP data is </a:t>
            </a:r>
            <a:r>
              <a:rPr lang="en-GB" sz="1400" dirty="0" smtClean="0">
                <a:ea typeface="MS PGothic" panose="020B0600070205080204" pitchFamily="34" charset="-128"/>
              </a:rPr>
              <a:t>collected </a:t>
            </a:r>
            <a:r>
              <a:rPr lang="en-GB" sz="1400" dirty="0">
                <a:ea typeface="MS PGothic" panose="020B0600070205080204" pitchFamily="34" charset="-128"/>
              </a:rPr>
              <a:t>over the year from Reception (aged 4/5) and Year 6 (aged 10/11) school pupils</a:t>
            </a:r>
          </a:p>
          <a:p>
            <a:pPr marL="285732" indent="-285732">
              <a:buFont typeface="Wingdings" panose="05000000000000000000" pitchFamily="2" charset="2"/>
              <a:buChar char="§"/>
              <a:defRPr/>
            </a:pPr>
            <a:r>
              <a:rPr lang="en-GB" sz="1400" dirty="0">
                <a:ea typeface="MS PGothic" panose="020B0600070205080204" pitchFamily="34" charset="-128"/>
              </a:rPr>
              <a:t>Data includes all pupils who attend Newham Primary Schools, whether they live within the borough or outside </a:t>
            </a:r>
          </a:p>
          <a:p>
            <a:pPr marL="285732" indent="-285732">
              <a:buFont typeface="Wingdings" panose="05000000000000000000" pitchFamily="2" charset="2"/>
              <a:buChar char="§"/>
              <a:defRPr/>
            </a:pPr>
            <a:r>
              <a:rPr lang="en-GB" sz="1400" dirty="0">
                <a:ea typeface="MS PGothic" panose="020B0600070205080204" pitchFamily="34" charset="-128"/>
              </a:rPr>
              <a:t>Newham resident pupils who attend schools outside the borough will not be included in the </a:t>
            </a:r>
            <a:r>
              <a:rPr lang="en-GB" sz="1400" dirty="0" smtClean="0">
                <a:ea typeface="MS PGothic" panose="020B0600070205080204" pitchFamily="34" charset="-128"/>
              </a:rPr>
              <a:t>data</a:t>
            </a:r>
          </a:p>
          <a:p>
            <a:pPr marL="285732" indent="-285732">
              <a:buFont typeface="Wingdings" panose="05000000000000000000" pitchFamily="2" charset="2"/>
              <a:buChar char="§"/>
              <a:defRPr/>
            </a:pPr>
            <a:r>
              <a:rPr lang="en-GB" sz="1400" dirty="0" smtClean="0">
                <a:ea typeface="MS PGothic" panose="020B0600070205080204" pitchFamily="34" charset="-128"/>
              </a:rPr>
              <a:t>These figures are based on a Population BMI rather than a Clinical BMI (there is a slight difference in the range of the measurements)</a:t>
            </a:r>
            <a:endParaRPr lang="en-GB" sz="1400" dirty="0">
              <a:ea typeface="MS PGothic" panose="020B0600070205080204" pitchFamily="34" charset="-128"/>
            </a:endParaRPr>
          </a:p>
        </p:txBody>
      </p:sp>
      <p:grpSp>
        <p:nvGrpSpPr>
          <p:cNvPr id="2" name="Group 1"/>
          <p:cNvGrpSpPr/>
          <p:nvPr/>
        </p:nvGrpSpPr>
        <p:grpSpPr>
          <a:xfrm>
            <a:off x="4583038" y="2887141"/>
            <a:ext cx="1800225" cy="1477963"/>
            <a:chOff x="7534275" y="2629724"/>
            <a:chExt cx="1800225" cy="1477963"/>
          </a:xfrm>
        </p:grpSpPr>
        <p:sp>
          <p:nvSpPr>
            <p:cNvPr id="16" name="TextBox 6"/>
            <p:cNvSpPr txBox="1">
              <a:spLocks noChangeArrowheads="1"/>
            </p:cNvSpPr>
            <p:nvPr/>
          </p:nvSpPr>
          <p:spPr bwMode="auto">
            <a:xfrm>
              <a:off x="7534275" y="2629724"/>
              <a:ext cx="1800225" cy="1477963"/>
            </a:xfrm>
            <a:prstGeom prst="rect">
              <a:avLst/>
            </a:prstGeom>
            <a:noFill/>
            <a:ln w="9525">
              <a:solidFill>
                <a:srgbClr val="D10074"/>
              </a:solidFill>
              <a:miter lim="800000"/>
              <a:headEnd/>
              <a:tailEnd/>
            </a:ln>
            <a:extLst>
              <a:ext uri="{909E8E84-426E-40DD-AFC4-6F175D3DCCD1}">
                <a14:hiddenFill xmlns:a14="http://schemas.microsoft.com/office/drawing/2010/main">
                  <a:solidFill>
                    <a:srgbClr val="FFFFFF"/>
                  </a:solidFill>
                </a14:hiddenFill>
              </a:ext>
            </a:extLst>
          </p:spPr>
          <p:txBody>
            <a:bodyPr lIns="91423" tIns="45712" rIns="91423" bIns="45712">
              <a:spAutoFit/>
            </a:bodyPr>
            <a:lstStyle>
              <a:lvl1pPr>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1pPr>
              <a:lvl2pPr marL="742950" indent="-28575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2pPr>
              <a:lvl3pPr marL="11430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3pPr>
              <a:lvl4pPr marL="16002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4pPr>
              <a:lvl5pPr marL="20574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GB" altLang="en-US" sz="1000" b="1" dirty="0">
                  <a:solidFill>
                    <a:schemeClr val="tx1"/>
                  </a:solidFill>
                </a:rPr>
                <a:t>Key</a:t>
              </a:r>
              <a:r>
                <a:rPr lang="en-GB" altLang="en-US" sz="1000" dirty="0">
                  <a:solidFill>
                    <a:schemeClr val="tx1"/>
                  </a:solidFill>
                </a:rPr>
                <a:t>:</a:t>
              </a:r>
            </a:p>
            <a:p>
              <a:pPr algn="r">
                <a:spcBef>
                  <a:spcPct val="0"/>
                </a:spcBef>
                <a:buClrTx/>
                <a:buFontTx/>
                <a:buNone/>
              </a:pPr>
              <a:endParaRPr lang="en-GB" altLang="en-US" sz="1000" dirty="0">
                <a:solidFill>
                  <a:schemeClr val="tx1"/>
                </a:solidFill>
              </a:endParaRPr>
            </a:p>
            <a:p>
              <a:pPr algn="r">
                <a:spcBef>
                  <a:spcPct val="0"/>
                </a:spcBef>
                <a:buClrTx/>
                <a:buFontTx/>
                <a:buNone/>
              </a:pPr>
              <a:r>
                <a:rPr lang="en-GB" altLang="en-US" sz="1000" dirty="0">
                  <a:solidFill>
                    <a:schemeClr val="tx1"/>
                  </a:solidFill>
                </a:rPr>
                <a:t>Overweight/obese</a:t>
              </a:r>
            </a:p>
            <a:p>
              <a:pPr algn="r">
                <a:spcBef>
                  <a:spcPct val="0"/>
                </a:spcBef>
                <a:buClrTx/>
                <a:buFontTx/>
                <a:buNone/>
              </a:pPr>
              <a:endParaRPr lang="en-GB" altLang="en-US" sz="1000" dirty="0">
                <a:solidFill>
                  <a:schemeClr val="tx1"/>
                </a:solidFill>
              </a:endParaRPr>
            </a:p>
            <a:p>
              <a:pPr algn="r">
                <a:spcBef>
                  <a:spcPct val="0"/>
                </a:spcBef>
                <a:buClrTx/>
                <a:buFontTx/>
                <a:buNone/>
              </a:pPr>
              <a:endParaRPr lang="en-GB" altLang="en-US" sz="1000" dirty="0">
                <a:solidFill>
                  <a:schemeClr val="tx1"/>
                </a:solidFill>
              </a:endParaRPr>
            </a:p>
            <a:p>
              <a:pPr algn="r">
                <a:spcBef>
                  <a:spcPct val="0"/>
                </a:spcBef>
                <a:buClrTx/>
                <a:buFontTx/>
                <a:buNone/>
              </a:pPr>
              <a:r>
                <a:rPr lang="en-GB" altLang="en-US" sz="1000" dirty="0">
                  <a:solidFill>
                    <a:schemeClr val="tx1"/>
                  </a:solidFill>
                </a:rPr>
                <a:t>Healthy weight</a:t>
              </a:r>
            </a:p>
            <a:p>
              <a:pPr algn="r">
                <a:spcBef>
                  <a:spcPct val="0"/>
                </a:spcBef>
                <a:buClrTx/>
                <a:buFontTx/>
                <a:buNone/>
              </a:pPr>
              <a:endParaRPr lang="en-GB" altLang="en-US" sz="1000" dirty="0">
                <a:solidFill>
                  <a:schemeClr val="tx1"/>
                </a:solidFill>
              </a:endParaRPr>
            </a:p>
            <a:p>
              <a:pPr algn="r">
                <a:spcBef>
                  <a:spcPct val="0"/>
                </a:spcBef>
                <a:buClrTx/>
                <a:buFontTx/>
                <a:buNone/>
              </a:pPr>
              <a:endParaRPr lang="en-GB" altLang="en-US" sz="1000" dirty="0">
                <a:solidFill>
                  <a:schemeClr val="tx1"/>
                </a:solidFill>
              </a:endParaRPr>
            </a:p>
            <a:p>
              <a:pPr algn="r">
                <a:spcBef>
                  <a:spcPct val="0"/>
                </a:spcBef>
                <a:buClrTx/>
                <a:buFontTx/>
                <a:buNone/>
              </a:pPr>
              <a:r>
                <a:rPr lang="en-GB" altLang="en-US" sz="1000" dirty="0">
                  <a:solidFill>
                    <a:schemeClr val="tx1"/>
                  </a:solidFill>
                </a:rPr>
                <a:t>Underweight</a:t>
              </a:r>
            </a:p>
          </p:txBody>
        </p:sp>
        <p:grpSp>
          <p:nvGrpSpPr>
            <p:cNvPr id="17" name="Group 7"/>
            <p:cNvGrpSpPr>
              <a:grpSpLocks/>
            </p:cNvGrpSpPr>
            <p:nvPr/>
          </p:nvGrpSpPr>
          <p:grpSpPr bwMode="auto">
            <a:xfrm>
              <a:off x="7822505" y="2997572"/>
              <a:ext cx="288925" cy="1079500"/>
              <a:chOff x="2915816" y="2896493"/>
              <a:chExt cx="288032" cy="1079387"/>
            </a:xfrm>
          </p:grpSpPr>
          <p:sp>
            <p:nvSpPr>
              <p:cNvPr id="18" name="Oval 17"/>
              <p:cNvSpPr/>
              <p:nvPr/>
            </p:nvSpPr>
            <p:spPr>
              <a:xfrm>
                <a:off x="2915816" y="3356820"/>
                <a:ext cx="288032" cy="144447"/>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 name="Oval 18"/>
              <p:cNvSpPr/>
              <p:nvPr/>
            </p:nvSpPr>
            <p:spPr>
              <a:xfrm>
                <a:off x="2915816" y="2896493"/>
                <a:ext cx="288032" cy="144447"/>
              </a:xfrm>
              <a:prstGeom prst="ellipse">
                <a:avLst/>
              </a:prstGeom>
              <a:solidFill>
                <a:srgbClr val="C31A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Oval 19"/>
              <p:cNvSpPr/>
              <p:nvPr/>
            </p:nvSpPr>
            <p:spPr>
              <a:xfrm>
                <a:off x="2915816" y="3831432"/>
                <a:ext cx="288032" cy="14444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sp>
        <p:nvSpPr>
          <p:cNvPr id="26" name="Rounded Rectangle 25"/>
          <p:cNvSpPr/>
          <p:nvPr/>
        </p:nvSpPr>
        <p:spPr>
          <a:xfrm>
            <a:off x="484315" y="2570087"/>
            <a:ext cx="2338585" cy="1242441"/>
          </a:xfrm>
          <a:prstGeom prst="roundRect">
            <a:avLst/>
          </a:prstGeom>
          <a:solidFill>
            <a:schemeClr val="bg1"/>
          </a:solidFill>
          <a:ln>
            <a:solidFill>
              <a:srgbClr val="FF0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74"/>
                </a:solidFill>
              </a:rPr>
              <a:t>Reception</a:t>
            </a:r>
            <a:r>
              <a:rPr lang="en-GB" dirty="0" smtClean="0">
                <a:solidFill>
                  <a:srgbClr val="FF0074"/>
                </a:solidFill>
              </a:rPr>
              <a:t>:  </a:t>
            </a:r>
          </a:p>
          <a:p>
            <a:pPr algn="ctr"/>
            <a:r>
              <a:rPr lang="en-GB" dirty="0" smtClean="0">
                <a:solidFill>
                  <a:srgbClr val="FF0074"/>
                </a:solidFill>
              </a:rPr>
              <a:t>Newham 23.3%</a:t>
            </a:r>
          </a:p>
          <a:p>
            <a:pPr algn="ctr"/>
            <a:r>
              <a:rPr lang="en-GB" dirty="0" smtClean="0">
                <a:solidFill>
                  <a:schemeClr val="bg1">
                    <a:lumMod val="50000"/>
                  </a:schemeClr>
                </a:solidFill>
              </a:rPr>
              <a:t>London 21.8%</a:t>
            </a:r>
          </a:p>
          <a:p>
            <a:pPr algn="ctr"/>
            <a:r>
              <a:rPr lang="en-GB" dirty="0" smtClean="0">
                <a:solidFill>
                  <a:schemeClr val="tx1"/>
                </a:solidFill>
              </a:rPr>
              <a:t>England 22.6%</a:t>
            </a:r>
            <a:endParaRPr lang="en-GB" dirty="0">
              <a:solidFill>
                <a:schemeClr val="tx1"/>
              </a:solidFill>
            </a:endParaRPr>
          </a:p>
        </p:txBody>
      </p:sp>
      <p:sp>
        <p:nvSpPr>
          <p:cNvPr id="27" name="Rounded Rectangle 26"/>
          <p:cNvSpPr/>
          <p:nvPr/>
        </p:nvSpPr>
        <p:spPr>
          <a:xfrm>
            <a:off x="484315" y="3962755"/>
            <a:ext cx="2338585" cy="1122429"/>
          </a:xfrm>
          <a:prstGeom prst="roundRect">
            <a:avLst/>
          </a:prstGeom>
          <a:solidFill>
            <a:schemeClr val="bg1"/>
          </a:solidFill>
          <a:ln>
            <a:solidFill>
              <a:srgbClr val="FF0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74"/>
                </a:solidFill>
              </a:rPr>
              <a:t>Year 6</a:t>
            </a:r>
            <a:r>
              <a:rPr lang="en-GB" dirty="0" smtClean="0">
                <a:solidFill>
                  <a:srgbClr val="FF0074"/>
                </a:solidFill>
              </a:rPr>
              <a:t>:</a:t>
            </a:r>
          </a:p>
          <a:p>
            <a:pPr algn="ctr"/>
            <a:r>
              <a:rPr lang="en-GB" dirty="0" smtClean="0">
                <a:solidFill>
                  <a:srgbClr val="FF0074"/>
                </a:solidFill>
              </a:rPr>
              <a:t>Newham  42.9%</a:t>
            </a:r>
          </a:p>
          <a:p>
            <a:pPr algn="ctr"/>
            <a:r>
              <a:rPr lang="en-GB" dirty="0" smtClean="0">
                <a:solidFill>
                  <a:schemeClr val="bg1">
                    <a:lumMod val="50000"/>
                  </a:schemeClr>
                </a:solidFill>
              </a:rPr>
              <a:t>London 37.9%</a:t>
            </a:r>
          </a:p>
          <a:p>
            <a:pPr algn="ctr"/>
            <a:r>
              <a:rPr lang="en-GB" dirty="0" smtClean="0">
                <a:solidFill>
                  <a:schemeClr val="tx1"/>
                </a:solidFill>
              </a:rPr>
              <a:t>England 34.3%</a:t>
            </a:r>
            <a:endParaRPr lang="en-GB" dirty="0">
              <a:solidFill>
                <a:schemeClr val="tx1"/>
              </a:solidFill>
            </a:endParaRPr>
          </a:p>
        </p:txBody>
      </p:sp>
      <p:sp>
        <p:nvSpPr>
          <p:cNvPr id="33" name="Rectangle 32"/>
          <p:cNvSpPr/>
          <p:nvPr/>
        </p:nvSpPr>
        <p:spPr bwMode="auto">
          <a:xfrm>
            <a:off x="622598" y="1942802"/>
            <a:ext cx="2935345" cy="555473"/>
          </a:xfrm>
          <a:prstGeom prst="rect">
            <a:avLst/>
          </a:prstGeom>
          <a:solidFill>
            <a:srgbClr val="D10074"/>
          </a:solidFill>
          <a:ln>
            <a:solidFill>
              <a:srgbClr val="D1007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GB" altLang="en-US" sz="1600" dirty="0" smtClean="0">
                <a:solidFill>
                  <a:srgbClr val="FFFFFF"/>
                </a:solidFill>
              </a:rPr>
              <a:t>2018-19: Newham compared to London and England</a:t>
            </a:r>
            <a:endParaRPr lang="en-GB" altLang="en-US" sz="1200" dirty="0">
              <a:solidFill>
                <a:srgbClr val="FFFFFF"/>
              </a:solidFill>
            </a:endParaRPr>
          </a:p>
        </p:txBody>
      </p:sp>
      <p:pic>
        <p:nvPicPr>
          <p:cNvPr id="34" name="Picture 33"/>
          <p:cNvPicPr>
            <a:picLocks noChangeAspect="1"/>
          </p:cNvPicPr>
          <p:nvPr/>
        </p:nvPicPr>
        <p:blipFill>
          <a:blip r:embed="rId4"/>
          <a:stretch>
            <a:fillRect/>
          </a:stretch>
        </p:blipFill>
        <p:spPr>
          <a:xfrm>
            <a:off x="3193157" y="2538150"/>
            <a:ext cx="885825" cy="1381125"/>
          </a:xfrm>
          <a:prstGeom prst="rect">
            <a:avLst/>
          </a:prstGeom>
        </p:spPr>
      </p:pic>
      <p:pic>
        <p:nvPicPr>
          <p:cNvPr id="35" name="Picture 34"/>
          <p:cNvPicPr>
            <a:picLocks noChangeAspect="1"/>
          </p:cNvPicPr>
          <p:nvPr/>
        </p:nvPicPr>
        <p:blipFill>
          <a:blip r:embed="rId5"/>
          <a:stretch>
            <a:fillRect/>
          </a:stretch>
        </p:blipFill>
        <p:spPr>
          <a:xfrm>
            <a:off x="3173236" y="3846493"/>
            <a:ext cx="940725" cy="1421438"/>
          </a:xfrm>
          <a:prstGeom prst="rect">
            <a:avLst/>
          </a:prstGeom>
        </p:spPr>
      </p:pic>
      <p:sp>
        <p:nvSpPr>
          <p:cNvPr id="36" name="Right Arrow 35"/>
          <p:cNvSpPr/>
          <p:nvPr/>
        </p:nvSpPr>
        <p:spPr>
          <a:xfrm>
            <a:off x="2570567" y="2956141"/>
            <a:ext cx="644319" cy="216024"/>
          </a:xfrm>
          <a:prstGeom prst="rightArrow">
            <a:avLst/>
          </a:prstGeom>
          <a:solidFill>
            <a:srgbClr val="FF0074"/>
          </a:solidFill>
          <a:ln>
            <a:solidFill>
              <a:srgbClr val="FF0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ight Arrow 36"/>
          <p:cNvSpPr/>
          <p:nvPr/>
        </p:nvSpPr>
        <p:spPr>
          <a:xfrm>
            <a:off x="2574895" y="4275206"/>
            <a:ext cx="644319" cy="216024"/>
          </a:xfrm>
          <a:prstGeom prst="rightArrow">
            <a:avLst/>
          </a:prstGeom>
          <a:solidFill>
            <a:srgbClr val="FF0074"/>
          </a:solidFill>
          <a:ln>
            <a:solidFill>
              <a:srgbClr val="FF0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2998" y="716106"/>
            <a:ext cx="1042988"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13D2868F-8BDD-4814-A9FF-20FEB30F74C8}" type="slidenum">
              <a:rPr lang="en-GB" smtClean="0"/>
              <a:t>33</a:t>
            </a:fld>
            <a:endParaRPr lang="en-GB"/>
          </a:p>
        </p:txBody>
      </p:sp>
    </p:spTree>
    <p:extLst>
      <p:ext uri="{BB962C8B-B14F-4D97-AF65-F5344CB8AC3E}">
        <p14:creationId xmlns:p14="http://schemas.microsoft.com/office/powerpoint/2010/main" val="4216969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6268B7-36BF-3147-B4AE-3B388CC39A5F}"/>
              </a:ext>
            </a:extLst>
          </p:cNvPr>
          <p:cNvSpPr/>
          <p:nvPr/>
        </p:nvSpPr>
        <p:spPr>
          <a:xfrm>
            <a:off x="0" y="3"/>
            <a:ext cx="12190413" cy="539645"/>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smtClean="0">
                <a:solidFill>
                  <a:schemeClr val="bg1"/>
                </a:solidFill>
              </a:rPr>
              <a:t>National Child Measurement Programme - trends</a:t>
            </a:r>
            <a:endParaRPr lang="en-GB" sz="3200" b="1" dirty="0">
              <a:solidFill>
                <a:schemeClr val="bg1"/>
              </a:solidFill>
            </a:endParaRPr>
          </a:p>
        </p:txBody>
      </p:sp>
      <p:sp>
        <p:nvSpPr>
          <p:cNvPr id="23" name="Rounded Rectangle 22"/>
          <p:cNvSpPr/>
          <p:nvPr/>
        </p:nvSpPr>
        <p:spPr>
          <a:xfrm>
            <a:off x="334566" y="3943659"/>
            <a:ext cx="5688632" cy="1069518"/>
          </a:xfrm>
          <a:prstGeom prst="roundRect">
            <a:avLst/>
          </a:prstGeom>
          <a:solidFill>
            <a:schemeClr val="bg1"/>
          </a:solidFill>
          <a:ln>
            <a:solidFill>
              <a:srgbClr val="FF0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dirty="0" smtClean="0">
              <a:solidFill>
                <a:schemeClr val="bg1">
                  <a:lumMod val="50000"/>
                </a:schemeClr>
              </a:solidFill>
            </a:endParaRPr>
          </a:p>
          <a:p>
            <a:r>
              <a:rPr lang="en-GB" sz="1400" b="1" dirty="0" smtClean="0">
                <a:solidFill>
                  <a:schemeClr val="bg1">
                    <a:lumMod val="50000"/>
                  </a:schemeClr>
                </a:solidFill>
              </a:rPr>
              <a:t>School year breakdown</a:t>
            </a:r>
            <a:r>
              <a:rPr lang="en-GB" sz="1400" dirty="0" smtClean="0">
                <a:solidFill>
                  <a:schemeClr val="bg1">
                    <a:lumMod val="50000"/>
                  </a:schemeClr>
                </a:solidFill>
              </a:rPr>
              <a:t>:</a:t>
            </a:r>
          </a:p>
          <a:p>
            <a:r>
              <a:rPr lang="en-GB" sz="1400" dirty="0" smtClean="0">
                <a:solidFill>
                  <a:schemeClr val="bg1">
                    <a:lumMod val="50000"/>
                  </a:schemeClr>
                </a:solidFill>
              </a:rPr>
              <a:t>2018-19 data shows an </a:t>
            </a:r>
            <a:r>
              <a:rPr lang="en-GB" sz="1400" b="1" dirty="0" smtClean="0">
                <a:solidFill>
                  <a:schemeClr val="bg1">
                    <a:lumMod val="50000"/>
                  </a:schemeClr>
                </a:solidFill>
              </a:rPr>
              <a:t>increase</a:t>
            </a:r>
            <a:r>
              <a:rPr lang="en-GB" sz="1400" dirty="0" smtClean="0">
                <a:solidFill>
                  <a:schemeClr val="bg1">
                    <a:lumMod val="50000"/>
                  </a:schemeClr>
                </a:solidFill>
              </a:rPr>
              <a:t> </a:t>
            </a:r>
            <a:r>
              <a:rPr lang="en-GB" sz="1400" b="1" dirty="0" smtClean="0">
                <a:solidFill>
                  <a:schemeClr val="bg1">
                    <a:lumMod val="50000"/>
                  </a:schemeClr>
                </a:solidFill>
              </a:rPr>
              <a:t>in</a:t>
            </a:r>
            <a:r>
              <a:rPr lang="en-GB" sz="1400" dirty="0" smtClean="0">
                <a:solidFill>
                  <a:schemeClr val="bg1">
                    <a:lumMod val="50000"/>
                  </a:schemeClr>
                </a:solidFill>
              </a:rPr>
              <a:t> </a:t>
            </a:r>
            <a:r>
              <a:rPr lang="en-GB" sz="1400" b="1" dirty="0" smtClean="0">
                <a:solidFill>
                  <a:schemeClr val="bg1">
                    <a:lumMod val="50000"/>
                  </a:schemeClr>
                </a:solidFill>
              </a:rPr>
              <a:t>Reception</a:t>
            </a:r>
            <a:r>
              <a:rPr lang="en-GB" sz="1400" dirty="0" smtClean="0">
                <a:solidFill>
                  <a:schemeClr val="bg1">
                    <a:lumMod val="50000"/>
                  </a:schemeClr>
                </a:solidFill>
              </a:rPr>
              <a:t> in the percentage of children who are overweight or obese (0.6 percentage points) and a slight </a:t>
            </a:r>
            <a:r>
              <a:rPr lang="en-GB" sz="1400" b="1" dirty="0" smtClean="0">
                <a:solidFill>
                  <a:schemeClr val="bg1">
                    <a:lumMod val="50000"/>
                  </a:schemeClr>
                </a:solidFill>
              </a:rPr>
              <a:t>reduction in  Year 6 </a:t>
            </a:r>
            <a:r>
              <a:rPr lang="en-GB" sz="1400" dirty="0" smtClean="0">
                <a:solidFill>
                  <a:schemeClr val="bg1">
                    <a:lumMod val="50000"/>
                  </a:schemeClr>
                </a:solidFill>
              </a:rPr>
              <a:t>(0.7 percentage points).</a:t>
            </a:r>
          </a:p>
          <a:p>
            <a:endParaRPr lang="en-GB" dirty="0">
              <a:solidFill>
                <a:srgbClr val="FF0074"/>
              </a:solidFill>
            </a:endParaRPr>
          </a:p>
        </p:txBody>
      </p:sp>
      <p:pic>
        <p:nvPicPr>
          <p:cNvPr id="7" name="Picture 6"/>
          <p:cNvPicPr>
            <a:picLocks noChangeAspect="1"/>
          </p:cNvPicPr>
          <p:nvPr/>
        </p:nvPicPr>
        <p:blipFill>
          <a:blip r:embed="rId3"/>
          <a:stretch>
            <a:fillRect/>
          </a:stretch>
        </p:blipFill>
        <p:spPr>
          <a:xfrm>
            <a:off x="759181" y="684712"/>
            <a:ext cx="5091676" cy="3060423"/>
          </a:xfrm>
          <a:prstGeom prst="rect">
            <a:avLst/>
          </a:prstGeom>
        </p:spPr>
      </p:pic>
      <p:pic>
        <p:nvPicPr>
          <p:cNvPr id="13" name="Picture 12"/>
          <p:cNvPicPr>
            <a:picLocks noChangeAspect="1"/>
          </p:cNvPicPr>
          <p:nvPr/>
        </p:nvPicPr>
        <p:blipFill>
          <a:blip r:embed="rId4"/>
          <a:stretch>
            <a:fillRect/>
          </a:stretch>
        </p:blipFill>
        <p:spPr>
          <a:xfrm>
            <a:off x="6715122" y="684711"/>
            <a:ext cx="4608710" cy="3060423"/>
          </a:xfrm>
          <a:prstGeom prst="rect">
            <a:avLst/>
          </a:prstGeom>
        </p:spPr>
      </p:pic>
      <p:sp>
        <p:nvSpPr>
          <p:cNvPr id="15" name="Rounded Rectangle 14"/>
          <p:cNvSpPr/>
          <p:nvPr/>
        </p:nvSpPr>
        <p:spPr>
          <a:xfrm>
            <a:off x="6311230" y="3946240"/>
            <a:ext cx="5616624" cy="1066937"/>
          </a:xfrm>
          <a:prstGeom prst="roundRect">
            <a:avLst/>
          </a:prstGeom>
          <a:solidFill>
            <a:schemeClr val="bg1"/>
          </a:solidFill>
          <a:ln>
            <a:solidFill>
              <a:srgbClr val="FF0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smtClean="0">
                <a:solidFill>
                  <a:schemeClr val="bg1">
                    <a:lumMod val="50000"/>
                  </a:schemeClr>
                </a:solidFill>
              </a:rPr>
              <a:t>Gender breakdown:</a:t>
            </a:r>
          </a:p>
          <a:p>
            <a:pPr marL="174625" indent="-174625">
              <a:buFont typeface="Arial" panose="020B0604020202020204" pitchFamily="34" charset="0"/>
              <a:buChar char="•"/>
            </a:pPr>
            <a:r>
              <a:rPr lang="en-GB" sz="1400" dirty="0" smtClean="0">
                <a:solidFill>
                  <a:schemeClr val="bg1">
                    <a:lumMod val="50000"/>
                  </a:schemeClr>
                </a:solidFill>
              </a:rPr>
              <a:t>Males in reception and females in Year 6 show a relatively level trend </a:t>
            </a:r>
          </a:p>
          <a:p>
            <a:pPr marL="174625" indent="-174625">
              <a:buFont typeface="Arial" panose="020B0604020202020204" pitchFamily="34" charset="0"/>
              <a:buChar char="•"/>
            </a:pPr>
            <a:r>
              <a:rPr lang="en-GB" sz="1400" dirty="0" smtClean="0">
                <a:solidFill>
                  <a:schemeClr val="bg1">
                    <a:lumMod val="50000"/>
                  </a:schemeClr>
                </a:solidFill>
              </a:rPr>
              <a:t>The trend for females in Reception has fallen slightly </a:t>
            </a:r>
          </a:p>
          <a:p>
            <a:pPr marL="174625" indent="-174625">
              <a:buFont typeface="Arial" panose="020B0604020202020204" pitchFamily="34" charset="0"/>
              <a:buChar char="•"/>
            </a:pPr>
            <a:r>
              <a:rPr lang="en-GB" sz="1400" dirty="0" smtClean="0">
                <a:solidFill>
                  <a:schemeClr val="bg1">
                    <a:lumMod val="50000"/>
                  </a:schemeClr>
                </a:solidFill>
              </a:rPr>
              <a:t>The trend for Males in Year 6 continues to rise in 2018-19</a:t>
            </a:r>
          </a:p>
        </p:txBody>
      </p:sp>
      <p:sp>
        <p:nvSpPr>
          <p:cNvPr id="2" name="Rectangle 1"/>
          <p:cNvSpPr/>
          <p:nvPr/>
        </p:nvSpPr>
        <p:spPr>
          <a:xfrm>
            <a:off x="622598" y="5211701"/>
            <a:ext cx="11227145" cy="1569660"/>
          </a:xfrm>
          <a:prstGeom prst="rect">
            <a:avLst/>
          </a:prstGeom>
          <a:ln w="28575">
            <a:solidFill>
              <a:srgbClr val="FF0074"/>
            </a:solidFill>
          </a:ln>
        </p:spPr>
        <p:txBody>
          <a:bodyPr wrap="square">
            <a:spAutoFit/>
          </a:bodyPr>
          <a:lstStyle/>
          <a:p>
            <a:r>
              <a:rPr lang="en-GB" sz="1600" b="1" dirty="0" smtClean="0">
                <a:solidFill>
                  <a:srgbClr val="FF0074"/>
                </a:solidFill>
              </a:rPr>
              <a:t>Key inequalities </a:t>
            </a:r>
          </a:p>
          <a:p>
            <a:pPr marL="171433" indent="-171433">
              <a:buFont typeface="Arial" panose="020B0604020202020204" pitchFamily="34" charset="0"/>
              <a:buChar char="•"/>
            </a:pPr>
            <a:r>
              <a:rPr lang="en-GB" sz="1600" dirty="0" smtClean="0">
                <a:solidFill>
                  <a:srgbClr val="FF0074"/>
                </a:solidFill>
              </a:rPr>
              <a:t>In </a:t>
            </a:r>
            <a:r>
              <a:rPr lang="en-GB" sz="1600" dirty="0">
                <a:solidFill>
                  <a:srgbClr val="FF0074"/>
                </a:solidFill>
              </a:rPr>
              <a:t>both reception year and Year 6, children, </a:t>
            </a:r>
            <a:r>
              <a:rPr lang="en-GB" sz="1600" b="1" dirty="0" smtClean="0">
                <a:solidFill>
                  <a:srgbClr val="FF0074"/>
                </a:solidFill>
              </a:rPr>
              <a:t>black </a:t>
            </a:r>
            <a:r>
              <a:rPr lang="en-GB" sz="1600" b="1" dirty="0">
                <a:solidFill>
                  <a:srgbClr val="FF0074"/>
                </a:solidFill>
              </a:rPr>
              <a:t>and other ethnicities </a:t>
            </a:r>
            <a:r>
              <a:rPr lang="en-GB" sz="1600" dirty="0">
                <a:solidFill>
                  <a:srgbClr val="FF0074"/>
                </a:solidFill>
              </a:rPr>
              <a:t>have higher percentages of children who are overweight or very overweight </a:t>
            </a:r>
          </a:p>
          <a:p>
            <a:pPr marL="171433" indent="-171433">
              <a:buFont typeface="Arial" panose="020B0604020202020204" pitchFamily="34" charset="0"/>
              <a:buChar char="•"/>
            </a:pPr>
            <a:r>
              <a:rPr lang="en-GB" sz="1600" dirty="0">
                <a:solidFill>
                  <a:srgbClr val="FF0074"/>
                </a:solidFill>
              </a:rPr>
              <a:t>Children with a </a:t>
            </a:r>
            <a:r>
              <a:rPr lang="en-GB" sz="1600" b="1" dirty="0">
                <a:solidFill>
                  <a:srgbClr val="FF0074"/>
                </a:solidFill>
              </a:rPr>
              <a:t>limiting illness </a:t>
            </a:r>
            <a:r>
              <a:rPr lang="en-GB" sz="1600" dirty="0">
                <a:solidFill>
                  <a:srgbClr val="FF0074"/>
                </a:solidFill>
              </a:rPr>
              <a:t>are more likely to be obese or overweight, particularly if they also have a </a:t>
            </a:r>
            <a:r>
              <a:rPr lang="en-GB" sz="1600" b="1" dirty="0">
                <a:solidFill>
                  <a:srgbClr val="FF0074"/>
                </a:solidFill>
              </a:rPr>
              <a:t>learning disability </a:t>
            </a:r>
            <a:r>
              <a:rPr lang="en-GB" sz="1600" dirty="0">
                <a:solidFill>
                  <a:srgbClr val="FF0074"/>
                </a:solidFill>
              </a:rPr>
              <a:t>– children with both conditions were almost twice more likely to be overweight or obese than children with neither. </a:t>
            </a:r>
          </a:p>
          <a:p>
            <a:pPr marL="171433" indent="-171433">
              <a:buFont typeface="Arial" panose="020B0604020202020204" pitchFamily="34" charset="0"/>
              <a:buChar char="•"/>
            </a:pPr>
            <a:r>
              <a:rPr lang="en-GB" sz="1600" dirty="0">
                <a:solidFill>
                  <a:srgbClr val="FF0074"/>
                </a:solidFill>
              </a:rPr>
              <a:t>Children’s obesity prevalence is higher in more </a:t>
            </a:r>
            <a:r>
              <a:rPr lang="en-GB" sz="1600" b="1" dirty="0">
                <a:solidFill>
                  <a:srgbClr val="FF0074"/>
                </a:solidFill>
              </a:rPr>
              <a:t>deprived groups</a:t>
            </a:r>
            <a:endParaRPr lang="en-US" sz="1600" b="1" dirty="0">
              <a:solidFill>
                <a:srgbClr val="FF0074"/>
              </a:solidFill>
            </a:endParaRPr>
          </a:p>
        </p:txBody>
      </p:sp>
      <p:sp>
        <p:nvSpPr>
          <p:cNvPr id="3" name="Slide Number Placeholder 2"/>
          <p:cNvSpPr>
            <a:spLocks noGrp="1"/>
          </p:cNvSpPr>
          <p:nvPr>
            <p:ph type="sldNum" sz="quarter" idx="12"/>
          </p:nvPr>
        </p:nvSpPr>
        <p:spPr/>
        <p:txBody>
          <a:bodyPr/>
          <a:lstStyle/>
          <a:p>
            <a:fld id="{13D2868F-8BDD-4814-A9FF-20FEB30F74C8}" type="slidenum">
              <a:rPr lang="en-GB" smtClean="0"/>
              <a:t>34</a:t>
            </a:fld>
            <a:endParaRPr lang="en-GB"/>
          </a:p>
        </p:txBody>
      </p:sp>
    </p:spTree>
    <p:extLst>
      <p:ext uri="{BB962C8B-B14F-4D97-AF65-F5344CB8AC3E}">
        <p14:creationId xmlns:p14="http://schemas.microsoft.com/office/powerpoint/2010/main" val="12520620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600" dirty="0">
                <a:solidFill>
                  <a:srgbClr val="D10074"/>
                </a:solidFill>
                <a:latin typeface="Arial" panose="020B0604020202020204" pitchFamily="34" charset="0"/>
                <a:ea typeface="ＭＳ Ｐゴシック" panose="020B0600070205080204" pitchFamily="34" charset="-128"/>
                <a:cs typeface="+mn-cs"/>
              </a:rPr>
              <a:t>Gap analysis -  Greatest Healthy living needs vs Services in NEWHAM </a:t>
            </a:r>
          </a:p>
        </p:txBody>
      </p:sp>
      <p:sp>
        <p:nvSpPr>
          <p:cNvPr id="5" name="Text Placeholder 4"/>
          <p:cNvSpPr>
            <a:spLocks noGrp="1"/>
          </p:cNvSpPr>
          <p:nvPr>
            <p:ph type="body" idx="1"/>
          </p:nvPr>
        </p:nvSpPr>
        <p:spPr/>
        <p:txBody>
          <a:bodyPr/>
          <a:lstStyle/>
          <a:p>
            <a:r>
              <a:rPr lang="en-GB" dirty="0" smtClean="0"/>
              <a:t>Section 4</a:t>
            </a:r>
            <a:endParaRPr lang="en-GB" dirty="0"/>
          </a:p>
        </p:txBody>
      </p:sp>
      <p:sp>
        <p:nvSpPr>
          <p:cNvPr id="2" name="Slide Number Placeholder 1"/>
          <p:cNvSpPr>
            <a:spLocks noGrp="1"/>
          </p:cNvSpPr>
          <p:nvPr>
            <p:ph type="sldNum" sz="quarter" idx="12"/>
          </p:nvPr>
        </p:nvSpPr>
        <p:spPr/>
        <p:txBody>
          <a:bodyPr/>
          <a:lstStyle/>
          <a:p>
            <a:fld id="{13D2868F-8BDD-4814-A9FF-20FEB30F74C8}" type="slidenum">
              <a:rPr lang="en-GB" smtClean="0"/>
              <a:t>35</a:t>
            </a:fld>
            <a:endParaRPr lang="en-GB"/>
          </a:p>
        </p:txBody>
      </p:sp>
    </p:spTree>
    <p:extLst>
      <p:ext uri="{BB962C8B-B14F-4D97-AF65-F5344CB8AC3E}">
        <p14:creationId xmlns:p14="http://schemas.microsoft.com/office/powerpoint/2010/main" val="25366497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6268B7-36BF-3147-B4AE-3B388CC39A5F}"/>
              </a:ext>
            </a:extLst>
          </p:cNvPr>
          <p:cNvSpPr/>
          <p:nvPr/>
        </p:nvSpPr>
        <p:spPr>
          <a:xfrm>
            <a:off x="0" y="3"/>
            <a:ext cx="12190413" cy="539645"/>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smtClean="0">
                <a:solidFill>
                  <a:schemeClr val="bg1"/>
                </a:solidFill>
              </a:rPr>
              <a:t>Working together to improve health outcomes: Where are the gaps?</a:t>
            </a:r>
            <a:endParaRPr lang="en-GB" sz="3200" b="1" dirty="0">
              <a:solidFill>
                <a:schemeClr val="bg1"/>
              </a:solidFill>
            </a:endParaRPr>
          </a:p>
        </p:txBody>
      </p:sp>
      <p:sp>
        <p:nvSpPr>
          <p:cNvPr id="8" name="TextBox 7"/>
          <p:cNvSpPr txBox="1"/>
          <p:nvPr/>
        </p:nvSpPr>
        <p:spPr>
          <a:xfrm>
            <a:off x="8759502" y="5301208"/>
            <a:ext cx="1211574" cy="824955"/>
          </a:xfrm>
          <a:prstGeom prst="rect">
            <a:avLst/>
          </a:prstGeom>
          <a:solidFill>
            <a:schemeClr val="bg1"/>
          </a:solidFill>
        </p:spPr>
        <p:txBody>
          <a:bodyPr wrap="square" rtlCol="0">
            <a:spAutoFit/>
          </a:bodyPr>
          <a:lstStyle/>
          <a:p>
            <a:endParaRPr lang="en-GB" dirty="0"/>
          </a:p>
        </p:txBody>
      </p:sp>
      <p:sp>
        <p:nvSpPr>
          <p:cNvPr id="10" name="TextBox 9"/>
          <p:cNvSpPr txBox="1"/>
          <p:nvPr/>
        </p:nvSpPr>
        <p:spPr>
          <a:xfrm>
            <a:off x="622598" y="6126163"/>
            <a:ext cx="10441160" cy="584775"/>
          </a:xfrm>
          <a:prstGeom prst="rect">
            <a:avLst/>
          </a:prstGeom>
          <a:noFill/>
        </p:spPr>
        <p:txBody>
          <a:bodyPr wrap="square" rtlCol="0">
            <a:spAutoFit/>
          </a:bodyPr>
          <a:lstStyle/>
          <a:p>
            <a:r>
              <a:rPr lang="en-GB" dirty="0" smtClean="0"/>
              <a:t>Taken from “</a:t>
            </a:r>
            <a:r>
              <a:rPr lang="en-GB" i="1" dirty="0" smtClean="0"/>
              <a:t>Place-making and the Investment in Hope” </a:t>
            </a:r>
            <a:r>
              <a:rPr lang="en-GB" dirty="0" smtClean="0"/>
              <a:t>presentation </a:t>
            </a:r>
          </a:p>
          <a:p>
            <a:r>
              <a:rPr lang="en-GB" sz="1400" dirty="0" smtClean="0"/>
              <a:t>(Brandy N Kelly Pryor, Humana Foundation, June 2019) </a:t>
            </a:r>
            <a:endParaRPr lang="en-GB" sz="1400" dirty="0"/>
          </a:p>
        </p:txBody>
      </p:sp>
      <p:pic>
        <p:nvPicPr>
          <p:cNvPr id="7" name="Content Placeholder 6"/>
          <p:cNvPicPr>
            <a:picLocks noGrp="1" noChangeAspect="1"/>
          </p:cNvPicPr>
          <p:nvPr>
            <p:ph idx="1"/>
          </p:nvPr>
        </p:nvPicPr>
        <p:blipFill>
          <a:blip r:embed="rId2"/>
          <a:stretch>
            <a:fillRect/>
          </a:stretch>
        </p:blipFill>
        <p:spPr>
          <a:xfrm>
            <a:off x="1428031" y="693686"/>
            <a:ext cx="8627615" cy="5518475"/>
          </a:xfrm>
          <a:prstGeom prst="rect">
            <a:avLst/>
          </a:prstGeom>
        </p:spPr>
      </p:pic>
      <p:grpSp>
        <p:nvGrpSpPr>
          <p:cNvPr id="11" name="Group 10"/>
          <p:cNvGrpSpPr/>
          <p:nvPr/>
        </p:nvGrpSpPr>
        <p:grpSpPr>
          <a:xfrm>
            <a:off x="1579551" y="679398"/>
            <a:ext cx="8391525" cy="390525"/>
            <a:chOff x="1198662" y="748694"/>
            <a:chExt cx="8391525" cy="390525"/>
          </a:xfrm>
        </p:grpSpPr>
        <p:pic>
          <p:nvPicPr>
            <p:cNvPr id="4" name="Picture 3"/>
            <p:cNvPicPr>
              <a:picLocks noChangeAspect="1"/>
            </p:cNvPicPr>
            <p:nvPr/>
          </p:nvPicPr>
          <p:blipFill>
            <a:blip r:embed="rId3"/>
            <a:stretch>
              <a:fillRect/>
            </a:stretch>
          </p:blipFill>
          <p:spPr>
            <a:xfrm>
              <a:off x="1198662" y="762982"/>
              <a:ext cx="6010275" cy="361950"/>
            </a:xfrm>
            <a:prstGeom prst="rect">
              <a:avLst/>
            </a:prstGeom>
          </p:spPr>
        </p:pic>
        <p:pic>
          <p:nvPicPr>
            <p:cNvPr id="6" name="Picture 5"/>
            <p:cNvPicPr>
              <a:picLocks noChangeAspect="1"/>
            </p:cNvPicPr>
            <p:nvPr/>
          </p:nvPicPr>
          <p:blipFill>
            <a:blip r:embed="rId4"/>
            <a:stretch>
              <a:fillRect/>
            </a:stretch>
          </p:blipFill>
          <p:spPr>
            <a:xfrm>
              <a:off x="7208937" y="748694"/>
              <a:ext cx="2381250" cy="390525"/>
            </a:xfrm>
            <a:prstGeom prst="rect">
              <a:avLst/>
            </a:prstGeom>
          </p:spPr>
        </p:pic>
      </p:grpSp>
      <p:sp>
        <p:nvSpPr>
          <p:cNvPr id="2" name="Slide Number Placeholder 1"/>
          <p:cNvSpPr>
            <a:spLocks noGrp="1"/>
          </p:cNvSpPr>
          <p:nvPr>
            <p:ph type="sldNum" sz="quarter" idx="12"/>
          </p:nvPr>
        </p:nvSpPr>
        <p:spPr/>
        <p:txBody>
          <a:bodyPr/>
          <a:lstStyle/>
          <a:p>
            <a:fld id="{13D2868F-8BDD-4814-A9FF-20FEB30F74C8}" type="slidenum">
              <a:rPr lang="en-GB" smtClean="0"/>
              <a:t>36</a:t>
            </a:fld>
            <a:endParaRPr lang="en-GB"/>
          </a:p>
        </p:txBody>
      </p:sp>
    </p:spTree>
    <p:extLst>
      <p:ext uri="{BB962C8B-B14F-4D97-AF65-F5344CB8AC3E}">
        <p14:creationId xmlns:p14="http://schemas.microsoft.com/office/powerpoint/2010/main" val="4059838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6268B7-36BF-3147-B4AE-3B388CC39A5F}"/>
              </a:ext>
            </a:extLst>
          </p:cNvPr>
          <p:cNvSpPr/>
          <p:nvPr/>
        </p:nvSpPr>
        <p:spPr>
          <a:xfrm>
            <a:off x="0" y="3"/>
            <a:ext cx="12190413" cy="539645"/>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3200" b="1" dirty="0"/>
              <a:t>A framework for intervention on </a:t>
            </a:r>
            <a:r>
              <a:rPr lang="en-GB" sz="3200" b="1" dirty="0" smtClean="0"/>
              <a:t>public </a:t>
            </a:r>
            <a:r>
              <a:rPr lang="en-GB" sz="3200" b="1" dirty="0"/>
              <a:t>health </a:t>
            </a:r>
            <a:r>
              <a:rPr lang="en-GB" sz="3200" b="1" dirty="0" smtClean="0"/>
              <a:t>issues by target group</a:t>
            </a:r>
            <a:endParaRPr lang="en-GB" sz="3200" b="1" dirty="0"/>
          </a:p>
        </p:txBody>
      </p:sp>
      <p:sp>
        <p:nvSpPr>
          <p:cNvPr id="6" name="Isosceles Triangle 5"/>
          <p:cNvSpPr/>
          <p:nvPr/>
        </p:nvSpPr>
        <p:spPr>
          <a:xfrm>
            <a:off x="1035417" y="996936"/>
            <a:ext cx="10482517" cy="525346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p:nvPr/>
        </p:nvCxnSpPr>
        <p:spPr>
          <a:xfrm>
            <a:off x="3148960" y="3861048"/>
            <a:ext cx="604867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774726" y="5301208"/>
            <a:ext cx="871296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83038" y="2348880"/>
            <a:ext cx="309634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5606526" y="1651531"/>
            <a:ext cx="1340297" cy="432048"/>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Individuals</a:t>
            </a:r>
            <a:endParaRPr lang="en-GB" dirty="0"/>
          </a:p>
        </p:txBody>
      </p:sp>
      <p:sp>
        <p:nvSpPr>
          <p:cNvPr id="19" name="Rounded Rectangle 18"/>
          <p:cNvSpPr/>
          <p:nvPr/>
        </p:nvSpPr>
        <p:spPr>
          <a:xfrm>
            <a:off x="5546997" y="2882280"/>
            <a:ext cx="1340297" cy="432048"/>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Families</a:t>
            </a:r>
            <a:endParaRPr lang="en-GB" dirty="0"/>
          </a:p>
        </p:txBody>
      </p:sp>
      <p:sp>
        <p:nvSpPr>
          <p:cNvPr id="20" name="Rounded Rectangle 19"/>
          <p:cNvSpPr/>
          <p:nvPr/>
        </p:nvSpPr>
        <p:spPr>
          <a:xfrm>
            <a:off x="5546997" y="4365104"/>
            <a:ext cx="1340297" cy="432048"/>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Settings</a:t>
            </a:r>
            <a:endParaRPr lang="en-GB" dirty="0"/>
          </a:p>
        </p:txBody>
      </p:sp>
      <p:sp>
        <p:nvSpPr>
          <p:cNvPr id="21" name="Rounded Rectangle 20"/>
          <p:cNvSpPr/>
          <p:nvPr/>
        </p:nvSpPr>
        <p:spPr>
          <a:xfrm>
            <a:off x="4986738" y="5607191"/>
            <a:ext cx="2460813" cy="432048"/>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Wider Environment</a:t>
            </a:r>
            <a:endParaRPr lang="en-GB" dirty="0"/>
          </a:p>
        </p:txBody>
      </p:sp>
      <p:sp>
        <p:nvSpPr>
          <p:cNvPr id="2" name="Oval Callout 1"/>
          <p:cNvSpPr/>
          <p:nvPr/>
        </p:nvSpPr>
        <p:spPr>
          <a:xfrm>
            <a:off x="7692490" y="683664"/>
            <a:ext cx="2723196" cy="1546856"/>
          </a:xfrm>
          <a:prstGeom prst="wedgeEllipseCallout">
            <a:avLst>
              <a:gd name="adj1" fmla="val -57365"/>
              <a:gd name="adj2" fmla="val 5827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2"/>
                </a:solidFill>
              </a:rPr>
              <a:t>The majority of health interventions are aimed here - at individuals </a:t>
            </a:r>
            <a:endParaRPr lang="en-GB" dirty="0">
              <a:solidFill>
                <a:schemeClr val="tx2"/>
              </a:solidFill>
            </a:endParaRPr>
          </a:p>
        </p:txBody>
      </p:sp>
      <p:sp>
        <p:nvSpPr>
          <p:cNvPr id="15" name="Oval Callout 14"/>
          <p:cNvSpPr/>
          <p:nvPr/>
        </p:nvSpPr>
        <p:spPr>
          <a:xfrm>
            <a:off x="9197632" y="2433277"/>
            <a:ext cx="2656541" cy="1546856"/>
          </a:xfrm>
          <a:prstGeom prst="wedgeEllipseCallout">
            <a:avLst>
              <a:gd name="adj1" fmla="val -41956"/>
              <a:gd name="adj2" fmla="val 60811"/>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2"/>
                </a:solidFill>
              </a:rPr>
              <a:t>Schools, Workplaces, anchor institutions</a:t>
            </a:r>
            <a:endParaRPr lang="en-GB" dirty="0">
              <a:solidFill>
                <a:schemeClr val="tx2"/>
              </a:solidFill>
            </a:endParaRPr>
          </a:p>
        </p:txBody>
      </p:sp>
      <p:sp>
        <p:nvSpPr>
          <p:cNvPr id="7" name="Rectangle 6"/>
          <p:cNvSpPr/>
          <p:nvPr/>
        </p:nvSpPr>
        <p:spPr>
          <a:xfrm>
            <a:off x="82246" y="898381"/>
            <a:ext cx="1975981" cy="2308324"/>
          </a:xfrm>
          <a:prstGeom prst="rect">
            <a:avLst/>
          </a:prstGeom>
          <a:ln>
            <a:solidFill>
              <a:schemeClr val="tx2"/>
            </a:solidFill>
          </a:ln>
        </p:spPr>
        <p:txBody>
          <a:bodyPr wrap="square">
            <a:spAutoFit/>
          </a:bodyPr>
          <a:lstStyle/>
          <a:p>
            <a:pPr lvl="0">
              <a:lnSpc>
                <a:spcPct val="100000"/>
              </a:lnSpc>
              <a:spcAft>
                <a:spcPts val="0"/>
              </a:spcAft>
            </a:pPr>
            <a:r>
              <a:rPr lang="en-US" b="1" dirty="0" smtClean="0">
                <a:solidFill>
                  <a:schemeClr val="tx2">
                    <a:lumMod val="50000"/>
                  </a:schemeClr>
                </a:solidFill>
              </a:rPr>
              <a:t>Individuals and Families - Goals:  </a:t>
            </a:r>
            <a:r>
              <a:rPr lang="en-US" dirty="0" smtClean="0">
                <a:solidFill>
                  <a:schemeClr val="tx2">
                    <a:lumMod val="50000"/>
                  </a:schemeClr>
                </a:solidFill>
              </a:rPr>
              <a:t>evidence </a:t>
            </a:r>
            <a:r>
              <a:rPr lang="en-US" dirty="0">
                <a:solidFill>
                  <a:schemeClr val="tx2">
                    <a:lumMod val="50000"/>
                  </a:schemeClr>
                </a:solidFill>
              </a:rPr>
              <a:t>based, integrated, person centered, co-produced </a:t>
            </a:r>
            <a:r>
              <a:rPr lang="en-US" dirty="0" smtClean="0">
                <a:solidFill>
                  <a:schemeClr val="tx2">
                    <a:lumMod val="50000"/>
                  </a:schemeClr>
                </a:solidFill>
              </a:rPr>
              <a:t>strength </a:t>
            </a:r>
            <a:r>
              <a:rPr lang="en-US" dirty="0">
                <a:solidFill>
                  <a:schemeClr val="tx2">
                    <a:lumMod val="50000"/>
                  </a:schemeClr>
                </a:solidFill>
              </a:rPr>
              <a:t>and independence oriented</a:t>
            </a:r>
          </a:p>
        </p:txBody>
      </p:sp>
      <p:sp>
        <p:nvSpPr>
          <p:cNvPr id="11" name="Rectangle 10"/>
          <p:cNvSpPr/>
          <p:nvPr/>
        </p:nvSpPr>
        <p:spPr>
          <a:xfrm>
            <a:off x="75965" y="3435890"/>
            <a:ext cx="2016224" cy="2585323"/>
          </a:xfrm>
          <a:prstGeom prst="rect">
            <a:avLst/>
          </a:prstGeom>
          <a:ln>
            <a:solidFill>
              <a:schemeClr val="tx2"/>
            </a:solidFill>
          </a:ln>
        </p:spPr>
        <p:txBody>
          <a:bodyPr wrap="square">
            <a:spAutoFit/>
          </a:bodyPr>
          <a:lstStyle/>
          <a:p>
            <a:pPr lvl="0">
              <a:lnSpc>
                <a:spcPct val="100000"/>
              </a:lnSpc>
              <a:spcAft>
                <a:spcPts val="0"/>
              </a:spcAft>
            </a:pPr>
            <a:r>
              <a:rPr lang="en-US" b="1" dirty="0" smtClean="0">
                <a:solidFill>
                  <a:schemeClr val="tx2">
                    <a:lumMod val="50000"/>
                  </a:schemeClr>
                </a:solidFill>
              </a:rPr>
              <a:t>Settings and Environments Goals: </a:t>
            </a:r>
            <a:r>
              <a:rPr lang="en-US" dirty="0" smtClean="0">
                <a:solidFill>
                  <a:schemeClr val="tx2">
                    <a:lumMod val="50000"/>
                  </a:schemeClr>
                </a:solidFill>
              </a:rPr>
              <a:t>evidence </a:t>
            </a:r>
            <a:r>
              <a:rPr lang="en-US" dirty="0">
                <a:solidFill>
                  <a:schemeClr val="tx2">
                    <a:lumMod val="50000"/>
                  </a:schemeClr>
                </a:solidFill>
              </a:rPr>
              <a:t>based, prevention oriented, making being </a:t>
            </a:r>
            <a:r>
              <a:rPr lang="en-US" dirty="0" smtClean="0">
                <a:solidFill>
                  <a:schemeClr val="tx2">
                    <a:lumMod val="50000"/>
                  </a:schemeClr>
                </a:solidFill>
              </a:rPr>
              <a:t>healthy-</a:t>
            </a:r>
            <a:r>
              <a:rPr lang="en-US" dirty="0">
                <a:solidFill>
                  <a:schemeClr val="tx2">
                    <a:lumMod val="50000"/>
                  </a:schemeClr>
                </a:solidFill>
              </a:rPr>
              <a:t> both </a:t>
            </a:r>
            <a:r>
              <a:rPr lang="en-US" dirty="0" smtClean="0">
                <a:solidFill>
                  <a:schemeClr val="tx2">
                    <a:lumMod val="50000"/>
                  </a:schemeClr>
                </a:solidFill>
              </a:rPr>
              <a:t>mentally </a:t>
            </a:r>
            <a:r>
              <a:rPr lang="en-US" dirty="0">
                <a:solidFill>
                  <a:schemeClr val="tx2">
                    <a:lumMod val="50000"/>
                  </a:schemeClr>
                </a:solidFill>
              </a:rPr>
              <a:t>and </a:t>
            </a:r>
            <a:r>
              <a:rPr lang="en-US" dirty="0" smtClean="0">
                <a:solidFill>
                  <a:schemeClr val="tx2">
                    <a:lumMod val="50000"/>
                  </a:schemeClr>
                </a:solidFill>
              </a:rPr>
              <a:t>physically, easier for all.</a:t>
            </a:r>
            <a:endParaRPr lang="en-US" dirty="0">
              <a:solidFill>
                <a:schemeClr val="tx2">
                  <a:lumMod val="50000"/>
                </a:schemeClr>
              </a:solidFill>
            </a:endParaRPr>
          </a:p>
        </p:txBody>
      </p:sp>
      <p:sp>
        <p:nvSpPr>
          <p:cNvPr id="22" name="Oval Callout 21"/>
          <p:cNvSpPr/>
          <p:nvPr/>
        </p:nvSpPr>
        <p:spPr>
          <a:xfrm>
            <a:off x="9479583" y="4358977"/>
            <a:ext cx="2710830" cy="1620200"/>
          </a:xfrm>
          <a:prstGeom prst="wedgeEllipseCallout">
            <a:avLst>
              <a:gd name="adj1" fmla="val -41956"/>
              <a:gd name="adj2" fmla="val 60811"/>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2"/>
                </a:solidFill>
              </a:rPr>
              <a:t>Neighbourhoods borough level, built environment,</a:t>
            </a:r>
          </a:p>
          <a:p>
            <a:pPr algn="ctr"/>
            <a:r>
              <a:rPr lang="en-GB" dirty="0" smtClean="0">
                <a:solidFill>
                  <a:schemeClr val="tx2"/>
                </a:solidFill>
              </a:rPr>
              <a:t>Communications</a:t>
            </a:r>
            <a:endParaRPr lang="en-GB" dirty="0">
              <a:solidFill>
                <a:schemeClr val="tx2"/>
              </a:solidFill>
            </a:endParaRPr>
          </a:p>
        </p:txBody>
      </p:sp>
      <p:sp>
        <p:nvSpPr>
          <p:cNvPr id="3" name="Slide Number Placeholder 2"/>
          <p:cNvSpPr>
            <a:spLocks noGrp="1"/>
          </p:cNvSpPr>
          <p:nvPr>
            <p:ph type="sldNum" sz="quarter" idx="12"/>
          </p:nvPr>
        </p:nvSpPr>
        <p:spPr/>
        <p:txBody>
          <a:bodyPr/>
          <a:lstStyle/>
          <a:p>
            <a:fld id="{13D2868F-8BDD-4814-A9FF-20FEB30F74C8}" type="slidenum">
              <a:rPr lang="en-GB" smtClean="0"/>
              <a:t>37</a:t>
            </a:fld>
            <a:endParaRPr lang="en-GB" dirty="0"/>
          </a:p>
        </p:txBody>
      </p:sp>
    </p:spTree>
    <p:extLst>
      <p:ext uri="{BB962C8B-B14F-4D97-AF65-F5344CB8AC3E}">
        <p14:creationId xmlns:p14="http://schemas.microsoft.com/office/powerpoint/2010/main" val="31502918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a:xfrm>
            <a:off x="3201988" y="1553051"/>
            <a:ext cx="4693418" cy="266495"/>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dirty="0">
                <a:solidFill>
                  <a:schemeClr val="accent6">
                    <a:lumMod val="75000"/>
                  </a:schemeClr>
                </a:solidFill>
              </a:rPr>
              <a:t>Pharmacies </a:t>
            </a:r>
            <a:r>
              <a:rPr lang="en-GB" sz="1400" dirty="0">
                <a:solidFill>
                  <a:schemeClr val="accent6">
                    <a:lumMod val="75000"/>
                  </a:schemeClr>
                </a:solidFill>
              </a:rPr>
              <a:t>Stop smoking </a:t>
            </a:r>
            <a:r>
              <a:rPr lang="en-GB" sz="1400" dirty="0" smtClean="0">
                <a:solidFill>
                  <a:schemeClr val="accent6">
                    <a:lumMod val="75000"/>
                  </a:schemeClr>
                </a:solidFill>
              </a:rPr>
              <a:t>service (age 12+) </a:t>
            </a:r>
            <a:endParaRPr lang="en-GB" sz="1400" dirty="0">
              <a:solidFill>
                <a:schemeClr val="accent6">
                  <a:lumMod val="75000"/>
                </a:schemeClr>
              </a:solidFill>
            </a:endParaRPr>
          </a:p>
        </p:txBody>
      </p:sp>
      <p:cxnSp>
        <p:nvCxnSpPr>
          <p:cNvPr id="46" name="Straight Connector 45"/>
          <p:cNvCxnSpPr/>
          <p:nvPr/>
        </p:nvCxnSpPr>
        <p:spPr>
          <a:xfrm flipH="1">
            <a:off x="7688907" y="980728"/>
            <a:ext cx="0" cy="460547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7031310" y="980728"/>
            <a:ext cx="0" cy="460547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4170040" y="980728"/>
            <a:ext cx="0" cy="460547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6311230" y="980728"/>
            <a:ext cx="0" cy="460547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5591150" y="980728"/>
            <a:ext cx="0" cy="460547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4871070" y="980728"/>
            <a:ext cx="0" cy="460547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502918" y="980728"/>
            <a:ext cx="0" cy="460547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2798763" y="993643"/>
            <a:ext cx="0" cy="460547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2078038" y="1001580"/>
            <a:ext cx="0" cy="460547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276268B7-36BF-3147-B4AE-3B388CC39A5F}"/>
              </a:ext>
            </a:extLst>
          </p:cNvPr>
          <p:cNvSpPr/>
          <p:nvPr/>
        </p:nvSpPr>
        <p:spPr>
          <a:xfrm>
            <a:off x="0" y="3"/>
            <a:ext cx="12190413" cy="539645"/>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smtClean="0">
                <a:solidFill>
                  <a:schemeClr val="bg1"/>
                </a:solidFill>
              </a:rPr>
              <a:t>Life course and interventions in Newham </a:t>
            </a:r>
            <a:endParaRPr lang="en-GB" sz="3200" b="1" dirty="0">
              <a:solidFill>
                <a:schemeClr val="bg1"/>
              </a:solidFill>
            </a:endParaRPr>
          </a:p>
        </p:txBody>
      </p:sp>
      <p:cxnSp>
        <p:nvCxnSpPr>
          <p:cNvPr id="4" name="Straight Connector 3"/>
          <p:cNvCxnSpPr/>
          <p:nvPr/>
        </p:nvCxnSpPr>
        <p:spPr>
          <a:xfrm flipH="1">
            <a:off x="671513" y="5589588"/>
            <a:ext cx="76454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 name="Group 15"/>
          <p:cNvGrpSpPr>
            <a:grpSpLocks/>
          </p:cNvGrpSpPr>
          <p:nvPr/>
        </p:nvGrpSpPr>
        <p:grpSpPr bwMode="auto">
          <a:xfrm>
            <a:off x="1319213" y="6021288"/>
            <a:ext cx="7059612" cy="528637"/>
            <a:chOff x="671537" y="5455781"/>
            <a:chExt cx="6204720" cy="529140"/>
          </a:xfrm>
        </p:grpSpPr>
        <p:sp>
          <p:nvSpPr>
            <p:cNvPr id="7" name="Right Arrow 6"/>
            <p:cNvSpPr/>
            <p:nvPr/>
          </p:nvSpPr>
          <p:spPr>
            <a:xfrm>
              <a:off x="671537" y="5455781"/>
              <a:ext cx="6204720" cy="52914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 name="TextBox 9"/>
            <p:cNvSpPr txBox="1">
              <a:spLocks noChangeArrowheads="1"/>
            </p:cNvSpPr>
            <p:nvPr/>
          </p:nvSpPr>
          <p:spPr bwMode="auto">
            <a:xfrm>
              <a:off x="3203848" y="5573627"/>
              <a:ext cx="1923278" cy="308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1pPr>
              <a:lvl2pPr marL="742950" indent="-28575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2pPr>
              <a:lvl3pPr marL="11430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3pPr>
              <a:lvl4pPr marL="16002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4pPr>
              <a:lvl5pPr marL="20574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GB" altLang="en-US" sz="1400" b="1" dirty="0">
                  <a:solidFill>
                    <a:schemeClr val="tx1"/>
                  </a:solidFill>
                </a:rPr>
                <a:t>Life course (age) </a:t>
              </a:r>
            </a:p>
          </p:txBody>
        </p:sp>
      </p:grpSp>
      <p:sp>
        <p:nvSpPr>
          <p:cNvPr id="9" name="Rounded Rectangle 8"/>
          <p:cNvSpPr/>
          <p:nvPr/>
        </p:nvSpPr>
        <p:spPr>
          <a:xfrm>
            <a:off x="684213" y="5599113"/>
            <a:ext cx="647700" cy="44291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400" dirty="0">
                <a:solidFill>
                  <a:srgbClr val="0070C0"/>
                </a:solidFill>
              </a:rPr>
              <a:t>-9m</a:t>
            </a:r>
          </a:p>
        </p:txBody>
      </p:sp>
      <p:sp>
        <p:nvSpPr>
          <p:cNvPr id="10" name="Rounded Rectangle 9"/>
          <p:cNvSpPr/>
          <p:nvPr/>
        </p:nvSpPr>
        <p:spPr>
          <a:xfrm>
            <a:off x="1387475" y="5599113"/>
            <a:ext cx="649288" cy="44291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400" dirty="0">
                <a:solidFill>
                  <a:srgbClr val="0070C0"/>
                </a:solidFill>
              </a:rPr>
              <a:t>Birth</a:t>
            </a:r>
          </a:p>
        </p:txBody>
      </p:sp>
      <p:sp>
        <p:nvSpPr>
          <p:cNvPr id="11" name="Rounded Rectangle 10"/>
          <p:cNvSpPr/>
          <p:nvPr/>
        </p:nvSpPr>
        <p:spPr>
          <a:xfrm>
            <a:off x="2093913" y="5599113"/>
            <a:ext cx="647700" cy="44291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400" dirty="0">
                <a:solidFill>
                  <a:srgbClr val="0070C0"/>
                </a:solidFill>
              </a:rPr>
              <a:t>10</a:t>
            </a:r>
          </a:p>
        </p:txBody>
      </p:sp>
      <p:sp>
        <p:nvSpPr>
          <p:cNvPr id="12" name="Rounded Rectangle 11"/>
          <p:cNvSpPr/>
          <p:nvPr/>
        </p:nvSpPr>
        <p:spPr>
          <a:xfrm>
            <a:off x="2798763" y="5599113"/>
            <a:ext cx="647700" cy="44291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400" dirty="0">
                <a:solidFill>
                  <a:srgbClr val="0070C0"/>
                </a:solidFill>
              </a:rPr>
              <a:t>20</a:t>
            </a:r>
          </a:p>
        </p:txBody>
      </p:sp>
      <p:sp>
        <p:nvSpPr>
          <p:cNvPr id="13" name="Rounded Rectangle 12"/>
          <p:cNvSpPr/>
          <p:nvPr/>
        </p:nvSpPr>
        <p:spPr>
          <a:xfrm>
            <a:off x="3503613" y="5599113"/>
            <a:ext cx="649287" cy="44291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400" dirty="0">
                <a:solidFill>
                  <a:srgbClr val="0070C0"/>
                </a:solidFill>
              </a:rPr>
              <a:t>30</a:t>
            </a:r>
          </a:p>
        </p:txBody>
      </p:sp>
      <p:sp>
        <p:nvSpPr>
          <p:cNvPr id="14" name="Rounded Rectangle 13"/>
          <p:cNvSpPr/>
          <p:nvPr/>
        </p:nvSpPr>
        <p:spPr>
          <a:xfrm>
            <a:off x="4210050" y="5607050"/>
            <a:ext cx="647700" cy="4413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400" dirty="0">
                <a:solidFill>
                  <a:srgbClr val="0070C0"/>
                </a:solidFill>
              </a:rPr>
              <a:t>40</a:t>
            </a:r>
          </a:p>
        </p:txBody>
      </p:sp>
      <p:sp>
        <p:nvSpPr>
          <p:cNvPr id="16" name="Rounded Rectangle 15"/>
          <p:cNvSpPr/>
          <p:nvPr/>
        </p:nvSpPr>
        <p:spPr>
          <a:xfrm>
            <a:off x="5618163" y="5601659"/>
            <a:ext cx="647700" cy="44291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400" dirty="0">
                <a:solidFill>
                  <a:srgbClr val="0070C0"/>
                </a:solidFill>
              </a:rPr>
              <a:t>60</a:t>
            </a:r>
          </a:p>
        </p:txBody>
      </p:sp>
      <p:sp>
        <p:nvSpPr>
          <p:cNvPr id="17" name="Rounded Rectangle 16"/>
          <p:cNvSpPr/>
          <p:nvPr/>
        </p:nvSpPr>
        <p:spPr>
          <a:xfrm>
            <a:off x="6323013" y="5619750"/>
            <a:ext cx="647700" cy="4413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400" dirty="0">
                <a:solidFill>
                  <a:srgbClr val="0070C0"/>
                </a:solidFill>
              </a:rPr>
              <a:t>70</a:t>
            </a:r>
          </a:p>
        </p:txBody>
      </p:sp>
      <p:sp>
        <p:nvSpPr>
          <p:cNvPr id="18" name="Rounded Rectangle 17"/>
          <p:cNvSpPr/>
          <p:nvPr/>
        </p:nvSpPr>
        <p:spPr>
          <a:xfrm>
            <a:off x="7026275" y="5616575"/>
            <a:ext cx="649288" cy="44291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400" dirty="0">
                <a:solidFill>
                  <a:srgbClr val="0070C0"/>
                </a:solidFill>
              </a:rPr>
              <a:t>80</a:t>
            </a:r>
          </a:p>
        </p:txBody>
      </p:sp>
      <p:sp>
        <p:nvSpPr>
          <p:cNvPr id="19" name="Rounded Rectangle 18"/>
          <p:cNvSpPr/>
          <p:nvPr/>
        </p:nvSpPr>
        <p:spPr>
          <a:xfrm>
            <a:off x="7731125" y="5616575"/>
            <a:ext cx="647700" cy="44291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400" dirty="0">
                <a:solidFill>
                  <a:srgbClr val="0070C0"/>
                </a:solidFill>
              </a:rPr>
              <a:t>90+</a:t>
            </a:r>
          </a:p>
        </p:txBody>
      </p:sp>
      <p:cxnSp>
        <p:nvCxnSpPr>
          <p:cNvPr id="20" name="Straight Connector 19"/>
          <p:cNvCxnSpPr/>
          <p:nvPr/>
        </p:nvCxnSpPr>
        <p:spPr>
          <a:xfrm>
            <a:off x="1319213" y="1125538"/>
            <a:ext cx="12700" cy="4464050"/>
          </a:xfrm>
          <a:prstGeom prst="line">
            <a:avLst/>
          </a:prstGeom>
          <a:ln w="381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3417853" y="5237984"/>
            <a:ext cx="4922464" cy="264206"/>
          </a:xfrm>
          <a:prstGeom prst="roundRect">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dirty="0" smtClean="0">
                <a:solidFill>
                  <a:srgbClr val="00B050"/>
                </a:solidFill>
              </a:rPr>
              <a:t>Improving Access to Psychological Therapies (IAPT)</a:t>
            </a:r>
            <a:endParaRPr lang="en-GB" dirty="0">
              <a:solidFill>
                <a:srgbClr val="00B050"/>
              </a:solidFill>
            </a:endParaRPr>
          </a:p>
        </p:txBody>
      </p:sp>
      <p:sp>
        <p:nvSpPr>
          <p:cNvPr id="24" name="Rounded Rectangle 23"/>
          <p:cNvSpPr/>
          <p:nvPr/>
        </p:nvSpPr>
        <p:spPr>
          <a:xfrm>
            <a:off x="1569802" y="2871281"/>
            <a:ext cx="1791121" cy="652270"/>
          </a:xfrm>
          <a:prstGeom prst="round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700" dirty="0" smtClean="0">
                <a:solidFill>
                  <a:schemeClr val="accent5">
                    <a:lumMod val="50000"/>
                  </a:schemeClr>
                </a:solidFill>
              </a:rPr>
              <a:t>Newham School Sport Partnership</a:t>
            </a:r>
            <a:endParaRPr lang="en-GB" sz="1700" dirty="0">
              <a:solidFill>
                <a:schemeClr val="accent5">
                  <a:lumMod val="50000"/>
                </a:schemeClr>
              </a:solidFill>
            </a:endParaRPr>
          </a:p>
        </p:txBody>
      </p:sp>
      <p:sp>
        <p:nvSpPr>
          <p:cNvPr id="26" name="Rounded Rectangle 25"/>
          <p:cNvSpPr/>
          <p:nvPr/>
        </p:nvSpPr>
        <p:spPr>
          <a:xfrm>
            <a:off x="2131344" y="4077072"/>
            <a:ext cx="1229579" cy="647700"/>
          </a:xfrm>
          <a:prstGeom prst="roundRect">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100" b="1" dirty="0">
                <a:solidFill>
                  <a:srgbClr val="00B050"/>
                </a:solidFill>
              </a:rPr>
              <a:t>Newham</a:t>
            </a:r>
            <a:r>
              <a:rPr lang="en-GB" sz="1600" b="1" dirty="0">
                <a:solidFill>
                  <a:srgbClr val="00B050"/>
                </a:solidFill>
              </a:rPr>
              <a:t> </a:t>
            </a:r>
            <a:r>
              <a:rPr lang="en-GB" sz="1100" b="1" dirty="0">
                <a:solidFill>
                  <a:srgbClr val="00B050"/>
                </a:solidFill>
              </a:rPr>
              <a:t>Young </a:t>
            </a:r>
            <a:r>
              <a:rPr lang="en-GB" sz="1100" b="1" dirty="0" smtClean="0">
                <a:solidFill>
                  <a:srgbClr val="00B050"/>
                </a:solidFill>
              </a:rPr>
              <a:t>People’s </a:t>
            </a:r>
            <a:r>
              <a:rPr lang="en-GB" sz="1100" b="1" dirty="0">
                <a:solidFill>
                  <a:srgbClr val="00B050"/>
                </a:solidFill>
              </a:rPr>
              <a:t>Service (11-18</a:t>
            </a:r>
            <a:r>
              <a:rPr lang="en-GB" sz="1400" b="1" dirty="0">
                <a:solidFill>
                  <a:srgbClr val="00B050"/>
                </a:solidFill>
              </a:rPr>
              <a:t>)</a:t>
            </a:r>
          </a:p>
        </p:txBody>
      </p:sp>
      <p:sp>
        <p:nvSpPr>
          <p:cNvPr id="28" name="Rounded Rectangle 27"/>
          <p:cNvSpPr/>
          <p:nvPr/>
        </p:nvSpPr>
        <p:spPr>
          <a:xfrm>
            <a:off x="3265029" y="1124744"/>
            <a:ext cx="4466096" cy="243310"/>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dirty="0">
                <a:solidFill>
                  <a:schemeClr val="accent2">
                    <a:lumMod val="50000"/>
                  </a:schemeClr>
                </a:solidFill>
              </a:rPr>
              <a:t>Newham </a:t>
            </a:r>
            <a:r>
              <a:rPr lang="en-GB" dirty="0" smtClean="0">
                <a:solidFill>
                  <a:schemeClr val="accent2">
                    <a:lumMod val="50000"/>
                  </a:schemeClr>
                </a:solidFill>
              </a:rPr>
              <a:t>Rise – change, grow live (adults)</a:t>
            </a:r>
            <a:endParaRPr lang="en-GB" dirty="0">
              <a:solidFill>
                <a:schemeClr val="accent2">
                  <a:lumMod val="50000"/>
                </a:schemeClr>
              </a:solidFill>
            </a:endParaRPr>
          </a:p>
        </p:txBody>
      </p:sp>
      <p:sp>
        <p:nvSpPr>
          <p:cNvPr id="30" name="TextBox 12"/>
          <p:cNvSpPr txBox="1">
            <a:spLocks noChangeArrowheads="1"/>
          </p:cNvSpPr>
          <p:nvPr/>
        </p:nvSpPr>
        <p:spPr bwMode="auto">
          <a:xfrm rot="16200000">
            <a:off x="-444499" y="3162300"/>
            <a:ext cx="1223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1pPr>
            <a:lvl2pPr marL="742950" indent="-28575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2pPr>
            <a:lvl3pPr marL="11430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3pPr>
            <a:lvl4pPr marL="16002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4pPr>
            <a:lvl5pPr marL="20574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GB" altLang="en-US" sz="1400" b="1" dirty="0">
                <a:solidFill>
                  <a:schemeClr val="tx1"/>
                </a:solidFill>
              </a:rPr>
              <a:t>Intervention</a:t>
            </a:r>
          </a:p>
        </p:txBody>
      </p:sp>
      <p:sp>
        <p:nvSpPr>
          <p:cNvPr id="31" name="Rounded Rectangle 30"/>
          <p:cNvSpPr/>
          <p:nvPr/>
        </p:nvSpPr>
        <p:spPr>
          <a:xfrm rot="16200000">
            <a:off x="-269578" y="4633912"/>
            <a:ext cx="1443038" cy="322263"/>
          </a:xfrm>
          <a:prstGeom prst="roundRect">
            <a:avLst/>
          </a:prstGeom>
          <a:solidFill>
            <a:srgbClr val="FFCCFF"/>
          </a:solidFill>
          <a:ln>
            <a:solidFill>
              <a:srgbClr val="D10074"/>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dirty="0">
                <a:solidFill>
                  <a:srgbClr val="D10074"/>
                </a:solidFill>
              </a:rPr>
              <a:t>NHS</a:t>
            </a:r>
          </a:p>
        </p:txBody>
      </p:sp>
      <p:sp>
        <p:nvSpPr>
          <p:cNvPr id="32" name="Rounded Rectangle 31"/>
          <p:cNvSpPr/>
          <p:nvPr/>
        </p:nvSpPr>
        <p:spPr>
          <a:xfrm rot="16200000">
            <a:off x="-224803" y="3105151"/>
            <a:ext cx="1352550" cy="358774"/>
          </a:xfrm>
          <a:prstGeom prst="roundRect">
            <a:avLst/>
          </a:prstGeom>
          <a:solidFill>
            <a:srgbClr val="FFCCFF"/>
          </a:solidFill>
          <a:ln>
            <a:solidFill>
              <a:srgbClr val="D10074"/>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dirty="0">
                <a:solidFill>
                  <a:srgbClr val="D10074"/>
                </a:solidFill>
              </a:rPr>
              <a:t>Council</a:t>
            </a:r>
          </a:p>
        </p:txBody>
      </p:sp>
      <p:sp>
        <p:nvSpPr>
          <p:cNvPr id="33" name="Rounded Rectangle 32"/>
          <p:cNvSpPr/>
          <p:nvPr/>
        </p:nvSpPr>
        <p:spPr>
          <a:xfrm rot="16200000">
            <a:off x="-277985" y="1602582"/>
            <a:ext cx="1449387" cy="349250"/>
          </a:xfrm>
          <a:prstGeom prst="roundRect">
            <a:avLst/>
          </a:prstGeom>
          <a:solidFill>
            <a:srgbClr val="FFCCFF"/>
          </a:solidFill>
          <a:ln>
            <a:solidFill>
              <a:srgbClr val="D10074"/>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dirty="0">
                <a:solidFill>
                  <a:srgbClr val="D10074"/>
                </a:solidFill>
              </a:rPr>
              <a:t>Community</a:t>
            </a:r>
          </a:p>
        </p:txBody>
      </p:sp>
      <p:sp>
        <p:nvSpPr>
          <p:cNvPr id="34" name="Rounded Rectangle 33"/>
          <p:cNvSpPr/>
          <p:nvPr/>
        </p:nvSpPr>
        <p:spPr>
          <a:xfrm>
            <a:off x="4918695" y="5608290"/>
            <a:ext cx="647700" cy="4413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400" dirty="0">
                <a:solidFill>
                  <a:srgbClr val="0070C0"/>
                </a:solidFill>
              </a:rPr>
              <a:t>5</a:t>
            </a:r>
            <a:r>
              <a:rPr lang="en-GB" sz="1400" dirty="0" smtClean="0">
                <a:solidFill>
                  <a:srgbClr val="0070C0"/>
                </a:solidFill>
              </a:rPr>
              <a:t>0</a:t>
            </a:r>
            <a:endParaRPr lang="en-GB" sz="1400" dirty="0">
              <a:solidFill>
                <a:srgbClr val="0070C0"/>
              </a:solidFill>
            </a:endParaRPr>
          </a:p>
        </p:txBody>
      </p:sp>
      <p:cxnSp>
        <p:nvCxnSpPr>
          <p:cNvPr id="35" name="Straight Connector 34"/>
          <p:cNvCxnSpPr/>
          <p:nvPr/>
        </p:nvCxnSpPr>
        <p:spPr>
          <a:xfrm flipH="1">
            <a:off x="669925" y="963746"/>
            <a:ext cx="0" cy="460547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a:off x="10978456" y="854547"/>
            <a:ext cx="958353" cy="395932"/>
          </a:xfrm>
          <a:prstGeom prst="roundRect">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200" b="1" dirty="0" smtClean="0">
                <a:solidFill>
                  <a:srgbClr val="00B050"/>
                </a:solidFill>
              </a:rPr>
              <a:t>Mental Health</a:t>
            </a:r>
            <a:endParaRPr lang="en-GB" sz="1200" b="1" dirty="0">
              <a:solidFill>
                <a:srgbClr val="00B050"/>
              </a:solidFill>
            </a:endParaRPr>
          </a:p>
        </p:txBody>
      </p:sp>
      <p:sp>
        <p:nvSpPr>
          <p:cNvPr id="48" name="Rounded Rectangle 47"/>
          <p:cNvSpPr/>
          <p:nvPr/>
        </p:nvSpPr>
        <p:spPr>
          <a:xfrm>
            <a:off x="9820821" y="854547"/>
            <a:ext cx="958353" cy="395932"/>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200" b="1" dirty="0" smtClean="0">
                <a:solidFill>
                  <a:schemeClr val="accent6">
                    <a:lumMod val="75000"/>
                  </a:schemeClr>
                </a:solidFill>
              </a:rPr>
              <a:t>Smoking</a:t>
            </a:r>
            <a:endParaRPr lang="en-GB" sz="1000" b="1" dirty="0">
              <a:solidFill>
                <a:schemeClr val="accent6">
                  <a:lumMod val="75000"/>
                </a:schemeClr>
              </a:solidFill>
            </a:endParaRPr>
          </a:p>
        </p:txBody>
      </p:sp>
      <p:sp>
        <p:nvSpPr>
          <p:cNvPr id="49" name="Rounded Rectangle 48"/>
          <p:cNvSpPr/>
          <p:nvPr/>
        </p:nvSpPr>
        <p:spPr>
          <a:xfrm>
            <a:off x="8692505" y="1442512"/>
            <a:ext cx="934045" cy="395932"/>
          </a:xfrm>
          <a:prstGeom prst="round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100" b="1" dirty="0" smtClean="0">
                <a:solidFill>
                  <a:srgbClr val="7030A0"/>
                </a:solidFill>
              </a:rPr>
              <a:t>Healthy </a:t>
            </a:r>
          </a:p>
          <a:p>
            <a:pPr algn="ctr">
              <a:defRPr/>
            </a:pPr>
            <a:r>
              <a:rPr lang="en-GB" sz="1100" b="1" dirty="0" smtClean="0">
                <a:solidFill>
                  <a:srgbClr val="7030A0"/>
                </a:solidFill>
              </a:rPr>
              <a:t>diet/weight</a:t>
            </a:r>
            <a:endParaRPr lang="en-GB" sz="1100" b="1" dirty="0">
              <a:solidFill>
                <a:srgbClr val="7030A0"/>
              </a:solidFill>
            </a:endParaRPr>
          </a:p>
        </p:txBody>
      </p:sp>
      <p:sp>
        <p:nvSpPr>
          <p:cNvPr id="53" name="Rounded Rectangle 52"/>
          <p:cNvSpPr/>
          <p:nvPr/>
        </p:nvSpPr>
        <p:spPr>
          <a:xfrm>
            <a:off x="9851900" y="1423614"/>
            <a:ext cx="934045" cy="395932"/>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200" b="1" dirty="0" smtClean="0">
                <a:solidFill>
                  <a:schemeClr val="accent2">
                    <a:lumMod val="50000"/>
                  </a:schemeClr>
                </a:solidFill>
              </a:rPr>
              <a:t>Alcohol/ drugs</a:t>
            </a:r>
            <a:endParaRPr lang="en-GB" sz="1200" b="1" dirty="0">
              <a:solidFill>
                <a:schemeClr val="accent2">
                  <a:lumMod val="50000"/>
                </a:schemeClr>
              </a:solidFill>
            </a:endParaRPr>
          </a:p>
        </p:txBody>
      </p:sp>
      <p:sp>
        <p:nvSpPr>
          <p:cNvPr id="54" name="Rounded Rectangle 53"/>
          <p:cNvSpPr/>
          <p:nvPr/>
        </p:nvSpPr>
        <p:spPr>
          <a:xfrm>
            <a:off x="8687494" y="854547"/>
            <a:ext cx="934045" cy="395932"/>
          </a:xfrm>
          <a:prstGeom prst="round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200" b="1" dirty="0" smtClean="0">
                <a:solidFill>
                  <a:schemeClr val="accent5">
                    <a:lumMod val="50000"/>
                  </a:schemeClr>
                </a:solidFill>
              </a:rPr>
              <a:t>Physical activity</a:t>
            </a:r>
            <a:endParaRPr lang="en-GB" sz="1200" b="1" dirty="0">
              <a:solidFill>
                <a:schemeClr val="accent5">
                  <a:lumMod val="50000"/>
                </a:schemeClr>
              </a:solidFill>
            </a:endParaRPr>
          </a:p>
        </p:txBody>
      </p:sp>
      <p:sp>
        <p:nvSpPr>
          <p:cNvPr id="55" name="Rounded Rectangle 54"/>
          <p:cNvSpPr/>
          <p:nvPr/>
        </p:nvSpPr>
        <p:spPr>
          <a:xfrm>
            <a:off x="2131344" y="1052736"/>
            <a:ext cx="1034703" cy="625622"/>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050" b="1" dirty="0">
                <a:solidFill>
                  <a:schemeClr val="accent2">
                    <a:lumMod val="50000"/>
                  </a:schemeClr>
                </a:solidFill>
              </a:rPr>
              <a:t>Newham </a:t>
            </a:r>
            <a:r>
              <a:rPr lang="en-GB" sz="1050" b="1" dirty="0" smtClean="0">
                <a:solidFill>
                  <a:schemeClr val="accent2">
                    <a:lumMod val="50000"/>
                  </a:schemeClr>
                </a:solidFill>
              </a:rPr>
              <a:t>Rise (Young people 11-18)</a:t>
            </a:r>
            <a:endParaRPr lang="en-GB" sz="1050" b="1" dirty="0">
              <a:solidFill>
                <a:schemeClr val="accent2">
                  <a:lumMod val="50000"/>
                </a:schemeClr>
              </a:solidFill>
            </a:endParaRPr>
          </a:p>
        </p:txBody>
      </p:sp>
      <p:sp>
        <p:nvSpPr>
          <p:cNvPr id="56" name="Rounded Rectangle 55"/>
          <p:cNvSpPr/>
          <p:nvPr/>
        </p:nvSpPr>
        <p:spPr>
          <a:xfrm>
            <a:off x="1386507" y="4908364"/>
            <a:ext cx="1909911" cy="599206"/>
          </a:xfrm>
          <a:prstGeom prst="roundRect">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dirty="0" smtClean="0">
                <a:solidFill>
                  <a:srgbClr val="00B050"/>
                </a:solidFill>
              </a:rPr>
              <a:t>CAMHS</a:t>
            </a:r>
            <a:r>
              <a:rPr lang="en-GB" dirty="0">
                <a:solidFill>
                  <a:srgbClr val="00B050"/>
                </a:solidFill>
              </a:rPr>
              <a:t> </a:t>
            </a:r>
            <a:r>
              <a:rPr lang="en-GB" dirty="0" smtClean="0">
                <a:solidFill>
                  <a:srgbClr val="00B050"/>
                </a:solidFill>
              </a:rPr>
              <a:t>– 0-18 specialist service</a:t>
            </a:r>
            <a:endParaRPr lang="en-GB" dirty="0">
              <a:solidFill>
                <a:srgbClr val="00B050"/>
              </a:solidFill>
            </a:endParaRPr>
          </a:p>
        </p:txBody>
      </p:sp>
      <p:sp>
        <p:nvSpPr>
          <p:cNvPr id="57" name="Rounded Rectangle 56"/>
          <p:cNvSpPr/>
          <p:nvPr/>
        </p:nvSpPr>
        <p:spPr>
          <a:xfrm>
            <a:off x="3349722" y="4595087"/>
            <a:ext cx="4565167" cy="486601"/>
          </a:xfrm>
          <a:prstGeom prst="round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dirty="0" smtClean="0">
                <a:solidFill>
                  <a:srgbClr val="7030A0"/>
                </a:solidFill>
              </a:rPr>
              <a:t>NHS  Diabetes Prevention Programme </a:t>
            </a:r>
          </a:p>
          <a:p>
            <a:pPr algn="ctr">
              <a:defRPr/>
            </a:pPr>
            <a:r>
              <a:rPr lang="en-GB" dirty="0" smtClean="0">
                <a:solidFill>
                  <a:srgbClr val="7030A0"/>
                </a:solidFill>
              </a:rPr>
              <a:t>(NHS DPP) 18+ </a:t>
            </a:r>
            <a:endParaRPr lang="en-GB" dirty="0">
              <a:solidFill>
                <a:srgbClr val="7030A0"/>
              </a:solidFill>
            </a:endParaRPr>
          </a:p>
        </p:txBody>
      </p:sp>
      <p:sp>
        <p:nvSpPr>
          <p:cNvPr id="58" name="TextBox 57"/>
          <p:cNvSpPr txBox="1"/>
          <p:nvPr/>
        </p:nvSpPr>
        <p:spPr>
          <a:xfrm>
            <a:off x="8701686" y="2233327"/>
            <a:ext cx="3356174" cy="4031873"/>
          </a:xfrm>
          <a:prstGeom prst="rect">
            <a:avLst/>
          </a:prstGeom>
          <a:noFill/>
          <a:ln w="19050">
            <a:solidFill>
              <a:srgbClr val="FF0074"/>
            </a:solidFill>
          </a:ln>
        </p:spPr>
        <p:txBody>
          <a:bodyPr wrap="square" rtlCol="0">
            <a:spAutoFit/>
          </a:bodyPr>
          <a:lstStyle/>
          <a:p>
            <a:pPr algn="just"/>
            <a:r>
              <a:rPr lang="en-GB" sz="1600" dirty="0" smtClean="0"/>
              <a:t>In Autumn 2019,  prevention services commissioned by the council or NHS cover most ages, and offer support on a range of mental and physical health issues. These however are not formally integrated into a prevention system.  For example, the NHS Diabetes Prevention Programme offers advice on diabetes and it’s prevention, and West Ham foundation delivers an exercise on referral programme. However Newham lacks a dedicated weight loss and weight management provision or integration with mental health support services (such as IAPT) or other social support.</a:t>
            </a:r>
            <a:endParaRPr lang="en-GB" sz="1400" dirty="0"/>
          </a:p>
        </p:txBody>
      </p:sp>
      <p:sp>
        <p:nvSpPr>
          <p:cNvPr id="2" name="TextBox 1"/>
          <p:cNvSpPr txBox="1"/>
          <p:nvPr/>
        </p:nvSpPr>
        <p:spPr>
          <a:xfrm>
            <a:off x="392684" y="6453336"/>
            <a:ext cx="2678186" cy="276999"/>
          </a:xfrm>
          <a:prstGeom prst="rect">
            <a:avLst/>
          </a:prstGeom>
          <a:noFill/>
        </p:spPr>
        <p:txBody>
          <a:bodyPr wrap="square" rtlCol="0">
            <a:spAutoFit/>
          </a:bodyPr>
          <a:lstStyle/>
          <a:p>
            <a:r>
              <a:rPr lang="en-GB" sz="1200" dirty="0" smtClean="0">
                <a:solidFill>
                  <a:schemeClr val="tx2"/>
                </a:solidFill>
              </a:rPr>
              <a:t>*CASA = Creative Arts and Sport</a:t>
            </a:r>
            <a:endParaRPr lang="en-GB" sz="1200" dirty="0">
              <a:solidFill>
                <a:schemeClr val="tx2"/>
              </a:solidFill>
            </a:endParaRPr>
          </a:p>
        </p:txBody>
      </p:sp>
      <p:sp>
        <p:nvSpPr>
          <p:cNvPr id="60" name="Rounded Rectangle 59"/>
          <p:cNvSpPr/>
          <p:nvPr/>
        </p:nvSpPr>
        <p:spPr>
          <a:xfrm>
            <a:off x="1398360" y="3606408"/>
            <a:ext cx="6497046" cy="375695"/>
          </a:xfrm>
          <a:prstGeom prst="round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700" dirty="0" smtClean="0">
                <a:solidFill>
                  <a:schemeClr val="accent5">
                    <a:lumMod val="50000"/>
                  </a:schemeClr>
                </a:solidFill>
              </a:rPr>
              <a:t>Active Newham</a:t>
            </a:r>
            <a:endParaRPr lang="en-GB" sz="1700" dirty="0">
              <a:solidFill>
                <a:schemeClr val="accent5">
                  <a:lumMod val="50000"/>
                </a:schemeClr>
              </a:solidFill>
            </a:endParaRPr>
          </a:p>
        </p:txBody>
      </p:sp>
      <p:sp>
        <p:nvSpPr>
          <p:cNvPr id="59" name="Rounded Rectangle 58"/>
          <p:cNvSpPr/>
          <p:nvPr/>
        </p:nvSpPr>
        <p:spPr>
          <a:xfrm>
            <a:off x="2078039" y="2206035"/>
            <a:ext cx="1088008" cy="568258"/>
          </a:xfrm>
          <a:prstGeom prst="roundRect">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200" b="1" dirty="0" err="1" smtClean="0">
                <a:solidFill>
                  <a:srgbClr val="00B050"/>
                </a:solidFill>
              </a:rPr>
              <a:t>HeadStart</a:t>
            </a:r>
            <a:r>
              <a:rPr lang="en-GB" sz="1200" b="1" dirty="0" smtClean="0">
                <a:solidFill>
                  <a:srgbClr val="00B050"/>
                </a:solidFill>
              </a:rPr>
              <a:t> (CASA*)</a:t>
            </a:r>
          </a:p>
          <a:p>
            <a:pPr algn="ctr">
              <a:defRPr/>
            </a:pPr>
            <a:r>
              <a:rPr lang="en-GB" sz="1200" b="1" dirty="0" smtClean="0">
                <a:solidFill>
                  <a:srgbClr val="00B050"/>
                </a:solidFill>
              </a:rPr>
              <a:t> 10-16 </a:t>
            </a:r>
            <a:endParaRPr lang="en-GB" sz="1200" b="1" dirty="0">
              <a:solidFill>
                <a:srgbClr val="00B050"/>
              </a:solidFill>
            </a:endParaRPr>
          </a:p>
        </p:txBody>
      </p:sp>
      <p:sp>
        <p:nvSpPr>
          <p:cNvPr id="61" name="Rounded Rectangle 60"/>
          <p:cNvSpPr/>
          <p:nvPr/>
        </p:nvSpPr>
        <p:spPr>
          <a:xfrm>
            <a:off x="3265029" y="2469359"/>
            <a:ext cx="4649861" cy="375695"/>
          </a:xfrm>
          <a:prstGeom prst="round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700" dirty="0" smtClean="0">
                <a:solidFill>
                  <a:schemeClr val="accent5">
                    <a:lumMod val="50000"/>
                  </a:schemeClr>
                </a:solidFill>
              </a:rPr>
              <a:t>WHFU – 150 club (NDH, CVD risk GDM) </a:t>
            </a:r>
            <a:endParaRPr lang="en-GB" sz="1700" dirty="0">
              <a:solidFill>
                <a:schemeClr val="accent5">
                  <a:lumMod val="50000"/>
                </a:schemeClr>
              </a:solidFill>
            </a:endParaRPr>
          </a:p>
        </p:txBody>
      </p:sp>
      <p:sp>
        <p:nvSpPr>
          <p:cNvPr id="62" name="Rounded Rectangle 61"/>
          <p:cNvSpPr/>
          <p:nvPr/>
        </p:nvSpPr>
        <p:spPr>
          <a:xfrm>
            <a:off x="4150219" y="4061417"/>
            <a:ext cx="2478434" cy="375695"/>
          </a:xfrm>
          <a:prstGeom prst="roundRect">
            <a:avLst/>
          </a:prstGeom>
          <a:solidFill>
            <a:schemeClr val="bg1">
              <a:lumMod val="8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700" dirty="0" smtClean="0">
                <a:solidFill>
                  <a:schemeClr val="bg1">
                    <a:lumMod val="50000"/>
                  </a:schemeClr>
                </a:solidFill>
              </a:rPr>
              <a:t>NHS health check</a:t>
            </a:r>
            <a:endParaRPr lang="en-GB" sz="1700" dirty="0">
              <a:solidFill>
                <a:schemeClr val="bg1">
                  <a:lumMod val="50000"/>
                </a:schemeClr>
              </a:solidFill>
            </a:endParaRPr>
          </a:p>
        </p:txBody>
      </p:sp>
      <p:sp>
        <p:nvSpPr>
          <p:cNvPr id="64" name="Rounded Rectangle 63"/>
          <p:cNvSpPr/>
          <p:nvPr/>
        </p:nvSpPr>
        <p:spPr>
          <a:xfrm>
            <a:off x="3166047" y="1922771"/>
            <a:ext cx="4729360" cy="340683"/>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200" b="1" dirty="0" smtClean="0">
                <a:solidFill>
                  <a:schemeClr val="accent2">
                    <a:lumMod val="50000"/>
                  </a:schemeClr>
                </a:solidFill>
              </a:rPr>
              <a:t>Pharmacies- Contraception, Needle Exchange </a:t>
            </a:r>
            <a:endParaRPr lang="en-GB" sz="1200" b="1" dirty="0">
              <a:solidFill>
                <a:schemeClr val="accent2">
                  <a:lumMod val="50000"/>
                </a:schemeClr>
              </a:solidFill>
            </a:endParaRPr>
          </a:p>
        </p:txBody>
      </p:sp>
      <p:sp>
        <p:nvSpPr>
          <p:cNvPr id="3" name="Slide Number Placeholder 2"/>
          <p:cNvSpPr>
            <a:spLocks noGrp="1"/>
          </p:cNvSpPr>
          <p:nvPr>
            <p:ph type="sldNum" sz="quarter" idx="12"/>
          </p:nvPr>
        </p:nvSpPr>
        <p:spPr/>
        <p:txBody>
          <a:bodyPr/>
          <a:lstStyle/>
          <a:p>
            <a:fld id="{13D2868F-8BDD-4814-A9FF-20FEB30F74C8}" type="slidenum">
              <a:rPr lang="en-GB" smtClean="0"/>
              <a:t>38</a:t>
            </a:fld>
            <a:endParaRPr lang="en-GB"/>
          </a:p>
        </p:txBody>
      </p:sp>
    </p:spTree>
    <p:extLst>
      <p:ext uri="{BB962C8B-B14F-4D97-AF65-F5344CB8AC3E}">
        <p14:creationId xmlns:p14="http://schemas.microsoft.com/office/powerpoint/2010/main" val="30248718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5" name="Straight Connector 94"/>
          <p:cNvCxnSpPr/>
          <p:nvPr/>
        </p:nvCxnSpPr>
        <p:spPr>
          <a:xfrm>
            <a:off x="2345432" y="1124744"/>
            <a:ext cx="10633" cy="503347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3060237" y="1124744"/>
            <a:ext cx="10633" cy="503347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3780317" y="1124744"/>
            <a:ext cx="10633" cy="503347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4439022" y="1124744"/>
            <a:ext cx="10633" cy="503347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5055023" y="1231149"/>
            <a:ext cx="10633" cy="503347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5879182" y="1124744"/>
            <a:ext cx="10633" cy="503347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6588629" y="1124744"/>
            <a:ext cx="10633" cy="503347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7308709" y="1124744"/>
            <a:ext cx="10633" cy="503347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7978047" y="1124744"/>
            <a:ext cx="10633" cy="503347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1" name="Rounded Rectangle 90"/>
          <p:cNvSpPr/>
          <p:nvPr/>
        </p:nvSpPr>
        <p:spPr>
          <a:xfrm>
            <a:off x="2350748" y="4043881"/>
            <a:ext cx="6212903" cy="221952"/>
          </a:xfrm>
          <a:prstGeom prst="round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200" dirty="0" smtClean="0">
                <a:solidFill>
                  <a:schemeClr val="accent5">
                    <a:lumMod val="50000"/>
                  </a:schemeClr>
                </a:solidFill>
              </a:rPr>
              <a:t>Commissioned programmes Weight management: healthy eating/diet/physical activity</a:t>
            </a:r>
            <a:endParaRPr lang="en-GB" sz="1200" dirty="0">
              <a:solidFill>
                <a:schemeClr val="accent5">
                  <a:lumMod val="50000"/>
                </a:schemeClr>
              </a:solidFill>
            </a:endParaRPr>
          </a:p>
        </p:txBody>
      </p:sp>
      <p:sp>
        <p:nvSpPr>
          <p:cNvPr id="6" name="Rectangle 5">
            <a:extLst>
              <a:ext uri="{FF2B5EF4-FFF2-40B4-BE49-F238E27FC236}">
                <a16:creationId xmlns:a16="http://schemas.microsoft.com/office/drawing/2014/main" id="{276268B7-36BF-3147-B4AE-3B388CC39A5F}"/>
              </a:ext>
            </a:extLst>
          </p:cNvPr>
          <p:cNvSpPr/>
          <p:nvPr/>
        </p:nvSpPr>
        <p:spPr>
          <a:xfrm>
            <a:off x="0" y="3"/>
            <a:ext cx="12190413" cy="539645"/>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smtClean="0">
                <a:solidFill>
                  <a:schemeClr val="bg1"/>
                </a:solidFill>
              </a:rPr>
              <a:t>Levels for intervention opportunities across the </a:t>
            </a:r>
            <a:r>
              <a:rPr lang="en-GB" sz="3200" b="1" dirty="0" err="1" smtClean="0">
                <a:solidFill>
                  <a:schemeClr val="bg1"/>
                </a:solidFill>
              </a:rPr>
              <a:t>lifecourse</a:t>
            </a:r>
            <a:endParaRPr lang="en-GB" sz="3200" b="1" dirty="0">
              <a:solidFill>
                <a:schemeClr val="bg1"/>
              </a:solidFill>
            </a:endParaRPr>
          </a:p>
        </p:txBody>
      </p:sp>
      <p:sp>
        <p:nvSpPr>
          <p:cNvPr id="79" name="TextBox 78"/>
          <p:cNvSpPr txBox="1"/>
          <p:nvPr/>
        </p:nvSpPr>
        <p:spPr>
          <a:xfrm>
            <a:off x="8876209" y="1230890"/>
            <a:ext cx="3181886" cy="4955203"/>
          </a:xfrm>
          <a:prstGeom prst="rect">
            <a:avLst/>
          </a:prstGeom>
          <a:noFill/>
          <a:ln>
            <a:solidFill>
              <a:schemeClr val="bg1">
                <a:lumMod val="85000"/>
              </a:schemeClr>
            </a:solidFill>
          </a:ln>
        </p:spPr>
        <p:txBody>
          <a:bodyPr wrap="square" rtlCol="0">
            <a:spAutoFit/>
          </a:bodyPr>
          <a:lstStyle/>
          <a:p>
            <a:pPr algn="just"/>
            <a:r>
              <a:rPr lang="en-GB" sz="1600" dirty="0" smtClean="0">
                <a:solidFill>
                  <a:srgbClr val="FF0074"/>
                </a:solidFill>
              </a:rPr>
              <a:t>Using overweight and obesity as an example risk condition this maps the interventions currently  in place for each intervention target.</a:t>
            </a:r>
          </a:p>
          <a:p>
            <a:pPr algn="just"/>
            <a:endParaRPr lang="en-GB" sz="1600" dirty="0" smtClean="0">
              <a:solidFill>
                <a:srgbClr val="FF0074"/>
              </a:solidFill>
            </a:endParaRPr>
          </a:p>
          <a:p>
            <a:pPr algn="just"/>
            <a:r>
              <a:rPr lang="en-GB" sz="1600" dirty="0" smtClean="0">
                <a:solidFill>
                  <a:srgbClr val="FF0074"/>
                </a:solidFill>
              </a:rPr>
              <a:t>Obesity is now the second most common cause of cancer after smoking. </a:t>
            </a:r>
          </a:p>
          <a:p>
            <a:pPr algn="just"/>
            <a:endParaRPr lang="en-GB" sz="1600" dirty="0">
              <a:solidFill>
                <a:srgbClr val="FF0074"/>
              </a:solidFill>
            </a:endParaRPr>
          </a:p>
          <a:p>
            <a:pPr algn="just"/>
            <a:r>
              <a:rPr lang="en-GB" sz="1600" dirty="0" smtClean="0">
                <a:solidFill>
                  <a:srgbClr val="FF0074"/>
                </a:solidFill>
              </a:rPr>
              <a:t>Alcohol is a major source of calories and can drive both over eating, poor diet and weight gain through a range of  biochemical mechanisms.</a:t>
            </a:r>
          </a:p>
          <a:p>
            <a:pPr algn="just"/>
            <a:endParaRPr lang="en-GB" sz="1600" dirty="0">
              <a:solidFill>
                <a:srgbClr val="FF0074"/>
              </a:solidFill>
            </a:endParaRPr>
          </a:p>
          <a:p>
            <a:pPr algn="just"/>
            <a:r>
              <a:rPr lang="en-GB" sz="1600" dirty="0" smtClean="0">
                <a:solidFill>
                  <a:srgbClr val="FF0074"/>
                </a:solidFill>
              </a:rPr>
              <a:t>There is good evidence that – using supermarket inventory – the price per calorie of healthy food is higher and rising compared with unhealthy food. </a:t>
            </a:r>
            <a:endParaRPr lang="en-GB" sz="1400" dirty="0" smtClean="0"/>
          </a:p>
          <a:p>
            <a:endParaRPr lang="en-GB" sz="1200" dirty="0"/>
          </a:p>
        </p:txBody>
      </p:sp>
      <p:cxnSp>
        <p:nvCxnSpPr>
          <p:cNvPr id="45" name="Straight Connector 44"/>
          <p:cNvCxnSpPr/>
          <p:nvPr/>
        </p:nvCxnSpPr>
        <p:spPr>
          <a:xfrm>
            <a:off x="1038350" y="1196752"/>
            <a:ext cx="0" cy="504056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1038350" y="6225437"/>
            <a:ext cx="7649144" cy="11758"/>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1" name="Rounded Rectangle 70"/>
          <p:cNvSpPr/>
          <p:nvPr/>
        </p:nvSpPr>
        <p:spPr>
          <a:xfrm rot="16200000">
            <a:off x="13853" y="5268528"/>
            <a:ext cx="1443038" cy="494530"/>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dirty="0" smtClean="0">
                <a:solidFill>
                  <a:srgbClr val="00B050"/>
                </a:solidFill>
              </a:rPr>
              <a:t>Individuals &amp; family</a:t>
            </a:r>
            <a:endParaRPr lang="en-GB" dirty="0">
              <a:solidFill>
                <a:srgbClr val="00B050"/>
              </a:solidFill>
            </a:endParaRPr>
          </a:p>
        </p:txBody>
      </p:sp>
      <p:sp>
        <p:nvSpPr>
          <p:cNvPr id="72" name="Rounded Rectangle 71"/>
          <p:cNvSpPr/>
          <p:nvPr/>
        </p:nvSpPr>
        <p:spPr>
          <a:xfrm rot="16200000">
            <a:off x="-69227" y="3085376"/>
            <a:ext cx="1560401" cy="494530"/>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dirty="0" smtClean="0">
                <a:solidFill>
                  <a:srgbClr val="00B050"/>
                </a:solidFill>
              </a:rPr>
              <a:t>Settings</a:t>
            </a:r>
            <a:endParaRPr lang="en-GB" dirty="0">
              <a:solidFill>
                <a:srgbClr val="00B050"/>
              </a:solidFill>
            </a:endParaRPr>
          </a:p>
        </p:txBody>
      </p:sp>
      <p:sp>
        <p:nvSpPr>
          <p:cNvPr id="73" name="Rounded Rectangle 72"/>
          <p:cNvSpPr/>
          <p:nvPr/>
        </p:nvSpPr>
        <p:spPr>
          <a:xfrm rot="16200000">
            <a:off x="57104" y="1489759"/>
            <a:ext cx="1252244" cy="494530"/>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dirty="0" smtClean="0">
                <a:solidFill>
                  <a:srgbClr val="00B050"/>
                </a:solidFill>
              </a:rPr>
              <a:t>All</a:t>
            </a:r>
            <a:endParaRPr lang="en-GB" dirty="0">
              <a:solidFill>
                <a:srgbClr val="00B050"/>
              </a:solidFill>
            </a:endParaRPr>
          </a:p>
        </p:txBody>
      </p:sp>
      <p:cxnSp>
        <p:nvCxnSpPr>
          <p:cNvPr id="74" name="Straight Connector 73"/>
          <p:cNvCxnSpPr/>
          <p:nvPr/>
        </p:nvCxnSpPr>
        <p:spPr>
          <a:xfrm>
            <a:off x="1690018" y="1196752"/>
            <a:ext cx="12700" cy="5040443"/>
          </a:xfrm>
          <a:prstGeom prst="line">
            <a:avLst/>
          </a:prstGeom>
          <a:ln w="381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5" name="Rounded Rectangle 74"/>
          <p:cNvSpPr/>
          <p:nvPr/>
        </p:nvSpPr>
        <p:spPr>
          <a:xfrm>
            <a:off x="992882" y="6309320"/>
            <a:ext cx="647700" cy="442912"/>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400" dirty="0">
                <a:solidFill>
                  <a:srgbClr val="00B050"/>
                </a:solidFill>
              </a:rPr>
              <a:t>-9m</a:t>
            </a:r>
          </a:p>
        </p:txBody>
      </p:sp>
      <p:sp>
        <p:nvSpPr>
          <p:cNvPr id="76" name="Rounded Rectangle 75"/>
          <p:cNvSpPr/>
          <p:nvPr/>
        </p:nvSpPr>
        <p:spPr>
          <a:xfrm>
            <a:off x="1696144" y="6309320"/>
            <a:ext cx="649288" cy="442912"/>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400" dirty="0">
                <a:solidFill>
                  <a:srgbClr val="00B050"/>
                </a:solidFill>
              </a:rPr>
              <a:t>Birth</a:t>
            </a:r>
          </a:p>
        </p:txBody>
      </p:sp>
      <p:sp>
        <p:nvSpPr>
          <p:cNvPr id="77" name="Rounded Rectangle 76"/>
          <p:cNvSpPr/>
          <p:nvPr/>
        </p:nvSpPr>
        <p:spPr>
          <a:xfrm>
            <a:off x="2402582" y="6309320"/>
            <a:ext cx="647700" cy="442912"/>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400" dirty="0">
                <a:solidFill>
                  <a:srgbClr val="00B050"/>
                </a:solidFill>
              </a:rPr>
              <a:t>10</a:t>
            </a:r>
          </a:p>
        </p:txBody>
      </p:sp>
      <p:sp>
        <p:nvSpPr>
          <p:cNvPr id="78" name="Rounded Rectangle 77"/>
          <p:cNvSpPr/>
          <p:nvPr/>
        </p:nvSpPr>
        <p:spPr>
          <a:xfrm>
            <a:off x="3107432" y="6309320"/>
            <a:ext cx="647700" cy="442912"/>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400" dirty="0">
                <a:solidFill>
                  <a:srgbClr val="00B050"/>
                </a:solidFill>
              </a:rPr>
              <a:t>20</a:t>
            </a:r>
          </a:p>
        </p:txBody>
      </p:sp>
      <p:sp>
        <p:nvSpPr>
          <p:cNvPr id="80" name="Rounded Rectangle 79"/>
          <p:cNvSpPr/>
          <p:nvPr/>
        </p:nvSpPr>
        <p:spPr>
          <a:xfrm>
            <a:off x="3812282" y="6309320"/>
            <a:ext cx="649287" cy="442912"/>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400" dirty="0">
                <a:solidFill>
                  <a:srgbClr val="00B050"/>
                </a:solidFill>
              </a:rPr>
              <a:t>30</a:t>
            </a:r>
          </a:p>
        </p:txBody>
      </p:sp>
      <p:sp>
        <p:nvSpPr>
          <p:cNvPr id="81" name="Rounded Rectangle 80"/>
          <p:cNvSpPr/>
          <p:nvPr/>
        </p:nvSpPr>
        <p:spPr>
          <a:xfrm>
            <a:off x="4518719" y="6306624"/>
            <a:ext cx="647700" cy="441325"/>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400" dirty="0">
                <a:solidFill>
                  <a:srgbClr val="00B050"/>
                </a:solidFill>
              </a:rPr>
              <a:t>40</a:t>
            </a:r>
          </a:p>
        </p:txBody>
      </p:sp>
      <p:sp>
        <p:nvSpPr>
          <p:cNvPr id="82" name="Rounded Rectangle 81"/>
          <p:cNvSpPr/>
          <p:nvPr/>
        </p:nvSpPr>
        <p:spPr>
          <a:xfrm>
            <a:off x="5926832" y="6301233"/>
            <a:ext cx="647700" cy="442913"/>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400" dirty="0">
                <a:solidFill>
                  <a:srgbClr val="00B050"/>
                </a:solidFill>
              </a:rPr>
              <a:t>60</a:t>
            </a:r>
          </a:p>
        </p:txBody>
      </p:sp>
      <p:sp>
        <p:nvSpPr>
          <p:cNvPr id="83" name="Rounded Rectangle 82"/>
          <p:cNvSpPr/>
          <p:nvPr/>
        </p:nvSpPr>
        <p:spPr>
          <a:xfrm>
            <a:off x="6631682" y="6308691"/>
            <a:ext cx="647700" cy="441325"/>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400" dirty="0">
                <a:solidFill>
                  <a:srgbClr val="00B050"/>
                </a:solidFill>
              </a:rPr>
              <a:t>70</a:t>
            </a:r>
          </a:p>
        </p:txBody>
      </p:sp>
      <p:sp>
        <p:nvSpPr>
          <p:cNvPr id="84" name="Rounded Rectangle 83"/>
          <p:cNvSpPr/>
          <p:nvPr/>
        </p:nvSpPr>
        <p:spPr>
          <a:xfrm>
            <a:off x="7334944" y="6305516"/>
            <a:ext cx="649288" cy="442913"/>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400" dirty="0">
                <a:solidFill>
                  <a:srgbClr val="00B050"/>
                </a:solidFill>
              </a:rPr>
              <a:t>80</a:t>
            </a:r>
          </a:p>
        </p:txBody>
      </p:sp>
      <p:sp>
        <p:nvSpPr>
          <p:cNvPr id="85" name="Rounded Rectangle 84"/>
          <p:cNvSpPr/>
          <p:nvPr/>
        </p:nvSpPr>
        <p:spPr>
          <a:xfrm>
            <a:off x="8039794" y="6305516"/>
            <a:ext cx="647700" cy="442913"/>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400" dirty="0">
                <a:solidFill>
                  <a:srgbClr val="00B050"/>
                </a:solidFill>
              </a:rPr>
              <a:t>90+</a:t>
            </a:r>
          </a:p>
        </p:txBody>
      </p:sp>
      <p:sp>
        <p:nvSpPr>
          <p:cNvPr id="86" name="Rounded Rectangle 85"/>
          <p:cNvSpPr/>
          <p:nvPr/>
        </p:nvSpPr>
        <p:spPr>
          <a:xfrm>
            <a:off x="5227364" y="6307864"/>
            <a:ext cx="647700" cy="441325"/>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400" dirty="0">
                <a:solidFill>
                  <a:srgbClr val="00B050"/>
                </a:solidFill>
              </a:rPr>
              <a:t>5</a:t>
            </a:r>
            <a:r>
              <a:rPr lang="en-GB" sz="1400" dirty="0" smtClean="0">
                <a:solidFill>
                  <a:srgbClr val="00B050"/>
                </a:solidFill>
              </a:rPr>
              <a:t>0</a:t>
            </a:r>
            <a:endParaRPr lang="en-GB" sz="1400" dirty="0">
              <a:solidFill>
                <a:srgbClr val="00B050"/>
              </a:solidFill>
            </a:endParaRPr>
          </a:p>
        </p:txBody>
      </p:sp>
      <p:sp>
        <p:nvSpPr>
          <p:cNvPr id="87" name="Rectangle 86"/>
          <p:cNvSpPr/>
          <p:nvPr/>
        </p:nvSpPr>
        <p:spPr>
          <a:xfrm>
            <a:off x="3812282" y="631289"/>
            <a:ext cx="3104671" cy="425133"/>
          </a:xfrm>
          <a:prstGeom prst="rect">
            <a:avLst/>
          </a:prstGeom>
          <a:solidFill>
            <a:schemeClr val="bg1">
              <a:lumMod val="85000"/>
            </a:schemeClr>
          </a:solidFill>
          <a:ln>
            <a:solidFill>
              <a:srgbClr val="D10074"/>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defRPr/>
            </a:pPr>
            <a:r>
              <a:rPr lang="en-GB" b="1" dirty="0" smtClean="0">
                <a:solidFill>
                  <a:srgbClr val="D10074"/>
                </a:solidFill>
              </a:rPr>
              <a:t>Obesity and linked conditions </a:t>
            </a:r>
            <a:endParaRPr lang="en-GB" b="1" dirty="0">
              <a:solidFill>
                <a:srgbClr val="D10074"/>
              </a:solidFill>
            </a:endParaRPr>
          </a:p>
        </p:txBody>
      </p:sp>
      <p:sp>
        <p:nvSpPr>
          <p:cNvPr id="88" name="Rounded Rectangle 87"/>
          <p:cNvSpPr/>
          <p:nvPr/>
        </p:nvSpPr>
        <p:spPr>
          <a:xfrm>
            <a:off x="1873137" y="2754937"/>
            <a:ext cx="1008112" cy="462061"/>
          </a:xfrm>
          <a:prstGeom prst="round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200" dirty="0" smtClean="0">
                <a:solidFill>
                  <a:schemeClr val="accent5">
                    <a:lumMod val="50000"/>
                  </a:schemeClr>
                </a:solidFill>
              </a:rPr>
              <a:t>Free school meals (4-7)</a:t>
            </a:r>
            <a:endParaRPr lang="en-GB" sz="1200" dirty="0">
              <a:solidFill>
                <a:schemeClr val="accent5">
                  <a:lumMod val="50000"/>
                </a:schemeClr>
              </a:solidFill>
            </a:endParaRPr>
          </a:p>
        </p:txBody>
      </p:sp>
      <p:sp>
        <p:nvSpPr>
          <p:cNvPr id="89" name="Rounded Rectangle 88"/>
          <p:cNvSpPr/>
          <p:nvPr/>
        </p:nvSpPr>
        <p:spPr>
          <a:xfrm>
            <a:off x="1019472" y="5602117"/>
            <a:ext cx="827263" cy="553892"/>
          </a:xfrm>
          <a:prstGeom prst="round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GB" sz="1050" dirty="0" smtClean="0">
                <a:solidFill>
                  <a:schemeClr val="accent5">
                    <a:lumMod val="50000"/>
                  </a:schemeClr>
                </a:solidFill>
              </a:rPr>
              <a:t>Pre-conception advice</a:t>
            </a:r>
            <a:endParaRPr lang="en-GB" sz="1050" dirty="0">
              <a:solidFill>
                <a:schemeClr val="accent5">
                  <a:lumMod val="50000"/>
                </a:schemeClr>
              </a:solidFill>
            </a:endParaRPr>
          </a:p>
        </p:txBody>
      </p:sp>
      <p:sp>
        <p:nvSpPr>
          <p:cNvPr id="90" name="Rounded Rectangle 89"/>
          <p:cNvSpPr/>
          <p:nvPr/>
        </p:nvSpPr>
        <p:spPr>
          <a:xfrm>
            <a:off x="1867778" y="3258994"/>
            <a:ext cx="1008112" cy="288031"/>
          </a:xfrm>
          <a:prstGeom prst="round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200" dirty="0" smtClean="0">
                <a:solidFill>
                  <a:schemeClr val="accent5">
                    <a:lumMod val="50000"/>
                  </a:schemeClr>
                </a:solidFill>
              </a:rPr>
              <a:t>Daily mile</a:t>
            </a:r>
            <a:endParaRPr lang="en-GB" sz="1200" dirty="0">
              <a:solidFill>
                <a:schemeClr val="accent5">
                  <a:lumMod val="50000"/>
                </a:schemeClr>
              </a:solidFill>
            </a:endParaRPr>
          </a:p>
        </p:txBody>
      </p:sp>
      <p:sp>
        <p:nvSpPr>
          <p:cNvPr id="92" name="Rounded Rectangle 91"/>
          <p:cNvSpPr/>
          <p:nvPr/>
        </p:nvSpPr>
        <p:spPr>
          <a:xfrm>
            <a:off x="2350788" y="1429742"/>
            <a:ext cx="6261099" cy="182918"/>
          </a:xfrm>
          <a:prstGeom prst="round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200" dirty="0" smtClean="0">
                <a:solidFill>
                  <a:schemeClr val="accent5">
                    <a:lumMod val="50000"/>
                  </a:schemeClr>
                </a:solidFill>
              </a:rPr>
              <a:t>Sugar taxes</a:t>
            </a:r>
            <a:endParaRPr lang="en-GB" sz="1200" dirty="0">
              <a:solidFill>
                <a:schemeClr val="accent5">
                  <a:lumMod val="50000"/>
                </a:schemeClr>
              </a:solidFill>
            </a:endParaRPr>
          </a:p>
        </p:txBody>
      </p:sp>
      <p:sp>
        <p:nvSpPr>
          <p:cNvPr id="93" name="Rounded Rectangle 92"/>
          <p:cNvSpPr/>
          <p:nvPr/>
        </p:nvSpPr>
        <p:spPr>
          <a:xfrm>
            <a:off x="2345432" y="1858265"/>
            <a:ext cx="6277089" cy="192202"/>
          </a:xfrm>
          <a:prstGeom prst="round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200" dirty="0" smtClean="0">
                <a:solidFill>
                  <a:schemeClr val="accent5">
                    <a:lumMod val="50000"/>
                  </a:schemeClr>
                </a:solidFill>
              </a:rPr>
              <a:t>Zoning of food outlets – regulations </a:t>
            </a:r>
            <a:endParaRPr lang="en-GB" sz="1200" dirty="0">
              <a:solidFill>
                <a:schemeClr val="accent5">
                  <a:lumMod val="50000"/>
                </a:schemeClr>
              </a:solidFill>
            </a:endParaRPr>
          </a:p>
        </p:txBody>
      </p:sp>
      <p:sp>
        <p:nvSpPr>
          <p:cNvPr id="94" name="Rounded Rectangle 93"/>
          <p:cNvSpPr/>
          <p:nvPr/>
        </p:nvSpPr>
        <p:spPr>
          <a:xfrm>
            <a:off x="2881248" y="2764117"/>
            <a:ext cx="3600400" cy="200661"/>
          </a:xfrm>
          <a:prstGeom prst="round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200" dirty="0" smtClean="0">
                <a:solidFill>
                  <a:schemeClr val="accent5">
                    <a:lumMod val="50000"/>
                  </a:schemeClr>
                </a:solidFill>
              </a:rPr>
              <a:t>Workplace catering</a:t>
            </a:r>
            <a:endParaRPr lang="en-GB" sz="1200" dirty="0">
              <a:solidFill>
                <a:schemeClr val="accent5">
                  <a:lumMod val="50000"/>
                </a:schemeClr>
              </a:solidFill>
            </a:endParaRPr>
          </a:p>
        </p:txBody>
      </p:sp>
      <p:sp>
        <p:nvSpPr>
          <p:cNvPr id="104" name="Rounded Rectangle 103"/>
          <p:cNvSpPr/>
          <p:nvPr/>
        </p:nvSpPr>
        <p:spPr>
          <a:xfrm>
            <a:off x="2881248" y="3058333"/>
            <a:ext cx="3600400" cy="200661"/>
          </a:xfrm>
          <a:prstGeom prst="round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200" dirty="0" smtClean="0">
                <a:solidFill>
                  <a:schemeClr val="accent5">
                    <a:lumMod val="50000"/>
                  </a:schemeClr>
                </a:solidFill>
              </a:rPr>
              <a:t>Workplace layout</a:t>
            </a:r>
            <a:endParaRPr lang="en-GB" sz="1200" dirty="0">
              <a:solidFill>
                <a:schemeClr val="accent5">
                  <a:lumMod val="50000"/>
                </a:schemeClr>
              </a:solidFill>
            </a:endParaRPr>
          </a:p>
        </p:txBody>
      </p:sp>
      <p:sp>
        <p:nvSpPr>
          <p:cNvPr id="105" name="Rounded Rectangle 104"/>
          <p:cNvSpPr/>
          <p:nvPr/>
        </p:nvSpPr>
        <p:spPr>
          <a:xfrm>
            <a:off x="2345432" y="1633252"/>
            <a:ext cx="6242358" cy="199169"/>
          </a:xfrm>
          <a:prstGeom prst="round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200" dirty="0" smtClean="0">
                <a:solidFill>
                  <a:schemeClr val="accent5">
                    <a:lumMod val="50000"/>
                  </a:schemeClr>
                </a:solidFill>
              </a:rPr>
              <a:t>Advert bans</a:t>
            </a:r>
            <a:endParaRPr lang="en-GB" sz="1200" dirty="0">
              <a:solidFill>
                <a:schemeClr val="accent5">
                  <a:lumMod val="50000"/>
                </a:schemeClr>
              </a:solidFill>
            </a:endParaRPr>
          </a:p>
        </p:txBody>
      </p:sp>
      <p:sp>
        <p:nvSpPr>
          <p:cNvPr id="106" name="Rounded Rectangle 105"/>
          <p:cNvSpPr/>
          <p:nvPr/>
        </p:nvSpPr>
        <p:spPr>
          <a:xfrm>
            <a:off x="2350788" y="2089084"/>
            <a:ext cx="6261099" cy="202083"/>
          </a:xfrm>
          <a:prstGeom prst="round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200" dirty="0" smtClean="0">
                <a:solidFill>
                  <a:schemeClr val="accent5">
                    <a:lumMod val="50000"/>
                  </a:schemeClr>
                </a:solidFill>
              </a:rPr>
              <a:t>Communication strategies , “norms”, trends</a:t>
            </a:r>
            <a:endParaRPr lang="en-GB" sz="1200" dirty="0">
              <a:solidFill>
                <a:schemeClr val="accent5">
                  <a:lumMod val="50000"/>
                </a:schemeClr>
              </a:solidFill>
            </a:endParaRPr>
          </a:p>
        </p:txBody>
      </p:sp>
      <p:sp>
        <p:nvSpPr>
          <p:cNvPr id="107" name="Rounded Rectangle 106"/>
          <p:cNvSpPr/>
          <p:nvPr/>
        </p:nvSpPr>
        <p:spPr>
          <a:xfrm>
            <a:off x="2919432" y="5933912"/>
            <a:ext cx="5692456" cy="272202"/>
          </a:xfrm>
          <a:prstGeom prst="round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200" dirty="0" smtClean="0">
                <a:solidFill>
                  <a:schemeClr val="accent5">
                    <a:lumMod val="50000"/>
                  </a:schemeClr>
                </a:solidFill>
              </a:rPr>
              <a:t>National Diabetes Prevention Programme (lifestyle advice)</a:t>
            </a:r>
            <a:endParaRPr lang="en-GB" sz="1200" dirty="0">
              <a:solidFill>
                <a:schemeClr val="accent5">
                  <a:lumMod val="50000"/>
                </a:schemeClr>
              </a:solidFill>
            </a:endParaRPr>
          </a:p>
        </p:txBody>
      </p:sp>
      <p:sp>
        <p:nvSpPr>
          <p:cNvPr id="109" name="Rounded Rectangle 108"/>
          <p:cNvSpPr/>
          <p:nvPr/>
        </p:nvSpPr>
        <p:spPr>
          <a:xfrm>
            <a:off x="1804423" y="3654804"/>
            <a:ext cx="1217497" cy="288031"/>
          </a:xfrm>
          <a:prstGeom prst="round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200" dirty="0" smtClean="0">
                <a:solidFill>
                  <a:schemeClr val="accent5">
                    <a:lumMod val="50000"/>
                  </a:schemeClr>
                </a:solidFill>
              </a:rPr>
              <a:t>Healthy Schools</a:t>
            </a:r>
            <a:endParaRPr lang="en-GB" sz="1200" dirty="0">
              <a:solidFill>
                <a:schemeClr val="accent5">
                  <a:lumMod val="50000"/>
                </a:schemeClr>
              </a:solidFill>
            </a:endParaRPr>
          </a:p>
        </p:txBody>
      </p:sp>
      <p:sp>
        <p:nvSpPr>
          <p:cNvPr id="110" name="Rounded Rectangle 109"/>
          <p:cNvSpPr/>
          <p:nvPr/>
        </p:nvSpPr>
        <p:spPr>
          <a:xfrm>
            <a:off x="2913645" y="3372230"/>
            <a:ext cx="1574326" cy="528652"/>
          </a:xfrm>
          <a:prstGeom prst="round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200" dirty="0" smtClean="0">
                <a:solidFill>
                  <a:schemeClr val="accent5">
                    <a:lumMod val="50000"/>
                  </a:schemeClr>
                </a:solidFill>
              </a:rPr>
              <a:t>Education and training  settings following school</a:t>
            </a:r>
          </a:p>
        </p:txBody>
      </p:sp>
      <p:cxnSp>
        <p:nvCxnSpPr>
          <p:cNvPr id="111" name="Straight Connector 110"/>
          <p:cNvCxnSpPr/>
          <p:nvPr/>
        </p:nvCxnSpPr>
        <p:spPr>
          <a:xfrm flipH="1" flipV="1">
            <a:off x="992882" y="2506838"/>
            <a:ext cx="772115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flipV="1">
            <a:off x="1038351" y="4128702"/>
            <a:ext cx="772115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3" name="Rounded Rectangle 112"/>
          <p:cNvSpPr/>
          <p:nvPr/>
        </p:nvSpPr>
        <p:spPr>
          <a:xfrm>
            <a:off x="1876288" y="5602117"/>
            <a:ext cx="906163" cy="563187"/>
          </a:xfrm>
          <a:prstGeom prst="round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GB" sz="1200" dirty="0" smtClean="0">
                <a:solidFill>
                  <a:schemeClr val="accent5">
                    <a:lumMod val="50000"/>
                  </a:schemeClr>
                </a:solidFill>
              </a:rPr>
              <a:t>NCMP (Reception &amp; Yr 6)</a:t>
            </a:r>
            <a:endParaRPr lang="en-GB" sz="1200" dirty="0">
              <a:solidFill>
                <a:schemeClr val="accent5">
                  <a:lumMod val="50000"/>
                </a:schemeClr>
              </a:solidFill>
            </a:endParaRPr>
          </a:p>
        </p:txBody>
      </p:sp>
      <p:sp>
        <p:nvSpPr>
          <p:cNvPr id="47" name="Rounded Rectangle 46"/>
          <p:cNvSpPr/>
          <p:nvPr/>
        </p:nvSpPr>
        <p:spPr>
          <a:xfrm>
            <a:off x="2886523" y="2506838"/>
            <a:ext cx="3600400" cy="200661"/>
          </a:xfrm>
          <a:prstGeom prst="round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200" dirty="0" smtClean="0">
                <a:solidFill>
                  <a:schemeClr val="accent5">
                    <a:lumMod val="50000"/>
                  </a:schemeClr>
                </a:solidFill>
              </a:rPr>
              <a:t>Workplace policy and culture</a:t>
            </a:r>
            <a:endParaRPr lang="en-GB" sz="1200" dirty="0">
              <a:solidFill>
                <a:schemeClr val="accent5">
                  <a:lumMod val="50000"/>
                </a:schemeClr>
              </a:solidFill>
            </a:endParaRPr>
          </a:p>
        </p:txBody>
      </p:sp>
      <p:sp>
        <p:nvSpPr>
          <p:cNvPr id="48" name="Rounded Rectangle 47"/>
          <p:cNvSpPr/>
          <p:nvPr/>
        </p:nvSpPr>
        <p:spPr>
          <a:xfrm>
            <a:off x="4471780" y="5676611"/>
            <a:ext cx="2445173" cy="215092"/>
          </a:xfrm>
          <a:prstGeom prst="round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200" dirty="0" smtClean="0">
                <a:solidFill>
                  <a:schemeClr val="accent5">
                    <a:lumMod val="50000"/>
                  </a:schemeClr>
                </a:solidFill>
              </a:rPr>
              <a:t>NHS Health check</a:t>
            </a:r>
            <a:endParaRPr lang="en-GB" sz="1200" dirty="0">
              <a:solidFill>
                <a:schemeClr val="accent5">
                  <a:lumMod val="50000"/>
                </a:schemeClr>
              </a:solidFill>
            </a:endParaRPr>
          </a:p>
        </p:txBody>
      </p:sp>
      <p:sp>
        <p:nvSpPr>
          <p:cNvPr id="49" name="Rounded Rectangle 48"/>
          <p:cNvSpPr/>
          <p:nvPr/>
        </p:nvSpPr>
        <p:spPr>
          <a:xfrm>
            <a:off x="3491898" y="5419926"/>
            <a:ext cx="2634421" cy="204440"/>
          </a:xfrm>
          <a:prstGeom prst="round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200" dirty="0" smtClean="0">
                <a:solidFill>
                  <a:schemeClr val="accent5">
                    <a:lumMod val="50000"/>
                  </a:schemeClr>
                </a:solidFill>
              </a:rPr>
              <a:t>Cancer screening- cervical </a:t>
            </a:r>
            <a:endParaRPr lang="en-GB" sz="1200" dirty="0">
              <a:solidFill>
                <a:schemeClr val="accent5">
                  <a:lumMod val="50000"/>
                </a:schemeClr>
              </a:solidFill>
            </a:endParaRPr>
          </a:p>
        </p:txBody>
      </p:sp>
      <p:sp>
        <p:nvSpPr>
          <p:cNvPr id="50" name="Rounded Rectangle 49"/>
          <p:cNvSpPr/>
          <p:nvPr/>
        </p:nvSpPr>
        <p:spPr>
          <a:xfrm>
            <a:off x="5065656" y="5057461"/>
            <a:ext cx="1534059" cy="321359"/>
          </a:xfrm>
          <a:prstGeom prst="round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200" dirty="0" smtClean="0">
                <a:solidFill>
                  <a:schemeClr val="accent5">
                    <a:lumMod val="50000"/>
                  </a:schemeClr>
                </a:solidFill>
              </a:rPr>
              <a:t>Cancer screening- breast </a:t>
            </a:r>
            <a:endParaRPr lang="en-GB" sz="1200" dirty="0">
              <a:solidFill>
                <a:schemeClr val="accent5">
                  <a:lumMod val="50000"/>
                </a:schemeClr>
              </a:solidFill>
            </a:endParaRPr>
          </a:p>
        </p:txBody>
      </p:sp>
      <p:sp>
        <p:nvSpPr>
          <p:cNvPr id="51" name="Rounded Rectangle 50"/>
          <p:cNvSpPr/>
          <p:nvPr/>
        </p:nvSpPr>
        <p:spPr>
          <a:xfrm>
            <a:off x="5516859" y="4713921"/>
            <a:ext cx="1359715" cy="304112"/>
          </a:xfrm>
          <a:prstGeom prst="round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200" dirty="0" smtClean="0">
                <a:solidFill>
                  <a:schemeClr val="accent5">
                    <a:lumMod val="50000"/>
                  </a:schemeClr>
                </a:solidFill>
              </a:rPr>
              <a:t>Cancer screening- bowel </a:t>
            </a:r>
            <a:endParaRPr lang="en-GB" sz="1200" dirty="0">
              <a:solidFill>
                <a:schemeClr val="accent5">
                  <a:lumMod val="50000"/>
                </a:schemeClr>
              </a:solidFill>
            </a:endParaRPr>
          </a:p>
        </p:txBody>
      </p:sp>
      <p:sp>
        <p:nvSpPr>
          <p:cNvPr id="52" name="Rounded Rectangle 51"/>
          <p:cNvSpPr/>
          <p:nvPr/>
        </p:nvSpPr>
        <p:spPr>
          <a:xfrm>
            <a:off x="2362127" y="1166170"/>
            <a:ext cx="6261099" cy="243194"/>
          </a:xfrm>
          <a:prstGeom prst="round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200" dirty="0" smtClean="0">
                <a:solidFill>
                  <a:schemeClr val="accent5">
                    <a:lumMod val="50000"/>
                  </a:schemeClr>
                </a:solidFill>
              </a:rPr>
              <a:t>Alcohol regulation</a:t>
            </a:r>
            <a:endParaRPr lang="en-GB" sz="1200" dirty="0">
              <a:solidFill>
                <a:schemeClr val="accent5">
                  <a:lumMod val="50000"/>
                </a:schemeClr>
              </a:solidFill>
            </a:endParaRPr>
          </a:p>
        </p:txBody>
      </p:sp>
      <p:sp>
        <p:nvSpPr>
          <p:cNvPr id="54" name="Rounded Rectangle 53"/>
          <p:cNvSpPr/>
          <p:nvPr/>
        </p:nvSpPr>
        <p:spPr>
          <a:xfrm>
            <a:off x="1146209" y="4267815"/>
            <a:ext cx="7465678" cy="186257"/>
          </a:xfrm>
          <a:prstGeom prst="round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200" dirty="0" smtClean="0">
                <a:solidFill>
                  <a:schemeClr val="accent5">
                    <a:lumMod val="50000"/>
                  </a:schemeClr>
                </a:solidFill>
              </a:rPr>
              <a:t>Opportunistic GP conversation</a:t>
            </a:r>
            <a:endParaRPr lang="en-GB" sz="1200" dirty="0">
              <a:solidFill>
                <a:schemeClr val="accent5">
                  <a:lumMod val="50000"/>
                </a:schemeClr>
              </a:solidFill>
            </a:endParaRPr>
          </a:p>
        </p:txBody>
      </p:sp>
      <p:sp>
        <p:nvSpPr>
          <p:cNvPr id="55" name="Rounded Rectangle 54"/>
          <p:cNvSpPr/>
          <p:nvPr/>
        </p:nvSpPr>
        <p:spPr>
          <a:xfrm>
            <a:off x="2886523" y="4468011"/>
            <a:ext cx="4792859" cy="175938"/>
          </a:xfrm>
          <a:prstGeom prst="round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200" dirty="0" smtClean="0">
                <a:solidFill>
                  <a:schemeClr val="accent5">
                    <a:lumMod val="50000"/>
                  </a:schemeClr>
                </a:solidFill>
              </a:rPr>
              <a:t>Targeted GP case finding and management incentives – local national </a:t>
            </a:r>
            <a:endParaRPr lang="en-GB" sz="1200" dirty="0">
              <a:solidFill>
                <a:schemeClr val="accent5">
                  <a:lumMod val="50000"/>
                </a:schemeClr>
              </a:solidFill>
            </a:endParaRPr>
          </a:p>
        </p:txBody>
      </p:sp>
      <p:sp>
        <p:nvSpPr>
          <p:cNvPr id="56" name="Rounded Rectangle 55"/>
          <p:cNvSpPr/>
          <p:nvPr/>
        </p:nvSpPr>
        <p:spPr>
          <a:xfrm>
            <a:off x="1078106" y="2307672"/>
            <a:ext cx="7509684" cy="171284"/>
          </a:xfrm>
          <a:prstGeom prst="round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200" dirty="0" smtClean="0">
                <a:solidFill>
                  <a:schemeClr val="accent5">
                    <a:lumMod val="50000"/>
                  </a:schemeClr>
                </a:solidFill>
              </a:rPr>
              <a:t>Healthy Food Costs and availability </a:t>
            </a:r>
            <a:endParaRPr lang="en-GB" sz="1200" dirty="0">
              <a:solidFill>
                <a:schemeClr val="accent5">
                  <a:lumMod val="50000"/>
                </a:schemeClr>
              </a:solidFill>
            </a:endParaRPr>
          </a:p>
        </p:txBody>
      </p:sp>
      <p:sp>
        <p:nvSpPr>
          <p:cNvPr id="2" name="Slide Number Placeholder 1"/>
          <p:cNvSpPr>
            <a:spLocks noGrp="1"/>
          </p:cNvSpPr>
          <p:nvPr>
            <p:ph type="sldNum" sz="quarter" idx="12"/>
          </p:nvPr>
        </p:nvSpPr>
        <p:spPr/>
        <p:txBody>
          <a:bodyPr/>
          <a:lstStyle/>
          <a:p>
            <a:fld id="{13D2868F-8BDD-4814-A9FF-20FEB30F74C8}" type="slidenum">
              <a:rPr lang="en-GB" smtClean="0"/>
              <a:t>39</a:t>
            </a:fld>
            <a:endParaRPr lang="en-GB"/>
          </a:p>
        </p:txBody>
      </p:sp>
    </p:spTree>
    <p:extLst>
      <p:ext uri="{BB962C8B-B14F-4D97-AF65-F5344CB8AC3E}">
        <p14:creationId xmlns:p14="http://schemas.microsoft.com/office/powerpoint/2010/main" val="3255392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54546" y="692696"/>
            <a:ext cx="11881320" cy="6093296"/>
          </a:xfrm>
        </p:spPr>
        <p:txBody>
          <a:bodyPr>
            <a:normAutofit fontScale="92500" lnSpcReduction="10000"/>
          </a:bodyPr>
          <a:lstStyle/>
          <a:p>
            <a:pPr algn="just">
              <a:buFont typeface="Wingdings" panose="05000000000000000000" pitchFamily="2" charset="2"/>
              <a:buChar char="Ø"/>
            </a:pPr>
            <a:r>
              <a:rPr lang="en-GB" sz="2000" dirty="0" smtClean="0"/>
              <a:t>A </a:t>
            </a:r>
            <a:r>
              <a:rPr lang="en-GB" sz="2000" dirty="0"/>
              <a:t>baby boy in Newham in 2018 can expect to live in good health until age 58 and 5 months and  a baby girl to age 61 and 5 months. </a:t>
            </a:r>
            <a:r>
              <a:rPr lang="en-GB" sz="2000" b="1" dirty="0">
                <a:solidFill>
                  <a:srgbClr val="FF0074"/>
                </a:solidFill>
              </a:rPr>
              <a:t>Six and three years fewer in good </a:t>
            </a:r>
            <a:r>
              <a:rPr lang="en-GB" sz="2000" b="1" dirty="0" smtClean="0">
                <a:solidFill>
                  <a:srgbClr val="FF0074"/>
                </a:solidFill>
              </a:rPr>
              <a:t>health</a:t>
            </a:r>
            <a:r>
              <a:rPr lang="en-GB" sz="2000" dirty="0" smtClean="0"/>
              <a:t>, respectively, </a:t>
            </a:r>
            <a:r>
              <a:rPr lang="en-GB" sz="2000" dirty="0"/>
              <a:t>than the London average. </a:t>
            </a:r>
          </a:p>
          <a:p>
            <a:pPr algn="just">
              <a:buFont typeface="Wingdings" panose="05000000000000000000" pitchFamily="2" charset="2"/>
              <a:buChar char="Ø"/>
            </a:pPr>
            <a:r>
              <a:rPr lang="en-GB" sz="2000" dirty="0"/>
              <a:t>The disease conditions leading to this loss of population </a:t>
            </a:r>
            <a:r>
              <a:rPr lang="en-GB" sz="2000" dirty="0" smtClean="0"/>
              <a:t>vitality </a:t>
            </a:r>
            <a:r>
              <a:rPr lang="en-GB" sz="2000" dirty="0"/>
              <a:t>are the most common causes of  premature death and long term illness:  </a:t>
            </a:r>
            <a:r>
              <a:rPr lang="en-GB" sz="2000" b="1" dirty="0" smtClean="0">
                <a:solidFill>
                  <a:srgbClr val="FF0074"/>
                </a:solidFill>
              </a:rPr>
              <a:t>heart </a:t>
            </a:r>
            <a:r>
              <a:rPr lang="en-GB" sz="2000" b="1" dirty="0">
                <a:solidFill>
                  <a:srgbClr val="FF0074"/>
                </a:solidFill>
              </a:rPr>
              <a:t>disease, </a:t>
            </a:r>
            <a:r>
              <a:rPr lang="en-GB" sz="2000" b="1" dirty="0" smtClean="0">
                <a:solidFill>
                  <a:srgbClr val="FF0074"/>
                </a:solidFill>
              </a:rPr>
              <a:t>mental illness</a:t>
            </a:r>
            <a:r>
              <a:rPr lang="en-GB" sz="2000" b="1" dirty="0">
                <a:solidFill>
                  <a:srgbClr val="FF0074"/>
                </a:solidFill>
              </a:rPr>
              <a:t>, </a:t>
            </a:r>
            <a:r>
              <a:rPr lang="en-GB" sz="2000" b="1" dirty="0" smtClean="0">
                <a:solidFill>
                  <a:srgbClr val="FF0074"/>
                </a:solidFill>
              </a:rPr>
              <a:t>lung </a:t>
            </a:r>
            <a:r>
              <a:rPr lang="en-GB" sz="2000" b="1" dirty="0">
                <a:solidFill>
                  <a:srgbClr val="FF0074"/>
                </a:solidFill>
              </a:rPr>
              <a:t>and breathing diseases, </a:t>
            </a:r>
            <a:r>
              <a:rPr lang="en-GB" sz="2000" b="1" dirty="0" smtClean="0">
                <a:solidFill>
                  <a:srgbClr val="FF0074"/>
                </a:solidFill>
              </a:rPr>
              <a:t>cancers</a:t>
            </a:r>
            <a:r>
              <a:rPr lang="en-GB" sz="2000" dirty="0"/>
              <a:t>. </a:t>
            </a:r>
          </a:p>
          <a:p>
            <a:pPr algn="just">
              <a:buFont typeface="Wingdings" panose="05000000000000000000" pitchFamily="2" charset="2"/>
              <a:buChar char="Ø"/>
            </a:pPr>
            <a:r>
              <a:rPr lang="en-GB" sz="2000" dirty="0"/>
              <a:t>The causes of these diseases are a range of other </a:t>
            </a:r>
            <a:r>
              <a:rPr lang="en-GB" sz="2000" b="1" dirty="0">
                <a:solidFill>
                  <a:srgbClr val="FF0074"/>
                </a:solidFill>
              </a:rPr>
              <a:t>long term </a:t>
            </a:r>
            <a:r>
              <a:rPr lang="en-GB" sz="2000" b="1" dirty="0" smtClean="0">
                <a:solidFill>
                  <a:srgbClr val="FF0074"/>
                </a:solidFill>
              </a:rPr>
              <a:t>illnesses </a:t>
            </a:r>
            <a:r>
              <a:rPr lang="en-GB" sz="2000" dirty="0" smtClean="0"/>
              <a:t>(such as diabetes and hypertension), </a:t>
            </a:r>
            <a:r>
              <a:rPr lang="en-GB" sz="2000" b="1" dirty="0" smtClean="0">
                <a:solidFill>
                  <a:srgbClr val="FF0074"/>
                </a:solidFill>
              </a:rPr>
              <a:t>risk factors </a:t>
            </a:r>
            <a:r>
              <a:rPr lang="en-GB" sz="2000" dirty="0" smtClean="0"/>
              <a:t>(such as obesity </a:t>
            </a:r>
            <a:r>
              <a:rPr lang="en-GB" sz="2000" dirty="0"/>
              <a:t>and low physical activity</a:t>
            </a:r>
            <a:r>
              <a:rPr lang="en-GB" sz="2000" dirty="0" smtClean="0"/>
              <a:t>) </a:t>
            </a:r>
            <a:r>
              <a:rPr lang="en-GB" sz="2000" dirty="0"/>
              <a:t>and </a:t>
            </a:r>
            <a:r>
              <a:rPr lang="en-GB" sz="2000" b="1" dirty="0">
                <a:solidFill>
                  <a:srgbClr val="FF0074"/>
                </a:solidFill>
              </a:rPr>
              <a:t>exposures to harmful agents </a:t>
            </a:r>
            <a:r>
              <a:rPr lang="en-GB" sz="2000" dirty="0" smtClean="0"/>
              <a:t>(such as tobacco</a:t>
            </a:r>
            <a:r>
              <a:rPr lang="en-GB" sz="2000" dirty="0"/>
              <a:t>, alcohol, air pollutants and infectious diseases.) </a:t>
            </a:r>
            <a:endParaRPr lang="en-GB" sz="2000" dirty="0" smtClean="0"/>
          </a:p>
          <a:p>
            <a:pPr algn="just">
              <a:buFont typeface="Wingdings" panose="05000000000000000000" pitchFamily="2" charset="2"/>
              <a:buChar char="Ø"/>
            </a:pPr>
            <a:r>
              <a:rPr lang="en-GB" sz="2000" dirty="0"/>
              <a:t>Some risk factors are </a:t>
            </a:r>
            <a:r>
              <a:rPr lang="en-GB" sz="2000" b="1" dirty="0">
                <a:solidFill>
                  <a:srgbClr val="FF0074"/>
                </a:solidFill>
              </a:rPr>
              <a:t>hard wired </a:t>
            </a:r>
            <a:r>
              <a:rPr lang="en-GB" sz="2000" dirty="0"/>
              <a:t>(age, genetics), </a:t>
            </a:r>
            <a:r>
              <a:rPr lang="en-GB" sz="2000" dirty="0" smtClean="0"/>
              <a:t>while some (such as physical activity, healthy diet and tobacco consumption) can </a:t>
            </a:r>
            <a:r>
              <a:rPr lang="en-GB" sz="2000" dirty="0"/>
              <a:t>be </a:t>
            </a:r>
            <a:r>
              <a:rPr lang="en-GB" sz="2000" b="1" dirty="0" smtClean="0">
                <a:solidFill>
                  <a:srgbClr val="FF0074"/>
                </a:solidFill>
              </a:rPr>
              <a:t>modified</a:t>
            </a:r>
            <a:r>
              <a:rPr lang="en-GB" sz="2000" b="1" dirty="0" smtClean="0"/>
              <a:t>.</a:t>
            </a:r>
            <a:endParaRPr lang="en-GB" sz="2000" b="1" dirty="0"/>
          </a:p>
          <a:p>
            <a:pPr algn="just">
              <a:buFont typeface="Wingdings" panose="05000000000000000000" pitchFamily="2" charset="2"/>
              <a:buChar char="Ø"/>
            </a:pPr>
            <a:r>
              <a:rPr lang="en-GB" sz="2000" dirty="0" smtClean="0"/>
              <a:t>Newham has the </a:t>
            </a:r>
            <a:r>
              <a:rPr lang="en-GB" sz="2000" b="1" dirty="0" smtClean="0">
                <a:solidFill>
                  <a:srgbClr val="FF0074"/>
                </a:solidFill>
              </a:rPr>
              <a:t>3</a:t>
            </a:r>
            <a:r>
              <a:rPr lang="en-GB" sz="2000" b="1" baseline="30000" dirty="0" smtClean="0">
                <a:solidFill>
                  <a:srgbClr val="FF0074"/>
                </a:solidFill>
              </a:rPr>
              <a:t>rd</a:t>
            </a:r>
            <a:r>
              <a:rPr lang="en-GB" sz="2000" b="1" dirty="0" smtClean="0">
                <a:solidFill>
                  <a:srgbClr val="FF0074"/>
                </a:solidFill>
              </a:rPr>
              <a:t> highest smoking rate </a:t>
            </a:r>
            <a:r>
              <a:rPr lang="en-GB" sz="2000" dirty="0" smtClean="0"/>
              <a:t>out of 33 London boroughs (1 in 4 men are smokers), </a:t>
            </a:r>
            <a:r>
              <a:rPr lang="en-GB" sz="2000" b="1" dirty="0" smtClean="0">
                <a:solidFill>
                  <a:srgbClr val="FF0074"/>
                </a:solidFill>
              </a:rPr>
              <a:t>high levels of childhood and adult obesity</a:t>
            </a:r>
            <a:r>
              <a:rPr lang="en-GB" sz="2000" dirty="0" smtClean="0"/>
              <a:t>, and </a:t>
            </a:r>
            <a:r>
              <a:rPr lang="en-GB" sz="2000" b="1" dirty="0" smtClean="0">
                <a:solidFill>
                  <a:srgbClr val="FF0074"/>
                </a:solidFill>
              </a:rPr>
              <a:t>significantly lower physical activity levels </a:t>
            </a:r>
            <a:r>
              <a:rPr lang="en-GB" sz="2000" dirty="0" smtClean="0"/>
              <a:t>than London and England rates.</a:t>
            </a:r>
            <a:endParaRPr lang="en-GB" sz="2000" dirty="0"/>
          </a:p>
          <a:p>
            <a:pPr algn="just">
              <a:buFont typeface="Wingdings" panose="05000000000000000000" pitchFamily="2" charset="2"/>
              <a:buChar char="Ø"/>
            </a:pPr>
            <a:r>
              <a:rPr lang="en-GB" sz="2000" dirty="0" smtClean="0"/>
              <a:t>The </a:t>
            </a:r>
            <a:r>
              <a:rPr lang="en-GB" sz="2000" b="1" dirty="0" smtClean="0">
                <a:solidFill>
                  <a:srgbClr val="FF0074"/>
                </a:solidFill>
              </a:rPr>
              <a:t>COVID-19 pandemic </a:t>
            </a:r>
            <a:r>
              <a:rPr lang="en-GB" sz="2000" dirty="0" smtClean="0"/>
              <a:t>has been devastating in Newham – one of the worst affected boroughs. National data has shown that some </a:t>
            </a:r>
            <a:r>
              <a:rPr lang="en-GB" sz="2000" b="1" dirty="0" smtClean="0">
                <a:solidFill>
                  <a:srgbClr val="FF0074"/>
                </a:solidFill>
              </a:rPr>
              <a:t>BAME ethnic groups</a:t>
            </a:r>
            <a:r>
              <a:rPr lang="en-GB" sz="2000" dirty="0" smtClean="0"/>
              <a:t>, people affected by </a:t>
            </a:r>
            <a:r>
              <a:rPr lang="en-GB" sz="2000" b="1" dirty="0" smtClean="0">
                <a:solidFill>
                  <a:srgbClr val="FF0074"/>
                </a:solidFill>
              </a:rPr>
              <a:t>deprivation</a:t>
            </a:r>
            <a:r>
              <a:rPr lang="en-GB" sz="2000" dirty="0" smtClean="0"/>
              <a:t>, and those in specific </a:t>
            </a:r>
            <a:r>
              <a:rPr lang="en-GB" sz="2000" b="1" dirty="0" smtClean="0">
                <a:solidFill>
                  <a:srgbClr val="FF0074"/>
                </a:solidFill>
              </a:rPr>
              <a:t>occupations</a:t>
            </a:r>
            <a:r>
              <a:rPr lang="en-GB" sz="2000" dirty="0" smtClean="0"/>
              <a:t> have suffered worse outcomes from the virus. It also evidenced a significantly increased risk among people with preventable conditions such as</a:t>
            </a:r>
            <a:r>
              <a:rPr lang="en-GB" sz="2000" b="1" dirty="0" smtClean="0">
                <a:solidFill>
                  <a:srgbClr val="FF0074"/>
                </a:solidFill>
              </a:rPr>
              <a:t> obesity </a:t>
            </a:r>
            <a:r>
              <a:rPr lang="en-GB" sz="2000" dirty="0" smtClean="0"/>
              <a:t>and </a:t>
            </a:r>
            <a:r>
              <a:rPr lang="en-GB" sz="2000" b="1" dirty="0" smtClean="0">
                <a:solidFill>
                  <a:srgbClr val="FF0074"/>
                </a:solidFill>
              </a:rPr>
              <a:t>diabetes</a:t>
            </a:r>
            <a:r>
              <a:rPr lang="en-GB" sz="2000" dirty="0" smtClean="0"/>
              <a:t>. </a:t>
            </a:r>
          </a:p>
          <a:p>
            <a:pPr algn="just">
              <a:buFont typeface="Wingdings" panose="05000000000000000000" pitchFamily="2" charset="2"/>
              <a:buChar char="Ø"/>
            </a:pPr>
            <a:r>
              <a:rPr lang="en-GB" sz="2000" b="1" dirty="0" smtClean="0">
                <a:solidFill>
                  <a:srgbClr val="FF0074"/>
                </a:solidFill>
              </a:rPr>
              <a:t>More needs to be done </a:t>
            </a:r>
            <a:r>
              <a:rPr lang="en-GB" sz="2000" dirty="0" smtClean="0"/>
              <a:t>to tackle the main causes of poor health and deaths in Newham:</a:t>
            </a:r>
          </a:p>
          <a:p>
            <a:pPr lvl="1" algn="just">
              <a:buFont typeface="Courier New" panose="02070309020205020404" pitchFamily="49" charset="0"/>
              <a:buChar char="o"/>
            </a:pPr>
            <a:r>
              <a:rPr lang="en-GB" sz="1900" dirty="0"/>
              <a:t>a</a:t>
            </a:r>
            <a:r>
              <a:rPr lang="en-GB" sz="1900" dirty="0" smtClean="0"/>
              <a:t>t a policy level – e.g. improving access and affordability of healthy foods and reducing marketing of unhealthy foods</a:t>
            </a:r>
          </a:p>
          <a:p>
            <a:pPr lvl="1" algn="just">
              <a:buFont typeface="Courier New" panose="02070309020205020404" pitchFamily="49" charset="0"/>
              <a:buChar char="o"/>
            </a:pPr>
            <a:r>
              <a:rPr lang="en-GB" sz="1900" dirty="0" smtClean="0"/>
              <a:t>at a system level – improving health and social care systems to ensure early diagnosis of health conditions</a:t>
            </a:r>
          </a:p>
          <a:p>
            <a:pPr lvl="1" algn="just">
              <a:buFont typeface="Courier New" panose="02070309020205020404" pitchFamily="49" charset="0"/>
              <a:buChar char="o"/>
            </a:pPr>
            <a:r>
              <a:rPr lang="en-GB" sz="1900" dirty="0" smtClean="0"/>
              <a:t>at a service level – such as </a:t>
            </a:r>
            <a:r>
              <a:rPr lang="en-GB" sz="1900" dirty="0"/>
              <a:t>provision of </a:t>
            </a:r>
            <a:r>
              <a:rPr lang="en-GB" sz="1900" dirty="0" smtClean="0"/>
              <a:t>accessible and culturally appropriate smoking cessation and weight management services</a:t>
            </a:r>
            <a:endParaRPr lang="en-GB" sz="1900" dirty="0"/>
          </a:p>
        </p:txBody>
      </p:sp>
      <p:sp>
        <p:nvSpPr>
          <p:cNvPr id="4" name="Rectangle 3">
            <a:extLst>
              <a:ext uri="{FF2B5EF4-FFF2-40B4-BE49-F238E27FC236}">
                <a16:creationId xmlns:a16="http://schemas.microsoft.com/office/drawing/2014/main" id="{276268B7-36BF-3147-B4AE-3B388CC39A5F}"/>
              </a:ext>
            </a:extLst>
          </p:cNvPr>
          <p:cNvSpPr/>
          <p:nvPr/>
        </p:nvSpPr>
        <p:spPr>
          <a:xfrm>
            <a:off x="0" y="3"/>
            <a:ext cx="12190413" cy="539645"/>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smtClean="0">
                <a:solidFill>
                  <a:schemeClr val="bg1"/>
                </a:solidFill>
              </a:rPr>
              <a:t>SUMMARY FINDINGS</a:t>
            </a:r>
            <a:endParaRPr lang="en-GB" sz="3200" b="1" dirty="0">
              <a:solidFill>
                <a:schemeClr val="bg1"/>
              </a:solidFill>
            </a:endParaRPr>
          </a:p>
        </p:txBody>
      </p:sp>
      <p:sp>
        <p:nvSpPr>
          <p:cNvPr id="2" name="Slide Number Placeholder 1"/>
          <p:cNvSpPr>
            <a:spLocks noGrp="1"/>
          </p:cNvSpPr>
          <p:nvPr>
            <p:ph type="sldNum" sz="quarter" idx="12"/>
          </p:nvPr>
        </p:nvSpPr>
        <p:spPr/>
        <p:txBody>
          <a:bodyPr/>
          <a:lstStyle/>
          <a:p>
            <a:fld id="{13D2868F-8BDD-4814-A9FF-20FEB30F74C8}" type="slidenum">
              <a:rPr lang="en-GB" smtClean="0"/>
              <a:t>4</a:t>
            </a:fld>
            <a:endParaRPr lang="en-GB"/>
          </a:p>
        </p:txBody>
      </p:sp>
    </p:spTree>
    <p:extLst>
      <p:ext uri="{BB962C8B-B14F-4D97-AF65-F5344CB8AC3E}">
        <p14:creationId xmlns:p14="http://schemas.microsoft.com/office/powerpoint/2010/main" val="12898589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5" name="Straight Connector 94"/>
          <p:cNvCxnSpPr/>
          <p:nvPr/>
        </p:nvCxnSpPr>
        <p:spPr>
          <a:xfrm>
            <a:off x="2345432" y="1124744"/>
            <a:ext cx="10633" cy="503347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3060237" y="1124744"/>
            <a:ext cx="10633" cy="503347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3780317" y="1124744"/>
            <a:ext cx="10633" cy="503347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4439022" y="1124744"/>
            <a:ext cx="10633" cy="503347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5180368" y="1231149"/>
            <a:ext cx="10633" cy="503347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5879182" y="1124744"/>
            <a:ext cx="10633" cy="503347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6588629" y="1124744"/>
            <a:ext cx="10633" cy="503347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7308709" y="1124744"/>
            <a:ext cx="10633" cy="503347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7978047" y="1124744"/>
            <a:ext cx="10633" cy="503347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1" name="Rounded Rectangle 90"/>
          <p:cNvSpPr/>
          <p:nvPr/>
        </p:nvSpPr>
        <p:spPr>
          <a:xfrm>
            <a:off x="2402582" y="5891564"/>
            <a:ext cx="6212903" cy="282187"/>
          </a:xfrm>
          <a:prstGeom prst="round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200" dirty="0" smtClean="0">
                <a:solidFill>
                  <a:schemeClr val="accent5">
                    <a:lumMod val="50000"/>
                  </a:schemeClr>
                </a:solidFill>
              </a:rPr>
              <a:t>Physical Activity advice</a:t>
            </a:r>
            <a:endParaRPr lang="en-GB" sz="1200" dirty="0">
              <a:solidFill>
                <a:schemeClr val="accent5">
                  <a:lumMod val="50000"/>
                </a:schemeClr>
              </a:solidFill>
            </a:endParaRPr>
          </a:p>
        </p:txBody>
      </p:sp>
      <p:sp>
        <p:nvSpPr>
          <p:cNvPr id="6" name="Rectangle 5">
            <a:extLst>
              <a:ext uri="{FF2B5EF4-FFF2-40B4-BE49-F238E27FC236}">
                <a16:creationId xmlns:a16="http://schemas.microsoft.com/office/drawing/2014/main" id="{276268B7-36BF-3147-B4AE-3B388CC39A5F}"/>
              </a:ext>
            </a:extLst>
          </p:cNvPr>
          <p:cNvSpPr/>
          <p:nvPr/>
        </p:nvSpPr>
        <p:spPr>
          <a:xfrm>
            <a:off x="0" y="3"/>
            <a:ext cx="12190413" cy="539645"/>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smtClean="0">
                <a:solidFill>
                  <a:schemeClr val="bg1"/>
                </a:solidFill>
              </a:rPr>
              <a:t>Levels of prevention across </a:t>
            </a:r>
            <a:r>
              <a:rPr lang="en-GB" sz="3200" b="1" dirty="0">
                <a:solidFill>
                  <a:schemeClr val="bg1"/>
                </a:solidFill>
              </a:rPr>
              <a:t>the </a:t>
            </a:r>
            <a:r>
              <a:rPr lang="en-GB" sz="3200" b="1" dirty="0" err="1">
                <a:solidFill>
                  <a:schemeClr val="bg1"/>
                </a:solidFill>
              </a:rPr>
              <a:t>lifecourse</a:t>
            </a:r>
            <a:endParaRPr lang="en-GB" sz="3200" b="1" dirty="0">
              <a:solidFill>
                <a:schemeClr val="bg1"/>
              </a:solidFill>
            </a:endParaRPr>
          </a:p>
        </p:txBody>
      </p:sp>
      <p:cxnSp>
        <p:nvCxnSpPr>
          <p:cNvPr id="45" name="Straight Connector 44"/>
          <p:cNvCxnSpPr/>
          <p:nvPr/>
        </p:nvCxnSpPr>
        <p:spPr>
          <a:xfrm>
            <a:off x="1038350" y="1196752"/>
            <a:ext cx="0" cy="504056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1038350" y="6225437"/>
            <a:ext cx="7649144" cy="11758"/>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1" name="Rounded Rectangle 70"/>
          <p:cNvSpPr/>
          <p:nvPr/>
        </p:nvSpPr>
        <p:spPr>
          <a:xfrm rot="16200000">
            <a:off x="13853" y="5268528"/>
            <a:ext cx="1443038" cy="494530"/>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dirty="0" smtClean="0">
                <a:solidFill>
                  <a:srgbClr val="00B050"/>
                </a:solidFill>
              </a:rPr>
              <a:t>Primary </a:t>
            </a:r>
            <a:endParaRPr lang="en-GB" dirty="0">
              <a:solidFill>
                <a:srgbClr val="00B050"/>
              </a:solidFill>
            </a:endParaRPr>
          </a:p>
        </p:txBody>
      </p:sp>
      <p:sp>
        <p:nvSpPr>
          <p:cNvPr id="72" name="Rounded Rectangle 71"/>
          <p:cNvSpPr/>
          <p:nvPr/>
        </p:nvSpPr>
        <p:spPr>
          <a:xfrm rot="16200000">
            <a:off x="13853" y="3551392"/>
            <a:ext cx="1443038" cy="494530"/>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dirty="0" smtClean="0">
                <a:solidFill>
                  <a:srgbClr val="00B050"/>
                </a:solidFill>
              </a:rPr>
              <a:t>Secondary</a:t>
            </a:r>
            <a:endParaRPr lang="en-GB" dirty="0">
              <a:solidFill>
                <a:srgbClr val="00B050"/>
              </a:solidFill>
            </a:endParaRPr>
          </a:p>
        </p:txBody>
      </p:sp>
      <p:sp>
        <p:nvSpPr>
          <p:cNvPr id="73" name="Rounded Rectangle 72"/>
          <p:cNvSpPr/>
          <p:nvPr/>
        </p:nvSpPr>
        <p:spPr>
          <a:xfrm rot="16200000">
            <a:off x="13853" y="1834256"/>
            <a:ext cx="1443038" cy="494530"/>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dirty="0" smtClean="0">
                <a:solidFill>
                  <a:srgbClr val="00B050"/>
                </a:solidFill>
              </a:rPr>
              <a:t>Tertiary</a:t>
            </a:r>
            <a:endParaRPr lang="en-GB" dirty="0">
              <a:solidFill>
                <a:srgbClr val="00B050"/>
              </a:solidFill>
            </a:endParaRPr>
          </a:p>
        </p:txBody>
      </p:sp>
      <p:cxnSp>
        <p:nvCxnSpPr>
          <p:cNvPr id="74" name="Straight Connector 73"/>
          <p:cNvCxnSpPr/>
          <p:nvPr/>
        </p:nvCxnSpPr>
        <p:spPr>
          <a:xfrm>
            <a:off x="1702718" y="1196752"/>
            <a:ext cx="12700" cy="5040443"/>
          </a:xfrm>
          <a:prstGeom prst="line">
            <a:avLst/>
          </a:prstGeom>
          <a:ln w="381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5" name="Rounded Rectangle 74"/>
          <p:cNvSpPr/>
          <p:nvPr/>
        </p:nvSpPr>
        <p:spPr>
          <a:xfrm>
            <a:off x="992882" y="6309320"/>
            <a:ext cx="647700" cy="442912"/>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400" dirty="0">
                <a:solidFill>
                  <a:srgbClr val="00B050"/>
                </a:solidFill>
              </a:rPr>
              <a:t>-9m</a:t>
            </a:r>
          </a:p>
        </p:txBody>
      </p:sp>
      <p:sp>
        <p:nvSpPr>
          <p:cNvPr id="76" name="Rounded Rectangle 75"/>
          <p:cNvSpPr/>
          <p:nvPr/>
        </p:nvSpPr>
        <p:spPr>
          <a:xfrm>
            <a:off x="1696144" y="6309320"/>
            <a:ext cx="649288" cy="442912"/>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400" dirty="0">
                <a:solidFill>
                  <a:srgbClr val="00B050"/>
                </a:solidFill>
              </a:rPr>
              <a:t>Birth</a:t>
            </a:r>
          </a:p>
        </p:txBody>
      </p:sp>
      <p:sp>
        <p:nvSpPr>
          <p:cNvPr id="77" name="Rounded Rectangle 76"/>
          <p:cNvSpPr/>
          <p:nvPr/>
        </p:nvSpPr>
        <p:spPr>
          <a:xfrm>
            <a:off x="2402582" y="6309320"/>
            <a:ext cx="647700" cy="442912"/>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400" dirty="0">
                <a:solidFill>
                  <a:srgbClr val="00B050"/>
                </a:solidFill>
              </a:rPr>
              <a:t>10</a:t>
            </a:r>
          </a:p>
        </p:txBody>
      </p:sp>
      <p:sp>
        <p:nvSpPr>
          <p:cNvPr id="78" name="Rounded Rectangle 77"/>
          <p:cNvSpPr/>
          <p:nvPr/>
        </p:nvSpPr>
        <p:spPr>
          <a:xfrm>
            <a:off x="3107432" y="6309320"/>
            <a:ext cx="647700" cy="442912"/>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400" dirty="0">
                <a:solidFill>
                  <a:srgbClr val="00B050"/>
                </a:solidFill>
              </a:rPr>
              <a:t>20</a:t>
            </a:r>
          </a:p>
        </p:txBody>
      </p:sp>
      <p:sp>
        <p:nvSpPr>
          <p:cNvPr id="80" name="Rounded Rectangle 79"/>
          <p:cNvSpPr/>
          <p:nvPr/>
        </p:nvSpPr>
        <p:spPr>
          <a:xfrm>
            <a:off x="3812282" y="6309320"/>
            <a:ext cx="649287" cy="442912"/>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400" dirty="0">
                <a:solidFill>
                  <a:srgbClr val="00B050"/>
                </a:solidFill>
              </a:rPr>
              <a:t>30</a:t>
            </a:r>
          </a:p>
        </p:txBody>
      </p:sp>
      <p:sp>
        <p:nvSpPr>
          <p:cNvPr id="81" name="Rounded Rectangle 80"/>
          <p:cNvSpPr/>
          <p:nvPr/>
        </p:nvSpPr>
        <p:spPr>
          <a:xfrm>
            <a:off x="4518719" y="6306624"/>
            <a:ext cx="647700" cy="441325"/>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400" dirty="0">
                <a:solidFill>
                  <a:srgbClr val="00B050"/>
                </a:solidFill>
              </a:rPr>
              <a:t>40</a:t>
            </a:r>
          </a:p>
        </p:txBody>
      </p:sp>
      <p:sp>
        <p:nvSpPr>
          <p:cNvPr id="82" name="Rounded Rectangle 81"/>
          <p:cNvSpPr/>
          <p:nvPr/>
        </p:nvSpPr>
        <p:spPr>
          <a:xfrm>
            <a:off x="5926832" y="6301233"/>
            <a:ext cx="647700" cy="442913"/>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400" dirty="0">
                <a:solidFill>
                  <a:srgbClr val="00B050"/>
                </a:solidFill>
              </a:rPr>
              <a:t>60</a:t>
            </a:r>
          </a:p>
        </p:txBody>
      </p:sp>
      <p:sp>
        <p:nvSpPr>
          <p:cNvPr id="83" name="Rounded Rectangle 82"/>
          <p:cNvSpPr/>
          <p:nvPr/>
        </p:nvSpPr>
        <p:spPr>
          <a:xfrm>
            <a:off x="6631682" y="6308691"/>
            <a:ext cx="647700" cy="441325"/>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400" dirty="0">
                <a:solidFill>
                  <a:srgbClr val="00B050"/>
                </a:solidFill>
              </a:rPr>
              <a:t>70</a:t>
            </a:r>
          </a:p>
        </p:txBody>
      </p:sp>
      <p:sp>
        <p:nvSpPr>
          <p:cNvPr id="84" name="Rounded Rectangle 83"/>
          <p:cNvSpPr/>
          <p:nvPr/>
        </p:nvSpPr>
        <p:spPr>
          <a:xfrm>
            <a:off x="7334944" y="6305516"/>
            <a:ext cx="649288" cy="442913"/>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400" dirty="0">
                <a:solidFill>
                  <a:srgbClr val="00B050"/>
                </a:solidFill>
              </a:rPr>
              <a:t>80</a:t>
            </a:r>
          </a:p>
        </p:txBody>
      </p:sp>
      <p:sp>
        <p:nvSpPr>
          <p:cNvPr id="85" name="Rounded Rectangle 84"/>
          <p:cNvSpPr/>
          <p:nvPr/>
        </p:nvSpPr>
        <p:spPr>
          <a:xfrm>
            <a:off x="8039794" y="6305516"/>
            <a:ext cx="647700" cy="442913"/>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400" dirty="0">
                <a:solidFill>
                  <a:srgbClr val="00B050"/>
                </a:solidFill>
              </a:rPr>
              <a:t>90+</a:t>
            </a:r>
          </a:p>
        </p:txBody>
      </p:sp>
      <p:sp>
        <p:nvSpPr>
          <p:cNvPr id="86" name="Rounded Rectangle 85"/>
          <p:cNvSpPr/>
          <p:nvPr/>
        </p:nvSpPr>
        <p:spPr>
          <a:xfrm>
            <a:off x="5227364" y="6307864"/>
            <a:ext cx="647700" cy="441325"/>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400" dirty="0">
                <a:solidFill>
                  <a:srgbClr val="00B050"/>
                </a:solidFill>
              </a:rPr>
              <a:t>5</a:t>
            </a:r>
            <a:r>
              <a:rPr lang="en-GB" sz="1400" dirty="0" smtClean="0">
                <a:solidFill>
                  <a:srgbClr val="00B050"/>
                </a:solidFill>
              </a:rPr>
              <a:t>0</a:t>
            </a:r>
            <a:endParaRPr lang="en-GB" sz="1400" dirty="0">
              <a:solidFill>
                <a:srgbClr val="00B050"/>
              </a:solidFill>
            </a:endParaRPr>
          </a:p>
        </p:txBody>
      </p:sp>
      <p:sp>
        <p:nvSpPr>
          <p:cNvPr id="87" name="Rectangle 86"/>
          <p:cNvSpPr/>
          <p:nvPr/>
        </p:nvSpPr>
        <p:spPr>
          <a:xfrm>
            <a:off x="4643411" y="709587"/>
            <a:ext cx="907803" cy="441325"/>
          </a:xfrm>
          <a:prstGeom prst="rect">
            <a:avLst/>
          </a:prstGeom>
          <a:solidFill>
            <a:schemeClr val="bg1">
              <a:lumMod val="85000"/>
            </a:schemeClr>
          </a:solidFill>
          <a:ln>
            <a:solidFill>
              <a:srgbClr val="D10074"/>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defRPr/>
            </a:pPr>
            <a:r>
              <a:rPr lang="en-GB" b="1" dirty="0" smtClean="0">
                <a:solidFill>
                  <a:srgbClr val="D10074"/>
                </a:solidFill>
              </a:rPr>
              <a:t>Obesity</a:t>
            </a:r>
            <a:endParaRPr lang="en-GB" b="1" dirty="0">
              <a:solidFill>
                <a:srgbClr val="D10074"/>
              </a:solidFill>
            </a:endParaRPr>
          </a:p>
        </p:txBody>
      </p:sp>
      <p:sp>
        <p:nvSpPr>
          <p:cNvPr id="89" name="Rounded Rectangle 88"/>
          <p:cNvSpPr/>
          <p:nvPr/>
        </p:nvSpPr>
        <p:spPr>
          <a:xfrm>
            <a:off x="1019472" y="5602117"/>
            <a:ext cx="827263" cy="553892"/>
          </a:xfrm>
          <a:prstGeom prst="round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GB" sz="1050" dirty="0" smtClean="0">
                <a:solidFill>
                  <a:schemeClr val="accent5">
                    <a:lumMod val="50000"/>
                  </a:schemeClr>
                </a:solidFill>
              </a:rPr>
              <a:t>Pre-conception diet advice</a:t>
            </a:r>
            <a:endParaRPr lang="en-GB" sz="1050" dirty="0">
              <a:solidFill>
                <a:schemeClr val="accent5">
                  <a:lumMod val="50000"/>
                </a:schemeClr>
              </a:solidFill>
            </a:endParaRPr>
          </a:p>
        </p:txBody>
      </p:sp>
      <p:sp>
        <p:nvSpPr>
          <p:cNvPr id="93" name="Rounded Rectangle 92"/>
          <p:cNvSpPr/>
          <p:nvPr/>
        </p:nvSpPr>
        <p:spPr>
          <a:xfrm>
            <a:off x="3059398" y="1695190"/>
            <a:ext cx="2830418" cy="354308"/>
          </a:xfrm>
          <a:prstGeom prst="round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200" dirty="0" smtClean="0">
                <a:solidFill>
                  <a:schemeClr val="accent5">
                    <a:lumMod val="50000"/>
                  </a:schemeClr>
                </a:solidFill>
              </a:rPr>
              <a:t>Bariatric surgery</a:t>
            </a:r>
            <a:endParaRPr lang="en-GB" sz="1200" dirty="0">
              <a:solidFill>
                <a:schemeClr val="accent5">
                  <a:lumMod val="50000"/>
                </a:schemeClr>
              </a:solidFill>
            </a:endParaRPr>
          </a:p>
        </p:txBody>
      </p:sp>
      <p:sp>
        <p:nvSpPr>
          <p:cNvPr id="107" name="Rounded Rectangle 106"/>
          <p:cNvSpPr/>
          <p:nvPr/>
        </p:nvSpPr>
        <p:spPr>
          <a:xfrm>
            <a:off x="2401531" y="5533062"/>
            <a:ext cx="6210357" cy="272202"/>
          </a:xfrm>
          <a:prstGeom prst="round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200" dirty="0" smtClean="0">
                <a:solidFill>
                  <a:schemeClr val="accent5">
                    <a:lumMod val="50000"/>
                  </a:schemeClr>
                </a:solidFill>
              </a:rPr>
              <a:t>Healthy Eating advice</a:t>
            </a:r>
            <a:endParaRPr lang="en-GB" sz="1200" dirty="0">
              <a:solidFill>
                <a:schemeClr val="accent5">
                  <a:lumMod val="50000"/>
                </a:schemeClr>
              </a:solidFill>
            </a:endParaRPr>
          </a:p>
        </p:txBody>
      </p:sp>
      <p:sp>
        <p:nvSpPr>
          <p:cNvPr id="44" name="Rounded Rectangle 43"/>
          <p:cNvSpPr/>
          <p:nvPr/>
        </p:nvSpPr>
        <p:spPr>
          <a:xfrm>
            <a:off x="1846735" y="4695131"/>
            <a:ext cx="1008112" cy="462061"/>
          </a:xfrm>
          <a:prstGeom prst="round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200" dirty="0" smtClean="0">
                <a:solidFill>
                  <a:schemeClr val="accent5">
                    <a:lumMod val="50000"/>
                  </a:schemeClr>
                </a:solidFill>
              </a:rPr>
              <a:t>Free school meals (4-7)</a:t>
            </a:r>
            <a:endParaRPr lang="en-GB" sz="1200" dirty="0">
              <a:solidFill>
                <a:schemeClr val="accent5">
                  <a:lumMod val="50000"/>
                </a:schemeClr>
              </a:solidFill>
            </a:endParaRPr>
          </a:p>
        </p:txBody>
      </p:sp>
      <p:sp>
        <p:nvSpPr>
          <p:cNvPr id="47" name="Rounded Rectangle 46"/>
          <p:cNvSpPr/>
          <p:nvPr/>
        </p:nvSpPr>
        <p:spPr>
          <a:xfrm>
            <a:off x="2986079" y="3542240"/>
            <a:ext cx="5615089" cy="272202"/>
          </a:xfrm>
          <a:prstGeom prst="round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200" dirty="0" smtClean="0">
                <a:solidFill>
                  <a:schemeClr val="accent5">
                    <a:lumMod val="50000"/>
                  </a:schemeClr>
                </a:solidFill>
              </a:rPr>
              <a:t>National Diabetes Prevention Programme (lifestyle)</a:t>
            </a:r>
            <a:endParaRPr lang="en-GB" sz="1200" dirty="0">
              <a:solidFill>
                <a:schemeClr val="accent5">
                  <a:lumMod val="50000"/>
                </a:schemeClr>
              </a:solidFill>
            </a:endParaRPr>
          </a:p>
        </p:txBody>
      </p:sp>
      <p:sp>
        <p:nvSpPr>
          <p:cNvPr id="46" name="Rounded Rectangle 45"/>
          <p:cNvSpPr/>
          <p:nvPr/>
        </p:nvSpPr>
        <p:spPr>
          <a:xfrm>
            <a:off x="1841376" y="5207935"/>
            <a:ext cx="1008112" cy="288031"/>
          </a:xfrm>
          <a:prstGeom prst="round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200" dirty="0" smtClean="0">
                <a:solidFill>
                  <a:schemeClr val="accent5">
                    <a:lumMod val="50000"/>
                  </a:schemeClr>
                </a:solidFill>
              </a:rPr>
              <a:t>Daily mile</a:t>
            </a:r>
            <a:endParaRPr lang="en-GB" sz="1200" dirty="0">
              <a:solidFill>
                <a:schemeClr val="accent5">
                  <a:lumMod val="50000"/>
                </a:schemeClr>
              </a:solidFill>
            </a:endParaRPr>
          </a:p>
        </p:txBody>
      </p:sp>
      <p:sp>
        <p:nvSpPr>
          <p:cNvPr id="48" name="Rounded Rectangle 47"/>
          <p:cNvSpPr/>
          <p:nvPr/>
        </p:nvSpPr>
        <p:spPr>
          <a:xfrm>
            <a:off x="2345432" y="3144060"/>
            <a:ext cx="6212903" cy="282187"/>
          </a:xfrm>
          <a:prstGeom prst="round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200" dirty="0" smtClean="0">
                <a:solidFill>
                  <a:schemeClr val="accent5">
                    <a:lumMod val="50000"/>
                  </a:schemeClr>
                </a:solidFill>
              </a:rPr>
              <a:t>Weight management: healthy eating/diet/exercise</a:t>
            </a:r>
            <a:endParaRPr lang="en-GB" sz="1200" dirty="0">
              <a:solidFill>
                <a:schemeClr val="accent5">
                  <a:lumMod val="50000"/>
                </a:schemeClr>
              </a:solidFill>
            </a:endParaRPr>
          </a:p>
        </p:txBody>
      </p:sp>
      <p:sp>
        <p:nvSpPr>
          <p:cNvPr id="49" name="Rounded Rectangle 48"/>
          <p:cNvSpPr/>
          <p:nvPr/>
        </p:nvSpPr>
        <p:spPr>
          <a:xfrm>
            <a:off x="4417969" y="4267334"/>
            <a:ext cx="2467632" cy="214246"/>
          </a:xfrm>
          <a:prstGeom prst="round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200" dirty="0" smtClean="0">
                <a:solidFill>
                  <a:schemeClr val="accent5">
                    <a:lumMod val="50000"/>
                  </a:schemeClr>
                </a:solidFill>
              </a:rPr>
              <a:t>NHS Health Checks (age 40-74)</a:t>
            </a:r>
            <a:endParaRPr lang="en-GB" sz="1200" dirty="0">
              <a:solidFill>
                <a:schemeClr val="accent5">
                  <a:lumMod val="50000"/>
                </a:schemeClr>
              </a:solidFill>
            </a:endParaRPr>
          </a:p>
        </p:txBody>
      </p:sp>
      <p:sp>
        <p:nvSpPr>
          <p:cNvPr id="50" name="Rounded Rectangle 49"/>
          <p:cNvSpPr/>
          <p:nvPr/>
        </p:nvSpPr>
        <p:spPr>
          <a:xfrm>
            <a:off x="1001997" y="3232890"/>
            <a:ext cx="850012" cy="628158"/>
          </a:xfrm>
          <a:prstGeom prst="round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GB" sz="1000" dirty="0" smtClean="0">
                <a:solidFill>
                  <a:schemeClr val="accent5">
                    <a:lumMod val="50000"/>
                  </a:schemeClr>
                </a:solidFill>
              </a:rPr>
              <a:t>Midwife – weight management in pregnancy</a:t>
            </a:r>
            <a:endParaRPr lang="en-GB" sz="1000" dirty="0">
              <a:solidFill>
                <a:schemeClr val="accent5">
                  <a:lumMod val="50000"/>
                </a:schemeClr>
              </a:solidFill>
            </a:endParaRPr>
          </a:p>
        </p:txBody>
      </p:sp>
      <p:cxnSp>
        <p:nvCxnSpPr>
          <p:cNvPr id="51" name="Straight Connector 50"/>
          <p:cNvCxnSpPr/>
          <p:nvPr/>
        </p:nvCxnSpPr>
        <p:spPr>
          <a:xfrm flipH="1" flipV="1">
            <a:off x="1038351" y="2897736"/>
            <a:ext cx="772115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1054646" y="4653136"/>
            <a:ext cx="772115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1876288" y="5602117"/>
            <a:ext cx="906163" cy="563187"/>
          </a:xfrm>
          <a:prstGeom prst="round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GB" sz="1200" dirty="0" smtClean="0">
                <a:solidFill>
                  <a:schemeClr val="accent5">
                    <a:lumMod val="50000"/>
                  </a:schemeClr>
                </a:solidFill>
              </a:rPr>
              <a:t>NCMP (Reception &amp; Yr 6)</a:t>
            </a:r>
            <a:endParaRPr lang="en-GB" sz="1200" dirty="0">
              <a:solidFill>
                <a:schemeClr val="accent5">
                  <a:lumMod val="50000"/>
                </a:schemeClr>
              </a:solidFill>
            </a:endParaRPr>
          </a:p>
        </p:txBody>
      </p:sp>
      <p:sp>
        <p:nvSpPr>
          <p:cNvPr id="54" name="Rounded Rectangle 53"/>
          <p:cNvSpPr/>
          <p:nvPr/>
        </p:nvSpPr>
        <p:spPr>
          <a:xfrm>
            <a:off x="2986079" y="3897761"/>
            <a:ext cx="5615089" cy="272202"/>
          </a:xfrm>
          <a:prstGeom prst="round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200" dirty="0" smtClean="0">
                <a:solidFill>
                  <a:schemeClr val="accent5">
                    <a:lumMod val="50000"/>
                  </a:schemeClr>
                </a:solidFill>
              </a:rPr>
              <a:t>NHS Low calorie diet </a:t>
            </a:r>
            <a:endParaRPr lang="en-GB" sz="1200" dirty="0">
              <a:solidFill>
                <a:schemeClr val="accent5">
                  <a:lumMod val="50000"/>
                </a:schemeClr>
              </a:solidFill>
            </a:endParaRPr>
          </a:p>
        </p:txBody>
      </p:sp>
      <p:sp>
        <p:nvSpPr>
          <p:cNvPr id="55" name="Rounded Rectangle 54"/>
          <p:cNvSpPr/>
          <p:nvPr/>
        </p:nvSpPr>
        <p:spPr>
          <a:xfrm>
            <a:off x="3070870" y="2089370"/>
            <a:ext cx="4208512" cy="354308"/>
          </a:xfrm>
          <a:prstGeom prst="round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r>
              <a:rPr lang="en-GB" sz="1200" dirty="0" smtClean="0">
                <a:solidFill>
                  <a:schemeClr val="accent5">
                    <a:lumMod val="50000"/>
                  </a:schemeClr>
                </a:solidFill>
              </a:rPr>
              <a:t>Medication </a:t>
            </a:r>
            <a:endParaRPr lang="en-GB" sz="1200" dirty="0">
              <a:solidFill>
                <a:schemeClr val="accent5">
                  <a:lumMod val="50000"/>
                </a:schemeClr>
              </a:solidFill>
            </a:endParaRPr>
          </a:p>
        </p:txBody>
      </p:sp>
      <p:sp>
        <p:nvSpPr>
          <p:cNvPr id="2" name="Slide Number Placeholder 1"/>
          <p:cNvSpPr>
            <a:spLocks noGrp="1"/>
          </p:cNvSpPr>
          <p:nvPr>
            <p:ph type="sldNum" sz="quarter" idx="12"/>
          </p:nvPr>
        </p:nvSpPr>
        <p:spPr/>
        <p:txBody>
          <a:bodyPr/>
          <a:lstStyle/>
          <a:p>
            <a:fld id="{13D2868F-8BDD-4814-A9FF-20FEB30F74C8}" type="slidenum">
              <a:rPr lang="en-GB" smtClean="0"/>
              <a:t>40</a:t>
            </a:fld>
            <a:endParaRPr lang="en-GB"/>
          </a:p>
        </p:txBody>
      </p:sp>
      <p:sp>
        <p:nvSpPr>
          <p:cNvPr id="56" name="TextBox 55"/>
          <p:cNvSpPr txBox="1"/>
          <p:nvPr/>
        </p:nvSpPr>
        <p:spPr>
          <a:xfrm>
            <a:off x="8924456" y="847436"/>
            <a:ext cx="3181886" cy="5693866"/>
          </a:xfrm>
          <a:prstGeom prst="rect">
            <a:avLst/>
          </a:prstGeom>
          <a:noFill/>
          <a:ln>
            <a:solidFill>
              <a:schemeClr val="bg1">
                <a:lumMod val="85000"/>
              </a:schemeClr>
            </a:solidFill>
          </a:ln>
        </p:spPr>
        <p:txBody>
          <a:bodyPr wrap="square" rtlCol="0">
            <a:spAutoFit/>
          </a:bodyPr>
          <a:lstStyle/>
          <a:p>
            <a:pPr algn="just"/>
            <a:r>
              <a:rPr lang="en-GB" sz="1600" dirty="0" smtClean="0">
                <a:solidFill>
                  <a:srgbClr val="FF0074"/>
                </a:solidFill>
              </a:rPr>
              <a:t>Using overweight and obesity as an example risk condition this maps the prevention opportunities available at the primary, secondary and tertiary levels. </a:t>
            </a:r>
          </a:p>
          <a:p>
            <a:pPr algn="just"/>
            <a:endParaRPr lang="en-GB" sz="1600" dirty="0" smtClean="0">
              <a:solidFill>
                <a:srgbClr val="FF0074"/>
              </a:solidFill>
            </a:endParaRPr>
          </a:p>
          <a:p>
            <a:pPr algn="just"/>
            <a:r>
              <a:rPr lang="en-GB" sz="1600" dirty="0" smtClean="0">
                <a:solidFill>
                  <a:srgbClr val="FF0074"/>
                </a:solidFill>
              </a:rPr>
              <a:t>Primary prevention can begin in childhood and can be incorporated across the life-course. </a:t>
            </a:r>
          </a:p>
          <a:p>
            <a:pPr algn="just"/>
            <a:endParaRPr lang="en-GB" sz="1600" dirty="0">
              <a:solidFill>
                <a:srgbClr val="FF0074"/>
              </a:solidFill>
            </a:endParaRPr>
          </a:p>
          <a:p>
            <a:pPr algn="just"/>
            <a:r>
              <a:rPr lang="en-GB" sz="1600" dirty="0" smtClean="0">
                <a:solidFill>
                  <a:srgbClr val="FF0074"/>
                </a:solidFill>
              </a:rPr>
              <a:t>Secondary prevention initiatives support patients who are already overweight and obese, and help to reduce their weight to prevent conditions such as diabetes and cardiovascular diseases.</a:t>
            </a:r>
          </a:p>
          <a:p>
            <a:pPr algn="just"/>
            <a:endParaRPr lang="en-GB" sz="1600" dirty="0">
              <a:solidFill>
                <a:srgbClr val="FF0074"/>
              </a:solidFill>
            </a:endParaRPr>
          </a:p>
          <a:p>
            <a:pPr algn="just"/>
            <a:r>
              <a:rPr lang="en-GB" sz="1600" dirty="0" smtClean="0">
                <a:solidFill>
                  <a:srgbClr val="FF0074"/>
                </a:solidFill>
              </a:rPr>
              <a:t>Tertiary prevention is usually for patients who are morbidly obese and for whom other services have not been effective, leading them to require bariatric surgery. </a:t>
            </a:r>
            <a:endParaRPr lang="en-GB" sz="1400" dirty="0" smtClean="0"/>
          </a:p>
          <a:p>
            <a:endParaRPr lang="en-GB" sz="1200" dirty="0"/>
          </a:p>
        </p:txBody>
      </p:sp>
    </p:spTree>
    <p:extLst>
      <p:ext uri="{BB962C8B-B14F-4D97-AF65-F5344CB8AC3E}">
        <p14:creationId xmlns:p14="http://schemas.microsoft.com/office/powerpoint/2010/main" val="5443231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BB9925-CFE7-4F54-9BB2-D8A082D53914}"/>
              </a:ext>
            </a:extLst>
          </p:cNvPr>
          <p:cNvSpPr>
            <a:spLocks noGrp="1"/>
          </p:cNvSpPr>
          <p:nvPr>
            <p:ph type="sldNum" sz="quarter" idx="11"/>
          </p:nvPr>
        </p:nvSpPr>
        <p:spPr/>
        <p:txBody>
          <a:bodyPr/>
          <a:lstStyle/>
          <a:p>
            <a:pPr>
              <a:defRPr/>
            </a:pPr>
            <a:fld id="{7D24E371-840F-4AE2-8EA2-5DD748A20416}" type="slidenum">
              <a:rPr lang="en-ZA" smtClean="0"/>
              <a:pPr>
                <a:defRPr/>
              </a:pPr>
              <a:t>41</a:t>
            </a:fld>
            <a:endParaRPr lang="en-ZA" dirty="0"/>
          </a:p>
        </p:txBody>
      </p:sp>
      <p:sp>
        <p:nvSpPr>
          <p:cNvPr id="8" name="Rectangle 7">
            <a:extLst>
              <a:ext uri="{FF2B5EF4-FFF2-40B4-BE49-F238E27FC236}">
                <a16:creationId xmlns:a16="http://schemas.microsoft.com/office/drawing/2014/main" id="{276268B7-36BF-3147-B4AE-3B388CC39A5F}"/>
              </a:ext>
            </a:extLst>
          </p:cNvPr>
          <p:cNvSpPr/>
          <p:nvPr/>
        </p:nvSpPr>
        <p:spPr>
          <a:xfrm>
            <a:off x="0" y="447"/>
            <a:ext cx="12190413" cy="539645"/>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smtClean="0">
                <a:solidFill>
                  <a:schemeClr val="bg1"/>
                </a:solidFill>
              </a:rPr>
              <a:t>Adult Obesity Service Gaps</a:t>
            </a:r>
            <a:endParaRPr lang="en-GB" sz="2800" b="1" dirty="0">
              <a:solidFill>
                <a:schemeClr val="bg1"/>
              </a:solidFill>
            </a:endParaRPr>
          </a:p>
        </p:txBody>
      </p:sp>
      <p:sp>
        <p:nvSpPr>
          <p:cNvPr id="4" name="Rectangle 2"/>
          <p:cNvSpPr>
            <a:spLocks noChangeArrowheads="1"/>
          </p:cNvSpPr>
          <p:nvPr/>
        </p:nvSpPr>
        <p:spPr bwMode="auto">
          <a:xfrm>
            <a:off x="6065429" y="1050693"/>
            <a:ext cx="5998994" cy="5670783"/>
          </a:xfrm>
          <a:prstGeom prst="rect">
            <a:avLst/>
          </a:prstGeom>
          <a:solidFill>
            <a:schemeClr val="bg1"/>
          </a:solidFill>
          <a:ln w="19050">
            <a:solidFill>
              <a:srgbClr val="FF0074"/>
            </a:solid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400" b="0" i="0" strike="noStrike" cap="none" normalizeH="0" baseline="0" dirty="0" smtClean="0">
                <a:ln>
                  <a:noFill/>
                </a:ln>
                <a:solidFill>
                  <a:srgbClr val="FF0074"/>
                </a:solidFill>
                <a:effectLst/>
                <a:latin typeface="Arial" panose="020B0604020202020204" pitchFamily="34" charset="0"/>
                <a:ea typeface="Calibri" panose="020F0502020204030204" pitchFamily="34" charset="0"/>
                <a:cs typeface="Arial" panose="020B0604020202020204" pitchFamily="34" charset="0"/>
              </a:rPr>
              <a:t>There are around 265,000 adults</a:t>
            </a:r>
            <a:r>
              <a:rPr kumimoji="0" lang="en-GB" altLang="en-US" sz="1400" b="0" i="0" strike="noStrike" cap="none" normalizeH="0" dirty="0" smtClean="0">
                <a:ln>
                  <a:noFill/>
                </a:ln>
                <a:solidFill>
                  <a:srgbClr val="FF0074"/>
                </a:solidFill>
                <a:effectLst/>
                <a:latin typeface="Arial" panose="020B0604020202020204" pitchFamily="34" charset="0"/>
                <a:ea typeface="Calibri" panose="020F0502020204030204" pitchFamily="34" charset="0"/>
                <a:cs typeface="Arial" panose="020B0604020202020204" pitchFamily="34" charset="0"/>
              </a:rPr>
              <a:t> in Newham. Notably:</a:t>
            </a:r>
          </a:p>
          <a:p>
            <a:pPr marL="742950" lvl="1" indent="-285750" algn="just" eaLnBrk="0" fontAlgn="base" hangingPunct="0">
              <a:spcBef>
                <a:spcPct val="0"/>
              </a:spcBef>
              <a:spcAft>
                <a:spcPct val="0"/>
              </a:spcAft>
              <a:buFont typeface="Arial" panose="020B0604020202020204" pitchFamily="34" charset="0"/>
              <a:buChar char="•"/>
            </a:pPr>
            <a:r>
              <a:rPr kumimoji="0" lang="en-GB" altLang="en-US" sz="1400" b="0" i="0" strike="noStrike" cap="none" normalizeH="0" dirty="0" smtClean="0">
                <a:ln>
                  <a:noFill/>
                </a:ln>
                <a:solidFill>
                  <a:srgbClr val="FF0074"/>
                </a:solidFill>
                <a:effectLst/>
                <a:latin typeface="Arial" panose="020B0604020202020204" pitchFamily="34" charset="0"/>
                <a:ea typeface="Calibri" panose="020F0502020204030204" pitchFamily="34" charset="0"/>
                <a:cs typeface="Arial" panose="020B0604020202020204" pitchFamily="34" charset="0"/>
              </a:rPr>
              <a:t>around half of adults are physically inactive</a:t>
            </a:r>
          </a:p>
          <a:p>
            <a:pPr marL="742950" lvl="1" indent="-285750" algn="just" eaLnBrk="0" fontAlgn="base" hangingPunct="0">
              <a:spcBef>
                <a:spcPct val="0"/>
              </a:spcBef>
              <a:spcAft>
                <a:spcPct val="0"/>
              </a:spcAft>
              <a:buFont typeface="Arial" panose="020B0604020202020204" pitchFamily="34" charset="0"/>
              <a:buChar char="•"/>
            </a:pPr>
            <a:r>
              <a:rPr kumimoji="0" lang="en-GB" altLang="en-US" sz="1400" b="0" i="0" strike="noStrike" cap="none" normalizeH="0" dirty="0" smtClean="0">
                <a:ln>
                  <a:noFill/>
                </a:ln>
                <a:solidFill>
                  <a:srgbClr val="FF0074"/>
                </a:solidFill>
                <a:effectLst/>
                <a:latin typeface="Arial" panose="020B0604020202020204" pitchFamily="34" charset="0"/>
                <a:ea typeface="Calibri" panose="020F0502020204030204" pitchFamily="34" charset="0"/>
                <a:cs typeface="Arial" panose="020B0604020202020204" pitchFamily="34" charset="0"/>
              </a:rPr>
              <a:t>more than 1 in 10 are obese, and over half are overweight, figures that increase substantiall</a:t>
            </a:r>
            <a:r>
              <a:rPr lang="en-GB" altLang="en-US" sz="1400" dirty="0" smtClean="0">
                <a:solidFill>
                  <a:srgbClr val="FF0074"/>
                </a:solidFill>
                <a:latin typeface="Arial" panose="020B0604020202020204" pitchFamily="34" charset="0"/>
                <a:ea typeface="Calibri" panose="020F0502020204030204" pitchFamily="34" charset="0"/>
                <a:cs typeface="Arial" panose="020B0604020202020204" pitchFamily="34" charset="0"/>
              </a:rPr>
              <a:t>y when ethnically adjusted BMIs are utilised</a:t>
            </a:r>
            <a:endParaRPr kumimoji="0" lang="en-GB" altLang="en-US" sz="1400" b="0" i="0" strike="noStrike" cap="none" normalizeH="0" dirty="0" smtClean="0">
              <a:ln>
                <a:noFill/>
              </a:ln>
              <a:solidFill>
                <a:srgbClr val="FF0074"/>
              </a:solidFill>
              <a:effectLst/>
              <a:latin typeface="Arial" panose="020B0604020202020204" pitchFamily="34" charset="0"/>
              <a:ea typeface="Calibri" panose="020F0502020204030204" pitchFamily="34" charset="0"/>
              <a:cs typeface="Arial" panose="020B0604020202020204" pitchFamily="34" charset="0"/>
            </a:endParaRPr>
          </a:p>
          <a:p>
            <a:pPr marL="742950" lvl="1" indent="-285750" algn="just" eaLnBrk="0" fontAlgn="base" hangingPunct="0">
              <a:spcBef>
                <a:spcPct val="0"/>
              </a:spcBef>
              <a:spcAft>
                <a:spcPct val="0"/>
              </a:spcAft>
              <a:buFont typeface="Arial" panose="020B0604020202020204" pitchFamily="34" charset="0"/>
              <a:buChar char="•"/>
            </a:pPr>
            <a:r>
              <a:rPr lang="en-GB" altLang="en-US" sz="1400" dirty="0" smtClean="0">
                <a:solidFill>
                  <a:srgbClr val="FF0074"/>
                </a:solidFill>
                <a:latin typeface="Arial" panose="020B0604020202020204" pitchFamily="34" charset="0"/>
                <a:ea typeface="Calibri" panose="020F0502020204030204" pitchFamily="34" charset="0"/>
                <a:cs typeface="Arial" panose="020B0604020202020204" pitchFamily="34" charset="0"/>
              </a:rPr>
              <a:t>less </a:t>
            </a:r>
            <a:r>
              <a:rPr lang="en-GB" altLang="en-US" sz="1400" dirty="0">
                <a:solidFill>
                  <a:srgbClr val="FF0074"/>
                </a:solidFill>
                <a:latin typeface="Arial" panose="020B0604020202020204" pitchFamily="34" charset="0"/>
                <a:ea typeface="Calibri" panose="020F0502020204030204" pitchFamily="34" charset="0"/>
                <a:cs typeface="Arial" panose="020B0604020202020204" pitchFamily="34" charset="0"/>
              </a:rPr>
              <a:t>than half of adults consume </a:t>
            </a:r>
            <a:r>
              <a:rPr lang="en-GB" altLang="en-US" sz="1400" dirty="0" smtClean="0">
                <a:solidFill>
                  <a:srgbClr val="FF0074"/>
                </a:solidFill>
                <a:latin typeface="Arial" panose="020B0604020202020204" pitchFamily="34" charset="0"/>
                <a:ea typeface="Calibri" panose="020F0502020204030204" pitchFamily="34" charset="0"/>
                <a:cs typeface="Arial" panose="020B0604020202020204" pitchFamily="34" charset="0"/>
              </a:rPr>
              <a:t>the recommended 5-a-day</a:t>
            </a:r>
            <a:endParaRPr lang="en-GB" altLang="en-US" sz="1400" dirty="0">
              <a:solidFill>
                <a:srgbClr val="FF0074"/>
              </a:solidFill>
              <a:latin typeface="Arial" panose="020B0604020202020204" pitchFamily="34" charset="0"/>
              <a:ea typeface="Calibri" panose="020F0502020204030204" pitchFamily="34" charset="0"/>
              <a:cs typeface="Arial" panose="020B0604020202020204" pitchFamily="34" charset="0"/>
            </a:endParaRPr>
          </a:p>
          <a:p>
            <a:pPr marL="742950" lvl="1" indent="-285750" algn="just" eaLnBrk="0" fontAlgn="base" hangingPunct="0">
              <a:spcBef>
                <a:spcPct val="0"/>
              </a:spcBef>
              <a:spcAft>
                <a:spcPct val="0"/>
              </a:spcAft>
              <a:buFont typeface="Arial" panose="020B0604020202020204" pitchFamily="34" charset="0"/>
              <a:buChar char="•"/>
            </a:pPr>
            <a:r>
              <a:rPr kumimoji="0" lang="en-GB" altLang="en-US" sz="1400" b="0" i="0" strike="noStrike" cap="none" normalizeH="0" dirty="0" smtClean="0">
                <a:ln>
                  <a:noFill/>
                </a:ln>
                <a:solidFill>
                  <a:srgbClr val="FF0074"/>
                </a:solidFill>
                <a:effectLst/>
                <a:latin typeface="Arial" panose="020B0604020202020204" pitchFamily="34" charset="0"/>
                <a:ea typeface="Calibri" panose="020F0502020204030204" pitchFamily="34" charset="0"/>
                <a:cs typeface="Arial" panose="020B0604020202020204" pitchFamily="34" charset="0"/>
              </a:rPr>
              <a:t>28,000 people have diabetes, with a further 7,000 pre-diabetics. </a:t>
            </a:r>
            <a:r>
              <a:rPr lang="en-GB" altLang="en-US" sz="1400" dirty="0" smtClean="0">
                <a:solidFill>
                  <a:srgbClr val="FF0074"/>
                </a:solidFill>
                <a:latin typeface="Arial" panose="020B0604020202020204" pitchFamily="34" charset="0"/>
                <a:ea typeface="Calibri" panose="020F0502020204030204" pitchFamily="34" charset="0"/>
                <a:cs typeface="Arial" panose="020B0604020202020204" pitchFamily="34" charset="0"/>
              </a:rPr>
              <a:t>The north-east part of the borough is most affected by diabetes – almost 1 in 10 adults have diabetes in Manor Park, East Ham and Green Street.</a:t>
            </a:r>
            <a:endParaRPr kumimoji="0" lang="en-GB" altLang="en-US" sz="1400" b="0" i="0" strike="noStrike" cap="none" normalizeH="0" dirty="0" smtClean="0">
              <a:ln>
                <a:noFill/>
              </a:ln>
              <a:solidFill>
                <a:srgbClr val="FF0074"/>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lgn="just" eaLnBrk="0" fontAlgn="base" hangingPunct="0">
              <a:spcBef>
                <a:spcPct val="0"/>
              </a:spcBef>
              <a:spcAft>
                <a:spcPct val="0"/>
              </a:spcAft>
              <a:buFont typeface="Arial" panose="020B0604020202020204" pitchFamily="34" charset="0"/>
              <a:buChar char="•"/>
            </a:pPr>
            <a:endParaRPr lang="en-GB" altLang="en-US" sz="900" dirty="0" smtClean="0">
              <a:solidFill>
                <a:srgbClr val="FF0074"/>
              </a:solidFill>
              <a:latin typeface="Arial" panose="020B0604020202020204" pitchFamily="34" charset="0"/>
              <a:ea typeface="Calibri" panose="020F0502020204030204" pitchFamily="34" charset="0"/>
              <a:cs typeface="Arial" panose="020B0604020202020204" pitchFamily="34" charset="0"/>
            </a:endParaRPr>
          </a:p>
          <a:p>
            <a:pPr marL="285750" indent="-285750" algn="just" eaLnBrk="0" fontAlgn="base" hangingPunct="0">
              <a:spcBef>
                <a:spcPct val="0"/>
              </a:spcBef>
              <a:spcAft>
                <a:spcPct val="0"/>
              </a:spcAft>
              <a:buFont typeface="Arial" panose="020B0604020202020204" pitchFamily="34" charset="0"/>
              <a:buChar char="•"/>
            </a:pPr>
            <a:r>
              <a:rPr lang="en-GB" altLang="en-US" sz="1400" dirty="0" smtClean="0">
                <a:solidFill>
                  <a:srgbClr val="FF0074"/>
                </a:solidFill>
                <a:latin typeface="Arial" panose="020B0604020202020204" pitchFamily="34" charset="0"/>
                <a:ea typeface="Calibri" panose="020F0502020204030204" pitchFamily="34" charset="0"/>
                <a:cs typeface="Arial" panose="020B0604020202020204" pitchFamily="34" charset="0"/>
              </a:rPr>
              <a:t>Qualitative feedback from focus groups in Newham indicates that they key barriers to healthy eating include cost, availability of unhealthy food, lack of knowledge on healthy diet, and cooking skills.</a:t>
            </a:r>
          </a:p>
          <a:p>
            <a:pPr marL="285750" indent="-285750" algn="just" eaLnBrk="0" fontAlgn="base" hangingPunct="0">
              <a:spcBef>
                <a:spcPct val="0"/>
              </a:spcBef>
              <a:spcAft>
                <a:spcPct val="0"/>
              </a:spcAft>
              <a:buFont typeface="Arial" panose="020B0604020202020204" pitchFamily="34" charset="0"/>
              <a:buChar char="•"/>
            </a:pPr>
            <a:endParaRPr kumimoji="0" lang="en-GB" altLang="en-US" sz="1050" b="0" i="0" strike="noStrike" cap="none" normalizeH="0" dirty="0">
              <a:ln>
                <a:noFill/>
              </a:ln>
              <a:solidFill>
                <a:srgbClr val="FF0074"/>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lgn="just" eaLnBrk="0" fontAlgn="base" hangingPunct="0">
              <a:spcBef>
                <a:spcPct val="0"/>
              </a:spcBef>
              <a:spcAft>
                <a:spcPct val="0"/>
              </a:spcAft>
              <a:buFont typeface="Arial" panose="020B0604020202020204" pitchFamily="34" charset="0"/>
              <a:buChar char="•"/>
            </a:pPr>
            <a:r>
              <a:rPr kumimoji="0" lang="en-GB" altLang="en-US" sz="1400" b="0" i="0" strike="noStrike" cap="none" normalizeH="0" dirty="0" smtClean="0">
                <a:ln>
                  <a:noFill/>
                </a:ln>
                <a:solidFill>
                  <a:srgbClr val="FF0074"/>
                </a:solidFill>
                <a:effectLst/>
                <a:latin typeface="Arial" panose="020B0604020202020204" pitchFamily="34" charset="0"/>
                <a:ea typeface="Calibri" panose="020F0502020204030204" pitchFamily="34" charset="0"/>
                <a:cs typeface="Arial" panose="020B0604020202020204" pitchFamily="34" charset="0"/>
              </a:rPr>
              <a:t>Furthermore, according to evidence, physical activity services alone, without dietary and psychosocial support may have limited effectiveness on reducing diabetes and cardiovascular disease.</a:t>
            </a:r>
          </a:p>
          <a:p>
            <a:pPr marL="285750" indent="-285750" algn="just" eaLnBrk="0" fontAlgn="base" hangingPunct="0">
              <a:spcBef>
                <a:spcPct val="0"/>
              </a:spcBef>
              <a:spcAft>
                <a:spcPct val="0"/>
              </a:spcAft>
              <a:buFont typeface="Arial" panose="020B0604020202020204" pitchFamily="34" charset="0"/>
              <a:buChar char="•"/>
            </a:pPr>
            <a:endParaRPr lang="en-GB" altLang="en-US" sz="1050" dirty="0">
              <a:solidFill>
                <a:srgbClr val="FF0074"/>
              </a:solidFill>
              <a:latin typeface="Arial" panose="020B0604020202020204" pitchFamily="34" charset="0"/>
              <a:ea typeface="Calibri" panose="020F0502020204030204" pitchFamily="34" charset="0"/>
              <a:cs typeface="Arial" panose="020B0604020202020204" pitchFamily="34" charset="0"/>
            </a:endParaRPr>
          </a:p>
          <a:p>
            <a:pPr marL="285750" indent="-285750" algn="just" eaLnBrk="0" fontAlgn="base" hangingPunct="0">
              <a:spcBef>
                <a:spcPct val="0"/>
              </a:spcBef>
              <a:spcAft>
                <a:spcPct val="0"/>
              </a:spcAft>
              <a:buFont typeface="Arial" panose="020B0604020202020204" pitchFamily="34" charset="0"/>
              <a:buChar char="•"/>
            </a:pPr>
            <a:r>
              <a:rPr lang="en-GB" altLang="en-US" sz="1400" dirty="0">
                <a:solidFill>
                  <a:srgbClr val="FF0074"/>
                </a:solidFill>
                <a:latin typeface="Arial" panose="020B0604020202020204" pitchFamily="34" charset="0"/>
                <a:ea typeface="Calibri" panose="020F0502020204030204" pitchFamily="34" charset="0"/>
                <a:cs typeface="Arial" panose="020B0604020202020204" pitchFamily="34" charset="0"/>
              </a:rPr>
              <a:t>Service provision is not currently meeting </a:t>
            </a:r>
            <a:r>
              <a:rPr lang="en-GB" altLang="en-US" sz="1400" dirty="0" smtClean="0">
                <a:solidFill>
                  <a:srgbClr val="FF0074"/>
                </a:solidFill>
                <a:latin typeface="Arial" panose="020B0604020202020204" pitchFamily="34" charset="0"/>
                <a:ea typeface="Calibri" panose="020F0502020204030204" pitchFamily="34" charset="0"/>
                <a:cs typeface="Arial" panose="020B0604020202020204" pitchFamily="34" charset="0"/>
              </a:rPr>
              <a:t>the need of Newham’s population, as there are no tier 2 or tier 3 weight management services available for our residents. Neighbouring boroughs such as Tower Hamlets do have these services in place.</a:t>
            </a:r>
          </a:p>
          <a:p>
            <a:pPr marL="285750" indent="-285750" algn="just" eaLnBrk="0" fontAlgn="base" hangingPunct="0">
              <a:spcBef>
                <a:spcPct val="0"/>
              </a:spcBef>
              <a:spcAft>
                <a:spcPct val="0"/>
              </a:spcAft>
              <a:buFont typeface="Arial" panose="020B0604020202020204" pitchFamily="34" charset="0"/>
              <a:buChar char="•"/>
            </a:pPr>
            <a:endParaRPr kumimoji="0" lang="en-GB" altLang="en-US" sz="1050" b="0" i="0" strike="noStrike" cap="none" normalizeH="0" dirty="0">
              <a:ln>
                <a:noFill/>
              </a:ln>
              <a:solidFill>
                <a:srgbClr val="FF0074"/>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lgn="just" eaLnBrk="0" fontAlgn="base" hangingPunct="0">
              <a:spcBef>
                <a:spcPct val="0"/>
              </a:spcBef>
              <a:spcAft>
                <a:spcPct val="0"/>
              </a:spcAft>
              <a:buFont typeface="Arial" panose="020B0604020202020204" pitchFamily="34" charset="0"/>
              <a:buChar char="•"/>
            </a:pPr>
            <a:r>
              <a:rPr lang="en-GB" altLang="en-US" sz="1400" dirty="0" smtClean="0">
                <a:solidFill>
                  <a:srgbClr val="FF0074"/>
                </a:solidFill>
                <a:latin typeface="Arial" panose="020B0604020202020204" pitchFamily="34" charset="0"/>
                <a:ea typeface="Calibri" panose="020F0502020204030204" pitchFamily="34" charset="0"/>
                <a:cs typeface="Arial" panose="020B0604020202020204" pitchFamily="34" charset="0"/>
              </a:rPr>
              <a:t>It is vital that any services developed are appropriate for the cultural diversity within Newham and would specifically need to target the different Black and Asian populations in the borough. </a:t>
            </a:r>
            <a:endParaRPr kumimoji="0" lang="en-GB" altLang="en-US" sz="1400" b="0" i="0" strike="noStrike" cap="none" normalizeH="0" dirty="0" smtClean="0">
              <a:ln>
                <a:noFill/>
              </a:ln>
              <a:solidFill>
                <a:srgbClr val="FF0074"/>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3"/>
          <p:cNvSpPr>
            <a:spLocks noChangeArrowheads="1"/>
          </p:cNvSpPr>
          <p:nvPr/>
        </p:nvSpPr>
        <p:spPr bwMode="auto">
          <a:xfrm>
            <a:off x="0" y="3511550"/>
            <a:ext cx="121904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 name="Picture 6"/>
          <p:cNvPicPr>
            <a:picLocks noChangeAspect="1"/>
          </p:cNvPicPr>
          <p:nvPr/>
        </p:nvPicPr>
        <p:blipFill>
          <a:blip r:embed="rId3"/>
          <a:stretch>
            <a:fillRect/>
          </a:stretch>
        </p:blipFill>
        <p:spPr>
          <a:xfrm>
            <a:off x="552162" y="4183566"/>
            <a:ext cx="4968552" cy="2640745"/>
          </a:xfrm>
          <a:prstGeom prst="rect">
            <a:avLst/>
          </a:prstGeom>
        </p:spPr>
      </p:pic>
      <p:sp>
        <p:nvSpPr>
          <p:cNvPr id="10" name="Content Placeholder 2"/>
          <p:cNvSpPr txBox="1">
            <a:spLocks/>
          </p:cNvSpPr>
          <p:nvPr/>
        </p:nvSpPr>
        <p:spPr>
          <a:xfrm>
            <a:off x="552162" y="604539"/>
            <a:ext cx="4403773" cy="360039"/>
          </a:xfrm>
          <a:prstGeom prst="rect">
            <a:avLst/>
          </a:prstGeom>
          <a:solidFill>
            <a:srgbClr val="D10074"/>
          </a:solidFill>
        </p:spPr>
        <p:txBody>
          <a:bodyPr anchor="ctr">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Tx/>
              <a:buNone/>
              <a:defRPr/>
            </a:pPr>
            <a:r>
              <a:rPr lang="en-US" altLang="en-US" dirty="0" smtClean="0">
                <a:solidFill>
                  <a:schemeClr val="bg1"/>
                </a:solidFill>
              </a:rPr>
              <a:t>NHS Diabetes Prevention Programme</a:t>
            </a:r>
          </a:p>
        </p:txBody>
      </p:sp>
      <p:sp>
        <p:nvSpPr>
          <p:cNvPr id="11" name="TextBox 10"/>
          <p:cNvSpPr txBox="1"/>
          <p:nvPr/>
        </p:nvSpPr>
        <p:spPr>
          <a:xfrm>
            <a:off x="-19188" y="996166"/>
            <a:ext cx="6117696" cy="1600438"/>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t>NDPP initially began as a pilot in some areas of the UK in 2016 </a:t>
            </a:r>
          </a:p>
          <a:p>
            <a:pPr marL="285750" indent="-285750">
              <a:buFont typeface="Arial" panose="020B0604020202020204" pitchFamily="34" charset="0"/>
              <a:buChar char="•"/>
            </a:pPr>
            <a:r>
              <a:rPr lang="en-GB" sz="1400" dirty="0" smtClean="0"/>
              <a:t>Target population is those with pre-diabetes</a:t>
            </a:r>
          </a:p>
          <a:p>
            <a:pPr marL="285750" indent="-285750">
              <a:buFont typeface="Arial" panose="020B0604020202020204" pitchFamily="34" charset="0"/>
              <a:buChar char="•"/>
            </a:pPr>
            <a:r>
              <a:rPr lang="en-GB" sz="1400" dirty="0" smtClean="0"/>
              <a:t>Data at January 2019 showed the majority of referrals into NDPP in Newham had dropped out (62%), with most dropping out before the initial assessment. </a:t>
            </a:r>
          </a:p>
          <a:p>
            <a:pPr marL="285750" indent="-285750">
              <a:buFont typeface="Arial" panose="020B0604020202020204" pitchFamily="34" charset="0"/>
              <a:buChar char="•"/>
            </a:pPr>
            <a:r>
              <a:rPr lang="en-GB" sz="1400" dirty="0" smtClean="0"/>
              <a:t>Men were under-represented across NEL, making up only 44% of referrals.</a:t>
            </a:r>
          </a:p>
          <a:p>
            <a:pPr marL="285750" indent="-285750">
              <a:buFont typeface="Arial" panose="020B0604020202020204" pitchFamily="34" charset="0"/>
              <a:buChar char="•"/>
            </a:pPr>
            <a:r>
              <a:rPr lang="en-GB" sz="1400" dirty="0" smtClean="0"/>
              <a:t>Referral rates by ethnicity were unclear as 42% did not have ethnicity recorded. </a:t>
            </a:r>
            <a:endParaRPr lang="en-GB" sz="1400" dirty="0"/>
          </a:p>
        </p:txBody>
      </p:sp>
      <p:sp>
        <p:nvSpPr>
          <p:cNvPr id="12" name="Content Placeholder 2"/>
          <p:cNvSpPr txBox="1">
            <a:spLocks/>
          </p:cNvSpPr>
          <p:nvPr/>
        </p:nvSpPr>
        <p:spPr>
          <a:xfrm>
            <a:off x="516465" y="2506148"/>
            <a:ext cx="4403773" cy="360039"/>
          </a:xfrm>
          <a:prstGeom prst="rect">
            <a:avLst/>
          </a:prstGeom>
          <a:solidFill>
            <a:srgbClr val="D10074"/>
          </a:solidFill>
        </p:spPr>
        <p:txBody>
          <a:bodyPr anchor="ct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Tx/>
              <a:buNone/>
              <a:defRPr/>
            </a:pPr>
            <a:r>
              <a:rPr lang="en-US" altLang="en-US" dirty="0" smtClean="0">
                <a:solidFill>
                  <a:schemeClr val="bg1"/>
                </a:solidFill>
              </a:rPr>
              <a:t>150 Club</a:t>
            </a:r>
          </a:p>
        </p:txBody>
      </p:sp>
      <p:sp>
        <p:nvSpPr>
          <p:cNvPr id="14" name="TextBox 13"/>
          <p:cNvSpPr txBox="1"/>
          <p:nvPr/>
        </p:nvSpPr>
        <p:spPr>
          <a:xfrm>
            <a:off x="0" y="2809340"/>
            <a:ext cx="6236239" cy="1384995"/>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t>The 150 Club is a local service aimed at increasing physical activity for those who are pre-diabetic, have gestational diabetes or are at a high risk of CVD.</a:t>
            </a:r>
          </a:p>
          <a:p>
            <a:pPr marL="285750" indent="-285750">
              <a:buFont typeface="Arial" panose="020B0604020202020204" pitchFamily="34" charset="0"/>
              <a:buChar char="•"/>
            </a:pPr>
            <a:r>
              <a:rPr lang="en-GB" sz="1400" dirty="0" smtClean="0"/>
              <a:t>Around 1 in 4 eligible referrals completed the programme in 2018/2019.</a:t>
            </a:r>
          </a:p>
          <a:p>
            <a:pPr marL="285750" indent="-285750">
              <a:buFont typeface="Arial" panose="020B0604020202020204" pitchFamily="34" charset="0"/>
              <a:buChar char="•"/>
            </a:pPr>
            <a:r>
              <a:rPr lang="en-GB" sz="1400" dirty="0" smtClean="0"/>
              <a:t>Men were under-represented, making up just 42% of referrals. </a:t>
            </a:r>
          </a:p>
          <a:p>
            <a:pPr marL="285750" indent="-285750">
              <a:buFont typeface="Arial" panose="020B0604020202020204" pitchFamily="34" charset="0"/>
              <a:buChar char="•"/>
            </a:pPr>
            <a:r>
              <a:rPr lang="en-GB" sz="1400" dirty="0" smtClean="0"/>
              <a:t>83% of eligible referrals were people of Black or Asian ethnicity, however several black people referred were considered ineligible. </a:t>
            </a:r>
            <a:endParaRPr lang="en-GB" sz="1400" dirty="0"/>
          </a:p>
        </p:txBody>
      </p:sp>
      <p:sp>
        <p:nvSpPr>
          <p:cNvPr id="13" name="Content Placeholder 2"/>
          <p:cNvSpPr txBox="1">
            <a:spLocks/>
          </p:cNvSpPr>
          <p:nvPr/>
        </p:nvSpPr>
        <p:spPr>
          <a:xfrm>
            <a:off x="7030848" y="586265"/>
            <a:ext cx="4403773" cy="360039"/>
          </a:xfrm>
          <a:prstGeom prst="rect">
            <a:avLst/>
          </a:prstGeom>
          <a:solidFill>
            <a:srgbClr val="D10074"/>
          </a:solidFill>
        </p:spPr>
        <p:txBody>
          <a:bodyPr anchor="ct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Tx/>
              <a:buNone/>
              <a:defRPr/>
            </a:pPr>
            <a:r>
              <a:rPr lang="en-US" altLang="en-US" dirty="0" smtClean="0">
                <a:solidFill>
                  <a:schemeClr val="bg1"/>
                </a:solidFill>
              </a:rPr>
              <a:t>Weight management Service </a:t>
            </a:r>
            <a:r>
              <a:rPr lang="en-US" altLang="en-US" dirty="0">
                <a:solidFill>
                  <a:schemeClr val="bg1"/>
                </a:solidFill>
              </a:rPr>
              <a:t>G</a:t>
            </a:r>
            <a:r>
              <a:rPr lang="en-US" altLang="en-US" dirty="0" smtClean="0">
                <a:solidFill>
                  <a:schemeClr val="bg1"/>
                </a:solidFill>
              </a:rPr>
              <a:t>aps</a:t>
            </a:r>
          </a:p>
        </p:txBody>
      </p:sp>
    </p:spTree>
    <p:extLst>
      <p:ext uri="{BB962C8B-B14F-4D97-AF65-F5344CB8AC3E}">
        <p14:creationId xmlns:p14="http://schemas.microsoft.com/office/powerpoint/2010/main" val="12052880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6268B7-36BF-3147-B4AE-3B388CC39A5F}"/>
              </a:ext>
            </a:extLst>
          </p:cNvPr>
          <p:cNvSpPr/>
          <p:nvPr/>
        </p:nvSpPr>
        <p:spPr>
          <a:xfrm>
            <a:off x="0" y="3"/>
            <a:ext cx="12190413" cy="539645"/>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smtClean="0">
                <a:solidFill>
                  <a:schemeClr val="bg1"/>
                </a:solidFill>
              </a:rPr>
              <a:t>Childhood obesity – concerns and gaps</a:t>
            </a:r>
            <a:endParaRPr lang="en-GB" sz="3200" b="1" dirty="0">
              <a:solidFill>
                <a:schemeClr val="bg1"/>
              </a:solidFill>
            </a:endParaRPr>
          </a:p>
        </p:txBody>
      </p:sp>
      <p:grpSp>
        <p:nvGrpSpPr>
          <p:cNvPr id="14" name="Group 13"/>
          <p:cNvGrpSpPr/>
          <p:nvPr/>
        </p:nvGrpSpPr>
        <p:grpSpPr>
          <a:xfrm>
            <a:off x="334566" y="1052736"/>
            <a:ext cx="7519855" cy="4941228"/>
            <a:chOff x="550590" y="1196752"/>
            <a:chExt cx="7519855" cy="4941228"/>
          </a:xfrm>
        </p:grpSpPr>
        <p:graphicFrame>
          <p:nvGraphicFramePr>
            <p:cNvPr id="6" name="Diagram 5"/>
            <p:cNvGraphicFramePr/>
            <p:nvPr>
              <p:extLst/>
            </p:nvPr>
          </p:nvGraphicFramePr>
          <p:xfrm>
            <a:off x="550590" y="1196752"/>
            <a:ext cx="7519855" cy="4941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a:stretch>
              <a:fillRect/>
            </a:stretch>
          </p:blipFill>
          <p:spPr>
            <a:xfrm>
              <a:off x="982638" y="2052997"/>
              <a:ext cx="585124" cy="544165"/>
            </a:xfrm>
            <a:prstGeom prst="rect">
              <a:avLst/>
            </a:prstGeom>
          </p:spPr>
        </p:pic>
        <p:pic>
          <p:nvPicPr>
            <p:cNvPr id="9" name="Picture 8"/>
            <p:cNvPicPr>
              <a:picLocks noChangeAspect="1"/>
            </p:cNvPicPr>
            <p:nvPr/>
          </p:nvPicPr>
          <p:blipFill>
            <a:blip r:embed="rId7"/>
            <a:stretch>
              <a:fillRect/>
            </a:stretch>
          </p:blipFill>
          <p:spPr>
            <a:xfrm>
              <a:off x="1918742" y="5366833"/>
              <a:ext cx="585124" cy="544165"/>
            </a:xfrm>
            <a:prstGeom prst="rect">
              <a:avLst/>
            </a:prstGeom>
          </p:spPr>
        </p:pic>
        <p:pic>
          <p:nvPicPr>
            <p:cNvPr id="10" name="Picture 9"/>
            <p:cNvPicPr>
              <a:picLocks noChangeAspect="1"/>
            </p:cNvPicPr>
            <p:nvPr/>
          </p:nvPicPr>
          <p:blipFill>
            <a:blip r:embed="rId7"/>
            <a:stretch>
              <a:fillRect/>
            </a:stretch>
          </p:blipFill>
          <p:spPr>
            <a:xfrm>
              <a:off x="5510082" y="1217174"/>
              <a:ext cx="585124" cy="544165"/>
            </a:xfrm>
            <a:prstGeom prst="rect">
              <a:avLst/>
            </a:prstGeom>
          </p:spPr>
        </p:pic>
        <p:pic>
          <p:nvPicPr>
            <p:cNvPr id="12" name="Picture 11"/>
            <p:cNvPicPr>
              <a:picLocks noChangeAspect="1"/>
            </p:cNvPicPr>
            <p:nvPr/>
          </p:nvPicPr>
          <p:blipFill>
            <a:blip r:embed="rId8"/>
            <a:stretch>
              <a:fillRect/>
            </a:stretch>
          </p:blipFill>
          <p:spPr>
            <a:xfrm>
              <a:off x="6671270" y="5257443"/>
              <a:ext cx="855916" cy="762943"/>
            </a:xfrm>
            <a:prstGeom prst="rect">
              <a:avLst/>
            </a:prstGeom>
          </p:spPr>
        </p:pic>
      </p:grpSp>
      <p:sp>
        <p:nvSpPr>
          <p:cNvPr id="11" name="Rectangle 10"/>
          <p:cNvSpPr/>
          <p:nvPr/>
        </p:nvSpPr>
        <p:spPr>
          <a:xfrm>
            <a:off x="8007379" y="1654348"/>
            <a:ext cx="3861488" cy="3840550"/>
          </a:xfrm>
          <a:prstGeom prst="rect">
            <a:avLst/>
          </a:prstGeom>
          <a:solidFill>
            <a:schemeClr val="bg1"/>
          </a:solidFill>
          <a:ln>
            <a:solidFill>
              <a:srgbClr val="FF0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1400" b="1" dirty="0" smtClean="0">
                <a:solidFill>
                  <a:srgbClr val="FF0074"/>
                </a:solidFill>
              </a:rPr>
              <a:t>Child obesity </a:t>
            </a:r>
            <a:r>
              <a:rPr lang="en-US" sz="1400" dirty="0" smtClean="0">
                <a:solidFill>
                  <a:srgbClr val="FF0074"/>
                </a:solidFill>
              </a:rPr>
              <a:t>in Newham is a concern, with significantly higher levels of overweight and obesity, compared to London and England rates. </a:t>
            </a:r>
          </a:p>
          <a:p>
            <a:pPr algn="just">
              <a:defRPr/>
            </a:pPr>
            <a:endParaRPr lang="en-US" sz="1400" dirty="0">
              <a:solidFill>
                <a:srgbClr val="FF0074"/>
              </a:solidFill>
            </a:endParaRPr>
          </a:p>
          <a:p>
            <a:pPr algn="just">
              <a:defRPr/>
            </a:pPr>
            <a:r>
              <a:rPr lang="en-US" sz="1400" dirty="0" smtClean="0">
                <a:solidFill>
                  <a:srgbClr val="FF0074"/>
                </a:solidFill>
              </a:rPr>
              <a:t>Notably, children of black and other ethnic minorities have a higher obesity prevalence, as do those living in more deprived areas. Children with long-term conditions and learning disabilities have a significantly higher likelihood of being obese, further exacerbating health inequalities.</a:t>
            </a:r>
          </a:p>
          <a:p>
            <a:pPr algn="just">
              <a:defRPr/>
            </a:pPr>
            <a:endParaRPr lang="en-US" sz="1400" dirty="0">
              <a:solidFill>
                <a:srgbClr val="FF0074"/>
              </a:solidFill>
            </a:endParaRPr>
          </a:p>
          <a:p>
            <a:pPr algn="just">
              <a:defRPr/>
            </a:pPr>
            <a:r>
              <a:rPr lang="en-US" sz="1400" dirty="0" smtClean="0">
                <a:solidFill>
                  <a:srgbClr val="FF0074"/>
                </a:solidFill>
              </a:rPr>
              <a:t>At present,  there is no specific weight loss support for children in the borough, which is identified as an evident service gap. A family-based approach to weight management would be beneficial to support both children and adults affected by obesity. </a:t>
            </a:r>
            <a:endParaRPr lang="en-US" sz="1400" dirty="0">
              <a:solidFill>
                <a:srgbClr val="FF0074"/>
              </a:solidFill>
            </a:endParaRPr>
          </a:p>
        </p:txBody>
      </p:sp>
      <p:sp>
        <p:nvSpPr>
          <p:cNvPr id="2" name="Slide Number Placeholder 1"/>
          <p:cNvSpPr>
            <a:spLocks noGrp="1"/>
          </p:cNvSpPr>
          <p:nvPr>
            <p:ph type="sldNum" sz="quarter" idx="12"/>
          </p:nvPr>
        </p:nvSpPr>
        <p:spPr/>
        <p:txBody>
          <a:bodyPr/>
          <a:lstStyle/>
          <a:p>
            <a:fld id="{13D2868F-8BDD-4814-A9FF-20FEB30F74C8}" type="slidenum">
              <a:rPr lang="en-GB" smtClean="0"/>
              <a:t>42</a:t>
            </a:fld>
            <a:endParaRPr lang="en-GB"/>
          </a:p>
        </p:txBody>
      </p:sp>
    </p:spTree>
    <p:extLst>
      <p:ext uri="{BB962C8B-B14F-4D97-AF65-F5344CB8AC3E}">
        <p14:creationId xmlns:p14="http://schemas.microsoft.com/office/powerpoint/2010/main" val="2590838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BB9925-CFE7-4F54-9BB2-D8A082D53914}"/>
              </a:ext>
            </a:extLst>
          </p:cNvPr>
          <p:cNvSpPr>
            <a:spLocks noGrp="1"/>
          </p:cNvSpPr>
          <p:nvPr>
            <p:ph type="sldNum" sz="quarter" idx="11"/>
          </p:nvPr>
        </p:nvSpPr>
        <p:spPr/>
        <p:txBody>
          <a:bodyPr/>
          <a:lstStyle/>
          <a:p>
            <a:pPr>
              <a:defRPr/>
            </a:pPr>
            <a:fld id="{7D24E371-840F-4AE2-8EA2-5DD748A20416}" type="slidenum">
              <a:rPr lang="en-ZA" smtClean="0"/>
              <a:pPr>
                <a:defRPr/>
              </a:pPr>
              <a:t>43</a:t>
            </a:fld>
            <a:endParaRPr lang="en-ZA" dirty="0"/>
          </a:p>
        </p:txBody>
      </p:sp>
      <p:pic>
        <p:nvPicPr>
          <p:cNvPr id="4" name="Picture 3" descr="A close up of a map&#10;&#10;Description automatically generated">
            <a:extLst>
              <a:ext uri="{FF2B5EF4-FFF2-40B4-BE49-F238E27FC236}">
                <a16:creationId xmlns:a16="http://schemas.microsoft.com/office/drawing/2014/main" id="{37F5DD75-7704-439E-A3FD-C83B95371620}"/>
              </a:ext>
            </a:extLst>
          </p:cNvPr>
          <p:cNvPicPr>
            <a:picLocks noChangeAspect="1"/>
          </p:cNvPicPr>
          <p:nvPr/>
        </p:nvPicPr>
        <p:blipFill rotWithShape="1">
          <a:blip r:embed="rId3"/>
          <a:srcRect b="9167"/>
          <a:stretch/>
        </p:blipFill>
        <p:spPr>
          <a:xfrm>
            <a:off x="676669" y="597772"/>
            <a:ext cx="10941213" cy="6149778"/>
          </a:xfrm>
          <a:prstGeom prst="rect">
            <a:avLst/>
          </a:prstGeom>
        </p:spPr>
      </p:pic>
      <p:sp>
        <p:nvSpPr>
          <p:cNvPr id="6" name="Title 1">
            <a:extLst>
              <a:ext uri="{FF2B5EF4-FFF2-40B4-BE49-F238E27FC236}">
                <a16:creationId xmlns:a16="http://schemas.microsoft.com/office/drawing/2014/main" id="{DB729767-E422-4181-9FF7-E23DB57E39C5}"/>
              </a:ext>
            </a:extLst>
          </p:cNvPr>
          <p:cNvSpPr txBox="1">
            <a:spLocks/>
          </p:cNvSpPr>
          <p:nvPr/>
        </p:nvSpPr>
        <p:spPr bwMode="auto">
          <a:xfrm>
            <a:off x="676669" y="1700808"/>
            <a:ext cx="3765543" cy="431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1" fontAlgn="base" hangingPunct="1">
              <a:lnSpc>
                <a:spcPct val="90000"/>
              </a:lnSpc>
              <a:spcBef>
                <a:spcPct val="0"/>
              </a:spcBef>
              <a:spcAft>
                <a:spcPct val="0"/>
              </a:spcAft>
              <a:defRPr sz="3200" kern="1200">
                <a:solidFill>
                  <a:srgbClr val="404040"/>
                </a:solidFill>
                <a:latin typeface="+mj-lt"/>
                <a:ea typeface="+mj-ea"/>
                <a:cs typeface="+mj-cs"/>
              </a:defRPr>
            </a:lvl1pPr>
            <a:lvl2pPr algn="l" rtl="0" eaLnBrk="1" fontAlgn="base" hangingPunct="1">
              <a:lnSpc>
                <a:spcPct val="90000"/>
              </a:lnSpc>
              <a:spcBef>
                <a:spcPct val="0"/>
              </a:spcBef>
              <a:spcAft>
                <a:spcPct val="0"/>
              </a:spcAft>
              <a:defRPr sz="3200">
                <a:solidFill>
                  <a:srgbClr val="404040"/>
                </a:solidFill>
                <a:latin typeface="Corbel" panose="020B0503020204020204" pitchFamily="34" charset="0"/>
              </a:defRPr>
            </a:lvl2pPr>
            <a:lvl3pPr algn="l" rtl="0" eaLnBrk="1" fontAlgn="base" hangingPunct="1">
              <a:lnSpc>
                <a:spcPct val="90000"/>
              </a:lnSpc>
              <a:spcBef>
                <a:spcPct val="0"/>
              </a:spcBef>
              <a:spcAft>
                <a:spcPct val="0"/>
              </a:spcAft>
              <a:defRPr sz="3200">
                <a:solidFill>
                  <a:srgbClr val="404040"/>
                </a:solidFill>
                <a:latin typeface="Corbel" panose="020B0503020204020204" pitchFamily="34" charset="0"/>
              </a:defRPr>
            </a:lvl3pPr>
            <a:lvl4pPr algn="l" rtl="0" eaLnBrk="1" fontAlgn="base" hangingPunct="1">
              <a:lnSpc>
                <a:spcPct val="90000"/>
              </a:lnSpc>
              <a:spcBef>
                <a:spcPct val="0"/>
              </a:spcBef>
              <a:spcAft>
                <a:spcPct val="0"/>
              </a:spcAft>
              <a:defRPr sz="3200">
                <a:solidFill>
                  <a:srgbClr val="404040"/>
                </a:solidFill>
                <a:latin typeface="Corbel" panose="020B0503020204020204" pitchFamily="34" charset="0"/>
              </a:defRPr>
            </a:lvl4pPr>
            <a:lvl5pPr algn="l" rtl="0" eaLnBrk="1" fontAlgn="base" hangingPunct="1">
              <a:lnSpc>
                <a:spcPct val="90000"/>
              </a:lnSpc>
              <a:spcBef>
                <a:spcPct val="0"/>
              </a:spcBef>
              <a:spcAft>
                <a:spcPct val="0"/>
              </a:spcAft>
              <a:defRPr sz="3200">
                <a:solidFill>
                  <a:srgbClr val="404040"/>
                </a:solidFill>
                <a:latin typeface="Corbel" panose="020B0503020204020204" pitchFamily="34" charset="0"/>
              </a:defRPr>
            </a:lvl5pPr>
            <a:lvl6pPr marL="457200" algn="l" rtl="0" eaLnBrk="1" fontAlgn="base" hangingPunct="1">
              <a:lnSpc>
                <a:spcPct val="90000"/>
              </a:lnSpc>
              <a:spcBef>
                <a:spcPct val="0"/>
              </a:spcBef>
              <a:spcAft>
                <a:spcPct val="0"/>
              </a:spcAft>
              <a:defRPr sz="3200">
                <a:solidFill>
                  <a:srgbClr val="404040"/>
                </a:solidFill>
                <a:latin typeface="Corbel" panose="020B0503020204020204" pitchFamily="34" charset="0"/>
              </a:defRPr>
            </a:lvl6pPr>
            <a:lvl7pPr marL="914400" algn="l" rtl="0" eaLnBrk="1" fontAlgn="base" hangingPunct="1">
              <a:lnSpc>
                <a:spcPct val="90000"/>
              </a:lnSpc>
              <a:spcBef>
                <a:spcPct val="0"/>
              </a:spcBef>
              <a:spcAft>
                <a:spcPct val="0"/>
              </a:spcAft>
              <a:defRPr sz="3200">
                <a:solidFill>
                  <a:srgbClr val="404040"/>
                </a:solidFill>
                <a:latin typeface="Corbel" panose="020B0503020204020204" pitchFamily="34" charset="0"/>
              </a:defRPr>
            </a:lvl7pPr>
            <a:lvl8pPr marL="1371600" algn="l" rtl="0" eaLnBrk="1" fontAlgn="base" hangingPunct="1">
              <a:lnSpc>
                <a:spcPct val="90000"/>
              </a:lnSpc>
              <a:spcBef>
                <a:spcPct val="0"/>
              </a:spcBef>
              <a:spcAft>
                <a:spcPct val="0"/>
              </a:spcAft>
              <a:defRPr sz="3200">
                <a:solidFill>
                  <a:srgbClr val="404040"/>
                </a:solidFill>
                <a:latin typeface="Corbel" panose="020B0503020204020204" pitchFamily="34" charset="0"/>
              </a:defRPr>
            </a:lvl8pPr>
            <a:lvl9pPr marL="1828800" algn="l" rtl="0" eaLnBrk="1" fontAlgn="base" hangingPunct="1">
              <a:lnSpc>
                <a:spcPct val="90000"/>
              </a:lnSpc>
              <a:spcBef>
                <a:spcPct val="0"/>
              </a:spcBef>
              <a:spcAft>
                <a:spcPct val="0"/>
              </a:spcAft>
              <a:defRPr sz="3200">
                <a:solidFill>
                  <a:srgbClr val="404040"/>
                </a:solidFill>
                <a:latin typeface="Corbel" panose="020B0503020204020204" pitchFamily="34" charset="0"/>
              </a:defRPr>
            </a:lvl9pPr>
          </a:lstStyle>
          <a:p>
            <a:r>
              <a:rPr lang="en-GB" sz="1600" dirty="0"/>
              <a:t>Smoking prevalence and quit numbers at pharmacies with smoking cessation services</a:t>
            </a:r>
          </a:p>
        </p:txBody>
      </p:sp>
      <p:sp>
        <p:nvSpPr>
          <p:cNvPr id="7" name="Title 1">
            <a:extLst>
              <a:ext uri="{FF2B5EF4-FFF2-40B4-BE49-F238E27FC236}">
                <a16:creationId xmlns:a16="http://schemas.microsoft.com/office/drawing/2014/main" id="{6BDFC95D-6190-4213-BE4B-C3857A17DA10}"/>
              </a:ext>
            </a:extLst>
          </p:cNvPr>
          <p:cNvSpPr txBox="1">
            <a:spLocks/>
          </p:cNvSpPr>
          <p:nvPr/>
        </p:nvSpPr>
        <p:spPr bwMode="auto">
          <a:xfrm>
            <a:off x="6455246" y="1683615"/>
            <a:ext cx="1974318" cy="431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1" fontAlgn="base" hangingPunct="1">
              <a:lnSpc>
                <a:spcPct val="90000"/>
              </a:lnSpc>
              <a:spcBef>
                <a:spcPct val="0"/>
              </a:spcBef>
              <a:spcAft>
                <a:spcPct val="0"/>
              </a:spcAft>
              <a:defRPr sz="3200" kern="1200">
                <a:solidFill>
                  <a:srgbClr val="404040"/>
                </a:solidFill>
                <a:latin typeface="+mj-lt"/>
                <a:ea typeface="+mj-ea"/>
                <a:cs typeface="+mj-cs"/>
              </a:defRPr>
            </a:lvl1pPr>
            <a:lvl2pPr algn="l" rtl="0" eaLnBrk="1" fontAlgn="base" hangingPunct="1">
              <a:lnSpc>
                <a:spcPct val="90000"/>
              </a:lnSpc>
              <a:spcBef>
                <a:spcPct val="0"/>
              </a:spcBef>
              <a:spcAft>
                <a:spcPct val="0"/>
              </a:spcAft>
              <a:defRPr sz="3200">
                <a:solidFill>
                  <a:srgbClr val="404040"/>
                </a:solidFill>
                <a:latin typeface="Corbel" panose="020B0503020204020204" pitchFamily="34" charset="0"/>
              </a:defRPr>
            </a:lvl2pPr>
            <a:lvl3pPr algn="l" rtl="0" eaLnBrk="1" fontAlgn="base" hangingPunct="1">
              <a:lnSpc>
                <a:spcPct val="90000"/>
              </a:lnSpc>
              <a:spcBef>
                <a:spcPct val="0"/>
              </a:spcBef>
              <a:spcAft>
                <a:spcPct val="0"/>
              </a:spcAft>
              <a:defRPr sz="3200">
                <a:solidFill>
                  <a:srgbClr val="404040"/>
                </a:solidFill>
                <a:latin typeface="Corbel" panose="020B0503020204020204" pitchFamily="34" charset="0"/>
              </a:defRPr>
            </a:lvl3pPr>
            <a:lvl4pPr algn="l" rtl="0" eaLnBrk="1" fontAlgn="base" hangingPunct="1">
              <a:lnSpc>
                <a:spcPct val="90000"/>
              </a:lnSpc>
              <a:spcBef>
                <a:spcPct val="0"/>
              </a:spcBef>
              <a:spcAft>
                <a:spcPct val="0"/>
              </a:spcAft>
              <a:defRPr sz="3200">
                <a:solidFill>
                  <a:srgbClr val="404040"/>
                </a:solidFill>
                <a:latin typeface="Corbel" panose="020B0503020204020204" pitchFamily="34" charset="0"/>
              </a:defRPr>
            </a:lvl4pPr>
            <a:lvl5pPr algn="l" rtl="0" eaLnBrk="1" fontAlgn="base" hangingPunct="1">
              <a:lnSpc>
                <a:spcPct val="90000"/>
              </a:lnSpc>
              <a:spcBef>
                <a:spcPct val="0"/>
              </a:spcBef>
              <a:spcAft>
                <a:spcPct val="0"/>
              </a:spcAft>
              <a:defRPr sz="3200">
                <a:solidFill>
                  <a:srgbClr val="404040"/>
                </a:solidFill>
                <a:latin typeface="Corbel" panose="020B0503020204020204" pitchFamily="34" charset="0"/>
              </a:defRPr>
            </a:lvl5pPr>
            <a:lvl6pPr marL="457200" algn="l" rtl="0" eaLnBrk="1" fontAlgn="base" hangingPunct="1">
              <a:lnSpc>
                <a:spcPct val="90000"/>
              </a:lnSpc>
              <a:spcBef>
                <a:spcPct val="0"/>
              </a:spcBef>
              <a:spcAft>
                <a:spcPct val="0"/>
              </a:spcAft>
              <a:defRPr sz="3200">
                <a:solidFill>
                  <a:srgbClr val="404040"/>
                </a:solidFill>
                <a:latin typeface="Corbel" panose="020B0503020204020204" pitchFamily="34" charset="0"/>
              </a:defRPr>
            </a:lvl6pPr>
            <a:lvl7pPr marL="914400" algn="l" rtl="0" eaLnBrk="1" fontAlgn="base" hangingPunct="1">
              <a:lnSpc>
                <a:spcPct val="90000"/>
              </a:lnSpc>
              <a:spcBef>
                <a:spcPct val="0"/>
              </a:spcBef>
              <a:spcAft>
                <a:spcPct val="0"/>
              </a:spcAft>
              <a:defRPr sz="3200">
                <a:solidFill>
                  <a:srgbClr val="404040"/>
                </a:solidFill>
                <a:latin typeface="Corbel" panose="020B0503020204020204" pitchFamily="34" charset="0"/>
              </a:defRPr>
            </a:lvl7pPr>
            <a:lvl8pPr marL="1371600" algn="l" rtl="0" eaLnBrk="1" fontAlgn="base" hangingPunct="1">
              <a:lnSpc>
                <a:spcPct val="90000"/>
              </a:lnSpc>
              <a:spcBef>
                <a:spcPct val="0"/>
              </a:spcBef>
              <a:spcAft>
                <a:spcPct val="0"/>
              </a:spcAft>
              <a:defRPr sz="3200">
                <a:solidFill>
                  <a:srgbClr val="404040"/>
                </a:solidFill>
                <a:latin typeface="Corbel" panose="020B0503020204020204" pitchFamily="34" charset="0"/>
              </a:defRPr>
            </a:lvl8pPr>
            <a:lvl9pPr marL="1828800" algn="l" rtl="0" eaLnBrk="1" fontAlgn="base" hangingPunct="1">
              <a:lnSpc>
                <a:spcPct val="90000"/>
              </a:lnSpc>
              <a:spcBef>
                <a:spcPct val="0"/>
              </a:spcBef>
              <a:spcAft>
                <a:spcPct val="0"/>
              </a:spcAft>
              <a:defRPr sz="3200">
                <a:solidFill>
                  <a:srgbClr val="404040"/>
                </a:solidFill>
                <a:latin typeface="Corbel" panose="020B0503020204020204" pitchFamily="34" charset="0"/>
              </a:defRPr>
            </a:lvl9pPr>
          </a:lstStyle>
          <a:p>
            <a:r>
              <a:rPr lang="en-GB" sz="1600" dirty="0"/>
              <a:t>All pharmacy locations in Newham</a:t>
            </a:r>
          </a:p>
        </p:txBody>
      </p:sp>
      <p:sp>
        <p:nvSpPr>
          <p:cNvPr id="8" name="Rectangle 7">
            <a:extLst>
              <a:ext uri="{FF2B5EF4-FFF2-40B4-BE49-F238E27FC236}">
                <a16:creationId xmlns:a16="http://schemas.microsoft.com/office/drawing/2014/main" id="{276268B7-36BF-3147-B4AE-3B388CC39A5F}"/>
              </a:ext>
            </a:extLst>
          </p:cNvPr>
          <p:cNvSpPr/>
          <p:nvPr/>
        </p:nvSpPr>
        <p:spPr>
          <a:xfrm>
            <a:off x="0" y="3"/>
            <a:ext cx="12190413" cy="539645"/>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smtClean="0">
                <a:solidFill>
                  <a:schemeClr val="bg1"/>
                </a:solidFill>
              </a:rPr>
              <a:t>Smoking prevalence and distribution of stop smoking services</a:t>
            </a:r>
            <a:endParaRPr lang="en-GB" sz="2800" b="1" dirty="0">
              <a:solidFill>
                <a:schemeClr val="bg1"/>
              </a:solidFill>
            </a:endParaRPr>
          </a:p>
        </p:txBody>
      </p:sp>
      <p:sp>
        <p:nvSpPr>
          <p:cNvPr id="11" name="Rectangle 10"/>
          <p:cNvSpPr/>
          <p:nvPr/>
        </p:nvSpPr>
        <p:spPr>
          <a:xfrm>
            <a:off x="676669" y="678202"/>
            <a:ext cx="10941213" cy="720079"/>
          </a:xfrm>
          <a:prstGeom prst="rect">
            <a:avLst/>
          </a:prstGeom>
          <a:solidFill>
            <a:schemeClr val="bg1"/>
          </a:solidFill>
          <a:ln>
            <a:solidFill>
              <a:srgbClr val="FF0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smtClean="0">
                <a:solidFill>
                  <a:srgbClr val="FF0074"/>
                </a:solidFill>
              </a:rPr>
              <a:t>Stop </a:t>
            </a:r>
            <a:r>
              <a:rPr lang="en-GB" sz="1400" b="1" dirty="0">
                <a:solidFill>
                  <a:srgbClr val="FF0074"/>
                </a:solidFill>
              </a:rPr>
              <a:t>Smoking services </a:t>
            </a:r>
            <a:r>
              <a:rPr lang="en-GB" sz="1400" dirty="0">
                <a:solidFill>
                  <a:srgbClr val="FF0074"/>
                </a:solidFill>
              </a:rPr>
              <a:t>are currently  provided by a network of 17 (of 52) community pharmacies trained to level 2 NCSCT standards. </a:t>
            </a:r>
          </a:p>
          <a:p>
            <a:r>
              <a:rPr lang="en-GB" sz="1400" dirty="0">
                <a:solidFill>
                  <a:srgbClr val="FF0074"/>
                </a:solidFill>
              </a:rPr>
              <a:t>The most successful Pharmacies are located less than 10 minutes  walk from a referring GP practice. Most of the pharmacies with high registrations and quit rates are less than 5 minutes walk from a referring GP</a:t>
            </a:r>
            <a:r>
              <a:rPr lang="en-GB" sz="1400" dirty="0" smtClean="0">
                <a:solidFill>
                  <a:srgbClr val="FF0074"/>
                </a:solidFill>
              </a:rPr>
              <a:t>.</a:t>
            </a:r>
            <a:endParaRPr lang="en-GB" sz="1400" dirty="0">
              <a:solidFill>
                <a:srgbClr val="FF0074"/>
              </a:solidFill>
            </a:endParaRPr>
          </a:p>
        </p:txBody>
      </p:sp>
    </p:spTree>
    <p:extLst>
      <p:ext uri="{BB962C8B-B14F-4D97-AF65-F5344CB8AC3E}">
        <p14:creationId xmlns:p14="http://schemas.microsoft.com/office/powerpoint/2010/main" val="38037595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6268B7-36BF-3147-B4AE-3B388CC39A5F}"/>
              </a:ext>
            </a:extLst>
          </p:cNvPr>
          <p:cNvSpPr/>
          <p:nvPr/>
        </p:nvSpPr>
        <p:spPr>
          <a:xfrm>
            <a:off x="0" y="3"/>
            <a:ext cx="12190413" cy="539645"/>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smtClean="0">
                <a:solidFill>
                  <a:schemeClr val="bg1"/>
                </a:solidFill>
              </a:rPr>
              <a:t>Smoking services gap analysis</a:t>
            </a:r>
            <a:endParaRPr lang="en-GB" sz="3200" b="1" dirty="0">
              <a:solidFill>
                <a:schemeClr val="bg1"/>
              </a:solidFill>
            </a:endParaRPr>
          </a:p>
        </p:txBody>
      </p:sp>
      <p:pic>
        <p:nvPicPr>
          <p:cNvPr id="3" name="Content Placeholder 5"/>
          <p:cNvPicPr>
            <a:picLocks noGrp="1" noChangeAspect="1"/>
          </p:cNvPicPr>
          <p:nvPr>
            <p:ph idx="1"/>
          </p:nvPr>
        </p:nvPicPr>
        <p:blipFill rotWithShape="1">
          <a:blip r:embed="rId3"/>
          <a:srcRect l="3303" t="2899"/>
          <a:stretch/>
        </p:blipFill>
        <p:spPr>
          <a:xfrm>
            <a:off x="3934966" y="692122"/>
            <a:ext cx="8144146" cy="4659736"/>
          </a:xfrm>
        </p:spPr>
      </p:pic>
      <p:sp>
        <p:nvSpPr>
          <p:cNvPr id="9" name="Rectangle 8"/>
          <p:cNvSpPr/>
          <p:nvPr/>
        </p:nvSpPr>
        <p:spPr>
          <a:xfrm>
            <a:off x="118542" y="5351858"/>
            <a:ext cx="11960570" cy="1389510"/>
          </a:xfrm>
          <a:prstGeom prst="rect">
            <a:avLst/>
          </a:prstGeom>
          <a:solidFill>
            <a:schemeClr val="bg1"/>
          </a:solidFill>
          <a:ln>
            <a:solidFill>
              <a:srgbClr val="FF0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1400" dirty="0" smtClean="0">
                <a:solidFill>
                  <a:srgbClr val="FF0074"/>
                </a:solidFill>
              </a:rPr>
              <a:t>Smoking cessation services are a cost effective intervention, both in the UK and globally, and are an important way to reduce health inequalities. While there is a London-level </a:t>
            </a:r>
            <a:r>
              <a:rPr lang="en-US" sz="1400" dirty="0" smtClean="0">
                <a:solidFill>
                  <a:srgbClr val="FF0074"/>
                </a:solidFill>
                <a:hlinkClick r:id="rId4"/>
              </a:rPr>
              <a:t>stop smoking website and phone line</a:t>
            </a:r>
            <a:r>
              <a:rPr lang="en-US" sz="1400" dirty="0" smtClean="0">
                <a:solidFill>
                  <a:srgbClr val="FF0074"/>
                </a:solidFill>
              </a:rPr>
              <a:t>, it has rarely been used by Newham residents.</a:t>
            </a:r>
          </a:p>
          <a:p>
            <a:pPr algn="just">
              <a:defRPr/>
            </a:pPr>
            <a:endParaRPr lang="en-US" sz="1100" dirty="0" smtClean="0">
              <a:solidFill>
                <a:srgbClr val="FF0074"/>
              </a:solidFill>
            </a:endParaRPr>
          </a:p>
          <a:p>
            <a:pPr algn="just">
              <a:defRPr/>
            </a:pPr>
            <a:r>
              <a:rPr lang="en-US" sz="1400" dirty="0" smtClean="0">
                <a:solidFill>
                  <a:srgbClr val="FF0074"/>
                </a:solidFill>
              </a:rPr>
              <a:t>Improving the reach and uptake of community-based services, and targeting the services towards those with the highest smoking rates (men, </a:t>
            </a:r>
            <a:r>
              <a:rPr lang="en-US" sz="1400" dirty="0">
                <a:solidFill>
                  <a:srgbClr val="FF0074"/>
                </a:solidFill>
              </a:rPr>
              <a:t>E</a:t>
            </a:r>
            <a:r>
              <a:rPr lang="en-US" sz="1400" dirty="0" smtClean="0">
                <a:solidFill>
                  <a:srgbClr val="FF0074"/>
                </a:solidFill>
              </a:rPr>
              <a:t>astern European population, people working </a:t>
            </a:r>
            <a:r>
              <a:rPr lang="en-GB" altLang="en-US" sz="1400" dirty="0" smtClean="0">
                <a:solidFill>
                  <a:srgbClr val="FF0074"/>
                </a:solidFill>
              </a:rPr>
              <a:t>routine </a:t>
            </a:r>
            <a:r>
              <a:rPr lang="en-GB" altLang="en-US" sz="1400" dirty="0">
                <a:solidFill>
                  <a:srgbClr val="FF0074"/>
                </a:solidFill>
              </a:rPr>
              <a:t>and manual </a:t>
            </a:r>
            <a:r>
              <a:rPr lang="en-GB" altLang="en-US" sz="1400" dirty="0" smtClean="0">
                <a:solidFill>
                  <a:srgbClr val="FF0074"/>
                </a:solidFill>
              </a:rPr>
              <a:t>occupations, patients with mental health conditions) and those at highest risk (patients with long-term conditions, pregnant women) could help to reduce health inequalities in Newham.</a:t>
            </a:r>
            <a:endParaRPr lang="en-GB" sz="1400" dirty="0">
              <a:solidFill>
                <a:srgbClr val="FF0074"/>
              </a:solidFill>
            </a:endParaRPr>
          </a:p>
        </p:txBody>
      </p:sp>
      <p:sp>
        <p:nvSpPr>
          <p:cNvPr id="8" name="Rectangle 7"/>
          <p:cNvSpPr/>
          <p:nvPr/>
        </p:nvSpPr>
        <p:spPr>
          <a:xfrm>
            <a:off x="118542" y="796192"/>
            <a:ext cx="3672408" cy="4299122"/>
          </a:xfrm>
          <a:prstGeom prst="rect">
            <a:avLst/>
          </a:prstGeom>
          <a:solidFill>
            <a:schemeClr val="bg1"/>
          </a:solidFill>
          <a:ln>
            <a:solidFill>
              <a:srgbClr val="FF0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GB" sz="1400" dirty="0" smtClean="0">
                <a:solidFill>
                  <a:srgbClr val="FF0074"/>
                </a:solidFill>
              </a:rPr>
              <a:t>Over 1 in 5 people in Newham are smokers, and it disproportionately affects some of the lowest earners. As such, smoking remains a driver of health inequalities nationally as well as locally. </a:t>
            </a:r>
          </a:p>
          <a:p>
            <a:pPr algn="just">
              <a:defRPr/>
            </a:pPr>
            <a:endParaRPr lang="en-GB" sz="1400" dirty="0">
              <a:solidFill>
                <a:srgbClr val="FF0074"/>
              </a:solidFill>
            </a:endParaRPr>
          </a:p>
          <a:p>
            <a:pPr algn="just">
              <a:defRPr/>
            </a:pPr>
            <a:r>
              <a:rPr lang="en-GB" sz="1400" dirty="0" smtClean="0">
                <a:solidFill>
                  <a:srgbClr val="FF0074"/>
                </a:solidFill>
              </a:rPr>
              <a:t>Newham has the has the 3</a:t>
            </a:r>
            <a:r>
              <a:rPr lang="en-GB" sz="1400" baseline="30000" dirty="0" smtClean="0">
                <a:solidFill>
                  <a:srgbClr val="FF0074"/>
                </a:solidFill>
              </a:rPr>
              <a:t>rd</a:t>
            </a:r>
            <a:r>
              <a:rPr lang="en-GB" sz="1400" dirty="0" smtClean="0">
                <a:solidFill>
                  <a:srgbClr val="FF0074"/>
                </a:solidFill>
              </a:rPr>
              <a:t> highest smoking prevalence out of 33 London Boroughs and ranks 23</a:t>
            </a:r>
            <a:r>
              <a:rPr lang="en-GB" sz="1400" baseline="30000" dirty="0" smtClean="0">
                <a:solidFill>
                  <a:srgbClr val="FF0074"/>
                </a:solidFill>
              </a:rPr>
              <a:t>rd</a:t>
            </a:r>
            <a:r>
              <a:rPr lang="en-GB" sz="1400" dirty="0" smtClean="0">
                <a:solidFill>
                  <a:srgbClr val="FF0074"/>
                </a:solidFill>
              </a:rPr>
              <a:t> out of 151 areas in England.</a:t>
            </a:r>
          </a:p>
          <a:p>
            <a:pPr algn="just">
              <a:defRPr/>
            </a:pPr>
            <a:endParaRPr lang="en-GB" sz="1400" dirty="0" smtClean="0">
              <a:solidFill>
                <a:srgbClr val="FF0074"/>
              </a:solidFill>
            </a:endParaRPr>
          </a:p>
          <a:p>
            <a:pPr algn="just">
              <a:defRPr/>
            </a:pPr>
            <a:r>
              <a:rPr lang="en-GB" sz="1400" dirty="0" smtClean="0">
                <a:solidFill>
                  <a:srgbClr val="FF0074"/>
                </a:solidFill>
              </a:rPr>
              <a:t>Despite the evident need, there has been a substantial decline in annual smoking quite rate in the </a:t>
            </a:r>
            <a:r>
              <a:rPr lang="en-US" sz="1400" dirty="0">
                <a:solidFill>
                  <a:srgbClr val="FF0074"/>
                </a:solidFill>
              </a:rPr>
              <a:t>last 5 years </a:t>
            </a:r>
            <a:r>
              <a:rPr lang="en-US" sz="1400" dirty="0" smtClean="0">
                <a:solidFill>
                  <a:srgbClr val="FF0074"/>
                </a:solidFill>
              </a:rPr>
              <a:t>from </a:t>
            </a:r>
            <a:r>
              <a:rPr lang="en-US" sz="1400" dirty="0">
                <a:solidFill>
                  <a:srgbClr val="FF0074"/>
                </a:solidFill>
              </a:rPr>
              <a:t>910 in 2014/15 to just 337 in </a:t>
            </a:r>
            <a:r>
              <a:rPr lang="en-US" sz="1400" dirty="0" smtClean="0">
                <a:solidFill>
                  <a:srgbClr val="FF0074"/>
                </a:solidFill>
              </a:rPr>
              <a:t>2018/19. </a:t>
            </a:r>
          </a:p>
          <a:p>
            <a:pPr algn="just">
              <a:defRPr/>
            </a:pPr>
            <a:endParaRPr lang="en-US" sz="1400" dirty="0">
              <a:solidFill>
                <a:srgbClr val="FF0074"/>
              </a:solidFill>
            </a:endParaRPr>
          </a:p>
          <a:p>
            <a:pPr algn="just">
              <a:defRPr/>
            </a:pPr>
            <a:r>
              <a:rPr lang="en-US" sz="1400" dirty="0" smtClean="0">
                <a:solidFill>
                  <a:srgbClr val="FF0074"/>
                </a:solidFill>
              </a:rPr>
              <a:t>Some of the Wards in Newham with a high number of smokers have very few Stop Smoking Services available (</a:t>
            </a:r>
            <a:r>
              <a:rPr lang="en-US" sz="1400" dirty="0" err="1" smtClean="0">
                <a:solidFill>
                  <a:srgbClr val="FF0074"/>
                </a:solidFill>
              </a:rPr>
              <a:t>Beckton</a:t>
            </a:r>
            <a:r>
              <a:rPr lang="en-US" sz="1400" dirty="0" smtClean="0">
                <a:solidFill>
                  <a:srgbClr val="FF0074"/>
                </a:solidFill>
              </a:rPr>
              <a:t>, Forest Gate South and West Ham). Areas such as Plaistow South and Wall End wards have none available.</a:t>
            </a:r>
            <a:endParaRPr lang="en-US" sz="1400" dirty="0">
              <a:solidFill>
                <a:srgbClr val="FF0074"/>
              </a:solidFill>
            </a:endParaRPr>
          </a:p>
        </p:txBody>
      </p:sp>
      <p:sp>
        <p:nvSpPr>
          <p:cNvPr id="2" name="Slide Number Placeholder 1"/>
          <p:cNvSpPr>
            <a:spLocks noGrp="1"/>
          </p:cNvSpPr>
          <p:nvPr>
            <p:ph type="sldNum" sz="quarter" idx="12"/>
          </p:nvPr>
        </p:nvSpPr>
        <p:spPr/>
        <p:txBody>
          <a:bodyPr/>
          <a:lstStyle/>
          <a:p>
            <a:fld id="{13D2868F-8BDD-4814-A9FF-20FEB30F74C8}" type="slidenum">
              <a:rPr lang="en-GB" smtClean="0"/>
              <a:t>44</a:t>
            </a:fld>
            <a:endParaRPr lang="en-GB"/>
          </a:p>
        </p:txBody>
      </p:sp>
    </p:spTree>
    <p:extLst>
      <p:ext uri="{BB962C8B-B14F-4D97-AF65-F5344CB8AC3E}">
        <p14:creationId xmlns:p14="http://schemas.microsoft.com/office/powerpoint/2010/main" val="6250376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BB9925-CFE7-4F54-9BB2-D8A082D53914}"/>
              </a:ext>
            </a:extLst>
          </p:cNvPr>
          <p:cNvSpPr>
            <a:spLocks noGrp="1"/>
          </p:cNvSpPr>
          <p:nvPr>
            <p:ph type="sldNum" sz="quarter" idx="11"/>
          </p:nvPr>
        </p:nvSpPr>
        <p:spPr/>
        <p:txBody>
          <a:bodyPr/>
          <a:lstStyle/>
          <a:p>
            <a:pPr>
              <a:defRPr/>
            </a:pPr>
            <a:fld id="{7D24E371-840F-4AE2-8EA2-5DD748A20416}" type="slidenum">
              <a:rPr lang="en-ZA" smtClean="0"/>
              <a:pPr>
                <a:defRPr/>
              </a:pPr>
              <a:t>45</a:t>
            </a:fld>
            <a:endParaRPr lang="en-ZA" dirty="0"/>
          </a:p>
        </p:txBody>
      </p:sp>
      <p:sp>
        <p:nvSpPr>
          <p:cNvPr id="8" name="Rectangle 7">
            <a:extLst>
              <a:ext uri="{FF2B5EF4-FFF2-40B4-BE49-F238E27FC236}">
                <a16:creationId xmlns:a16="http://schemas.microsoft.com/office/drawing/2014/main" id="{276268B7-36BF-3147-B4AE-3B388CC39A5F}"/>
              </a:ext>
            </a:extLst>
          </p:cNvPr>
          <p:cNvSpPr/>
          <p:nvPr/>
        </p:nvSpPr>
        <p:spPr>
          <a:xfrm>
            <a:off x="0" y="447"/>
            <a:ext cx="12190413" cy="539645"/>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smtClean="0">
                <a:solidFill>
                  <a:schemeClr val="bg1"/>
                </a:solidFill>
              </a:rPr>
              <a:t>NHS Health Checks: Highlighting </a:t>
            </a:r>
            <a:r>
              <a:rPr lang="en-GB" sz="2800" b="1" dirty="0">
                <a:solidFill>
                  <a:schemeClr val="bg1"/>
                </a:solidFill>
              </a:rPr>
              <a:t>P</a:t>
            </a:r>
            <a:r>
              <a:rPr lang="en-GB" sz="2800" b="1" dirty="0" smtClean="0">
                <a:solidFill>
                  <a:schemeClr val="bg1"/>
                </a:solidFill>
              </a:rPr>
              <a:t>athway </a:t>
            </a:r>
            <a:r>
              <a:rPr lang="en-GB" sz="2800" b="1" dirty="0">
                <a:solidFill>
                  <a:schemeClr val="bg1"/>
                </a:solidFill>
              </a:rPr>
              <a:t>G</a:t>
            </a:r>
            <a:r>
              <a:rPr lang="en-GB" sz="2800" b="1" dirty="0" smtClean="0">
                <a:solidFill>
                  <a:schemeClr val="bg1"/>
                </a:solidFill>
              </a:rPr>
              <a:t>aps</a:t>
            </a:r>
            <a:endParaRPr lang="en-GB" sz="2800" b="1" dirty="0">
              <a:solidFill>
                <a:schemeClr val="bg1"/>
              </a:solidFill>
            </a:endParaRPr>
          </a:p>
        </p:txBody>
      </p:sp>
      <p:sp>
        <p:nvSpPr>
          <p:cNvPr id="7" name="Rectangle 6"/>
          <p:cNvSpPr/>
          <p:nvPr/>
        </p:nvSpPr>
        <p:spPr>
          <a:xfrm>
            <a:off x="7218296" y="1844824"/>
            <a:ext cx="4840859" cy="4511527"/>
          </a:xfrm>
          <a:prstGeom prst="rect">
            <a:avLst/>
          </a:prstGeom>
          <a:solidFill>
            <a:schemeClr val="bg1"/>
          </a:solidFill>
          <a:ln>
            <a:solidFill>
              <a:srgbClr val="FF0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400" b="1" dirty="0" smtClean="0">
                <a:solidFill>
                  <a:srgbClr val="FF0074"/>
                </a:solidFill>
              </a:rPr>
              <a:t>NHS Health Checks </a:t>
            </a:r>
            <a:r>
              <a:rPr lang="en-GB" sz="1400" dirty="0" smtClean="0">
                <a:solidFill>
                  <a:srgbClr val="FF0074"/>
                </a:solidFill>
              </a:rPr>
              <a:t>is a cardiovascular disease risk assessment programme that has been rolled out nationally since 2013. It aims to check the CVD risk of adults age 40 – 74 every 5 years. </a:t>
            </a:r>
          </a:p>
          <a:p>
            <a:pPr algn="just"/>
            <a:endParaRPr lang="en-GB" sz="1400" dirty="0">
              <a:solidFill>
                <a:srgbClr val="FF0074"/>
              </a:solidFill>
            </a:endParaRPr>
          </a:p>
          <a:p>
            <a:pPr algn="just"/>
            <a:r>
              <a:rPr lang="en-GB" sz="1400" b="1" dirty="0" smtClean="0">
                <a:solidFill>
                  <a:srgbClr val="FF0074"/>
                </a:solidFill>
              </a:rPr>
              <a:t>Newham </a:t>
            </a:r>
            <a:r>
              <a:rPr lang="en-GB" sz="1400" dirty="0" smtClean="0">
                <a:solidFill>
                  <a:srgbClr val="FF0074"/>
                </a:solidFill>
              </a:rPr>
              <a:t>has been doing well on service coverage. During the 5-year period between 1</a:t>
            </a:r>
            <a:r>
              <a:rPr lang="en-GB" sz="1400" baseline="30000" dirty="0" smtClean="0">
                <a:solidFill>
                  <a:srgbClr val="FF0074"/>
                </a:solidFill>
              </a:rPr>
              <a:t>st</a:t>
            </a:r>
            <a:r>
              <a:rPr lang="en-GB" sz="1400" dirty="0" smtClean="0">
                <a:solidFill>
                  <a:srgbClr val="FF0074"/>
                </a:solidFill>
              </a:rPr>
              <a:t> April 2014 and 31</a:t>
            </a:r>
            <a:r>
              <a:rPr lang="en-GB" sz="1400" baseline="30000" dirty="0" smtClean="0">
                <a:solidFill>
                  <a:srgbClr val="FF0074"/>
                </a:solidFill>
              </a:rPr>
              <a:t>st</a:t>
            </a:r>
            <a:r>
              <a:rPr lang="en-GB" sz="1400" dirty="0" smtClean="0">
                <a:solidFill>
                  <a:srgbClr val="FF0074"/>
                </a:solidFill>
              </a:rPr>
              <a:t> March 2019, over 90,000 Newham residents were offered a health check and over 53,000 received one. This uptake rate of 59% is significantly higher than London and England. Newham consistently ranks in the top boroughs for percentage of eligible population receiving a health check.</a:t>
            </a:r>
          </a:p>
          <a:p>
            <a:pPr algn="just"/>
            <a:endParaRPr lang="en-GB" sz="1400" dirty="0">
              <a:solidFill>
                <a:srgbClr val="FF0074"/>
              </a:solidFill>
            </a:endParaRPr>
          </a:p>
          <a:p>
            <a:pPr algn="just"/>
            <a:r>
              <a:rPr lang="en-GB" sz="1400" dirty="0" smtClean="0">
                <a:solidFill>
                  <a:srgbClr val="FF0074"/>
                </a:solidFill>
              </a:rPr>
              <a:t>However despite this high level of delivery of checks over the last 7 years, </a:t>
            </a:r>
            <a:r>
              <a:rPr lang="en-GB" sz="1400" b="1" dirty="0" smtClean="0">
                <a:solidFill>
                  <a:srgbClr val="FF0074"/>
                </a:solidFill>
              </a:rPr>
              <a:t>Newham still has significantly higher levels of premature mortality from CVD compared to London and England</a:t>
            </a:r>
            <a:r>
              <a:rPr lang="en-GB" sz="1400" dirty="0" smtClean="0">
                <a:solidFill>
                  <a:srgbClr val="FF0074"/>
                </a:solidFill>
              </a:rPr>
              <a:t>, and higher prevalence of risk factors such as </a:t>
            </a:r>
            <a:r>
              <a:rPr lang="en-GB" sz="1400" b="1" dirty="0" smtClean="0">
                <a:solidFill>
                  <a:srgbClr val="FF0074"/>
                </a:solidFill>
              </a:rPr>
              <a:t>smoking and obesity</a:t>
            </a:r>
            <a:r>
              <a:rPr lang="en-GB" sz="1400" dirty="0" smtClean="0">
                <a:solidFill>
                  <a:srgbClr val="FF0074"/>
                </a:solidFill>
              </a:rPr>
              <a:t>. This highlights that NHS Health Checks must be part of a wider prevention pathway to be effective; </a:t>
            </a:r>
            <a:r>
              <a:rPr lang="en-GB" sz="1400" b="1" dirty="0" smtClean="0">
                <a:solidFill>
                  <a:srgbClr val="FF0074"/>
                </a:solidFill>
              </a:rPr>
              <a:t>delivering checks without referring into effective interventions does not appear to be effective</a:t>
            </a:r>
            <a:r>
              <a:rPr lang="en-GB" sz="1400" dirty="0" smtClean="0">
                <a:solidFill>
                  <a:srgbClr val="FF0074"/>
                </a:solidFill>
              </a:rPr>
              <a:t>. </a:t>
            </a:r>
          </a:p>
        </p:txBody>
      </p:sp>
      <p:pic>
        <p:nvPicPr>
          <p:cNvPr id="10" name="Picture 9"/>
          <p:cNvPicPr>
            <a:picLocks noChangeAspect="1"/>
          </p:cNvPicPr>
          <p:nvPr/>
        </p:nvPicPr>
        <p:blipFill>
          <a:blip r:embed="rId3"/>
          <a:stretch>
            <a:fillRect/>
          </a:stretch>
        </p:blipFill>
        <p:spPr>
          <a:xfrm>
            <a:off x="7247334" y="627491"/>
            <a:ext cx="4782785" cy="89208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6" y="1328126"/>
            <a:ext cx="6917812" cy="4956933"/>
          </a:xfrm>
          <a:prstGeom prst="rect">
            <a:avLst/>
          </a:prstGeom>
        </p:spPr>
      </p:pic>
      <p:sp>
        <p:nvSpPr>
          <p:cNvPr id="12" name="TextBox 11"/>
          <p:cNvSpPr txBox="1"/>
          <p:nvPr/>
        </p:nvSpPr>
        <p:spPr>
          <a:xfrm>
            <a:off x="190550" y="626697"/>
            <a:ext cx="6696744" cy="646331"/>
          </a:xfrm>
          <a:prstGeom prst="rect">
            <a:avLst/>
          </a:prstGeom>
          <a:noFill/>
        </p:spPr>
        <p:txBody>
          <a:bodyPr wrap="square" rtlCol="0">
            <a:spAutoFit/>
          </a:bodyPr>
          <a:lstStyle/>
          <a:p>
            <a:pPr algn="ctr"/>
            <a:r>
              <a:rPr lang="en-GB" b="1" dirty="0" smtClean="0"/>
              <a:t>Percentage </a:t>
            </a:r>
            <a:r>
              <a:rPr lang="en-GB" b="1" dirty="0"/>
              <a:t>of NHS Health Checks received by the total eligible population in the </a:t>
            </a:r>
            <a:r>
              <a:rPr lang="en-GB" b="1" dirty="0" smtClean="0"/>
              <a:t>quarter (Q1 2019/20), by London borough</a:t>
            </a:r>
            <a:endParaRPr lang="en-GB" b="1" dirty="0"/>
          </a:p>
        </p:txBody>
      </p:sp>
      <p:sp>
        <p:nvSpPr>
          <p:cNvPr id="13" name="Rounded Rectangle 12"/>
          <p:cNvSpPr/>
          <p:nvPr/>
        </p:nvSpPr>
        <p:spPr>
          <a:xfrm>
            <a:off x="3473" y="1844824"/>
            <a:ext cx="751337" cy="144016"/>
          </a:xfrm>
          <a:prstGeom prst="roundRect">
            <a:avLst/>
          </a:prstGeom>
          <a:noFill/>
          <a:ln>
            <a:solidFill>
              <a:srgbClr val="FF0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sz="1600" dirty="0" smtClean="0">
              <a:solidFill>
                <a:srgbClr val="FF0074"/>
              </a:solidFill>
            </a:endParaRPr>
          </a:p>
        </p:txBody>
      </p:sp>
      <p:sp>
        <p:nvSpPr>
          <p:cNvPr id="14" name="TextBox 13"/>
          <p:cNvSpPr txBox="1"/>
          <p:nvPr/>
        </p:nvSpPr>
        <p:spPr>
          <a:xfrm>
            <a:off x="0" y="6448251"/>
            <a:ext cx="6807278" cy="338554"/>
          </a:xfrm>
          <a:prstGeom prst="rect">
            <a:avLst/>
          </a:prstGeom>
          <a:solidFill>
            <a:schemeClr val="bg1"/>
          </a:solidFill>
        </p:spPr>
        <p:txBody>
          <a:bodyPr wrap="square" rtlCol="0">
            <a:spAutoFit/>
          </a:bodyPr>
          <a:lstStyle/>
          <a:p>
            <a:r>
              <a:rPr lang="en-GB" sz="1600" dirty="0" smtClean="0"/>
              <a:t>Source: </a:t>
            </a:r>
            <a:r>
              <a:rPr lang="en-GB" sz="1600" dirty="0">
                <a:hlinkClick r:id="rId5"/>
              </a:rPr>
              <a:t>https://fingertips.phe.org.uk/profile/nhs-health-check-detailed/</a:t>
            </a:r>
            <a:endParaRPr lang="en-GB" sz="1600" dirty="0"/>
          </a:p>
        </p:txBody>
      </p:sp>
    </p:spTree>
    <p:extLst>
      <p:ext uri="{BB962C8B-B14F-4D97-AF65-F5344CB8AC3E}">
        <p14:creationId xmlns:p14="http://schemas.microsoft.com/office/powerpoint/2010/main" val="22778670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6268B7-36BF-3147-B4AE-3B388CC39A5F}"/>
              </a:ext>
            </a:extLst>
          </p:cNvPr>
          <p:cNvSpPr/>
          <p:nvPr/>
        </p:nvSpPr>
        <p:spPr>
          <a:xfrm>
            <a:off x="0" y="3"/>
            <a:ext cx="12190413" cy="539645"/>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smtClean="0">
                <a:solidFill>
                  <a:schemeClr val="bg1"/>
                </a:solidFill>
              </a:rPr>
              <a:t>Risk clustering</a:t>
            </a:r>
            <a:endParaRPr lang="en-GB" sz="3200" b="1" dirty="0">
              <a:solidFill>
                <a:schemeClr val="bg1"/>
              </a:solidFill>
            </a:endParaRPr>
          </a:p>
        </p:txBody>
      </p:sp>
      <p:sp>
        <p:nvSpPr>
          <p:cNvPr id="2" name="TextBox 1"/>
          <p:cNvSpPr txBox="1"/>
          <p:nvPr/>
        </p:nvSpPr>
        <p:spPr>
          <a:xfrm>
            <a:off x="5807174" y="1673034"/>
            <a:ext cx="6241421" cy="2554545"/>
          </a:xfrm>
          <a:prstGeom prst="rect">
            <a:avLst/>
          </a:prstGeom>
          <a:noFill/>
          <a:ln>
            <a:solidFill>
              <a:schemeClr val="bg1">
                <a:lumMod val="85000"/>
              </a:schemeClr>
            </a:solidFill>
          </a:ln>
        </p:spPr>
        <p:txBody>
          <a:bodyPr wrap="square" rtlCol="0">
            <a:spAutoFit/>
          </a:bodyPr>
          <a:lstStyle/>
          <a:p>
            <a:pPr marL="171450" indent="-171450" algn="just">
              <a:buFont typeface="Arial" panose="020B0604020202020204" pitchFamily="34" charset="0"/>
              <a:buChar char="•"/>
            </a:pPr>
            <a:r>
              <a:rPr lang="en-GB" sz="1600" b="1" dirty="0" smtClean="0"/>
              <a:t>Deprivation</a:t>
            </a:r>
            <a:r>
              <a:rPr lang="en-GB" sz="1600" dirty="0" smtClean="0"/>
              <a:t> is found to have a large impact, as expected. Almost half (</a:t>
            </a:r>
            <a:r>
              <a:rPr lang="en-GB" sz="1600" b="1" dirty="0" smtClean="0"/>
              <a:t>46%)</a:t>
            </a:r>
            <a:r>
              <a:rPr lang="en-GB" sz="1600" dirty="0" smtClean="0"/>
              <a:t> </a:t>
            </a:r>
            <a:r>
              <a:rPr lang="en-GB" sz="1600" dirty="0"/>
              <a:t>of men in highest-income households had 2+ risks, compared with </a:t>
            </a:r>
            <a:r>
              <a:rPr lang="en-GB" sz="1600" b="1" dirty="0"/>
              <a:t>62%</a:t>
            </a:r>
            <a:r>
              <a:rPr lang="en-GB" sz="1600" dirty="0"/>
              <a:t> of men in lowest-income households. Among women, </a:t>
            </a:r>
            <a:r>
              <a:rPr lang="en-GB" sz="1600" dirty="0" smtClean="0"/>
              <a:t>only a third (</a:t>
            </a:r>
            <a:r>
              <a:rPr lang="en-GB" sz="1600" b="1" dirty="0" smtClean="0"/>
              <a:t>34%) </a:t>
            </a:r>
            <a:r>
              <a:rPr lang="en-GB" sz="1600" dirty="0" smtClean="0"/>
              <a:t>in </a:t>
            </a:r>
            <a:r>
              <a:rPr lang="en-GB" sz="1600" dirty="0"/>
              <a:t>highest income households had 2+ risks, compared with </a:t>
            </a:r>
            <a:r>
              <a:rPr lang="en-GB" sz="1600" b="1" dirty="0"/>
              <a:t>60%</a:t>
            </a:r>
            <a:r>
              <a:rPr lang="en-GB" sz="1600" dirty="0"/>
              <a:t> of women in the lowest income </a:t>
            </a:r>
            <a:r>
              <a:rPr lang="en-GB" sz="1600" dirty="0" smtClean="0"/>
              <a:t>households.</a:t>
            </a:r>
          </a:p>
          <a:p>
            <a:pPr algn="just"/>
            <a:endParaRPr lang="en-GB" sz="1600" dirty="0" smtClean="0"/>
          </a:p>
          <a:p>
            <a:pPr marL="171450" indent="-171450" algn="just">
              <a:buFont typeface="Arial" panose="020B0604020202020204" pitchFamily="34" charset="0"/>
              <a:buChar char="•"/>
            </a:pPr>
            <a:r>
              <a:rPr lang="en-GB" sz="1600" b="1" dirty="0" smtClean="0"/>
              <a:t>Pre-existing conditions </a:t>
            </a:r>
            <a:r>
              <a:rPr lang="en-GB" sz="1600" dirty="0" smtClean="0"/>
              <a:t>were also linked to multiple risk factors. Two-thirds (</a:t>
            </a:r>
            <a:r>
              <a:rPr lang="en-GB" sz="1600" b="1" dirty="0" smtClean="0"/>
              <a:t>68%)</a:t>
            </a:r>
            <a:r>
              <a:rPr lang="en-GB" sz="1600" dirty="0" smtClean="0"/>
              <a:t> </a:t>
            </a:r>
            <a:r>
              <a:rPr lang="en-GB" sz="1600" dirty="0"/>
              <a:t>of those with a </a:t>
            </a:r>
            <a:r>
              <a:rPr lang="en-GB" sz="1600" dirty="0" smtClean="0"/>
              <a:t>mental health condition </a:t>
            </a:r>
            <a:r>
              <a:rPr lang="en-GB" sz="1600" dirty="0"/>
              <a:t>had </a:t>
            </a:r>
            <a:r>
              <a:rPr lang="en-GB" sz="1600" dirty="0" smtClean="0"/>
              <a:t>2 or more risks, </a:t>
            </a:r>
            <a:r>
              <a:rPr lang="en-GB" sz="1600" dirty="0"/>
              <a:t>compared with </a:t>
            </a:r>
            <a:r>
              <a:rPr lang="en-GB" sz="1600" dirty="0" smtClean="0"/>
              <a:t>less than half </a:t>
            </a:r>
            <a:r>
              <a:rPr lang="en-GB" sz="1600" b="1" dirty="0" smtClean="0"/>
              <a:t>(46%)</a:t>
            </a:r>
            <a:r>
              <a:rPr lang="en-GB" sz="1600" dirty="0" smtClean="0"/>
              <a:t> </a:t>
            </a:r>
            <a:r>
              <a:rPr lang="en-GB" sz="1600" dirty="0"/>
              <a:t>of adults with no longstanding physical or mental health condition</a:t>
            </a:r>
            <a:r>
              <a:rPr lang="en-GB" sz="1600" dirty="0" smtClean="0"/>
              <a:t>.</a:t>
            </a:r>
            <a:endParaRPr lang="en-GB" sz="1200" dirty="0"/>
          </a:p>
        </p:txBody>
      </p:sp>
      <p:pic>
        <p:nvPicPr>
          <p:cNvPr id="3" name="Picture 2"/>
          <p:cNvPicPr>
            <a:picLocks noChangeAspect="1"/>
          </p:cNvPicPr>
          <p:nvPr/>
        </p:nvPicPr>
        <p:blipFill>
          <a:blip r:embed="rId3"/>
          <a:stretch>
            <a:fillRect/>
          </a:stretch>
        </p:blipFill>
        <p:spPr>
          <a:xfrm>
            <a:off x="334566" y="1772816"/>
            <a:ext cx="5472608" cy="4591274"/>
          </a:xfrm>
          <a:prstGeom prst="rect">
            <a:avLst/>
          </a:prstGeom>
        </p:spPr>
      </p:pic>
      <p:sp>
        <p:nvSpPr>
          <p:cNvPr id="4" name="TextBox 3"/>
          <p:cNvSpPr txBox="1"/>
          <p:nvPr/>
        </p:nvSpPr>
        <p:spPr>
          <a:xfrm>
            <a:off x="118542" y="6453336"/>
            <a:ext cx="8280920" cy="307777"/>
          </a:xfrm>
          <a:prstGeom prst="rect">
            <a:avLst/>
          </a:prstGeom>
          <a:noFill/>
        </p:spPr>
        <p:txBody>
          <a:bodyPr wrap="square" rtlCol="0">
            <a:spAutoFit/>
          </a:bodyPr>
          <a:lstStyle/>
          <a:p>
            <a:r>
              <a:rPr lang="en-GB" sz="1400" i="1" dirty="0" smtClean="0"/>
              <a:t>Source: UCL, </a:t>
            </a:r>
            <a:r>
              <a:rPr lang="en-US" sz="1400" i="1" dirty="0" smtClean="0"/>
              <a:t>Multiple </a:t>
            </a:r>
            <a:r>
              <a:rPr lang="en-US" sz="1400" i="1" dirty="0"/>
              <a:t>risk factors among adults: results using the Health Survey for England 2016 and 2017 </a:t>
            </a:r>
            <a:endParaRPr lang="en-GB" sz="1400" i="1" dirty="0"/>
          </a:p>
        </p:txBody>
      </p:sp>
      <p:sp>
        <p:nvSpPr>
          <p:cNvPr id="5" name="TextBox 4"/>
          <p:cNvSpPr txBox="1"/>
          <p:nvPr/>
        </p:nvSpPr>
        <p:spPr>
          <a:xfrm>
            <a:off x="340342" y="637194"/>
            <a:ext cx="11731528" cy="830997"/>
          </a:xfrm>
          <a:prstGeom prst="rect">
            <a:avLst/>
          </a:prstGeom>
          <a:noFill/>
          <a:ln w="19050">
            <a:solidFill>
              <a:srgbClr val="FF0074"/>
            </a:solidFill>
          </a:ln>
        </p:spPr>
        <p:txBody>
          <a:bodyPr wrap="square" rtlCol="0">
            <a:spAutoFit/>
          </a:bodyPr>
          <a:lstStyle/>
          <a:p>
            <a:pPr algn="just"/>
            <a:r>
              <a:rPr lang="en-GB" sz="1600" dirty="0" smtClean="0"/>
              <a:t>National data illustrates the concept of Risk Factor Clusters – the idea that smoking, physical activity, unhealthy diet and alcohol consumption are not randomly distributed mong the population but often occur together, and cluster within population groups, and that the resulting health effects of these can multiply.</a:t>
            </a:r>
          </a:p>
        </p:txBody>
      </p:sp>
      <p:sp>
        <p:nvSpPr>
          <p:cNvPr id="7" name="Rectangle 6"/>
          <p:cNvSpPr/>
          <p:nvPr/>
        </p:nvSpPr>
        <p:spPr>
          <a:xfrm>
            <a:off x="5834019" y="4542307"/>
            <a:ext cx="6237851" cy="1446652"/>
          </a:xfrm>
          <a:prstGeom prst="rect">
            <a:avLst/>
          </a:prstGeom>
          <a:solidFill>
            <a:schemeClr val="bg1"/>
          </a:solidFill>
          <a:ln>
            <a:solidFill>
              <a:srgbClr val="FF0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dirty="0" smtClean="0">
                <a:solidFill>
                  <a:srgbClr val="FF0074"/>
                </a:solidFill>
              </a:rPr>
              <a:t>In Newham, with high levels of deprivation, obesity, smoking, unhealthy diets and physical inactivity, it is important to consider the role of risk clustering in service design. Many residents being referred into smoking cessation services and physical activity programmes are likely to have multiple risk factors that need to be addressed. </a:t>
            </a:r>
          </a:p>
        </p:txBody>
      </p:sp>
      <p:sp>
        <p:nvSpPr>
          <p:cNvPr id="8" name="Slide Number Placeholder 7"/>
          <p:cNvSpPr>
            <a:spLocks noGrp="1"/>
          </p:cNvSpPr>
          <p:nvPr>
            <p:ph type="sldNum" sz="quarter" idx="12"/>
          </p:nvPr>
        </p:nvSpPr>
        <p:spPr/>
        <p:txBody>
          <a:bodyPr/>
          <a:lstStyle/>
          <a:p>
            <a:fld id="{13D2868F-8BDD-4814-A9FF-20FEB30F74C8}" type="slidenum">
              <a:rPr lang="en-GB" smtClean="0"/>
              <a:t>46</a:t>
            </a:fld>
            <a:endParaRPr lang="en-GB"/>
          </a:p>
        </p:txBody>
      </p:sp>
    </p:spTree>
    <p:extLst>
      <p:ext uri="{BB962C8B-B14F-4D97-AF65-F5344CB8AC3E}">
        <p14:creationId xmlns:p14="http://schemas.microsoft.com/office/powerpoint/2010/main" val="19226149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6268B7-36BF-3147-B4AE-3B388CC39A5F}"/>
              </a:ext>
            </a:extLst>
          </p:cNvPr>
          <p:cNvSpPr/>
          <p:nvPr/>
        </p:nvSpPr>
        <p:spPr>
          <a:xfrm>
            <a:off x="0" y="3"/>
            <a:ext cx="12190413" cy="539645"/>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smtClean="0">
                <a:solidFill>
                  <a:schemeClr val="bg1"/>
                </a:solidFill>
              </a:rPr>
              <a:t>Multi-morbidity</a:t>
            </a:r>
            <a:endParaRPr lang="en-GB" sz="3200" b="1" dirty="0">
              <a:solidFill>
                <a:schemeClr val="bg1"/>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52354" b="51450"/>
          <a:stretch/>
        </p:blipFill>
        <p:spPr>
          <a:xfrm>
            <a:off x="235692" y="1570358"/>
            <a:ext cx="5788661" cy="4749763"/>
          </a:xfrm>
          <a:prstGeom prst="rect">
            <a:avLst/>
          </a:prstGeom>
        </p:spPr>
      </p:pic>
      <p:sp>
        <p:nvSpPr>
          <p:cNvPr id="4" name="Rectangle 3"/>
          <p:cNvSpPr/>
          <p:nvPr/>
        </p:nvSpPr>
        <p:spPr>
          <a:xfrm>
            <a:off x="6164596" y="632461"/>
            <a:ext cx="5904656" cy="2940555"/>
          </a:xfrm>
          <a:prstGeom prst="rect">
            <a:avLst/>
          </a:prstGeom>
          <a:solidFill>
            <a:schemeClr val="bg1"/>
          </a:solidFill>
          <a:ln>
            <a:solidFill>
              <a:srgbClr val="FF0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 typeface="Arial" panose="020B0604020202020204" pitchFamily="34" charset="0"/>
              <a:buChar char="•"/>
            </a:pPr>
            <a:r>
              <a:rPr lang="en-GB" sz="1600" dirty="0">
                <a:solidFill>
                  <a:srgbClr val="FF0074"/>
                </a:solidFill>
              </a:rPr>
              <a:t>Multi-morbidity </a:t>
            </a:r>
            <a:r>
              <a:rPr lang="en-GB" sz="1600" dirty="0" smtClean="0">
                <a:solidFill>
                  <a:srgbClr val="FF0074"/>
                </a:solidFill>
              </a:rPr>
              <a:t>refers to the </a:t>
            </a:r>
            <a:r>
              <a:rPr lang="en-GB" sz="1600" dirty="0">
                <a:solidFill>
                  <a:srgbClr val="FF0074"/>
                </a:solidFill>
              </a:rPr>
              <a:t>presence of 2 or more disorders in </a:t>
            </a:r>
            <a:r>
              <a:rPr lang="en-GB" sz="1600" dirty="0" smtClean="0">
                <a:solidFill>
                  <a:srgbClr val="FF0074"/>
                </a:solidFill>
              </a:rPr>
              <a:t>an individual, and is affected </a:t>
            </a:r>
            <a:r>
              <a:rPr lang="en-GB" sz="1600" dirty="0">
                <a:solidFill>
                  <a:srgbClr val="FF0074"/>
                </a:solidFill>
              </a:rPr>
              <a:t>mainly </a:t>
            </a:r>
            <a:r>
              <a:rPr lang="en-GB" sz="1600" dirty="0" smtClean="0">
                <a:solidFill>
                  <a:srgbClr val="FF0074"/>
                </a:solidFill>
              </a:rPr>
              <a:t>by older </a:t>
            </a:r>
            <a:r>
              <a:rPr lang="en-GB" sz="1600" dirty="0">
                <a:solidFill>
                  <a:srgbClr val="FF0074"/>
                </a:solidFill>
              </a:rPr>
              <a:t>age and socio-economic </a:t>
            </a:r>
            <a:r>
              <a:rPr lang="en-GB" sz="1600" dirty="0" smtClean="0">
                <a:solidFill>
                  <a:srgbClr val="FF0074"/>
                </a:solidFill>
              </a:rPr>
              <a:t>deprivation.</a:t>
            </a:r>
            <a:endParaRPr lang="en-GB" sz="1600" dirty="0">
              <a:solidFill>
                <a:srgbClr val="FF0074"/>
              </a:solidFill>
            </a:endParaRPr>
          </a:p>
          <a:p>
            <a:pPr marL="171450" indent="-171450" algn="just">
              <a:buFont typeface="Arial" panose="020B0604020202020204" pitchFamily="34" charset="0"/>
              <a:buChar char="•"/>
            </a:pPr>
            <a:r>
              <a:rPr lang="en-GB" sz="1600" dirty="0">
                <a:solidFill>
                  <a:srgbClr val="FF0074"/>
                </a:solidFill>
              </a:rPr>
              <a:t>Disorders include </a:t>
            </a:r>
            <a:r>
              <a:rPr lang="en-GB" sz="1600" dirty="0" smtClean="0">
                <a:solidFill>
                  <a:srgbClr val="FF0074"/>
                </a:solidFill>
              </a:rPr>
              <a:t>both physical and </a:t>
            </a:r>
            <a:r>
              <a:rPr lang="en-GB" sz="1600" dirty="0">
                <a:solidFill>
                  <a:srgbClr val="FF0074"/>
                </a:solidFill>
              </a:rPr>
              <a:t>mental health </a:t>
            </a:r>
            <a:r>
              <a:rPr lang="en-GB" sz="1600" dirty="0" smtClean="0">
                <a:solidFill>
                  <a:srgbClr val="FF0074"/>
                </a:solidFill>
              </a:rPr>
              <a:t>conditions.</a:t>
            </a:r>
            <a:endParaRPr lang="en-GB" sz="1600" dirty="0">
              <a:solidFill>
                <a:srgbClr val="FF0074"/>
              </a:solidFill>
            </a:endParaRPr>
          </a:p>
          <a:p>
            <a:pPr marL="171450" indent="-171450" algn="just">
              <a:buFont typeface="Arial" panose="020B0604020202020204" pitchFamily="34" charset="0"/>
              <a:buChar char="•"/>
            </a:pPr>
            <a:r>
              <a:rPr lang="en-GB" sz="1600" dirty="0" smtClean="0">
                <a:solidFill>
                  <a:srgbClr val="FF0074"/>
                </a:solidFill>
              </a:rPr>
              <a:t>The onset </a:t>
            </a:r>
            <a:r>
              <a:rPr lang="en-GB" sz="1600" dirty="0">
                <a:solidFill>
                  <a:srgbClr val="FF0074"/>
                </a:solidFill>
              </a:rPr>
              <a:t>of multi-morbidity tends to occur </a:t>
            </a:r>
            <a:r>
              <a:rPr lang="en-GB" sz="1600" dirty="0" smtClean="0">
                <a:solidFill>
                  <a:srgbClr val="FF0074"/>
                </a:solidFill>
              </a:rPr>
              <a:t>around 10 – 15 years earlier in people </a:t>
            </a:r>
            <a:r>
              <a:rPr lang="en-GB" sz="1600" dirty="0">
                <a:solidFill>
                  <a:srgbClr val="FF0074"/>
                </a:solidFill>
              </a:rPr>
              <a:t>living in the most deprived areas compared to those living in the most affluent </a:t>
            </a:r>
            <a:r>
              <a:rPr lang="en-GB" sz="1600" dirty="0" smtClean="0">
                <a:solidFill>
                  <a:srgbClr val="FF0074"/>
                </a:solidFill>
              </a:rPr>
              <a:t>areas.</a:t>
            </a:r>
          </a:p>
          <a:p>
            <a:pPr marL="171450" indent="-171450" algn="just">
              <a:buFont typeface="Arial" panose="020B0604020202020204" pitchFamily="34" charset="0"/>
              <a:buChar char="•"/>
            </a:pPr>
            <a:r>
              <a:rPr lang="en-GB" sz="1600" dirty="0" smtClean="0">
                <a:solidFill>
                  <a:srgbClr val="FF0074"/>
                </a:solidFill>
              </a:rPr>
              <a:t>The </a:t>
            </a:r>
            <a:r>
              <a:rPr lang="en-GB" sz="1600" dirty="0">
                <a:solidFill>
                  <a:srgbClr val="FF0074"/>
                </a:solidFill>
              </a:rPr>
              <a:t>presence of a mental health </a:t>
            </a:r>
            <a:r>
              <a:rPr lang="en-GB" sz="1600" dirty="0" smtClean="0">
                <a:solidFill>
                  <a:srgbClr val="FF0074"/>
                </a:solidFill>
              </a:rPr>
              <a:t>condition is linked to an increase in number </a:t>
            </a:r>
            <a:r>
              <a:rPr lang="en-GB" sz="1600" dirty="0">
                <a:solidFill>
                  <a:srgbClr val="FF0074"/>
                </a:solidFill>
              </a:rPr>
              <a:t>of physical </a:t>
            </a:r>
            <a:r>
              <a:rPr lang="en-GB" sz="1600" dirty="0" smtClean="0">
                <a:solidFill>
                  <a:srgbClr val="FF0074"/>
                </a:solidFill>
              </a:rPr>
              <a:t>diseases and </a:t>
            </a:r>
            <a:r>
              <a:rPr lang="en-GB" sz="1600" dirty="0">
                <a:solidFill>
                  <a:srgbClr val="FF0074"/>
                </a:solidFill>
              </a:rPr>
              <a:t>was </a:t>
            </a:r>
            <a:r>
              <a:rPr lang="en-GB" sz="1600" dirty="0" smtClean="0">
                <a:solidFill>
                  <a:srgbClr val="FF0074"/>
                </a:solidFill>
              </a:rPr>
              <a:t>also much </a:t>
            </a:r>
            <a:r>
              <a:rPr lang="en-GB" sz="1600" dirty="0">
                <a:solidFill>
                  <a:srgbClr val="FF0074"/>
                </a:solidFill>
              </a:rPr>
              <a:t>more common in those living in more deprived areas </a:t>
            </a:r>
            <a:r>
              <a:rPr lang="en-GB" sz="1600" dirty="0" smtClean="0">
                <a:solidFill>
                  <a:srgbClr val="FF0074"/>
                </a:solidFill>
              </a:rPr>
              <a:t>.</a:t>
            </a:r>
          </a:p>
          <a:p>
            <a:pPr algn="just"/>
            <a:endParaRPr lang="en-GB" sz="500" i="1" dirty="0" smtClean="0">
              <a:solidFill>
                <a:schemeClr val="tx1"/>
              </a:solidFill>
            </a:endParaRPr>
          </a:p>
          <a:p>
            <a:pPr algn="just"/>
            <a:r>
              <a:rPr lang="en-GB" sz="1200" i="1" dirty="0" smtClean="0">
                <a:solidFill>
                  <a:schemeClr val="tx1"/>
                </a:solidFill>
              </a:rPr>
              <a:t>Reference</a:t>
            </a:r>
            <a:r>
              <a:rPr lang="en-GB" sz="1200" i="1" dirty="0">
                <a:solidFill>
                  <a:schemeClr val="tx1"/>
                </a:solidFill>
              </a:rPr>
              <a:t>: Epidemiology of </a:t>
            </a:r>
            <a:r>
              <a:rPr lang="en-GB" sz="1200" i="1" dirty="0" err="1">
                <a:solidFill>
                  <a:schemeClr val="tx1"/>
                </a:solidFill>
              </a:rPr>
              <a:t>multimorbidity</a:t>
            </a:r>
            <a:r>
              <a:rPr lang="en-GB" sz="1200" i="1" dirty="0">
                <a:solidFill>
                  <a:schemeClr val="tx1"/>
                </a:solidFill>
              </a:rPr>
              <a:t> and implications for health care, research and medical education: a cross-sectional study Barnett et al, Lancet 2012; </a:t>
            </a:r>
            <a:r>
              <a:rPr lang="en-GB" sz="1200" i="1" dirty="0" smtClean="0">
                <a:solidFill>
                  <a:schemeClr val="tx1"/>
                </a:solidFill>
              </a:rPr>
              <a:t>380:37-43</a:t>
            </a:r>
            <a:endParaRPr lang="en-GB" sz="1200" i="1" dirty="0">
              <a:solidFill>
                <a:schemeClr val="tx1"/>
              </a:solidFill>
            </a:endParaRPr>
          </a:p>
        </p:txBody>
      </p:sp>
      <p:sp>
        <p:nvSpPr>
          <p:cNvPr id="7" name="TextBox 6"/>
          <p:cNvSpPr txBox="1"/>
          <p:nvPr/>
        </p:nvSpPr>
        <p:spPr>
          <a:xfrm>
            <a:off x="694606" y="6320121"/>
            <a:ext cx="4536504" cy="307777"/>
          </a:xfrm>
          <a:prstGeom prst="rect">
            <a:avLst/>
          </a:prstGeom>
          <a:noFill/>
        </p:spPr>
        <p:txBody>
          <a:bodyPr wrap="square" rtlCol="0">
            <a:spAutoFit/>
          </a:bodyPr>
          <a:lstStyle/>
          <a:p>
            <a:r>
              <a:rPr lang="en-GB" sz="1400" i="1" dirty="0" smtClean="0"/>
              <a:t>Source of data: Clinical Effectiveness Group, QMUL, 2020</a:t>
            </a:r>
            <a:endParaRPr lang="en-GB" sz="1400" i="1" dirty="0"/>
          </a:p>
        </p:txBody>
      </p:sp>
      <p:sp>
        <p:nvSpPr>
          <p:cNvPr id="3" name="Right Arrow 2"/>
          <p:cNvSpPr/>
          <p:nvPr/>
        </p:nvSpPr>
        <p:spPr>
          <a:xfrm>
            <a:off x="5591150" y="3804330"/>
            <a:ext cx="1656184" cy="2515791"/>
          </a:xfrm>
          <a:prstGeom prst="rightArrow">
            <a:avLst/>
          </a:prstGeom>
          <a:solidFill>
            <a:srgbClr val="FF0074"/>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Most common co-morbidities in Newham</a:t>
            </a:r>
            <a:endParaRPr lang="en-GB" sz="1400" dirty="0"/>
          </a:p>
        </p:txBody>
      </p:sp>
      <p:graphicFrame>
        <p:nvGraphicFramePr>
          <p:cNvPr id="8" name="Diagram 7"/>
          <p:cNvGraphicFramePr/>
          <p:nvPr>
            <p:extLst>
              <p:ext uri="{D42A27DB-BD31-4B8C-83A1-F6EECF244321}">
                <p14:modId xmlns:p14="http://schemas.microsoft.com/office/powerpoint/2010/main" val="4058437782"/>
              </p:ext>
            </p:extLst>
          </p:nvPr>
        </p:nvGraphicFramePr>
        <p:xfrm>
          <a:off x="7297885" y="3697056"/>
          <a:ext cx="4740100" cy="2823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Content Placeholder 2"/>
          <p:cNvSpPr txBox="1">
            <a:spLocks/>
          </p:cNvSpPr>
          <p:nvPr/>
        </p:nvSpPr>
        <p:spPr>
          <a:xfrm>
            <a:off x="612539" y="691743"/>
            <a:ext cx="4700638" cy="671609"/>
          </a:xfrm>
          <a:prstGeom prst="rect">
            <a:avLst/>
          </a:prstGeom>
          <a:solidFill>
            <a:srgbClr val="D10074"/>
          </a:solidFill>
        </p:spPr>
        <p:txBody>
          <a:bodyPr anchor="ctr">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dirty="0" smtClean="0">
                <a:solidFill>
                  <a:schemeClr val="bg1"/>
                </a:solidFill>
              </a:rPr>
              <a:t>Graphical </a:t>
            </a:r>
            <a:r>
              <a:rPr lang="en-GB" dirty="0">
                <a:solidFill>
                  <a:schemeClr val="bg1"/>
                </a:solidFill>
              </a:rPr>
              <a:t>representation of </a:t>
            </a:r>
            <a:r>
              <a:rPr lang="en-GB" dirty="0" smtClean="0">
                <a:solidFill>
                  <a:schemeClr val="bg1"/>
                </a:solidFill>
              </a:rPr>
              <a:t>the main co-morbidities </a:t>
            </a:r>
            <a:r>
              <a:rPr lang="en-GB" dirty="0">
                <a:solidFill>
                  <a:schemeClr val="bg1"/>
                </a:solidFill>
              </a:rPr>
              <a:t>in Newham, where bars represent the number of people who have the two conditions </a:t>
            </a:r>
            <a:r>
              <a:rPr lang="en-GB" dirty="0" smtClean="0">
                <a:solidFill>
                  <a:schemeClr val="bg1"/>
                </a:solidFill>
              </a:rPr>
              <a:t>diagnosed</a:t>
            </a:r>
            <a:endParaRPr lang="en-GB" dirty="0">
              <a:solidFill>
                <a:schemeClr val="bg1"/>
              </a:solidFill>
            </a:endParaRPr>
          </a:p>
        </p:txBody>
      </p:sp>
      <p:sp>
        <p:nvSpPr>
          <p:cNvPr id="2" name="Slide Number Placeholder 1"/>
          <p:cNvSpPr>
            <a:spLocks noGrp="1"/>
          </p:cNvSpPr>
          <p:nvPr>
            <p:ph type="sldNum" sz="quarter" idx="12"/>
          </p:nvPr>
        </p:nvSpPr>
        <p:spPr/>
        <p:txBody>
          <a:bodyPr/>
          <a:lstStyle/>
          <a:p>
            <a:fld id="{13D2868F-8BDD-4814-A9FF-20FEB30F74C8}" type="slidenum">
              <a:rPr lang="en-GB" smtClean="0"/>
              <a:t>47</a:t>
            </a:fld>
            <a:endParaRPr lang="en-GB"/>
          </a:p>
        </p:txBody>
      </p:sp>
    </p:spTree>
    <p:extLst>
      <p:ext uri="{BB962C8B-B14F-4D97-AF65-F5344CB8AC3E}">
        <p14:creationId xmlns:p14="http://schemas.microsoft.com/office/powerpoint/2010/main" val="8709390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6268B7-36BF-3147-B4AE-3B388CC39A5F}"/>
              </a:ext>
            </a:extLst>
          </p:cNvPr>
          <p:cNvSpPr/>
          <p:nvPr/>
        </p:nvSpPr>
        <p:spPr>
          <a:xfrm>
            <a:off x="0" y="3"/>
            <a:ext cx="12190413" cy="539645"/>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smtClean="0">
                <a:solidFill>
                  <a:schemeClr val="bg1"/>
                </a:solidFill>
              </a:rPr>
              <a:t>COVID-19 implications</a:t>
            </a:r>
            <a:endParaRPr lang="en-GB" sz="3200" b="1" dirty="0">
              <a:solidFill>
                <a:schemeClr val="bg1"/>
              </a:solidFill>
            </a:endParaRPr>
          </a:p>
        </p:txBody>
      </p:sp>
      <p:sp>
        <p:nvSpPr>
          <p:cNvPr id="7" name="Rectangle 6"/>
          <p:cNvSpPr/>
          <p:nvPr/>
        </p:nvSpPr>
        <p:spPr>
          <a:xfrm>
            <a:off x="74119" y="627200"/>
            <a:ext cx="12042174" cy="1357123"/>
          </a:xfrm>
          <a:prstGeom prst="rect">
            <a:avLst/>
          </a:prstGeom>
          <a:solidFill>
            <a:schemeClr val="bg1"/>
          </a:solidFill>
          <a:ln>
            <a:solidFill>
              <a:srgbClr val="FF0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2000" dirty="0" smtClean="0">
                <a:solidFill>
                  <a:schemeClr val="tx1"/>
                </a:solidFill>
              </a:rPr>
              <a:t>The COVID-19 pandemic has had devastating consequences in Newham – a borough which has suffered the highest mortality rate in the country (as at May 2020). The reasons for this include deprivation, over-crowding, risk factors such as obesity and diabetes, and the disproportionate impact of COVID-19 on some BAME ethnic groups. The need to </a:t>
            </a:r>
            <a:r>
              <a:rPr lang="en-US" sz="2000" b="1" dirty="0" smtClean="0">
                <a:solidFill>
                  <a:schemeClr val="tx1"/>
                </a:solidFill>
              </a:rPr>
              <a:t>improve the health of Newham residents and reduce inequalities </a:t>
            </a:r>
            <a:r>
              <a:rPr lang="en-US" sz="2000" dirty="0" smtClean="0">
                <a:solidFill>
                  <a:schemeClr val="tx1"/>
                </a:solidFill>
              </a:rPr>
              <a:t>has been starkly highlighted.</a:t>
            </a:r>
          </a:p>
        </p:txBody>
      </p:sp>
      <p:cxnSp>
        <p:nvCxnSpPr>
          <p:cNvPr id="12" name="Straight Connector 11"/>
          <p:cNvCxnSpPr/>
          <p:nvPr/>
        </p:nvCxnSpPr>
        <p:spPr>
          <a:xfrm>
            <a:off x="6311230" y="2348880"/>
            <a:ext cx="0" cy="4032448"/>
          </a:xfrm>
          <a:prstGeom prst="line">
            <a:avLst/>
          </a:prstGeom>
          <a:ln w="28575">
            <a:solidFill>
              <a:srgbClr val="FF0074"/>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2598" y="2362496"/>
            <a:ext cx="6232174" cy="2062103"/>
          </a:xfrm>
          <a:prstGeom prst="rect">
            <a:avLst/>
          </a:prstGeom>
          <a:noFill/>
        </p:spPr>
        <p:txBody>
          <a:bodyPr wrap="square" rtlCol="0">
            <a:spAutoFit/>
          </a:bodyPr>
          <a:lstStyle/>
          <a:p>
            <a:pPr marL="285750" indent="-285750" algn="just">
              <a:buFont typeface="Arial" panose="020B0604020202020204" pitchFamily="34" charset="0"/>
              <a:buChar char="•"/>
            </a:pPr>
            <a:r>
              <a:rPr lang="en-GB" sz="1600" dirty="0" smtClean="0">
                <a:solidFill>
                  <a:srgbClr val="FF0074"/>
                </a:solidFill>
              </a:rPr>
              <a:t>COVID-19 diagnosis rates and mortality rates were </a:t>
            </a:r>
            <a:r>
              <a:rPr lang="en-GB" sz="1600" dirty="0">
                <a:solidFill>
                  <a:srgbClr val="FF0074"/>
                </a:solidFill>
              </a:rPr>
              <a:t>higher for Black and Asian ethnic groups when compared to </a:t>
            </a:r>
            <a:r>
              <a:rPr lang="en-GB" sz="1600" dirty="0" smtClean="0">
                <a:solidFill>
                  <a:srgbClr val="FF0074"/>
                </a:solidFill>
              </a:rPr>
              <a:t>White.</a:t>
            </a:r>
          </a:p>
          <a:p>
            <a:pPr marL="285750" indent="-285750" algn="just">
              <a:buFont typeface="Arial" panose="020B0604020202020204" pitchFamily="34" charset="0"/>
              <a:buChar char="•"/>
            </a:pPr>
            <a:r>
              <a:rPr lang="en-GB" sz="1600" dirty="0" smtClean="0">
                <a:solidFill>
                  <a:srgbClr val="FF0074"/>
                </a:solidFill>
              </a:rPr>
              <a:t>Nationally, adjusted data shows people of Bangladeshi ethnicity had twice the risk of death compared to White people. People of Chinese, Indian, Pakistani, Other Asian, Caribbean and Other Black ethnicity had between 10 and 50% higher risk of death. </a:t>
            </a:r>
          </a:p>
          <a:p>
            <a:pPr marL="285750" indent="-285750" algn="just">
              <a:buFont typeface="Arial" panose="020B0604020202020204" pitchFamily="34" charset="0"/>
              <a:buChar char="•"/>
            </a:pPr>
            <a:r>
              <a:rPr lang="en-GB" sz="1600" dirty="0" smtClean="0">
                <a:solidFill>
                  <a:srgbClr val="FF0074"/>
                </a:solidFill>
              </a:rPr>
              <a:t>In Newham, 52% of adults are in ethnic groups that had an increased risk of death compared to white people.</a:t>
            </a:r>
            <a:endParaRPr lang="en-GB" sz="1600" dirty="0"/>
          </a:p>
        </p:txBody>
      </p:sp>
      <p:sp>
        <p:nvSpPr>
          <p:cNvPr id="10" name="TextBox 9"/>
          <p:cNvSpPr txBox="1"/>
          <p:nvPr/>
        </p:nvSpPr>
        <p:spPr>
          <a:xfrm>
            <a:off x="6422886" y="2348880"/>
            <a:ext cx="5767528" cy="1815882"/>
          </a:xfrm>
          <a:prstGeom prst="rect">
            <a:avLst/>
          </a:prstGeom>
          <a:noFill/>
        </p:spPr>
        <p:txBody>
          <a:bodyPr wrap="square" rtlCol="0">
            <a:spAutoFit/>
          </a:bodyPr>
          <a:lstStyle/>
          <a:p>
            <a:pPr marL="285750" indent="-285750" algn="just">
              <a:buFont typeface="Arial" panose="020B0604020202020204" pitchFamily="34" charset="0"/>
              <a:buChar char="•"/>
            </a:pPr>
            <a:r>
              <a:rPr lang="en-GB" sz="1600" dirty="0">
                <a:solidFill>
                  <a:srgbClr val="FF0074"/>
                </a:solidFill>
              </a:rPr>
              <a:t>Nationally, mortality rates from COVID-19 in the </a:t>
            </a:r>
            <a:r>
              <a:rPr lang="en-GB" sz="1600" b="1" dirty="0">
                <a:solidFill>
                  <a:srgbClr val="FF0074"/>
                </a:solidFill>
              </a:rPr>
              <a:t>most deprived </a:t>
            </a:r>
            <a:r>
              <a:rPr lang="en-GB" sz="1600" dirty="0">
                <a:solidFill>
                  <a:srgbClr val="FF0074"/>
                </a:solidFill>
              </a:rPr>
              <a:t>areas were more than double the least deprived </a:t>
            </a:r>
            <a:r>
              <a:rPr lang="en-GB" sz="1600" dirty="0" smtClean="0">
                <a:solidFill>
                  <a:srgbClr val="FF0074"/>
                </a:solidFill>
              </a:rPr>
              <a:t>areas. </a:t>
            </a:r>
          </a:p>
          <a:p>
            <a:pPr marL="285750" indent="-285750" algn="just">
              <a:buFont typeface="Arial" panose="020B0604020202020204" pitchFamily="34" charset="0"/>
              <a:buChar char="•"/>
            </a:pPr>
            <a:r>
              <a:rPr lang="en-GB" sz="1600" dirty="0" smtClean="0">
                <a:solidFill>
                  <a:srgbClr val="FF0074"/>
                </a:solidFill>
              </a:rPr>
              <a:t>ONS </a:t>
            </a:r>
            <a:r>
              <a:rPr lang="en-GB" sz="1600" dirty="0">
                <a:solidFill>
                  <a:srgbClr val="FF0074"/>
                </a:solidFill>
              </a:rPr>
              <a:t>reported </a:t>
            </a:r>
            <a:r>
              <a:rPr lang="en-GB" sz="1600" dirty="0" smtClean="0">
                <a:solidFill>
                  <a:srgbClr val="FF0074"/>
                </a:solidFill>
              </a:rPr>
              <a:t>that </a:t>
            </a:r>
            <a:r>
              <a:rPr lang="en-GB" sz="1600" b="1" dirty="0" smtClean="0">
                <a:solidFill>
                  <a:srgbClr val="FF0074"/>
                </a:solidFill>
              </a:rPr>
              <a:t>occupations</a:t>
            </a:r>
            <a:r>
              <a:rPr lang="en-GB" sz="1600" dirty="0" smtClean="0">
                <a:solidFill>
                  <a:srgbClr val="FF0074"/>
                </a:solidFill>
              </a:rPr>
              <a:t> such as taxi drivers, </a:t>
            </a:r>
            <a:r>
              <a:rPr lang="en-GB" sz="1600" dirty="0">
                <a:solidFill>
                  <a:srgbClr val="FF0074"/>
                </a:solidFill>
              </a:rPr>
              <a:t>bus </a:t>
            </a:r>
            <a:r>
              <a:rPr lang="en-GB" sz="1600" dirty="0" smtClean="0">
                <a:solidFill>
                  <a:srgbClr val="FF0074"/>
                </a:solidFill>
              </a:rPr>
              <a:t>drivers, </a:t>
            </a:r>
            <a:r>
              <a:rPr lang="en-GB" sz="1600" dirty="0">
                <a:solidFill>
                  <a:srgbClr val="FF0074"/>
                </a:solidFill>
              </a:rPr>
              <a:t>sales and retail assistants, </a:t>
            </a:r>
            <a:r>
              <a:rPr lang="en-GB" sz="1600" dirty="0" smtClean="0">
                <a:solidFill>
                  <a:srgbClr val="FF0074"/>
                </a:solidFill>
              </a:rPr>
              <a:t>construction workers, and social </a:t>
            </a:r>
            <a:r>
              <a:rPr lang="en-GB" sz="1600" dirty="0">
                <a:solidFill>
                  <a:srgbClr val="FF0074"/>
                </a:solidFill>
              </a:rPr>
              <a:t>care </a:t>
            </a:r>
            <a:r>
              <a:rPr lang="en-GB" sz="1600" dirty="0" smtClean="0">
                <a:solidFill>
                  <a:srgbClr val="FF0074"/>
                </a:solidFill>
              </a:rPr>
              <a:t>workers had </a:t>
            </a:r>
            <a:r>
              <a:rPr lang="en-GB" sz="1600" dirty="0">
                <a:solidFill>
                  <a:srgbClr val="FF0074"/>
                </a:solidFill>
              </a:rPr>
              <a:t>significantly high rates of </a:t>
            </a:r>
            <a:r>
              <a:rPr lang="en-GB" sz="1600" dirty="0" smtClean="0">
                <a:solidFill>
                  <a:srgbClr val="FF0074"/>
                </a:solidFill>
              </a:rPr>
              <a:t>death.</a:t>
            </a:r>
          </a:p>
          <a:p>
            <a:pPr marL="285750" indent="-285750" algn="just">
              <a:buFont typeface="Arial" panose="020B0604020202020204" pitchFamily="34" charset="0"/>
              <a:buChar char="•"/>
            </a:pPr>
            <a:r>
              <a:rPr lang="en-GB" sz="1600" dirty="0" smtClean="0">
                <a:solidFill>
                  <a:srgbClr val="FF0074"/>
                </a:solidFill>
              </a:rPr>
              <a:t>Newham </a:t>
            </a:r>
            <a:r>
              <a:rPr lang="en-GB" sz="1600" dirty="0">
                <a:solidFill>
                  <a:srgbClr val="FF0074"/>
                </a:solidFill>
              </a:rPr>
              <a:t>is one of the most </a:t>
            </a:r>
            <a:r>
              <a:rPr lang="en-GB" sz="1600" b="1" dirty="0">
                <a:solidFill>
                  <a:srgbClr val="FF0074"/>
                </a:solidFill>
              </a:rPr>
              <a:t>overcrowded </a:t>
            </a:r>
            <a:r>
              <a:rPr lang="en-GB" sz="1600" dirty="0">
                <a:solidFill>
                  <a:srgbClr val="FF0074"/>
                </a:solidFill>
              </a:rPr>
              <a:t>boroughs in the UK; a factor that has contributed </a:t>
            </a:r>
            <a:r>
              <a:rPr lang="en-GB" sz="1600" dirty="0" smtClean="0">
                <a:solidFill>
                  <a:srgbClr val="FF0074"/>
                </a:solidFill>
              </a:rPr>
              <a:t>to increased virus transmission.</a:t>
            </a:r>
          </a:p>
        </p:txBody>
      </p:sp>
      <p:sp>
        <p:nvSpPr>
          <p:cNvPr id="11" name="TextBox 10"/>
          <p:cNvSpPr txBox="1"/>
          <p:nvPr/>
        </p:nvSpPr>
        <p:spPr>
          <a:xfrm>
            <a:off x="6418115" y="4493619"/>
            <a:ext cx="5710470" cy="2062103"/>
          </a:xfrm>
          <a:prstGeom prst="rect">
            <a:avLst/>
          </a:prstGeom>
          <a:noFill/>
        </p:spPr>
        <p:txBody>
          <a:bodyPr wrap="square" rtlCol="0">
            <a:spAutoFit/>
          </a:bodyPr>
          <a:lstStyle/>
          <a:p>
            <a:pPr marL="285750" indent="-285750" algn="just">
              <a:buFont typeface="Arial" panose="020B0604020202020204" pitchFamily="34" charset="0"/>
              <a:buChar char="•"/>
            </a:pPr>
            <a:r>
              <a:rPr lang="en-GB" sz="1600" dirty="0">
                <a:solidFill>
                  <a:srgbClr val="FF0074"/>
                </a:solidFill>
              </a:rPr>
              <a:t>People with </a:t>
            </a:r>
            <a:r>
              <a:rPr lang="en-GB" sz="1600" b="1" dirty="0">
                <a:solidFill>
                  <a:srgbClr val="FF0074"/>
                </a:solidFill>
              </a:rPr>
              <a:t>obesity </a:t>
            </a:r>
            <a:r>
              <a:rPr lang="en-GB" sz="1600" dirty="0">
                <a:solidFill>
                  <a:srgbClr val="FF0074"/>
                </a:solidFill>
              </a:rPr>
              <a:t>are significantly more likely to have severe outcomes from the virus than people of a healthy weight. </a:t>
            </a:r>
          </a:p>
          <a:p>
            <a:pPr marL="285750" indent="-285750" algn="just">
              <a:buFont typeface="Arial" panose="020B0604020202020204" pitchFamily="34" charset="0"/>
              <a:buChar char="•"/>
            </a:pPr>
            <a:r>
              <a:rPr lang="en-GB" sz="1600" b="1" dirty="0">
                <a:solidFill>
                  <a:srgbClr val="FF0074"/>
                </a:solidFill>
              </a:rPr>
              <a:t>Diabetes </a:t>
            </a:r>
            <a:r>
              <a:rPr lang="en-GB" sz="1600" dirty="0">
                <a:solidFill>
                  <a:srgbClr val="FF0074"/>
                </a:solidFill>
              </a:rPr>
              <a:t>was mentioned on </a:t>
            </a:r>
            <a:r>
              <a:rPr lang="en-GB" sz="1600" dirty="0" smtClean="0">
                <a:solidFill>
                  <a:srgbClr val="FF0074"/>
                </a:solidFill>
              </a:rPr>
              <a:t>1 in 5 death </a:t>
            </a:r>
            <a:r>
              <a:rPr lang="en-GB" sz="1600" dirty="0">
                <a:solidFill>
                  <a:srgbClr val="FF0074"/>
                </a:solidFill>
              </a:rPr>
              <a:t>certificates where COVID-19 was also mentioned. This finding is consistent with other studies </a:t>
            </a:r>
            <a:r>
              <a:rPr lang="en-GB" sz="1600" dirty="0" smtClean="0">
                <a:solidFill>
                  <a:srgbClr val="FF0074"/>
                </a:solidFill>
              </a:rPr>
              <a:t>that have reported a higher risk of death from COVID-19 among patients with </a:t>
            </a:r>
            <a:r>
              <a:rPr lang="en-GB" sz="1600" dirty="0">
                <a:solidFill>
                  <a:srgbClr val="FF0074"/>
                </a:solidFill>
              </a:rPr>
              <a:t>diabetes. </a:t>
            </a:r>
            <a:r>
              <a:rPr lang="en-GB" sz="1600" dirty="0" smtClean="0">
                <a:solidFill>
                  <a:srgbClr val="FF0074"/>
                </a:solidFill>
              </a:rPr>
              <a:t>This </a:t>
            </a:r>
            <a:r>
              <a:rPr lang="en-GB" sz="1600" dirty="0">
                <a:solidFill>
                  <a:srgbClr val="FF0074"/>
                </a:solidFill>
              </a:rPr>
              <a:t>proportion was higher in all BAME </a:t>
            </a:r>
            <a:r>
              <a:rPr lang="en-GB" sz="1600" dirty="0" smtClean="0">
                <a:solidFill>
                  <a:srgbClr val="FF0074"/>
                </a:solidFill>
              </a:rPr>
              <a:t>groups compared </a:t>
            </a:r>
            <a:r>
              <a:rPr lang="en-GB" sz="1600" dirty="0">
                <a:solidFill>
                  <a:srgbClr val="FF0074"/>
                </a:solidFill>
              </a:rPr>
              <a:t>to </a:t>
            </a:r>
            <a:r>
              <a:rPr lang="en-GB" sz="1600" dirty="0" smtClean="0">
                <a:solidFill>
                  <a:srgbClr val="FF0074"/>
                </a:solidFill>
              </a:rPr>
              <a:t>White, and </a:t>
            </a:r>
            <a:r>
              <a:rPr lang="en-GB" sz="1600" dirty="0">
                <a:solidFill>
                  <a:srgbClr val="FF0074"/>
                </a:solidFill>
              </a:rPr>
              <a:t>was 43% in the Asian </a:t>
            </a:r>
            <a:r>
              <a:rPr lang="en-GB" sz="1600" dirty="0" smtClean="0">
                <a:solidFill>
                  <a:srgbClr val="FF0074"/>
                </a:solidFill>
              </a:rPr>
              <a:t>group. A similar pattern was seen for </a:t>
            </a:r>
            <a:r>
              <a:rPr lang="en-GB" sz="1600" b="1" dirty="0" smtClean="0">
                <a:solidFill>
                  <a:srgbClr val="FF0074"/>
                </a:solidFill>
              </a:rPr>
              <a:t>hypertension</a:t>
            </a:r>
            <a:r>
              <a:rPr lang="en-GB" sz="1600" dirty="0" smtClean="0">
                <a:solidFill>
                  <a:srgbClr val="FF0074"/>
                </a:solidFill>
              </a:rPr>
              <a:t>. </a:t>
            </a:r>
            <a:endParaRPr lang="en-GB" sz="1600" dirty="0">
              <a:solidFill>
                <a:srgbClr val="FF0074"/>
              </a:solidFill>
            </a:endParaRPr>
          </a:p>
        </p:txBody>
      </p:sp>
      <p:sp>
        <p:nvSpPr>
          <p:cNvPr id="17" name="Content Placeholder 2"/>
          <p:cNvSpPr txBox="1">
            <a:spLocks/>
          </p:cNvSpPr>
          <p:nvPr/>
        </p:nvSpPr>
        <p:spPr>
          <a:xfrm>
            <a:off x="890512" y="2037311"/>
            <a:ext cx="4403773" cy="325185"/>
          </a:xfrm>
          <a:prstGeom prst="rect">
            <a:avLst/>
          </a:prstGeom>
          <a:solidFill>
            <a:srgbClr val="D10074"/>
          </a:solidFill>
        </p:spPr>
        <p:txBody>
          <a:bodyPr anchor="ctr">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Tx/>
              <a:buNone/>
              <a:defRPr/>
            </a:pPr>
            <a:r>
              <a:rPr lang="en-US" altLang="en-US" dirty="0" smtClean="0">
                <a:solidFill>
                  <a:schemeClr val="bg1"/>
                </a:solidFill>
              </a:rPr>
              <a:t>Ethnicity</a:t>
            </a:r>
          </a:p>
        </p:txBody>
      </p:sp>
      <p:sp>
        <p:nvSpPr>
          <p:cNvPr id="18" name="Content Placeholder 2"/>
          <p:cNvSpPr txBox="1">
            <a:spLocks/>
          </p:cNvSpPr>
          <p:nvPr/>
        </p:nvSpPr>
        <p:spPr>
          <a:xfrm>
            <a:off x="7121806" y="2061978"/>
            <a:ext cx="4403773" cy="325185"/>
          </a:xfrm>
          <a:prstGeom prst="rect">
            <a:avLst/>
          </a:prstGeom>
          <a:solidFill>
            <a:srgbClr val="D10074"/>
          </a:solidFill>
        </p:spPr>
        <p:txBody>
          <a:bodyPr anchor="ctr">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Tx/>
              <a:buNone/>
              <a:defRPr/>
            </a:pPr>
            <a:r>
              <a:rPr lang="en-US" altLang="en-US" dirty="0" smtClean="0">
                <a:solidFill>
                  <a:schemeClr val="bg1"/>
                </a:solidFill>
              </a:rPr>
              <a:t>Wider determinants</a:t>
            </a:r>
          </a:p>
        </p:txBody>
      </p:sp>
      <p:sp>
        <p:nvSpPr>
          <p:cNvPr id="19" name="Content Placeholder 2"/>
          <p:cNvSpPr txBox="1">
            <a:spLocks/>
          </p:cNvSpPr>
          <p:nvPr/>
        </p:nvSpPr>
        <p:spPr>
          <a:xfrm>
            <a:off x="7121806" y="4196395"/>
            <a:ext cx="4403773" cy="325185"/>
          </a:xfrm>
          <a:prstGeom prst="rect">
            <a:avLst/>
          </a:prstGeom>
          <a:solidFill>
            <a:srgbClr val="D10074"/>
          </a:solidFill>
        </p:spPr>
        <p:txBody>
          <a:bodyPr anchor="ctr">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Tx/>
              <a:buNone/>
              <a:defRPr/>
            </a:pPr>
            <a:r>
              <a:rPr lang="en-US" altLang="en-US" dirty="0" smtClean="0">
                <a:solidFill>
                  <a:schemeClr val="bg1"/>
                </a:solidFill>
              </a:rPr>
              <a:t>Underlying conditions</a:t>
            </a:r>
          </a:p>
        </p:txBody>
      </p:sp>
      <p:pic>
        <p:nvPicPr>
          <p:cNvPr id="21" name="Picture 20"/>
          <p:cNvPicPr>
            <a:picLocks noChangeAspect="1"/>
          </p:cNvPicPr>
          <p:nvPr/>
        </p:nvPicPr>
        <p:blipFill rotWithShape="1">
          <a:blip r:embed="rId3"/>
          <a:srcRect l="25982" t="38499" r="26769" b="23046"/>
          <a:stretch/>
        </p:blipFill>
        <p:spPr>
          <a:xfrm>
            <a:off x="467791" y="4358987"/>
            <a:ext cx="5328999" cy="2439616"/>
          </a:xfrm>
          <a:prstGeom prst="rect">
            <a:avLst/>
          </a:prstGeom>
        </p:spPr>
      </p:pic>
      <p:sp>
        <p:nvSpPr>
          <p:cNvPr id="22" name="TextBox 21"/>
          <p:cNvSpPr txBox="1"/>
          <p:nvPr/>
        </p:nvSpPr>
        <p:spPr>
          <a:xfrm>
            <a:off x="5039697" y="6576802"/>
            <a:ext cx="7150716" cy="307777"/>
          </a:xfrm>
          <a:prstGeom prst="rect">
            <a:avLst/>
          </a:prstGeom>
          <a:noFill/>
        </p:spPr>
        <p:txBody>
          <a:bodyPr wrap="square" rtlCol="0">
            <a:spAutoFit/>
          </a:bodyPr>
          <a:lstStyle/>
          <a:p>
            <a:r>
              <a:rPr lang="en-GB" sz="1400" i="1" dirty="0" smtClean="0"/>
              <a:t>Data </a:t>
            </a:r>
            <a:r>
              <a:rPr lang="en-GB" sz="1400" i="1" dirty="0"/>
              <a:t>s</a:t>
            </a:r>
            <a:r>
              <a:rPr lang="en-GB" sz="1400" i="1" dirty="0" smtClean="0"/>
              <a:t>ource: </a:t>
            </a:r>
            <a:r>
              <a:rPr lang="en-GB" sz="1400" i="1" dirty="0"/>
              <a:t>Public Health England, Disparities in the risk and outcomes of COVID-19, June 2020</a:t>
            </a:r>
          </a:p>
        </p:txBody>
      </p:sp>
      <p:sp>
        <p:nvSpPr>
          <p:cNvPr id="3" name="Slide Number Placeholder 2"/>
          <p:cNvSpPr>
            <a:spLocks noGrp="1"/>
          </p:cNvSpPr>
          <p:nvPr>
            <p:ph type="sldNum" sz="quarter" idx="12"/>
          </p:nvPr>
        </p:nvSpPr>
        <p:spPr/>
        <p:txBody>
          <a:bodyPr/>
          <a:lstStyle/>
          <a:p>
            <a:fld id="{13D2868F-8BDD-4814-A9FF-20FEB30F74C8}" type="slidenum">
              <a:rPr lang="en-GB" smtClean="0"/>
              <a:t>48</a:t>
            </a:fld>
            <a:endParaRPr lang="en-GB"/>
          </a:p>
        </p:txBody>
      </p:sp>
    </p:spTree>
    <p:extLst>
      <p:ext uri="{BB962C8B-B14F-4D97-AF65-F5344CB8AC3E}">
        <p14:creationId xmlns:p14="http://schemas.microsoft.com/office/powerpoint/2010/main" val="21106813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 t="13350" r="48641" b="12873"/>
          <a:stretch/>
        </p:blipFill>
        <p:spPr>
          <a:xfrm>
            <a:off x="240575" y="948729"/>
            <a:ext cx="3164031" cy="2221066"/>
          </a:xfrm>
          <a:prstGeom prst="rect">
            <a:avLst/>
          </a:prstGeom>
        </p:spPr>
      </p:pic>
      <p:sp>
        <p:nvSpPr>
          <p:cNvPr id="7" name="TextBox 6"/>
          <p:cNvSpPr txBox="1"/>
          <p:nvPr/>
        </p:nvSpPr>
        <p:spPr>
          <a:xfrm>
            <a:off x="109018" y="6124470"/>
            <a:ext cx="3806191" cy="600086"/>
          </a:xfrm>
          <a:prstGeom prst="rect">
            <a:avLst/>
          </a:prstGeom>
          <a:noFill/>
        </p:spPr>
        <p:txBody>
          <a:bodyPr wrap="square" rtlCol="0">
            <a:spAutoFit/>
          </a:bodyPr>
          <a:lstStyle/>
          <a:p>
            <a:r>
              <a:rPr lang="en-GB" sz="1100" b="1" i="1" dirty="0"/>
              <a:t>Source</a:t>
            </a:r>
            <a:r>
              <a:rPr lang="en-GB" sz="1100" i="1" dirty="0"/>
              <a:t>: factors associated with COVID-19-related hospital death in the linked electronic health records of 17 million adult NHS patients. </a:t>
            </a:r>
          </a:p>
        </p:txBody>
      </p:sp>
      <p:pic>
        <p:nvPicPr>
          <p:cNvPr id="8" name="Picture 7"/>
          <p:cNvPicPr>
            <a:picLocks noChangeAspect="1"/>
          </p:cNvPicPr>
          <p:nvPr/>
        </p:nvPicPr>
        <p:blipFill>
          <a:blip r:embed="rId4"/>
          <a:stretch>
            <a:fillRect/>
          </a:stretch>
        </p:blipFill>
        <p:spPr>
          <a:xfrm>
            <a:off x="76456" y="3441260"/>
            <a:ext cx="3939117" cy="2667814"/>
          </a:xfrm>
          <a:prstGeom prst="rect">
            <a:avLst/>
          </a:prstGeom>
        </p:spPr>
      </p:pic>
      <p:sp>
        <p:nvSpPr>
          <p:cNvPr id="9" name="TextBox 8"/>
          <p:cNvSpPr txBox="1"/>
          <p:nvPr/>
        </p:nvSpPr>
        <p:spPr>
          <a:xfrm>
            <a:off x="109018" y="611926"/>
            <a:ext cx="3648330" cy="307777"/>
          </a:xfrm>
          <a:prstGeom prst="rect">
            <a:avLst/>
          </a:prstGeom>
          <a:solidFill>
            <a:srgbClr val="FF0074"/>
          </a:solidFill>
        </p:spPr>
        <p:txBody>
          <a:bodyPr wrap="square" rtlCol="0">
            <a:spAutoFit/>
          </a:bodyPr>
          <a:lstStyle/>
          <a:p>
            <a:pPr algn="ctr"/>
            <a:r>
              <a:rPr lang="en-GB" sz="1400" b="1" dirty="0">
                <a:solidFill>
                  <a:schemeClr val="bg1"/>
                </a:solidFill>
              </a:rPr>
              <a:t>Obesity and Covid-19 </a:t>
            </a:r>
            <a:r>
              <a:rPr lang="en-GB" sz="1200" b="1" dirty="0">
                <a:solidFill>
                  <a:schemeClr val="bg1"/>
                </a:solidFill>
              </a:rPr>
              <a:t>death</a:t>
            </a:r>
            <a:r>
              <a:rPr lang="en-GB" sz="1400" b="1" dirty="0">
                <a:solidFill>
                  <a:schemeClr val="bg1"/>
                </a:solidFill>
              </a:rPr>
              <a:t> </a:t>
            </a:r>
            <a:r>
              <a:rPr lang="en-GB" sz="1400" b="1" dirty="0" smtClean="0">
                <a:solidFill>
                  <a:schemeClr val="bg1"/>
                </a:solidFill>
              </a:rPr>
              <a:t>risk, UK data</a:t>
            </a:r>
            <a:endParaRPr lang="en-GB" sz="1400" b="1" dirty="0">
              <a:solidFill>
                <a:schemeClr val="bg1"/>
              </a:solidFill>
            </a:endParaRPr>
          </a:p>
        </p:txBody>
      </p:sp>
      <p:sp>
        <p:nvSpPr>
          <p:cNvPr id="10" name="TextBox 9"/>
          <p:cNvSpPr txBox="1"/>
          <p:nvPr/>
        </p:nvSpPr>
        <p:spPr>
          <a:xfrm>
            <a:off x="240575" y="3441260"/>
            <a:ext cx="3460631" cy="307777"/>
          </a:xfrm>
          <a:prstGeom prst="rect">
            <a:avLst/>
          </a:prstGeom>
          <a:solidFill>
            <a:srgbClr val="FF0074"/>
          </a:solidFill>
        </p:spPr>
        <p:txBody>
          <a:bodyPr wrap="square" rtlCol="0">
            <a:spAutoFit/>
          </a:bodyPr>
          <a:lstStyle/>
          <a:p>
            <a:pPr algn="ctr"/>
            <a:r>
              <a:rPr lang="en-GB" sz="1400" b="1" dirty="0">
                <a:solidFill>
                  <a:schemeClr val="bg1"/>
                </a:solidFill>
              </a:rPr>
              <a:t>Diabetes and Covid-19 death </a:t>
            </a:r>
            <a:r>
              <a:rPr lang="en-GB" sz="1400" b="1" dirty="0" smtClean="0">
                <a:solidFill>
                  <a:schemeClr val="bg1"/>
                </a:solidFill>
              </a:rPr>
              <a:t>risk, UK data</a:t>
            </a:r>
            <a:endParaRPr lang="en-GB" sz="1400" b="1" dirty="0">
              <a:solidFill>
                <a:schemeClr val="bg1"/>
              </a:solidFill>
            </a:endParaRPr>
          </a:p>
        </p:txBody>
      </p:sp>
      <p:sp>
        <p:nvSpPr>
          <p:cNvPr id="11" name="Rectangle 10">
            <a:extLst>
              <a:ext uri="{FF2B5EF4-FFF2-40B4-BE49-F238E27FC236}">
                <a16:creationId xmlns:a16="http://schemas.microsoft.com/office/drawing/2014/main" id="{276268B7-36BF-3147-B4AE-3B388CC39A5F}"/>
              </a:ext>
            </a:extLst>
          </p:cNvPr>
          <p:cNvSpPr/>
          <p:nvPr/>
        </p:nvSpPr>
        <p:spPr>
          <a:xfrm>
            <a:off x="0" y="3"/>
            <a:ext cx="12190413" cy="539645"/>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smtClean="0">
                <a:solidFill>
                  <a:schemeClr val="bg1"/>
                </a:solidFill>
              </a:rPr>
              <a:t>COVID-19 and underlying conditions</a:t>
            </a:r>
            <a:endParaRPr lang="en-GB" sz="3200" b="1" dirty="0">
              <a:solidFill>
                <a:schemeClr val="bg1"/>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2989240926"/>
              </p:ext>
            </p:extLst>
          </p:nvPr>
        </p:nvGraphicFramePr>
        <p:xfrm>
          <a:off x="4102477" y="611926"/>
          <a:ext cx="7899761" cy="6119150"/>
        </p:xfrm>
        <a:graphic>
          <a:graphicData uri="http://schemas.openxmlformats.org/drawingml/2006/table">
            <a:tbl>
              <a:tblPr firstRow="1" bandRow="1">
                <a:tableStyleId>{0E3FDE45-AF77-4B5C-9715-49D594BDF05E}</a:tableStyleId>
              </a:tblPr>
              <a:tblGrid>
                <a:gridCol w="749740">
                  <a:extLst>
                    <a:ext uri="{9D8B030D-6E8A-4147-A177-3AD203B41FA5}">
                      <a16:colId xmlns:a16="http://schemas.microsoft.com/office/drawing/2014/main" val="577171681"/>
                    </a:ext>
                  </a:extLst>
                </a:gridCol>
                <a:gridCol w="2395117">
                  <a:extLst>
                    <a:ext uri="{9D8B030D-6E8A-4147-A177-3AD203B41FA5}">
                      <a16:colId xmlns:a16="http://schemas.microsoft.com/office/drawing/2014/main" val="3625604090"/>
                    </a:ext>
                  </a:extLst>
                </a:gridCol>
                <a:gridCol w="2160240">
                  <a:extLst>
                    <a:ext uri="{9D8B030D-6E8A-4147-A177-3AD203B41FA5}">
                      <a16:colId xmlns:a16="http://schemas.microsoft.com/office/drawing/2014/main" val="659823264"/>
                    </a:ext>
                  </a:extLst>
                </a:gridCol>
                <a:gridCol w="2594664">
                  <a:extLst>
                    <a:ext uri="{9D8B030D-6E8A-4147-A177-3AD203B41FA5}">
                      <a16:colId xmlns:a16="http://schemas.microsoft.com/office/drawing/2014/main" val="3271865132"/>
                    </a:ext>
                  </a:extLst>
                </a:gridCol>
              </a:tblGrid>
              <a:tr h="599343">
                <a:tc>
                  <a:txBody>
                    <a:bodyPr/>
                    <a:lstStyle/>
                    <a:p>
                      <a:r>
                        <a:rPr lang="en-GB" sz="1600" dirty="0" smtClean="0"/>
                        <a:t>Topic</a:t>
                      </a:r>
                      <a:endParaRPr lang="en-GB" sz="1600" dirty="0"/>
                    </a:p>
                  </a:txBody>
                  <a:tcPr/>
                </a:tc>
                <a:tc>
                  <a:txBody>
                    <a:bodyPr/>
                    <a:lstStyle/>
                    <a:p>
                      <a:r>
                        <a:rPr lang="en-GB" sz="1600" dirty="0" smtClean="0"/>
                        <a:t>Covi</a:t>
                      </a:r>
                      <a:r>
                        <a:rPr lang="en-GB" sz="1600" baseline="0" dirty="0" smtClean="0"/>
                        <a:t>d-19 relevance</a:t>
                      </a:r>
                      <a:endParaRPr lang="en-GB" sz="1600" dirty="0"/>
                    </a:p>
                  </a:txBody>
                  <a:tcPr/>
                </a:tc>
                <a:tc>
                  <a:txBody>
                    <a:bodyPr/>
                    <a:lstStyle/>
                    <a:p>
                      <a:r>
                        <a:rPr lang="en-GB" sz="1600" dirty="0" smtClean="0"/>
                        <a:t>BAME disproportionality</a:t>
                      </a:r>
                      <a:endParaRPr lang="en-GB" sz="1600" dirty="0"/>
                    </a:p>
                  </a:txBody>
                  <a:tcPr/>
                </a:tc>
                <a:tc>
                  <a:txBody>
                    <a:bodyPr/>
                    <a:lstStyle/>
                    <a:p>
                      <a:r>
                        <a:rPr lang="en-GB" sz="1600" dirty="0" smtClean="0"/>
                        <a:t>Newham context</a:t>
                      </a:r>
                      <a:endParaRPr lang="en-GB" sz="1600" dirty="0"/>
                    </a:p>
                  </a:txBody>
                  <a:tcPr/>
                </a:tc>
                <a:extLst>
                  <a:ext uri="{0D108BD9-81ED-4DB2-BD59-A6C34878D82A}">
                    <a16:rowId xmlns:a16="http://schemas.microsoft.com/office/drawing/2014/main" val="517704905"/>
                  </a:ext>
                </a:extLst>
              </a:tr>
              <a:tr h="1861116">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b="1" dirty="0" smtClean="0"/>
                        <a:t>Obesity</a:t>
                      </a:r>
                    </a:p>
                    <a:p>
                      <a:pPr algn="ctr"/>
                      <a:endParaRPr lang="en-GB" sz="1400" b="1" dirty="0"/>
                    </a:p>
                  </a:txBody>
                  <a:tcPr vert="vert2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aseline="0" dirty="0" smtClean="0"/>
                        <a:t>A review</a:t>
                      </a:r>
                      <a:r>
                        <a:rPr lang="en-GB" sz="1800" kern="1200" baseline="30000" dirty="0" smtClean="0">
                          <a:solidFill>
                            <a:schemeClr val="tx1"/>
                          </a:solidFill>
                          <a:effectLst/>
                          <a:latin typeface="+mn-lt"/>
                          <a:ea typeface="+mn-ea"/>
                          <a:cs typeface="+mn-cs"/>
                        </a:rPr>
                        <a:t>1 </a:t>
                      </a:r>
                      <a:r>
                        <a:rPr lang="en-GB" sz="1400" baseline="0" dirty="0" smtClean="0"/>
                        <a:t>of 75 studies globally has found that </a:t>
                      </a:r>
                      <a:r>
                        <a:rPr lang="en-GB" sz="1400" dirty="0" smtClean="0"/>
                        <a:t>obese</a:t>
                      </a:r>
                      <a:r>
                        <a:rPr lang="en-GB" sz="1400" baseline="0" dirty="0" smtClean="0"/>
                        <a:t> </a:t>
                      </a:r>
                      <a:r>
                        <a:rPr lang="en-GB" sz="1400" dirty="0" smtClean="0"/>
                        <a:t>patients are</a:t>
                      </a:r>
                      <a:r>
                        <a:rPr lang="en-GB" sz="1400" baseline="0" dirty="0" smtClean="0"/>
                        <a:t> 74% more likely to be admitted to intensive care and are 48% more likely to die, compare to those who catch Covid-19 who are not obese.</a:t>
                      </a:r>
                      <a:endParaRPr lang="en-GB" sz="1400" dirty="0" smtClean="0"/>
                    </a:p>
                  </a:txBody>
                  <a:tcPr/>
                </a:tc>
                <a:tc>
                  <a:txBody>
                    <a:bodyPr/>
                    <a:lstStyle/>
                    <a:p>
                      <a:r>
                        <a:rPr lang="en-GB" sz="1400" u="none" strike="noStrike" cap="none" dirty="0" smtClean="0">
                          <a:sym typeface="Arial"/>
                        </a:rPr>
                        <a:t>People of some ethnicities such as South Asian, Chinese and Black experience obesity at a lower BMI threshold</a:t>
                      </a:r>
                      <a:r>
                        <a:rPr lang="en-GB" sz="1400" u="none" strike="noStrike" cap="none" baseline="0" dirty="0" smtClean="0">
                          <a:sym typeface="Arial"/>
                        </a:rPr>
                        <a:t> (27.5), however the threshold of 30 is commonly used.</a:t>
                      </a:r>
                      <a:endParaRPr lang="en-GB" sz="1400" b="0" i="0" u="none" strike="noStrike" cap="none" dirty="0">
                        <a:solidFill>
                          <a:schemeClr val="dk1"/>
                        </a:solidFill>
                        <a:latin typeface="+mn-lt"/>
                        <a:ea typeface="+mn-ea"/>
                        <a:cs typeface="+mn-cs"/>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smtClean="0"/>
                        <a:t>In Newham around 26% of the population (48,473</a:t>
                      </a:r>
                      <a:r>
                        <a:rPr lang="en-GB" sz="1400" baseline="0" dirty="0" smtClean="0"/>
                        <a:t> adults) are obese. When ethnically adjusted, this figure increases to 36% (66,811 adults). </a:t>
                      </a:r>
                      <a:r>
                        <a:rPr lang="en-GB" sz="1400" kern="1200" baseline="0" dirty="0" smtClean="0">
                          <a:solidFill>
                            <a:schemeClr val="tx1"/>
                          </a:solidFill>
                          <a:latin typeface="+mn-lt"/>
                          <a:ea typeface="+mn-ea"/>
                          <a:cs typeface="+mn-cs"/>
                        </a:rPr>
                        <a:t>However, there are few comprehensive community-level weight loss programmes in the borough.</a:t>
                      </a:r>
                    </a:p>
                  </a:txBody>
                  <a:tcPr/>
                </a:tc>
                <a:extLst>
                  <a:ext uri="{0D108BD9-81ED-4DB2-BD59-A6C34878D82A}">
                    <a16:rowId xmlns:a16="http://schemas.microsoft.com/office/drawing/2014/main" val="1182404428"/>
                  </a:ext>
                </a:extLst>
              </a:tr>
              <a:tr h="18611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smtClean="0"/>
                        <a:t>Diabetes</a:t>
                      </a:r>
                    </a:p>
                    <a:p>
                      <a:pPr algn="ctr"/>
                      <a:endParaRPr lang="en-GB" sz="1400" b="1" dirty="0"/>
                    </a:p>
                  </a:txBody>
                  <a:tcPr vert="vert27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smtClean="0"/>
                        <a:t>Patients</a:t>
                      </a:r>
                      <a:r>
                        <a:rPr lang="en-GB" sz="1400" baseline="0" dirty="0" smtClean="0"/>
                        <a:t> with Diabetes are </a:t>
                      </a:r>
                      <a:r>
                        <a:rPr lang="en-GB" sz="1400" dirty="0" smtClean="0"/>
                        <a:t>around twice as  likely to die</a:t>
                      </a:r>
                      <a:r>
                        <a:rPr lang="en-GB" sz="1400" baseline="0" dirty="0" smtClean="0"/>
                        <a:t> </a:t>
                      </a:r>
                      <a:r>
                        <a:rPr lang="en-GB" sz="1400" dirty="0" smtClean="0"/>
                        <a:t>than adults without the condition. Those with poorly </a:t>
                      </a:r>
                      <a:r>
                        <a:rPr lang="en-GB" sz="1400" baseline="0" dirty="0" smtClean="0"/>
                        <a:t>controlled diabetes are around three times more likely to die. </a:t>
                      </a:r>
                      <a:endParaRPr lang="en-GB" sz="1400" dirty="0" smtClean="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400" baseline="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u="none" strike="noStrike" cap="none" dirty="0" smtClean="0">
                          <a:sym typeface="Arial"/>
                        </a:rPr>
                        <a:t>Type 2 diabetes is up to six times more likely in people of South Asian descent,</a:t>
                      </a:r>
                      <a:r>
                        <a:rPr lang="en-GB" sz="1400" u="none" strike="noStrike" cap="none" baseline="0" dirty="0" smtClean="0">
                          <a:sym typeface="Arial"/>
                        </a:rPr>
                        <a:t> and </a:t>
                      </a:r>
                      <a:r>
                        <a:rPr lang="en-GB" sz="1400" u="none" strike="noStrike" cap="none" dirty="0" smtClean="0">
                          <a:sym typeface="Arial"/>
                        </a:rPr>
                        <a:t>up to three times more likely in people of African and Caribbean ethnicities.</a:t>
                      </a:r>
                      <a:endParaRPr lang="en-GB" sz="1400" dirty="0" smtClean="0"/>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There’s over 28,000 diabetics</a:t>
                      </a:r>
                      <a:r>
                        <a:rPr lang="en-GB" sz="1400" baseline="0" dirty="0" smtClean="0"/>
                        <a:t> in Newham and over 7,000 people have prediabetes. There could be many people living with undiagnosed diabetes. </a:t>
                      </a:r>
                      <a:r>
                        <a:rPr lang="en-GB" sz="1400" dirty="0" smtClean="0"/>
                        <a:t>In Manor Park, Green Street and East Ham, almost 1 in 10 adults have Diabetes.</a:t>
                      </a:r>
                    </a:p>
                    <a:p>
                      <a:endParaRPr lang="en-GB" sz="1400" dirty="0"/>
                    </a:p>
                  </a:txBody>
                  <a:tcPr/>
                </a:tc>
                <a:extLst>
                  <a:ext uri="{0D108BD9-81ED-4DB2-BD59-A6C34878D82A}">
                    <a16:rowId xmlns:a16="http://schemas.microsoft.com/office/drawing/2014/main" val="416658317"/>
                  </a:ext>
                </a:extLst>
              </a:tr>
              <a:tr h="1647011">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b="1" dirty="0" smtClean="0"/>
                        <a:t>Hypertension</a:t>
                      </a:r>
                    </a:p>
                    <a:p>
                      <a:pPr algn="ctr"/>
                      <a:endParaRPr lang="en-GB" sz="1400" b="1" dirty="0"/>
                    </a:p>
                  </a:txBody>
                  <a:tcPr vert="vert27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smtClean="0"/>
                        <a:t>Patients</a:t>
                      </a:r>
                      <a:r>
                        <a:rPr lang="en-GB" sz="1400" baseline="0" dirty="0" smtClean="0"/>
                        <a:t> with Hypertension are </a:t>
                      </a:r>
                      <a:r>
                        <a:rPr lang="en-GB" sz="1400" dirty="0" smtClean="0"/>
                        <a:t>around 22% more likely to die</a:t>
                      </a:r>
                      <a:r>
                        <a:rPr lang="en-GB" sz="1400" baseline="0" dirty="0" smtClean="0"/>
                        <a:t> </a:t>
                      </a:r>
                      <a:r>
                        <a:rPr lang="en-GB" sz="1400" dirty="0" smtClean="0"/>
                        <a:t>than adults without the condition. It also contributes to other risk</a:t>
                      </a:r>
                      <a:r>
                        <a:rPr lang="en-GB" sz="1400" baseline="0" dirty="0" smtClean="0"/>
                        <a:t> conditions such as cardiovascular disease.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smtClean="0"/>
                        <a:t>Studies in the UK</a:t>
                      </a:r>
                      <a:r>
                        <a:rPr lang="en-GB" sz="1400" baseline="0" dirty="0" smtClean="0"/>
                        <a:t> show that p</a:t>
                      </a:r>
                      <a:r>
                        <a:rPr lang="en-GB" sz="1400" dirty="0" smtClean="0"/>
                        <a:t>eople of Black African and Black Caribbean ethnicity are up</a:t>
                      </a:r>
                      <a:r>
                        <a:rPr lang="en-GB" sz="1400" baseline="0" dirty="0" smtClean="0"/>
                        <a:t> to three of four times more likely to </a:t>
                      </a:r>
                      <a:r>
                        <a:rPr lang="en-GB" sz="1400" dirty="0" smtClean="0"/>
                        <a:t>develop</a:t>
                      </a:r>
                      <a:r>
                        <a:rPr lang="en-GB" sz="1400" baseline="0" dirty="0" smtClean="0"/>
                        <a:t> </a:t>
                      </a:r>
                      <a:r>
                        <a:rPr lang="en-GB" sz="1400" dirty="0" smtClean="0"/>
                        <a:t>hypertension.</a:t>
                      </a:r>
                      <a:r>
                        <a:rPr lang="en-GB" sz="1400" kern="1200" baseline="30000" dirty="0" smtClean="0">
                          <a:solidFill>
                            <a:schemeClr val="tx1"/>
                          </a:solidFill>
                          <a:effectLst/>
                          <a:latin typeface="+mn-lt"/>
                          <a:ea typeface="+mn-ea"/>
                          <a:cs typeface="+mn-cs"/>
                        </a:rPr>
                        <a:t>2</a:t>
                      </a:r>
                      <a:endParaRPr lang="en-GB" sz="1400" dirty="0" smtClean="0"/>
                    </a:p>
                  </a:txBody>
                  <a:tcPr/>
                </a:tc>
                <a:tc>
                  <a:txBody>
                    <a:bodyPr/>
                    <a:lstStyle/>
                    <a:p>
                      <a:r>
                        <a:rPr lang="en-GB" sz="1400" dirty="0" smtClean="0"/>
                        <a:t>There</a:t>
                      </a:r>
                      <a:r>
                        <a:rPr lang="en-GB" sz="1400" baseline="0" dirty="0" smtClean="0"/>
                        <a:t> </a:t>
                      </a:r>
                      <a:r>
                        <a:rPr lang="en-GB" sz="1400" dirty="0" smtClean="0"/>
                        <a:t>are around 43,000 people with diagnosed hypertension in the borough.</a:t>
                      </a:r>
                    </a:p>
                    <a:p>
                      <a:r>
                        <a:rPr lang="en-GB" sz="1400" dirty="0" smtClean="0"/>
                        <a:t>More people could be living with</a:t>
                      </a:r>
                      <a:r>
                        <a:rPr lang="en-GB" sz="1400" baseline="0" dirty="0" smtClean="0"/>
                        <a:t> undiagnosed hypertension as it can have no symptoms.</a:t>
                      </a:r>
                      <a:endParaRPr lang="en-GB" sz="1400" dirty="0"/>
                    </a:p>
                  </a:txBody>
                  <a:tcPr/>
                </a:tc>
                <a:extLst>
                  <a:ext uri="{0D108BD9-81ED-4DB2-BD59-A6C34878D82A}">
                    <a16:rowId xmlns:a16="http://schemas.microsoft.com/office/drawing/2014/main" val="4216199729"/>
                  </a:ext>
                </a:extLst>
              </a:tr>
            </a:tbl>
          </a:graphicData>
        </a:graphic>
      </p:graphicFrame>
    </p:spTree>
    <p:extLst>
      <p:ext uri="{BB962C8B-B14F-4D97-AF65-F5344CB8AC3E}">
        <p14:creationId xmlns:p14="http://schemas.microsoft.com/office/powerpoint/2010/main" val="708282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GB" sz="3600" dirty="0" smtClean="0">
                <a:solidFill>
                  <a:srgbClr val="D10074"/>
                </a:solidFill>
                <a:latin typeface="Arial" panose="020B0604020202020204" pitchFamily="34" charset="0"/>
                <a:ea typeface="ＭＳ Ｐゴシック" panose="020B0600070205080204" pitchFamily="34" charset="-128"/>
                <a:cs typeface="+mn-cs"/>
              </a:rPr>
              <a:t>life expectancy and </a:t>
            </a:r>
            <a:r>
              <a:rPr lang="en-GB" sz="3600" dirty="0" smtClean="0">
                <a:solidFill>
                  <a:srgbClr val="D10074"/>
                </a:solidFill>
                <a:latin typeface="Arial" panose="020B0604020202020204" pitchFamily="34" charset="0"/>
                <a:ea typeface="ＭＳ Ｐゴシック" panose="020B0600070205080204" pitchFamily="34" charset="-128"/>
              </a:rPr>
              <a:t>Causes </a:t>
            </a:r>
            <a:r>
              <a:rPr lang="en-GB" sz="3600" dirty="0">
                <a:solidFill>
                  <a:srgbClr val="D10074"/>
                </a:solidFill>
                <a:latin typeface="Arial" panose="020B0604020202020204" pitchFamily="34" charset="0"/>
                <a:ea typeface="ＭＳ Ｐゴシック" panose="020B0600070205080204" pitchFamily="34" charset="-128"/>
              </a:rPr>
              <a:t>of </a:t>
            </a:r>
            <a:r>
              <a:rPr lang="en-GB" sz="3600" dirty="0" smtClean="0">
                <a:solidFill>
                  <a:srgbClr val="D10074"/>
                </a:solidFill>
                <a:latin typeface="Arial" panose="020B0604020202020204" pitchFamily="34" charset="0"/>
                <a:ea typeface="ＭＳ Ｐゴシック" panose="020B0600070205080204" pitchFamily="34" charset="-128"/>
              </a:rPr>
              <a:t>death</a:t>
            </a:r>
            <a:endParaRPr lang="en-GB" sz="3600" dirty="0">
              <a:solidFill>
                <a:srgbClr val="D10074"/>
              </a:solidFill>
              <a:latin typeface="Arial" panose="020B0604020202020204" pitchFamily="34" charset="0"/>
              <a:ea typeface="ＭＳ Ｐゴシック" panose="020B0600070205080204" pitchFamily="34" charset="-128"/>
              <a:cs typeface="+mn-cs"/>
            </a:endParaRPr>
          </a:p>
        </p:txBody>
      </p:sp>
      <p:sp>
        <p:nvSpPr>
          <p:cNvPr id="7" name="Text Placeholder 6"/>
          <p:cNvSpPr>
            <a:spLocks noGrp="1"/>
          </p:cNvSpPr>
          <p:nvPr>
            <p:ph type="body" idx="1"/>
          </p:nvPr>
        </p:nvSpPr>
        <p:spPr/>
        <p:txBody>
          <a:bodyPr/>
          <a:lstStyle/>
          <a:p>
            <a:r>
              <a:rPr lang="en-GB" dirty="0" smtClean="0"/>
              <a:t>Section 1</a:t>
            </a:r>
            <a:endParaRPr lang="en-GB" dirty="0"/>
          </a:p>
        </p:txBody>
      </p:sp>
      <p:sp>
        <p:nvSpPr>
          <p:cNvPr id="2" name="Slide Number Placeholder 1"/>
          <p:cNvSpPr>
            <a:spLocks noGrp="1"/>
          </p:cNvSpPr>
          <p:nvPr>
            <p:ph type="sldNum" sz="quarter" idx="12"/>
          </p:nvPr>
        </p:nvSpPr>
        <p:spPr/>
        <p:txBody>
          <a:bodyPr/>
          <a:lstStyle/>
          <a:p>
            <a:fld id="{13D2868F-8BDD-4814-A9FF-20FEB30F74C8}" type="slidenum">
              <a:rPr lang="en-GB" smtClean="0"/>
              <a:t>5</a:t>
            </a:fld>
            <a:endParaRPr lang="en-GB"/>
          </a:p>
        </p:txBody>
      </p:sp>
    </p:spTree>
    <p:extLst>
      <p:ext uri="{BB962C8B-B14F-4D97-AF65-F5344CB8AC3E}">
        <p14:creationId xmlns:p14="http://schemas.microsoft.com/office/powerpoint/2010/main" val="40182771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6268B7-36BF-3147-B4AE-3B388CC39A5F}"/>
              </a:ext>
            </a:extLst>
          </p:cNvPr>
          <p:cNvSpPr/>
          <p:nvPr/>
        </p:nvSpPr>
        <p:spPr>
          <a:xfrm>
            <a:off x="0" y="3"/>
            <a:ext cx="12190413" cy="539645"/>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smtClean="0">
                <a:solidFill>
                  <a:schemeClr val="bg1"/>
                </a:solidFill>
              </a:rPr>
              <a:t>Urban lifestyles and health</a:t>
            </a:r>
            <a:endParaRPr lang="en-GB" sz="3200" b="1" dirty="0">
              <a:solidFill>
                <a:schemeClr val="bg1"/>
              </a:solidFill>
            </a:endParaRPr>
          </a:p>
        </p:txBody>
      </p:sp>
      <p:sp>
        <p:nvSpPr>
          <p:cNvPr id="8" name="TextBox 7"/>
          <p:cNvSpPr txBox="1"/>
          <p:nvPr/>
        </p:nvSpPr>
        <p:spPr>
          <a:xfrm>
            <a:off x="8759502" y="5301208"/>
            <a:ext cx="1211574" cy="824955"/>
          </a:xfrm>
          <a:prstGeom prst="rect">
            <a:avLst/>
          </a:prstGeom>
          <a:solidFill>
            <a:schemeClr val="bg1"/>
          </a:solidFill>
        </p:spPr>
        <p:txBody>
          <a:bodyPr wrap="square" rtlCol="0">
            <a:spAutoFit/>
          </a:bodyPr>
          <a:lstStyle/>
          <a:p>
            <a:endParaRPr lang="en-GB" dirty="0"/>
          </a:p>
        </p:txBody>
      </p:sp>
      <p:sp>
        <p:nvSpPr>
          <p:cNvPr id="10" name="TextBox 9"/>
          <p:cNvSpPr txBox="1"/>
          <p:nvPr/>
        </p:nvSpPr>
        <p:spPr>
          <a:xfrm>
            <a:off x="4943078" y="6126163"/>
            <a:ext cx="6120680" cy="584775"/>
          </a:xfrm>
          <a:prstGeom prst="rect">
            <a:avLst/>
          </a:prstGeom>
          <a:noFill/>
        </p:spPr>
        <p:txBody>
          <a:bodyPr wrap="square" rtlCol="0">
            <a:spAutoFit/>
          </a:bodyPr>
          <a:lstStyle/>
          <a:p>
            <a:r>
              <a:rPr lang="en-GB" dirty="0" smtClean="0"/>
              <a:t>Taken from “</a:t>
            </a:r>
            <a:r>
              <a:rPr lang="en-GB" i="1" dirty="0" smtClean="0"/>
              <a:t>Finding Hope in the City” </a:t>
            </a:r>
            <a:r>
              <a:rPr lang="en-GB" dirty="0" smtClean="0"/>
              <a:t>presentation </a:t>
            </a:r>
          </a:p>
          <a:p>
            <a:r>
              <a:rPr lang="en-GB" sz="1400" dirty="0" smtClean="0"/>
              <a:t>(Kenneth S Thompson, King’s Fund, June 2019) </a:t>
            </a:r>
            <a:endParaRPr lang="en-GB" sz="1400" dirty="0"/>
          </a:p>
        </p:txBody>
      </p:sp>
      <p:sp>
        <p:nvSpPr>
          <p:cNvPr id="2" name="Content Placeholder 1"/>
          <p:cNvSpPr>
            <a:spLocks noGrp="1"/>
          </p:cNvSpPr>
          <p:nvPr>
            <p:ph idx="1"/>
          </p:nvPr>
        </p:nvSpPr>
        <p:spPr>
          <a:xfrm>
            <a:off x="7031310" y="641215"/>
            <a:ext cx="3800539" cy="5000977"/>
          </a:xfrm>
        </p:spPr>
        <p:txBody>
          <a:bodyPr>
            <a:normAutofit/>
          </a:bodyPr>
          <a:lstStyle/>
          <a:p>
            <a:pPr marL="0" indent="0">
              <a:buNone/>
            </a:pPr>
            <a:r>
              <a:rPr lang="en-GB" dirty="0" smtClean="0">
                <a:solidFill>
                  <a:srgbClr val="FF0074"/>
                </a:solidFill>
              </a:rPr>
              <a:t>Supporting factors:</a:t>
            </a:r>
            <a:endParaRPr lang="en-GB" dirty="0" smtClean="0"/>
          </a:p>
        </p:txBody>
      </p:sp>
      <p:sp>
        <p:nvSpPr>
          <p:cNvPr id="9" name="Content Placeholder 1"/>
          <p:cNvSpPr txBox="1">
            <a:spLocks/>
          </p:cNvSpPr>
          <p:nvPr/>
        </p:nvSpPr>
        <p:spPr>
          <a:xfrm>
            <a:off x="118542" y="580955"/>
            <a:ext cx="5112568" cy="61579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smtClean="0">
                <a:solidFill>
                  <a:srgbClr val="FF0074"/>
                </a:solidFill>
              </a:rPr>
              <a:t>Daily experiences:</a:t>
            </a:r>
          </a:p>
        </p:txBody>
      </p:sp>
      <p:graphicFrame>
        <p:nvGraphicFramePr>
          <p:cNvPr id="3" name="Diagram 2"/>
          <p:cNvGraphicFramePr/>
          <p:nvPr>
            <p:extLst>
              <p:ext uri="{D42A27DB-BD31-4B8C-83A1-F6EECF244321}">
                <p14:modId xmlns:p14="http://schemas.microsoft.com/office/powerpoint/2010/main" val="389473901"/>
              </p:ext>
            </p:extLst>
          </p:nvPr>
        </p:nvGraphicFramePr>
        <p:xfrm>
          <a:off x="-470084" y="1292977"/>
          <a:ext cx="6031377" cy="5417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1134" y="3059425"/>
            <a:ext cx="1108201" cy="433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a:extLst>
              <a:ext uri="{FF2B5EF4-FFF2-40B4-BE49-F238E27FC236}">
                <a16:creationId xmlns:a16="http://schemas.microsoft.com/office/drawing/2014/main" id="{3CE80CDD-9FC9-C140-AB72-2F0B5C4AB00A}"/>
              </a:ext>
            </a:extLst>
          </p:cNvPr>
          <p:cNvPicPr>
            <a:picLocks noChangeAspect="1"/>
          </p:cNvPicPr>
          <p:nvPr/>
        </p:nvPicPr>
        <p:blipFill>
          <a:blip r:embed="rId8"/>
          <a:stretch>
            <a:fillRect/>
          </a:stretch>
        </p:blipFill>
        <p:spPr>
          <a:xfrm>
            <a:off x="4959652" y="4404812"/>
            <a:ext cx="1053780" cy="753410"/>
          </a:xfrm>
          <a:prstGeom prst="rect">
            <a:avLst/>
          </a:prstGeom>
        </p:spPr>
      </p:pic>
      <p:pic>
        <p:nvPicPr>
          <p:cNvPr id="13" name="Picture 12"/>
          <p:cNvPicPr>
            <a:picLocks noChangeAspect="1"/>
          </p:cNvPicPr>
          <p:nvPr/>
        </p:nvPicPr>
        <p:blipFill>
          <a:blip r:embed="rId9"/>
          <a:stretch>
            <a:fillRect/>
          </a:stretch>
        </p:blipFill>
        <p:spPr>
          <a:xfrm>
            <a:off x="4990846" y="1618581"/>
            <a:ext cx="817834" cy="732309"/>
          </a:xfrm>
          <a:prstGeom prst="rect">
            <a:avLst/>
          </a:prstGeom>
        </p:spPr>
      </p:pic>
      <p:graphicFrame>
        <p:nvGraphicFramePr>
          <p:cNvPr id="4" name="Diagram 3"/>
          <p:cNvGraphicFramePr/>
          <p:nvPr>
            <p:extLst>
              <p:ext uri="{D42A27DB-BD31-4B8C-83A1-F6EECF244321}">
                <p14:modId xmlns:p14="http://schemas.microsoft.com/office/powerpoint/2010/main" val="258130272"/>
              </p:ext>
            </p:extLst>
          </p:nvPr>
        </p:nvGraphicFramePr>
        <p:xfrm>
          <a:off x="6816623" y="1023619"/>
          <a:ext cx="4858450" cy="529816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6" name="Slide Number Placeholder 5"/>
          <p:cNvSpPr>
            <a:spLocks noGrp="1"/>
          </p:cNvSpPr>
          <p:nvPr>
            <p:ph type="sldNum" sz="quarter" idx="12"/>
          </p:nvPr>
        </p:nvSpPr>
        <p:spPr/>
        <p:txBody>
          <a:bodyPr/>
          <a:lstStyle/>
          <a:p>
            <a:fld id="{13D2868F-8BDD-4814-A9FF-20FEB30F74C8}" type="slidenum">
              <a:rPr lang="en-GB" smtClean="0"/>
              <a:t>50</a:t>
            </a:fld>
            <a:endParaRPr lang="en-GB"/>
          </a:p>
        </p:txBody>
      </p:sp>
    </p:spTree>
    <p:extLst>
      <p:ext uri="{BB962C8B-B14F-4D97-AF65-F5344CB8AC3E}">
        <p14:creationId xmlns:p14="http://schemas.microsoft.com/office/powerpoint/2010/main" val="7973412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6797695" y="1556792"/>
            <a:ext cx="5190476" cy="2990476"/>
          </a:xfrm>
          <a:prstGeom prst="rect">
            <a:avLst/>
          </a:prstGeom>
        </p:spPr>
      </p:pic>
      <p:sp>
        <p:nvSpPr>
          <p:cNvPr id="16" name="Text Placeholder 6"/>
          <p:cNvSpPr txBox="1">
            <a:spLocks/>
          </p:cNvSpPr>
          <p:nvPr/>
        </p:nvSpPr>
        <p:spPr>
          <a:xfrm>
            <a:off x="7199639" y="594709"/>
            <a:ext cx="4104456" cy="35877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dirty="0" smtClean="0"/>
              <a:t>How we approach individuals and systems</a:t>
            </a:r>
            <a:endParaRPr lang="en-GB" sz="1800" dirty="0"/>
          </a:p>
        </p:txBody>
      </p:sp>
      <p:sp>
        <p:nvSpPr>
          <p:cNvPr id="17" name="Rectangle 16">
            <a:extLst>
              <a:ext uri="{FF2B5EF4-FFF2-40B4-BE49-F238E27FC236}">
                <a16:creationId xmlns:a16="http://schemas.microsoft.com/office/drawing/2014/main" id="{276268B7-36BF-3147-B4AE-3B388CC39A5F}"/>
              </a:ext>
            </a:extLst>
          </p:cNvPr>
          <p:cNvSpPr/>
          <p:nvPr/>
        </p:nvSpPr>
        <p:spPr>
          <a:xfrm>
            <a:off x="0" y="3"/>
            <a:ext cx="12190413" cy="539645"/>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smtClean="0">
                <a:solidFill>
                  <a:schemeClr val="bg1"/>
                </a:solidFill>
              </a:rPr>
              <a:t>Capability, Opportunity and Motivation – Behaviour (COM B)</a:t>
            </a:r>
            <a:endParaRPr lang="en-GB" sz="3200" b="1" dirty="0">
              <a:solidFill>
                <a:schemeClr val="bg1"/>
              </a:solidFill>
            </a:endParaRPr>
          </a:p>
        </p:txBody>
      </p:sp>
      <p:sp>
        <p:nvSpPr>
          <p:cNvPr id="19" name="TextBox 18"/>
          <p:cNvSpPr txBox="1"/>
          <p:nvPr/>
        </p:nvSpPr>
        <p:spPr>
          <a:xfrm>
            <a:off x="6731641" y="5301208"/>
            <a:ext cx="5472608" cy="830997"/>
          </a:xfrm>
          <a:prstGeom prst="rect">
            <a:avLst/>
          </a:prstGeom>
          <a:noFill/>
        </p:spPr>
        <p:txBody>
          <a:bodyPr wrap="square" rtlCol="0">
            <a:spAutoFit/>
          </a:bodyPr>
          <a:lstStyle/>
          <a:p>
            <a:r>
              <a:rPr lang="en-GB" sz="1600" dirty="0"/>
              <a:t>The behaviour change wheel: A new method for characterising and designing behaviour change interventions</a:t>
            </a:r>
          </a:p>
          <a:p>
            <a:r>
              <a:rPr lang="en-GB" sz="1600" dirty="0" smtClean="0"/>
              <a:t>(</a:t>
            </a:r>
            <a:r>
              <a:rPr lang="en-GB" sz="1600" dirty="0" err="1" smtClean="0"/>
              <a:t>Michie</a:t>
            </a:r>
            <a:r>
              <a:rPr lang="en-GB" sz="1600" dirty="0" smtClean="0"/>
              <a:t>, S, 2011)  </a:t>
            </a:r>
            <a:endParaRPr lang="en-GB" sz="1600" dirty="0"/>
          </a:p>
        </p:txBody>
      </p:sp>
      <p:sp>
        <p:nvSpPr>
          <p:cNvPr id="21" name="Content Placeholder 4"/>
          <p:cNvSpPr>
            <a:spLocks noGrp="1"/>
          </p:cNvSpPr>
          <p:nvPr>
            <p:ph sz="half" idx="4294967295"/>
          </p:nvPr>
        </p:nvSpPr>
        <p:spPr>
          <a:xfrm>
            <a:off x="-601538" y="603977"/>
            <a:ext cx="7128792" cy="431936"/>
          </a:xfrm>
          <a:prstGeom prst="rect">
            <a:avLst/>
          </a:prstGeom>
        </p:spPr>
        <p:txBody>
          <a:bodyPr>
            <a:noAutofit/>
          </a:bodyPr>
          <a:lstStyle/>
          <a:p>
            <a:pPr marL="914400" lvl="2" indent="0">
              <a:buNone/>
            </a:pPr>
            <a:r>
              <a:rPr lang="en-GB" sz="1800" dirty="0" smtClean="0"/>
              <a:t>The </a:t>
            </a:r>
            <a:r>
              <a:rPr lang="en-GB" sz="1800" dirty="0"/>
              <a:t>APEASE criteria for assessing interventions, intervention components and ideas </a:t>
            </a:r>
            <a:endParaRPr lang="en-GB" sz="1800" dirty="0" smtClean="0"/>
          </a:p>
        </p:txBody>
      </p:sp>
      <p:graphicFrame>
        <p:nvGraphicFramePr>
          <p:cNvPr id="2" name="Diagram 1"/>
          <p:cNvGraphicFramePr/>
          <p:nvPr>
            <p:extLst>
              <p:ext uri="{D42A27DB-BD31-4B8C-83A1-F6EECF244321}">
                <p14:modId xmlns:p14="http://schemas.microsoft.com/office/powerpoint/2010/main" val="916519626"/>
              </p:ext>
            </p:extLst>
          </p:nvPr>
        </p:nvGraphicFramePr>
        <p:xfrm>
          <a:off x="392329" y="1293665"/>
          <a:ext cx="5774885" cy="51596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118542" y="6522529"/>
            <a:ext cx="8295165" cy="307777"/>
          </a:xfrm>
          <a:prstGeom prst="rect">
            <a:avLst/>
          </a:prstGeom>
          <a:noFill/>
        </p:spPr>
        <p:txBody>
          <a:bodyPr wrap="square" rtlCol="0">
            <a:spAutoFit/>
          </a:bodyPr>
          <a:lstStyle/>
          <a:p>
            <a:r>
              <a:rPr lang="en-GB" sz="1400" dirty="0" smtClean="0"/>
              <a:t>Source: Public Health England, </a:t>
            </a:r>
            <a:r>
              <a:rPr lang="en-GB" sz="1400" i="1" dirty="0" smtClean="0"/>
              <a:t>Achieving </a:t>
            </a:r>
            <a:r>
              <a:rPr lang="en-GB" sz="1400" i="1" dirty="0"/>
              <a:t>behaviour change A guide for local government and </a:t>
            </a:r>
            <a:r>
              <a:rPr lang="en-GB" sz="1400" i="1" dirty="0" smtClean="0"/>
              <a:t>partners</a:t>
            </a:r>
            <a:r>
              <a:rPr lang="en-GB" sz="1400" dirty="0" smtClean="0"/>
              <a:t>, 2019</a:t>
            </a:r>
            <a:endParaRPr lang="en-GB" sz="1400" dirty="0"/>
          </a:p>
        </p:txBody>
      </p:sp>
      <p:sp>
        <p:nvSpPr>
          <p:cNvPr id="3" name="Slide Number Placeholder 2"/>
          <p:cNvSpPr>
            <a:spLocks noGrp="1"/>
          </p:cNvSpPr>
          <p:nvPr>
            <p:ph type="sldNum" sz="quarter" idx="12"/>
          </p:nvPr>
        </p:nvSpPr>
        <p:spPr/>
        <p:txBody>
          <a:bodyPr/>
          <a:lstStyle/>
          <a:p>
            <a:fld id="{13D2868F-8BDD-4814-A9FF-20FEB30F74C8}" type="slidenum">
              <a:rPr lang="en-GB" smtClean="0"/>
              <a:t>51</a:t>
            </a:fld>
            <a:endParaRPr lang="en-GB"/>
          </a:p>
        </p:txBody>
      </p:sp>
    </p:spTree>
    <p:extLst>
      <p:ext uri="{BB962C8B-B14F-4D97-AF65-F5344CB8AC3E}">
        <p14:creationId xmlns:p14="http://schemas.microsoft.com/office/powerpoint/2010/main" val="24947016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p:cNvPicPr>
            <a:picLocks noChangeAspect="1"/>
          </p:cNvPicPr>
          <p:nvPr/>
        </p:nvPicPr>
        <p:blipFill>
          <a:blip r:embed="rId2"/>
          <a:stretch>
            <a:fillRect/>
          </a:stretch>
        </p:blipFill>
        <p:spPr>
          <a:xfrm>
            <a:off x="10415686" y="548680"/>
            <a:ext cx="1522199" cy="828169"/>
          </a:xfrm>
          <a:prstGeom prst="rect">
            <a:avLst/>
          </a:prstGeom>
        </p:spPr>
      </p:pic>
      <p:pic>
        <p:nvPicPr>
          <p:cNvPr id="41" name="Picture 40"/>
          <p:cNvPicPr>
            <a:picLocks noChangeAspect="1"/>
          </p:cNvPicPr>
          <p:nvPr/>
        </p:nvPicPr>
        <p:blipFill>
          <a:blip r:embed="rId3"/>
          <a:stretch>
            <a:fillRect/>
          </a:stretch>
        </p:blipFill>
        <p:spPr>
          <a:xfrm>
            <a:off x="6152089" y="718674"/>
            <a:ext cx="720701" cy="610193"/>
          </a:xfrm>
          <a:prstGeom prst="rect">
            <a:avLst/>
          </a:prstGeom>
        </p:spPr>
      </p:pic>
      <p:pic>
        <p:nvPicPr>
          <p:cNvPr id="36" name="Picture 35"/>
          <p:cNvPicPr>
            <a:picLocks noChangeAspect="1"/>
          </p:cNvPicPr>
          <p:nvPr/>
        </p:nvPicPr>
        <p:blipFill>
          <a:blip r:embed="rId4"/>
          <a:stretch>
            <a:fillRect/>
          </a:stretch>
        </p:blipFill>
        <p:spPr>
          <a:xfrm>
            <a:off x="187586" y="4986341"/>
            <a:ext cx="613792" cy="571168"/>
          </a:xfrm>
          <a:prstGeom prst="rect">
            <a:avLst/>
          </a:prstGeom>
        </p:spPr>
      </p:pic>
      <p:pic>
        <p:nvPicPr>
          <p:cNvPr id="37" name="Picture 36"/>
          <p:cNvPicPr>
            <a:picLocks noChangeAspect="1"/>
          </p:cNvPicPr>
          <p:nvPr/>
        </p:nvPicPr>
        <p:blipFill>
          <a:blip r:embed="rId5"/>
          <a:stretch>
            <a:fillRect/>
          </a:stretch>
        </p:blipFill>
        <p:spPr>
          <a:xfrm>
            <a:off x="187586" y="2728400"/>
            <a:ext cx="772490" cy="640354"/>
          </a:xfrm>
          <a:prstGeom prst="rect">
            <a:avLst/>
          </a:prstGeom>
        </p:spPr>
      </p:pic>
      <p:pic>
        <p:nvPicPr>
          <p:cNvPr id="38" name="Picture 37"/>
          <p:cNvPicPr>
            <a:picLocks noChangeAspect="1"/>
          </p:cNvPicPr>
          <p:nvPr/>
        </p:nvPicPr>
        <p:blipFill>
          <a:blip r:embed="rId6"/>
          <a:stretch>
            <a:fillRect/>
          </a:stretch>
        </p:blipFill>
        <p:spPr>
          <a:xfrm>
            <a:off x="6155890" y="1495494"/>
            <a:ext cx="549187" cy="1098374"/>
          </a:xfrm>
          <a:prstGeom prst="rect">
            <a:avLst/>
          </a:prstGeom>
        </p:spPr>
      </p:pic>
      <p:pic>
        <p:nvPicPr>
          <p:cNvPr id="39" name="Picture 38"/>
          <p:cNvPicPr>
            <a:picLocks noChangeAspect="1"/>
          </p:cNvPicPr>
          <p:nvPr/>
        </p:nvPicPr>
        <p:blipFill>
          <a:blip r:embed="rId7"/>
          <a:stretch>
            <a:fillRect/>
          </a:stretch>
        </p:blipFill>
        <p:spPr>
          <a:xfrm rot="18113697">
            <a:off x="5065278" y="358607"/>
            <a:ext cx="547688" cy="676275"/>
          </a:xfrm>
          <a:prstGeom prst="rect">
            <a:avLst/>
          </a:prstGeom>
        </p:spPr>
      </p:pic>
      <p:pic>
        <p:nvPicPr>
          <p:cNvPr id="35" name="Picture 34"/>
          <p:cNvPicPr>
            <a:picLocks noChangeAspect="1"/>
          </p:cNvPicPr>
          <p:nvPr/>
        </p:nvPicPr>
        <p:blipFill>
          <a:blip r:embed="rId8"/>
          <a:stretch>
            <a:fillRect/>
          </a:stretch>
        </p:blipFill>
        <p:spPr>
          <a:xfrm>
            <a:off x="3995235" y="516873"/>
            <a:ext cx="855090" cy="712575"/>
          </a:xfrm>
          <a:prstGeom prst="rect">
            <a:avLst/>
          </a:prstGeom>
        </p:spPr>
      </p:pic>
      <p:sp>
        <p:nvSpPr>
          <p:cNvPr id="4" name="Rectangle 3">
            <a:extLst>
              <a:ext uri="{FF2B5EF4-FFF2-40B4-BE49-F238E27FC236}">
                <a16:creationId xmlns:a16="http://schemas.microsoft.com/office/drawing/2014/main" id="{276268B7-36BF-3147-B4AE-3B388CC39A5F}"/>
              </a:ext>
            </a:extLst>
          </p:cNvPr>
          <p:cNvSpPr/>
          <p:nvPr/>
        </p:nvSpPr>
        <p:spPr>
          <a:xfrm>
            <a:off x="-1" y="0"/>
            <a:ext cx="12190413" cy="539645"/>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smtClean="0">
                <a:solidFill>
                  <a:schemeClr val="bg1"/>
                </a:solidFill>
              </a:rPr>
              <a:t>Poor health: Evidence of what works </a:t>
            </a:r>
            <a:endParaRPr lang="en-GB" sz="3200" b="1" dirty="0">
              <a:solidFill>
                <a:schemeClr val="bg1"/>
              </a:solidFill>
            </a:endParaRPr>
          </a:p>
        </p:txBody>
      </p:sp>
      <p:sp>
        <p:nvSpPr>
          <p:cNvPr id="5" name="Rounded Rectangular Callout 4"/>
          <p:cNvSpPr/>
          <p:nvPr/>
        </p:nvSpPr>
        <p:spPr>
          <a:xfrm>
            <a:off x="7679382" y="1431937"/>
            <a:ext cx="4176464" cy="2429111"/>
          </a:xfrm>
          <a:prstGeom prst="wedgeRoundRectCallout">
            <a:avLst>
              <a:gd name="adj1" fmla="val 55121"/>
              <a:gd name="adj2" fmla="val 61571"/>
              <a:gd name="adj3" fmla="val 16667"/>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smtClean="0"/>
              <a:t>“The contribution of green space:</a:t>
            </a:r>
          </a:p>
          <a:p>
            <a:pPr marL="285750" indent="-285750">
              <a:buFont typeface="Arial" panose="020B0604020202020204" pitchFamily="34" charset="0"/>
              <a:buChar char="•"/>
            </a:pPr>
            <a:r>
              <a:rPr lang="en-GB" i="1" dirty="0" smtClean="0"/>
              <a:t>Creates a sense of place belonging</a:t>
            </a:r>
          </a:p>
          <a:p>
            <a:pPr marL="285750" indent="-285750">
              <a:buFont typeface="Arial" panose="020B0604020202020204" pitchFamily="34" charset="0"/>
              <a:buChar char="•"/>
            </a:pPr>
            <a:r>
              <a:rPr lang="en-GB" i="1" dirty="0" smtClean="0"/>
              <a:t>Creates a reduced sense of social isolation</a:t>
            </a:r>
          </a:p>
          <a:p>
            <a:pPr marL="285750" indent="-285750">
              <a:buFont typeface="Arial" panose="020B0604020202020204" pitchFamily="34" charset="0"/>
              <a:buChar char="•"/>
            </a:pPr>
            <a:r>
              <a:rPr lang="en-GB" i="1" dirty="0" smtClean="0"/>
              <a:t>Offers opportunities to manage stress”</a:t>
            </a:r>
          </a:p>
          <a:p>
            <a:r>
              <a:rPr lang="en-GB" sz="1200" i="1" dirty="0" smtClean="0"/>
              <a:t>From Health, Wellbeing and the Environment, William Bird, Intelligent Health, January 2019</a:t>
            </a:r>
            <a:endParaRPr lang="en-GB" i="1" dirty="0"/>
          </a:p>
        </p:txBody>
      </p:sp>
      <p:sp>
        <p:nvSpPr>
          <p:cNvPr id="9" name="Oval 8"/>
          <p:cNvSpPr/>
          <p:nvPr/>
        </p:nvSpPr>
        <p:spPr>
          <a:xfrm>
            <a:off x="2589964" y="2773629"/>
            <a:ext cx="1944216" cy="18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smtClean="0"/>
              <a:t>5 ways to mental wellbeing</a:t>
            </a:r>
            <a:endParaRPr lang="en-GB" sz="2200" b="1" dirty="0"/>
          </a:p>
        </p:txBody>
      </p:sp>
      <p:sp>
        <p:nvSpPr>
          <p:cNvPr id="11" name="Oval 10"/>
          <p:cNvSpPr/>
          <p:nvPr/>
        </p:nvSpPr>
        <p:spPr>
          <a:xfrm>
            <a:off x="816060" y="928200"/>
            <a:ext cx="1944216" cy="1800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Connect with other people</a:t>
            </a:r>
            <a:endParaRPr lang="en-GB" dirty="0"/>
          </a:p>
        </p:txBody>
      </p:sp>
      <p:sp>
        <p:nvSpPr>
          <p:cNvPr id="12" name="Oval 11"/>
          <p:cNvSpPr/>
          <p:nvPr/>
        </p:nvSpPr>
        <p:spPr>
          <a:xfrm>
            <a:off x="295874" y="3319485"/>
            <a:ext cx="1944216" cy="1800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Be physically active</a:t>
            </a:r>
            <a:endParaRPr lang="en-GB" dirty="0"/>
          </a:p>
        </p:txBody>
      </p:sp>
      <p:sp>
        <p:nvSpPr>
          <p:cNvPr id="13" name="Oval 12"/>
          <p:cNvSpPr/>
          <p:nvPr/>
        </p:nvSpPr>
        <p:spPr>
          <a:xfrm>
            <a:off x="4367014" y="928200"/>
            <a:ext cx="1944216" cy="1800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Learn new skills</a:t>
            </a:r>
            <a:endParaRPr lang="en-GB" dirty="0"/>
          </a:p>
        </p:txBody>
      </p:sp>
      <p:sp>
        <p:nvSpPr>
          <p:cNvPr id="14" name="Oval 13"/>
          <p:cNvSpPr/>
          <p:nvPr/>
        </p:nvSpPr>
        <p:spPr>
          <a:xfrm>
            <a:off x="5015086" y="3319485"/>
            <a:ext cx="1944216" cy="1800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Give to others</a:t>
            </a:r>
            <a:endParaRPr lang="en-GB" dirty="0"/>
          </a:p>
        </p:txBody>
      </p:sp>
      <p:sp>
        <p:nvSpPr>
          <p:cNvPr id="15" name="Oval 14"/>
          <p:cNvSpPr/>
          <p:nvPr/>
        </p:nvSpPr>
        <p:spPr>
          <a:xfrm>
            <a:off x="2639504" y="4951641"/>
            <a:ext cx="1943534" cy="178972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Pay attention to the present moment </a:t>
            </a:r>
            <a:r>
              <a:rPr lang="en-GB" sz="1600" dirty="0" smtClean="0"/>
              <a:t>(mindfulness)</a:t>
            </a:r>
            <a:endParaRPr lang="en-GB" sz="1600" dirty="0"/>
          </a:p>
        </p:txBody>
      </p:sp>
      <p:cxnSp>
        <p:nvCxnSpPr>
          <p:cNvPr id="19" name="Straight Connector 18"/>
          <p:cNvCxnSpPr>
            <a:stCxn id="11" idx="5"/>
          </p:cNvCxnSpPr>
          <p:nvPr/>
        </p:nvCxnSpPr>
        <p:spPr>
          <a:xfrm>
            <a:off x="2475552" y="2464767"/>
            <a:ext cx="589698" cy="460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3" idx="3"/>
          </p:cNvCxnSpPr>
          <p:nvPr/>
        </p:nvCxnSpPr>
        <p:spPr>
          <a:xfrm flipH="1">
            <a:off x="4150990" y="2464767"/>
            <a:ext cx="500748" cy="460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534180" y="3789040"/>
            <a:ext cx="480906"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206774" y="3789040"/>
            <a:ext cx="349874"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9" idx="4"/>
            <a:endCxn id="15" idx="0"/>
          </p:cNvCxnSpPr>
          <p:nvPr/>
        </p:nvCxnSpPr>
        <p:spPr>
          <a:xfrm>
            <a:off x="3562072" y="4573829"/>
            <a:ext cx="49199" cy="377812"/>
          </a:xfrm>
          <a:prstGeom prst="line">
            <a:avLst/>
          </a:prstGeom>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9"/>
          <a:stretch>
            <a:fillRect/>
          </a:stretch>
        </p:blipFill>
        <p:spPr>
          <a:xfrm>
            <a:off x="2598723" y="668183"/>
            <a:ext cx="943789" cy="607019"/>
          </a:xfrm>
          <a:prstGeom prst="rect">
            <a:avLst/>
          </a:prstGeom>
        </p:spPr>
      </p:pic>
      <p:pic>
        <p:nvPicPr>
          <p:cNvPr id="34" name="Picture 33"/>
          <p:cNvPicPr>
            <a:picLocks noChangeAspect="1"/>
          </p:cNvPicPr>
          <p:nvPr/>
        </p:nvPicPr>
        <p:blipFill>
          <a:blip r:embed="rId10"/>
          <a:stretch>
            <a:fillRect/>
          </a:stretch>
        </p:blipFill>
        <p:spPr>
          <a:xfrm>
            <a:off x="273588" y="723032"/>
            <a:ext cx="595226" cy="524956"/>
          </a:xfrm>
          <a:prstGeom prst="rect">
            <a:avLst/>
          </a:prstGeom>
        </p:spPr>
      </p:pic>
      <p:pic>
        <p:nvPicPr>
          <p:cNvPr id="40" name="Picture 39"/>
          <p:cNvPicPr>
            <a:picLocks noChangeAspect="1"/>
          </p:cNvPicPr>
          <p:nvPr/>
        </p:nvPicPr>
        <p:blipFill>
          <a:blip r:embed="rId11"/>
          <a:stretch>
            <a:fillRect/>
          </a:stretch>
        </p:blipFill>
        <p:spPr>
          <a:xfrm>
            <a:off x="2800041" y="1478712"/>
            <a:ext cx="1005413" cy="666006"/>
          </a:xfrm>
          <a:prstGeom prst="rect">
            <a:avLst/>
          </a:prstGeom>
        </p:spPr>
      </p:pic>
      <p:pic>
        <p:nvPicPr>
          <p:cNvPr id="42" name="Picture 41"/>
          <p:cNvPicPr>
            <a:picLocks noChangeAspect="1"/>
          </p:cNvPicPr>
          <p:nvPr/>
        </p:nvPicPr>
        <p:blipFill>
          <a:blip r:embed="rId12"/>
          <a:stretch>
            <a:fillRect/>
          </a:stretch>
        </p:blipFill>
        <p:spPr>
          <a:xfrm>
            <a:off x="5656192" y="5242918"/>
            <a:ext cx="655038" cy="629181"/>
          </a:xfrm>
          <a:prstGeom prst="rect">
            <a:avLst/>
          </a:prstGeom>
        </p:spPr>
      </p:pic>
      <p:pic>
        <p:nvPicPr>
          <p:cNvPr id="43" name="Picture 42"/>
          <p:cNvPicPr>
            <a:picLocks noChangeAspect="1"/>
          </p:cNvPicPr>
          <p:nvPr/>
        </p:nvPicPr>
        <p:blipFill>
          <a:blip r:embed="rId13"/>
          <a:stretch>
            <a:fillRect/>
          </a:stretch>
        </p:blipFill>
        <p:spPr>
          <a:xfrm>
            <a:off x="1702718" y="6144481"/>
            <a:ext cx="853930" cy="435448"/>
          </a:xfrm>
          <a:prstGeom prst="rect">
            <a:avLst/>
          </a:prstGeom>
        </p:spPr>
      </p:pic>
      <p:pic>
        <p:nvPicPr>
          <p:cNvPr id="45" name="Picture 44"/>
          <p:cNvPicPr>
            <a:picLocks noChangeAspect="1"/>
          </p:cNvPicPr>
          <p:nvPr/>
        </p:nvPicPr>
        <p:blipFill>
          <a:blip r:embed="rId14"/>
          <a:stretch>
            <a:fillRect/>
          </a:stretch>
        </p:blipFill>
        <p:spPr>
          <a:xfrm>
            <a:off x="4601520" y="6140103"/>
            <a:ext cx="422151" cy="444204"/>
          </a:xfrm>
          <a:prstGeom prst="rect">
            <a:avLst/>
          </a:prstGeom>
        </p:spPr>
      </p:pic>
      <p:sp>
        <p:nvSpPr>
          <p:cNvPr id="47" name="Rounded Rectangle 46"/>
          <p:cNvSpPr/>
          <p:nvPr/>
        </p:nvSpPr>
        <p:spPr>
          <a:xfrm>
            <a:off x="7773221" y="744724"/>
            <a:ext cx="2144679" cy="48472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0B050"/>
                </a:solidFill>
              </a:rPr>
              <a:t>Green Space</a:t>
            </a:r>
            <a:endParaRPr lang="en-GB" sz="2800" b="1" dirty="0">
              <a:solidFill>
                <a:srgbClr val="00B050"/>
              </a:solidFill>
            </a:endParaRPr>
          </a:p>
        </p:txBody>
      </p:sp>
      <p:sp>
        <p:nvSpPr>
          <p:cNvPr id="50" name="Rounded Rectangle 49"/>
          <p:cNvSpPr/>
          <p:nvPr/>
        </p:nvSpPr>
        <p:spPr>
          <a:xfrm>
            <a:off x="7679381" y="4425136"/>
            <a:ext cx="4258503" cy="5612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Community connectedness</a:t>
            </a:r>
            <a:endParaRPr lang="en-GB" sz="2800" dirty="0"/>
          </a:p>
        </p:txBody>
      </p:sp>
      <p:grpSp>
        <p:nvGrpSpPr>
          <p:cNvPr id="54" name="Group 53"/>
          <p:cNvGrpSpPr/>
          <p:nvPr/>
        </p:nvGrpSpPr>
        <p:grpSpPr>
          <a:xfrm>
            <a:off x="7751390" y="5259704"/>
            <a:ext cx="3960440" cy="1049616"/>
            <a:chOff x="7751390" y="5040602"/>
            <a:chExt cx="3960440" cy="1049616"/>
          </a:xfrm>
        </p:grpSpPr>
        <p:pic>
          <p:nvPicPr>
            <p:cNvPr id="51" name="Picture 50"/>
            <p:cNvPicPr>
              <a:picLocks noChangeAspect="1"/>
            </p:cNvPicPr>
            <p:nvPr/>
          </p:nvPicPr>
          <p:blipFill>
            <a:blip r:embed="rId15"/>
            <a:stretch>
              <a:fillRect/>
            </a:stretch>
          </p:blipFill>
          <p:spPr>
            <a:xfrm>
              <a:off x="9091163" y="5040602"/>
              <a:ext cx="1167785" cy="1049616"/>
            </a:xfrm>
            <a:prstGeom prst="rect">
              <a:avLst/>
            </a:prstGeom>
          </p:spPr>
        </p:pic>
        <p:sp>
          <p:nvSpPr>
            <p:cNvPr id="52" name="Right Arrow 51"/>
            <p:cNvSpPr/>
            <p:nvPr/>
          </p:nvSpPr>
          <p:spPr>
            <a:xfrm>
              <a:off x="7751390" y="5242918"/>
              <a:ext cx="1080120" cy="6074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ight Arrow 52"/>
            <p:cNvSpPr/>
            <p:nvPr/>
          </p:nvSpPr>
          <p:spPr>
            <a:xfrm rot="10800000">
              <a:off x="10631710" y="5253797"/>
              <a:ext cx="1080120" cy="6074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Slide Number Placeholder 1"/>
          <p:cNvSpPr>
            <a:spLocks noGrp="1"/>
          </p:cNvSpPr>
          <p:nvPr>
            <p:ph type="sldNum" sz="quarter" idx="12"/>
          </p:nvPr>
        </p:nvSpPr>
        <p:spPr/>
        <p:txBody>
          <a:bodyPr/>
          <a:lstStyle/>
          <a:p>
            <a:fld id="{13D2868F-8BDD-4814-A9FF-20FEB30F74C8}" type="slidenum">
              <a:rPr lang="en-GB" smtClean="0"/>
              <a:t>52</a:t>
            </a:fld>
            <a:endParaRPr lang="en-GB"/>
          </a:p>
        </p:txBody>
      </p:sp>
    </p:spTree>
    <p:extLst>
      <p:ext uri="{BB962C8B-B14F-4D97-AF65-F5344CB8AC3E}">
        <p14:creationId xmlns:p14="http://schemas.microsoft.com/office/powerpoint/2010/main" val="29550741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6268B7-36BF-3147-B4AE-3B388CC39A5F}"/>
              </a:ext>
            </a:extLst>
          </p:cNvPr>
          <p:cNvSpPr/>
          <p:nvPr/>
        </p:nvSpPr>
        <p:spPr>
          <a:xfrm>
            <a:off x="0" y="3"/>
            <a:ext cx="12190413" cy="6857997"/>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3200" b="1" dirty="0">
              <a:solidFill>
                <a:schemeClr val="bg1"/>
              </a:solidFill>
            </a:endParaRPr>
          </a:p>
        </p:txBody>
      </p:sp>
      <p:sp>
        <p:nvSpPr>
          <p:cNvPr id="3" name="Text Placeholder 2"/>
          <p:cNvSpPr>
            <a:spLocks noGrp="1"/>
          </p:cNvSpPr>
          <p:nvPr>
            <p:ph type="body" idx="1"/>
          </p:nvPr>
        </p:nvSpPr>
        <p:spPr>
          <a:xfrm>
            <a:off x="1270670" y="764704"/>
            <a:ext cx="10361851" cy="5370388"/>
          </a:xfrm>
        </p:spPr>
        <p:txBody>
          <a:bodyPr>
            <a:normAutofit fontScale="77500" lnSpcReduction="20000"/>
          </a:bodyPr>
          <a:lstStyle/>
          <a:p>
            <a:r>
              <a:rPr lang="en-GB" sz="2600" b="1" dirty="0" smtClean="0">
                <a:solidFill>
                  <a:schemeClr val="bg1"/>
                </a:solidFill>
              </a:rPr>
              <a:t>CONTRIBUTERS</a:t>
            </a:r>
          </a:p>
          <a:p>
            <a:endParaRPr lang="en-GB" sz="2600" b="1" dirty="0" smtClean="0">
              <a:solidFill>
                <a:schemeClr val="bg1"/>
              </a:solidFill>
            </a:endParaRPr>
          </a:p>
          <a:p>
            <a:r>
              <a:rPr lang="en-GB" sz="2100" b="1" dirty="0" smtClean="0">
                <a:solidFill>
                  <a:schemeClr val="bg1"/>
                </a:solidFill>
              </a:rPr>
              <a:t>Led by: </a:t>
            </a:r>
            <a:r>
              <a:rPr lang="en-GB" sz="2100" dirty="0" smtClean="0">
                <a:solidFill>
                  <a:schemeClr val="bg1"/>
                </a:solidFill>
              </a:rPr>
              <a:t>Dr Adeola Agbebiyi</a:t>
            </a:r>
            <a:endParaRPr lang="en-GB" sz="2100" dirty="0">
              <a:solidFill>
                <a:schemeClr val="bg1"/>
              </a:solidFill>
            </a:endParaRPr>
          </a:p>
          <a:p>
            <a:endParaRPr lang="en-GB" b="1" dirty="0" smtClean="0">
              <a:solidFill>
                <a:schemeClr val="bg1"/>
              </a:solidFill>
            </a:endParaRPr>
          </a:p>
          <a:p>
            <a:r>
              <a:rPr lang="en-GB" b="1" dirty="0" smtClean="0">
                <a:solidFill>
                  <a:schemeClr val="bg1"/>
                </a:solidFill>
              </a:rPr>
              <a:t>Contributors to </a:t>
            </a:r>
            <a:r>
              <a:rPr lang="en-GB" b="1" dirty="0" err="1" smtClean="0">
                <a:solidFill>
                  <a:schemeClr val="bg1"/>
                </a:solidFill>
              </a:rPr>
              <a:t>Slideset</a:t>
            </a:r>
            <a:r>
              <a:rPr lang="en-GB" b="1" dirty="0" smtClean="0">
                <a:solidFill>
                  <a:schemeClr val="bg1"/>
                </a:solidFill>
              </a:rPr>
              <a:t>:</a:t>
            </a:r>
            <a:endParaRPr lang="en-GB" b="1" dirty="0">
              <a:solidFill>
                <a:schemeClr val="bg1"/>
              </a:solidFill>
            </a:endParaRPr>
          </a:p>
          <a:p>
            <a:r>
              <a:rPr lang="en-GB" dirty="0">
                <a:solidFill>
                  <a:schemeClr val="bg1"/>
                </a:solidFill>
              </a:rPr>
              <a:t>Gemma </a:t>
            </a:r>
            <a:r>
              <a:rPr lang="en-GB" dirty="0" smtClean="0">
                <a:solidFill>
                  <a:schemeClr val="bg1"/>
                </a:solidFill>
              </a:rPr>
              <a:t>Lyons</a:t>
            </a:r>
          </a:p>
          <a:p>
            <a:r>
              <a:rPr lang="en-GB" dirty="0" smtClean="0">
                <a:solidFill>
                  <a:schemeClr val="bg1"/>
                </a:solidFill>
              </a:rPr>
              <a:t>Eleanor </a:t>
            </a:r>
            <a:r>
              <a:rPr lang="en-GB" dirty="0" err="1" smtClean="0">
                <a:solidFill>
                  <a:schemeClr val="bg1"/>
                </a:solidFill>
              </a:rPr>
              <a:t>Priestnall</a:t>
            </a:r>
            <a:endParaRPr lang="en-GB" dirty="0" smtClean="0">
              <a:solidFill>
                <a:schemeClr val="bg1"/>
              </a:solidFill>
            </a:endParaRPr>
          </a:p>
          <a:p>
            <a:r>
              <a:rPr lang="en-GB" dirty="0" smtClean="0">
                <a:solidFill>
                  <a:schemeClr val="bg1"/>
                </a:solidFill>
              </a:rPr>
              <a:t>Lynne Kitson</a:t>
            </a:r>
          </a:p>
          <a:p>
            <a:r>
              <a:rPr lang="en-GB" dirty="0" smtClean="0">
                <a:solidFill>
                  <a:schemeClr val="bg1"/>
                </a:solidFill>
              </a:rPr>
              <a:t>Adeola Agbebiyi</a:t>
            </a:r>
            <a:endParaRPr lang="en-GB" dirty="0">
              <a:solidFill>
                <a:schemeClr val="bg1"/>
              </a:solidFill>
            </a:endParaRPr>
          </a:p>
          <a:p>
            <a:r>
              <a:rPr lang="en-GB" dirty="0">
                <a:solidFill>
                  <a:schemeClr val="bg1"/>
                </a:solidFill>
              </a:rPr>
              <a:t> </a:t>
            </a:r>
          </a:p>
          <a:p>
            <a:r>
              <a:rPr lang="en-GB" b="1" dirty="0">
                <a:solidFill>
                  <a:schemeClr val="bg1"/>
                </a:solidFill>
              </a:rPr>
              <a:t>Analysis and R</a:t>
            </a:r>
            <a:r>
              <a:rPr lang="en-GB" b="1" dirty="0" smtClean="0">
                <a:solidFill>
                  <a:schemeClr val="bg1"/>
                </a:solidFill>
              </a:rPr>
              <a:t>esearch:</a:t>
            </a:r>
            <a:endParaRPr lang="en-GB" b="1" dirty="0">
              <a:solidFill>
                <a:schemeClr val="bg1"/>
              </a:solidFill>
            </a:endParaRPr>
          </a:p>
          <a:p>
            <a:r>
              <a:rPr lang="en-GB" dirty="0" smtClean="0">
                <a:solidFill>
                  <a:schemeClr val="bg1"/>
                </a:solidFill>
              </a:rPr>
              <a:t>Eleanor </a:t>
            </a:r>
            <a:r>
              <a:rPr lang="en-GB" dirty="0" err="1" smtClean="0">
                <a:solidFill>
                  <a:schemeClr val="bg1"/>
                </a:solidFill>
              </a:rPr>
              <a:t>Priestnall</a:t>
            </a:r>
            <a:endParaRPr lang="en-GB" dirty="0" smtClean="0">
              <a:solidFill>
                <a:schemeClr val="bg1"/>
              </a:solidFill>
            </a:endParaRPr>
          </a:p>
          <a:p>
            <a:r>
              <a:rPr lang="en-GB" dirty="0" smtClean="0">
                <a:solidFill>
                  <a:schemeClr val="bg1"/>
                </a:solidFill>
              </a:rPr>
              <a:t>Lynne Kitson</a:t>
            </a:r>
            <a:endParaRPr lang="en-GB" dirty="0">
              <a:solidFill>
                <a:schemeClr val="bg1"/>
              </a:solidFill>
            </a:endParaRPr>
          </a:p>
          <a:p>
            <a:r>
              <a:rPr lang="en-GB" dirty="0">
                <a:solidFill>
                  <a:schemeClr val="bg1"/>
                </a:solidFill>
              </a:rPr>
              <a:t>Gemma Lyons</a:t>
            </a:r>
          </a:p>
          <a:p>
            <a:r>
              <a:rPr lang="en-GB" dirty="0" smtClean="0">
                <a:solidFill>
                  <a:schemeClr val="bg1"/>
                </a:solidFill>
              </a:rPr>
              <a:t>Robert </a:t>
            </a:r>
            <a:r>
              <a:rPr lang="en-GB" dirty="0" err="1">
                <a:solidFill>
                  <a:schemeClr val="bg1"/>
                </a:solidFill>
              </a:rPr>
              <a:t>Sinfield</a:t>
            </a:r>
            <a:r>
              <a:rPr lang="en-GB" dirty="0">
                <a:solidFill>
                  <a:schemeClr val="bg1"/>
                </a:solidFill>
              </a:rPr>
              <a:t> </a:t>
            </a:r>
            <a:endParaRPr lang="en-GB" dirty="0" smtClean="0">
              <a:solidFill>
                <a:schemeClr val="bg1"/>
              </a:solidFill>
            </a:endParaRPr>
          </a:p>
          <a:p>
            <a:r>
              <a:rPr lang="en-GB" dirty="0" smtClean="0">
                <a:solidFill>
                  <a:schemeClr val="bg1"/>
                </a:solidFill>
              </a:rPr>
              <a:t>Felicity </a:t>
            </a:r>
            <a:r>
              <a:rPr lang="en-GB" dirty="0" err="1" smtClean="0">
                <a:solidFill>
                  <a:schemeClr val="bg1"/>
                </a:solidFill>
              </a:rPr>
              <a:t>Antwi</a:t>
            </a:r>
            <a:r>
              <a:rPr lang="en-GB" dirty="0" smtClean="0">
                <a:solidFill>
                  <a:schemeClr val="bg1"/>
                </a:solidFill>
              </a:rPr>
              <a:t>–</a:t>
            </a:r>
            <a:r>
              <a:rPr lang="en-GB" dirty="0" err="1" smtClean="0">
                <a:solidFill>
                  <a:schemeClr val="bg1"/>
                </a:solidFill>
              </a:rPr>
              <a:t>Adjei</a:t>
            </a:r>
            <a:endParaRPr lang="en-GB" dirty="0">
              <a:solidFill>
                <a:schemeClr val="bg1"/>
              </a:solidFill>
            </a:endParaRPr>
          </a:p>
          <a:p>
            <a:r>
              <a:rPr lang="en-GB" dirty="0" smtClean="0">
                <a:solidFill>
                  <a:schemeClr val="bg1"/>
                </a:solidFill>
              </a:rPr>
              <a:t>Phil Veasey</a:t>
            </a:r>
          </a:p>
          <a:p>
            <a:endParaRPr lang="en-GB" dirty="0">
              <a:solidFill>
                <a:schemeClr val="bg1"/>
              </a:solidFill>
            </a:endParaRPr>
          </a:p>
          <a:p>
            <a:r>
              <a:rPr lang="en-GB" dirty="0" smtClean="0">
                <a:solidFill>
                  <a:schemeClr val="bg1"/>
                </a:solidFill>
              </a:rPr>
              <a:t>All </a:t>
            </a:r>
            <a:r>
              <a:rPr lang="en-GB" dirty="0">
                <a:solidFill>
                  <a:schemeClr val="bg1"/>
                </a:solidFill>
              </a:rPr>
              <a:t>age Healthy Living Needs Assessment Workshops </a:t>
            </a:r>
            <a:r>
              <a:rPr lang="en-GB" dirty="0" smtClean="0">
                <a:solidFill>
                  <a:schemeClr val="bg1"/>
                </a:solidFill>
              </a:rPr>
              <a:t>took place in June 2019, </a:t>
            </a:r>
            <a:r>
              <a:rPr lang="en-GB" dirty="0">
                <a:solidFill>
                  <a:schemeClr val="bg1"/>
                </a:solidFill>
              </a:rPr>
              <a:t>organised by Simon </a:t>
            </a:r>
            <a:r>
              <a:rPr lang="en-GB" dirty="0" smtClean="0">
                <a:solidFill>
                  <a:schemeClr val="bg1"/>
                </a:solidFill>
              </a:rPr>
              <a:t>Reid </a:t>
            </a:r>
            <a:r>
              <a:rPr lang="en-GB" dirty="0">
                <a:solidFill>
                  <a:schemeClr val="bg1"/>
                </a:solidFill>
              </a:rPr>
              <a:t>and Kieran Scott</a:t>
            </a:r>
          </a:p>
          <a:p>
            <a:endParaRPr lang="en-GB" dirty="0" smtClean="0">
              <a:solidFill>
                <a:schemeClr val="bg1"/>
              </a:solidFill>
            </a:endParaRPr>
          </a:p>
          <a:p>
            <a:r>
              <a:rPr lang="en-GB" dirty="0" smtClean="0">
                <a:solidFill>
                  <a:schemeClr val="bg1"/>
                </a:solidFill>
              </a:rPr>
              <a:t>If you have any questions please contact Adeola Agbebiyi on </a:t>
            </a:r>
            <a:r>
              <a:rPr lang="en-GB" dirty="0">
                <a:solidFill>
                  <a:schemeClr val="bg1"/>
                </a:solidFill>
              </a:rPr>
              <a:t>Adeola.Agbebiyi@newham.gov.uk</a:t>
            </a:r>
          </a:p>
        </p:txBody>
      </p:sp>
      <p:sp>
        <p:nvSpPr>
          <p:cNvPr id="2" name="Slide Number Placeholder 1"/>
          <p:cNvSpPr>
            <a:spLocks noGrp="1"/>
          </p:cNvSpPr>
          <p:nvPr>
            <p:ph type="sldNum" sz="quarter" idx="12"/>
          </p:nvPr>
        </p:nvSpPr>
        <p:spPr/>
        <p:txBody>
          <a:bodyPr/>
          <a:lstStyle/>
          <a:p>
            <a:fld id="{13D2868F-8BDD-4814-A9FF-20FEB30F74C8}" type="slidenum">
              <a:rPr lang="en-GB" smtClean="0"/>
              <a:t>53</a:t>
            </a:fld>
            <a:endParaRPr lang="en-GB"/>
          </a:p>
        </p:txBody>
      </p:sp>
    </p:spTree>
    <p:extLst>
      <p:ext uri="{BB962C8B-B14F-4D97-AF65-F5344CB8AC3E}">
        <p14:creationId xmlns:p14="http://schemas.microsoft.com/office/powerpoint/2010/main" val="3994420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9015636" y="497938"/>
            <a:ext cx="1544065" cy="1250430"/>
            <a:chOff x="2771775" y="1154113"/>
            <a:chExt cx="1012825" cy="952500"/>
          </a:xfrm>
        </p:grpSpPr>
        <p:pic>
          <p:nvPicPr>
            <p:cNvPr id="23" name="Picture 718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83174" y="1154113"/>
              <a:ext cx="401426" cy="952500"/>
            </a:xfrm>
            <a:prstGeom prst="rect">
              <a:avLst/>
            </a:prstGeom>
            <a:solidFill>
              <a:schemeClr val="bg1"/>
            </a:solidFill>
            <a:ln>
              <a:noFill/>
            </a:ln>
          </p:spPr>
        </p:pic>
        <p:pic>
          <p:nvPicPr>
            <p:cNvPr id="24" name="Picture 718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1177407"/>
              <a:ext cx="475114" cy="91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Rectangle 5">
            <a:extLst>
              <a:ext uri="{FF2B5EF4-FFF2-40B4-BE49-F238E27FC236}">
                <a16:creationId xmlns:a16="http://schemas.microsoft.com/office/drawing/2014/main" id="{276268B7-36BF-3147-B4AE-3B388CC39A5F}"/>
              </a:ext>
            </a:extLst>
          </p:cNvPr>
          <p:cNvSpPr/>
          <p:nvPr/>
        </p:nvSpPr>
        <p:spPr>
          <a:xfrm>
            <a:off x="0" y="3"/>
            <a:ext cx="12190413" cy="539645"/>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a:solidFill>
                  <a:schemeClr val="bg1"/>
                </a:solidFill>
              </a:rPr>
              <a:t>Life </a:t>
            </a:r>
            <a:r>
              <a:rPr lang="en-GB" sz="3200" b="1" dirty="0" smtClean="0">
                <a:solidFill>
                  <a:schemeClr val="bg1"/>
                </a:solidFill>
              </a:rPr>
              <a:t>expectancy (2016-18)</a:t>
            </a:r>
            <a:endParaRPr lang="en-GB" sz="3200" b="1" dirty="0">
              <a:solidFill>
                <a:schemeClr val="bg1"/>
              </a:solidFill>
            </a:endParaRPr>
          </a:p>
        </p:txBody>
      </p:sp>
      <p:sp>
        <p:nvSpPr>
          <p:cNvPr id="25" name="TextBox 4"/>
          <p:cNvSpPr txBox="1">
            <a:spLocks noChangeArrowheads="1"/>
          </p:cNvSpPr>
          <p:nvPr/>
        </p:nvSpPr>
        <p:spPr bwMode="auto">
          <a:xfrm>
            <a:off x="34925" y="2036763"/>
            <a:ext cx="35290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10074"/>
              </a:buClr>
              <a:buChar char="•"/>
              <a:defRPr>
                <a:solidFill>
                  <a:srgbClr val="4D4D4D"/>
                </a:solidFill>
                <a:latin typeface="Arial" charset="0"/>
                <a:ea typeface="ＭＳ Ｐゴシック" pitchFamily="34" charset="-128"/>
              </a:defRPr>
            </a:lvl1pPr>
            <a:lvl2pPr marL="742950" indent="-285750">
              <a:spcBef>
                <a:spcPct val="20000"/>
              </a:spcBef>
              <a:buClr>
                <a:srgbClr val="D10074"/>
              </a:buClr>
              <a:buChar char="–"/>
              <a:defRPr>
                <a:solidFill>
                  <a:srgbClr val="4D4D4D"/>
                </a:solidFill>
                <a:latin typeface="Arial" charset="0"/>
                <a:ea typeface="ＭＳ Ｐゴシック" pitchFamily="34" charset="-128"/>
              </a:defRPr>
            </a:lvl2pPr>
            <a:lvl3pPr marL="1143000" indent="-228600">
              <a:spcBef>
                <a:spcPct val="20000"/>
              </a:spcBef>
              <a:buClr>
                <a:srgbClr val="D10074"/>
              </a:buClr>
              <a:buChar char="•"/>
              <a:defRPr>
                <a:solidFill>
                  <a:srgbClr val="4D4D4D"/>
                </a:solidFill>
                <a:latin typeface="Arial" charset="0"/>
                <a:ea typeface="ＭＳ Ｐゴシック" pitchFamily="34" charset="-128"/>
              </a:defRPr>
            </a:lvl3pPr>
            <a:lvl4pPr marL="1600200" indent="-228600">
              <a:spcBef>
                <a:spcPct val="20000"/>
              </a:spcBef>
              <a:buClr>
                <a:srgbClr val="D10074"/>
              </a:buClr>
              <a:buChar char="–"/>
              <a:defRPr>
                <a:solidFill>
                  <a:srgbClr val="4D4D4D"/>
                </a:solidFill>
                <a:latin typeface="Arial" charset="0"/>
                <a:ea typeface="ＭＳ Ｐゴシック" pitchFamily="34" charset="-128"/>
              </a:defRPr>
            </a:lvl4pPr>
            <a:lvl5pPr marL="2057400" indent="-228600">
              <a:spcBef>
                <a:spcPct val="20000"/>
              </a:spcBef>
              <a:buClr>
                <a:srgbClr val="D10074"/>
              </a:buClr>
              <a:buChar char="»"/>
              <a:defRPr>
                <a:solidFill>
                  <a:srgbClr val="4D4D4D"/>
                </a:solidFill>
                <a:latin typeface="Arial" charset="0"/>
                <a:ea typeface="ＭＳ Ｐゴシック" pitchFamily="34" charset="-128"/>
              </a:defRPr>
            </a:lvl5pPr>
            <a:lvl6pPr marL="2514600" indent="-228600" eaLnBrk="0" fontAlgn="base" hangingPunct="0">
              <a:spcBef>
                <a:spcPct val="20000"/>
              </a:spcBef>
              <a:spcAft>
                <a:spcPct val="0"/>
              </a:spcAft>
              <a:buClr>
                <a:srgbClr val="D10074"/>
              </a:buClr>
              <a:buChar char="»"/>
              <a:defRPr>
                <a:solidFill>
                  <a:srgbClr val="4D4D4D"/>
                </a:solidFill>
                <a:latin typeface="Arial" charset="0"/>
                <a:ea typeface="ＭＳ Ｐゴシック" pitchFamily="34" charset="-128"/>
              </a:defRPr>
            </a:lvl6pPr>
            <a:lvl7pPr marL="2971800" indent="-228600" eaLnBrk="0" fontAlgn="base" hangingPunct="0">
              <a:spcBef>
                <a:spcPct val="20000"/>
              </a:spcBef>
              <a:spcAft>
                <a:spcPct val="0"/>
              </a:spcAft>
              <a:buClr>
                <a:srgbClr val="D10074"/>
              </a:buClr>
              <a:buChar char="»"/>
              <a:defRPr>
                <a:solidFill>
                  <a:srgbClr val="4D4D4D"/>
                </a:solidFill>
                <a:latin typeface="Arial" charset="0"/>
                <a:ea typeface="ＭＳ Ｐゴシック" pitchFamily="34" charset="-128"/>
              </a:defRPr>
            </a:lvl7pPr>
            <a:lvl8pPr marL="3429000" indent="-228600" eaLnBrk="0" fontAlgn="base" hangingPunct="0">
              <a:spcBef>
                <a:spcPct val="20000"/>
              </a:spcBef>
              <a:spcAft>
                <a:spcPct val="0"/>
              </a:spcAft>
              <a:buClr>
                <a:srgbClr val="D10074"/>
              </a:buClr>
              <a:buChar char="»"/>
              <a:defRPr>
                <a:solidFill>
                  <a:srgbClr val="4D4D4D"/>
                </a:solidFill>
                <a:latin typeface="Arial" charset="0"/>
                <a:ea typeface="ＭＳ Ｐゴシック" pitchFamily="34" charset="-128"/>
              </a:defRPr>
            </a:lvl8pPr>
            <a:lvl9pPr marL="3886200" indent="-228600" eaLnBrk="0" fontAlgn="base" hangingPunct="0">
              <a:spcBef>
                <a:spcPct val="20000"/>
              </a:spcBef>
              <a:spcAft>
                <a:spcPct val="0"/>
              </a:spcAft>
              <a:buClr>
                <a:srgbClr val="D10074"/>
              </a:buClr>
              <a:buChar char="»"/>
              <a:defRPr>
                <a:solidFill>
                  <a:srgbClr val="4D4D4D"/>
                </a:solidFill>
                <a:latin typeface="Arial" charset="0"/>
                <a:ea typeface="ＭＳ Ｐゴシック" pitchFamily="34" charset="-128"/>
              </a:defRPr>
            </a:lvl9pPr>
          </a:lstStyle>
          <a:p>
            <a:pPr>
              <a:spcBef>
                <a:spcPct val="0"/>
              </a:spcBef>
              <a:buClrTx/>
              <a:buFontTx/>
              <a:buNone/>
            </a:pPr>
            <a:r>
              <a:rPr lang="en-GB" altLang="en-US" dirty="0">
                <a:solidFill>
                  <a:srgbClr val="D10074"/>
                </a:solidFill>
              </a:rPr>
              <a:t>Life expectancy at birth:</a:t>
            </a:r>
          </a:p>
        </p:txBody>
      </p:sp>
      <p:pic>
        <p:nvPicPr>
          <p:cNvPr id="2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4350" y="1350963"/>
            <a:ext cx="235108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30"/>
          <p:cNvSpPr txBox="1">
            <a:spLocks noChangeArrowheads="1"/>
          </p:cNvSpPr>
          <p:nvPr/>
        </p:nvSpPr>
        <p:spPr bwMode="auto">
          <a:xfrm>
            <a:off x="1333500" y="981075"/>
            <a:ext cx="901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10074"/>
              </a:buClr>
              <a:buChar char="•"/>
              <a:defRPr>
                <a:solidFill>
                  <a:srgbClr val="4D4D4D"/>
                </a:solidFill>
                <a:latin typeface="Arial" charset="0"/>
                <a:ea typeface="ＭＳ Ｐゴシック" pitchFamily="34" charset="-128"/>
              </a:defRPr>
            </a:lvl1pPr>
            <a:lvl2pPr marL="742950" indent="-285750">
              <a:spcBef>
                <a:spcPct val="20000"/>
              </a:spcBef>
              <a:buClr>
                <a:srgbClr val="D10074"/>
              </a:buClr>
              <a:buChar char="–"/>
              <a:defRPr>
                <a:solidFill>
                  <a:srgbClr val="4D4D4D"/>
                </a:solidFill>
                <a:latin typeface="Arial" charset="0"/>
                <a:ea typeface="ＭＳ Ｐゴシック" pitchFamily="34" charset="-128"/>
              </a:defRPr>
            </a:lvl2pPr>
            <a:lvl3pPr marL="1143000" indent="-228600">
              <a:spcBef>
                <a:spcPct val="20000"/>
              </a:spcBef>
              <a:buClr>
                <a:srgbClr val="D10074"/>
              </a:buClr>
              <a:buChar char="•"/>
              <a:defRPr>
                <a:solidFill>
                  <a:srgbClr val="4D4D4D"/>
                </a:solidFill>
                <a:latin typeface="Arial" charset="0"/>
                <a:ea typeface="ＭＳ Ｐゴシック" pitchFamily="34" charset="-128"/>
              </a:defRPr>
            </a:lvl3pPr>
            <a:lvl4pPr marL="1600200" indent="-228600">
              <a:spcBef>
                <a:spcPct val="20000"/>
              </a:spcBef>
              <a:buClr>
                <a:srgbClr val="D10074"/>
              </a:buClr>
              <a:buChar char="–"/>
              <a:defRPr>
                <a:solidFill>
                  <a:srgbClr val="4D4D4D"/>
                </a:solidFill>
                <a:latin typeface="Arial" charset="0"/>
                <a:ea typeface="ＭＳ Ｐゴシック" pitchFamily="34" charset="-128"/>
              </a:defRPr>
            </a:lvl4pPr>
            <a:lvl5pPr marL="2057400" indent="-228600">
              <a:spcBef>
                <a:spcPct val="20000"/>
              </a:spcBef>
              <a:buClr>
                <a:srgbClr val="D10074"/>
              </a:buClr>
              <a:buChar char="»"/>
              <a:defRPr>
                <a:solidFill>
                  <a:srgbClr val="4D4D4D"/>
                </a:solidFill>
                <a:latin typeface="Arial" charset="0"/>
                <a:ea typeface="ＭＳ Ｐゴシック" pitchFamily="34" charset="-128"/>
              </a:defRPr>
            </a:lvl5pPr>
            <a:lvl6pPr marL="2514600" indent="-228600" eaLnBrk="0" fontAlgn="base" hangingPunct="0">
              <a:spcBef>
                <a:spcPct val="20000"/>
              </a:spcBef>
              <a:spcAft>
                <a:spcPct val="0"/>
              </a:spcAft>
              <a:buClr>
                <a:srgbClr val="D10074"/>
              </a:buClr>
              <a:buChar char="»"/>
              <a:defRPr>
                <a:solidFill>
                  <a:srgbClr val="4D4D4D"/>
                </a:solidFill>
                <a:latin typeface="Arial" charset="0"/>
                <a:ea typeface="ＭＳ Ｐゴシック" pitchFamily="34" charset="-128"/>
              </a:defRPr>
            </a:lvl6pPr>
            <a:lvl7pPr marL="2971800" indent="-228600" eaLnBrk="0" fontAlgn="base" hangingPunct="0">
              <a:spcBef>
                <a:spcPct val="20000"/>
              </a:spcBef>
              <a:spcAft>
                <a:spcPct val="0"/>
              </a:spcAft>
              <a:buClr>
                <a:srgbClr val="D10074"/>
              </a:buClr>
              <a:buChar char="»"/>
              <a:defRPr>
                <a:solidFill>
                  <a:srgbClr val="4D4D4D"/>
                </a:solidFill>
                <a:latin typeface="Arial" charset="0"/>
                <a:ea typeface="ＭＳ Ｐゴシック" pitchFamily="34" charset="-128"/>
              </a:defRPr>
            </a:lvl7pPr>
            <a:lvl8pPr marL="3429000" indent="-228600" eaLnBrk="0" fontAlgn="base" hangingPunct="0">
              <a:spcBef>
                <a:spcPct val="20000"/>
              </a:spcBef>
              <a:spcAft>
                <a:spcPct val="0"/>
              </a:spcAft>
              <a:buClr>
                <a:srgbClr val="D10074"/>
              </a:buClr>
              <a:buChar char="»"/>
              <a:defRPr>
                <a:solidFill>
                  <a:srgbClr val="4D4D4D"/>
                </a:solidFill>
                <a:latin typeface="Arial" charset="0"/>
                <a:ea typeface="ＭＳ Ｐゴシック" pitchFamily="34" charset="-128"/>
              </a:defRPr>
            </a:lvl8pPr>
            <a:lvl9pPr marL="3886200" indent="-228600" eaLnBrk="0" fontAlgn="base" hangingPunct="0">
              <a:spcBef>
                <a:spcPct val="20000"/>
              </a:spcBef>
              <a:spcAft>
                <a:spcPct val="0"/>
              </a:spcAft>
              <a:buClr>
                <a:srgbClr val="D10074"/>
              </a:buClr>
              <a:buChar char="»"/>
              <a:defRPr>
                <a:solidFill>
                  <a:srgbClr val="4D4D4D"/>
                </a:solidFill>
                <a:latin typeface="Arial" charset="0"/>
                <a:ea typeface="ＭＳ Ｐゴシック" pitchFamily="34" charset="-128"/>
              </a:defRPr>
            </a:lvl9pPr>
          </a:lstStyle>
          <a:p>
            <a:pPr>
              <a:spcBef>
                <a:spcPct val="0"/>
              </a:spcBef>
              <a:buClrTx/>
              <a:buFontTx/>
              <a:buNone/>
            </a:pPr>
            <a:r>
              <a:rPr lang="en-GB" altLang="en-US" b="1" dirty="0" smtClean="0">
                <a:solidFill>
                  <a:srgbClr val="D10074"/>
                </a:solidFill>
              </a:rPr>
              <a:t>Males</a:t>
            </a:r>
            <a:endParaRPr lang="en-GB" altLang="en-US" b="1" dirty="0">
              <a:solidFill>
                <a:srgbClr val="D10074"/>
              </a:solidFill>
            </a:endParaRPr>
          </a:p>
        </p:txBody>
      </p:sp>
      <p:sp>
        <p:nvSpPr>
          <p:cNvPr id="28" name="TextBox 31"/>
          <p:cNvSpPr txBox="1">
            <a:spLocks noChangeArrowheads="1"/>
          </p:cNvSpPr>
          <p:nvPr/>
        </p:nvSpPr>
        <p:spPr bwMode="auto">
          <a:xfrm>
            <a:off x="3970338" y="1009650"/>
            <a:ext cx="1152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10074"/>
              </a:buClr>
              <a:buChar char="•"/>
              <a:defRPr>
                <a:solidFill>
                  <a:srgbClr val="4D4D4D"/>
                </a:solidFill>
                <a:latin typeface="Arial" charset="0"/>
                <a:ea typeface="ＭＳ Ｐゴシック" pitchFamily="34" charset="-128"/>
              </a:defRPr>
            </a:lvl1pPr>
            <a:lvl2pPr marL="742950" indent="-285750">
              <a:spcBef>
                <a:spcPct val="20000"/>
              </a:spcBef>
              <a:buClr>
                <a:srgbClr val="D10074"/>
              </a:buClr>
              <a:buChar char="–"/>
              <a:defRPr>
                <a:solidFill>
                  <a:srgbClr val="4D4D4D"/>
                </a:solidFill>
                <a:latin typeface="Arial" charset="0"/>
                <a:ea typeface="ＭＳ Ｐゴシック" pitchFamily="34" charset="-128"/>
              </a:defRPr>
            </a:lvl2pPr>
            <a:lvl3pPr marL="1143000" indent="-228600">
              <a:spcBef>
                <a:spcPct val="20000"/>
              </a:spcBef>
              <a:buClr>
                <a:srgbClr val="D10074"/>
              </a:buClr>
              <a:buChar char="•"/>
              <a:defRPr>
                <a:solidFill>
                  <a:srgbClr val="4D4D4D"/>
                </a:solidFill>
                <a:latin typeface="Arial" charset="0"/>
                <a:ea typeface="ＭＳ Ｐゴシック" pitchFamily="34" charset="-128"/>
              </a:defRPr>
            </a:lvl3pPr>
            <a:lvl4pPr marL="1600200" indent="-228600">
              <a:spcBef>
                <a:spcPct val="20000"/>
              </a:spcBef>
              <a:buClr>
                <a:srgbClr val="D10074"/>
              </a:buClr>
              <a:buChar char="–"/>
              <a:defRPr>
                <a:solidFill>
                  <a:srgbClr val="4D4D4D"/>
                </a:solidFill>
                <a:latin typeface="Arial" charset="0"/>
                <a:ea typeface="ＭＳ Ｐゴシック" pitchFamily="34" charset="-128"/>
              </a:defRPr>
            </a:lvl4pPr>
            <a:lvl5pPr marL="2057400" indent="-228600">
              <a:spcBef>
                <a:spcPct val="20000"/>
              </a:spcBef>
              <a:buClr>
                <a:srgbClr val="D10074"/>
              </a:buClr>
              <a:buChar char="»"/>
              <a:defRPr>
                <a:solidFill>
                  <a:srgbClr val="4D4D4D"/>
                </a:solidFill>
                <a:latin typeface="Arial" charset="0"/>
                <a:ea typeface="ＭＳ Ｐゴシック" pitchFamily="34" charset="-128"/>
              </a:defRPr>
            </a:lvl5pPr>
            <a:lvl6pPr marL="2514600" indent="-228600" eaLnBrk="0" fontAlgn="base" hangingPunct="0">
              <a:spcBef>
                <a:spcPct val="20000"/>
              </a:spcBef>
              <a:spcAft>
                <a:spcPct val="0"/>
              </a:spcAft>
              <a:buClr>
                <a:srgbClr val="D10074"/>
              </a:buClr>
              <a:buChar char="»"/>
              <a:defRPr>
                <a:solidFill>
                  <a:srgbClr val="4D4D4D"/>
                </a:solidFill>
                <a:latin typeface="Arial" charset="0"/>
                <a:ea typeface="ＭＳ Ｐゴシック" pitchFamily="34" charset="-128"/>
              </a:defRPr>
            </a:lvl6pPr>
            <a:lvl7pPr marL="2971800" indent="-228600" eaLnBrk="0" fontAlgn="base" hangingPunct="0">
              <a:spcBef>
                <a:spcPct val="20000"/>
              </a:spcBef>
              <a:spcAft>
                <a:spcPct val="0"/>
              </a:spcAft>
              <a:buClr>
                <a:srgbClr val="D10074"/>
              </a:buClr>
              <a:buChar char="»"/>
              <a:defRPr>
                <a:solidFill>
                  <a:srgbClr val="4D4D4D"/>
                </a:solidFill>
                <a:latin typeface="Arial" charset="0"/>
                <a:ea typeface="ＭＳ Ｐゴシック" pitchFamily="34" charset="-128"/>
              </a:defRPr>
            </a:lvl7pPr>
            <a:lvl8pPr marL="3429000" indent="-228600" eaLnBrk="0" fontAlgn="base" hangingPunct="0">
              <a:spcBef>
                <a:spcPct val="20000"/>
              </a:spcBef>
              <a:spcAft>
                <a:spcPct val="0"/>
              </a:spcAft>
              <a:buClr>
                <a:srgbClr val="D10074"/>
              </a:buClr>
              <a:buChar char="»"/>
              <a:defRPr>
                <a:solidFill>
                  <a:srgbClr val="4D4D4D"/>
                </a:solidFill>
                <a:latin typeface="Arial" charset="0"/>
                <a:ea typeface="ＭＳ Ｐゴシック" pitchFamily="34" charset="-128"/>
              </a:defRPr>
            </a:lvl8pPr>
            <a:lvl9pPr marL="3886200" indent="-228600" eaLnBrk="0" fontAlgn="base" hangingPunct="0">
              <a:spcBef>
                <a:spcPct val="20000"/>
              </a:spcBef>
              <a:spcAft>
                <a:spcPct val="0"/>
              </a:spcAft>
              <a:buClr>
                <a:srgbClr val="D10074"/>
              </a:buClr>
              <a:buChar char="»"/>
              <a:defRPr>
                <a:solidFill>
                  <a:srgbClr val="4D4D4D"/>
                </a:solidFill>
                <a:latin typeface="Arial" charset="0"/>
                <a:ea typeface="ＭＳ Ｐゴシック" pitchFamily="34" charset="-128"/>
              </a:defRPr>
            </a:lvl9pPr>
          </a:lstStyle>
          <a:p>
            <a:pPr>
              <a:spcBef>
                <a:spcPct val="0"/>
              </a:spcBef>
              <a:buClrTx/>
              <a:buFontTx/>
              <a:buNone/>
            </a:pPr>
            <a:r>
              <a:rPr lang="en-GB" altLang="en-US" b="1" dirty="0" smtClean="0">
                <a:solidFill>
                  <a:srgbClr val="D10074"/>
                </a:solidFill>
              </a:rPr>
              <a:t>Females</a:t>
            </a:r>
            <a:endParaRPr lang="en-GB" altLang="en-US" b="1" dirty="0">
              <a:solidFill>
                <a:srgbClr val="D10074"/>
              </a:solidFill>
            </a:endParaRPr>
          </a:p>
        </p:txBody>
      </p:sp>
      <p:graphicFrame>
        <p:nvGraphicFramePr>
          <p:cNvPr id="29" name="Table 28"/>
          <p:cNvGraphicFramePr>
            <a:graphicFrameLocks noGrp="1"/>
          </p:cNvGraphicFramePr>
          <p:nvPr>
            <p:extLst>
              <p:ext uri="{D42A27DB-BD31-4B8C-83A1-F6EECF244321}">
                <p14:modId xmlns:p14="http://schemas.microsoft.com/office/powerpoint/2010/main" val="3780874326"/>
              </p:ext>
            </p:extLst>
          </p:nvPr>
        </p:nvGraphicFramePr>
        <p:xfrm>
          <a:off x="514350" y="2452688"/>
          <a:ext cx="2351088" cy="371475"/>
        </p:xfrm>
        <a:graphic>
          <a:graphicData uri="http://schemas.openxmlformats.org/drawingml/2006/table">
            <a:tbl>
              <a:tblPr firstRow="1" bandRow="1">
                <a:tableStyleId>{5C22544A-7EE6-4342-B048-85BDC9FD1C3A}</a:tableStyleId>
              </a:tblPr>
              <a:tblGrid>
                <a:gridCol w="834404">
                  <a:extLst>
                    <a:ext uri="{9D8B030D-6E8A-4147-A177-3AD203B41FA5}">
                      <a16:colId xmlns:a16="http://schemas.microsoft.com/office/drawing/2014/main" val="20000"/>
                    </a:ext>
                  </a:extLst>
                </a:gridCol>
                <a:gridCol w="719796">
                  <a:extLst>
                    <a:ext uri="{9D8B030D-6E8A-4147-A177-3AD203B41FA5}">
                      <a16:colId xmlns:a16="http://schemas.microsoft.com/office/drawing/2014/main" val="20001"/>
                    </a:ext>
                  </a:extLst>
                </a:gridCol>
                <a:gridCol w="796888">
                  <a:extLst>
                    <a:ext uri="{9D8B030D-6E8A-4147-A177-3AD203B41FA5}">
                      <a16:colId xmlns:a16="http://schemas.microsoft.com/office/drawing/2014/main" val="20002"/>
                    </a:ext>
                  </a:extLst>
                </a:gridCol>
              </a:tblGrid>
              <a:tr h="371475">
                <a:tc>
                  <a:txBody>
                    <a:bodyPr/>
                    <a:lstStyle/>
                    <a:p>
                      <a:pPr algn="ctr"/>
                      <a:r>
                        <a:rPr lang="en-GB" sz="1800" dirty="0" smtClean="0">
                          <a:solidFill>
                            <a:srgbClr val="C00000"/>
                          </a:solidFill>
                        </a:rPr>
                        <a:t>80.2</a:t>
                      </a:r>
                      <a:endParaRPr lang="en-GB" sz="1800" dirty="0">
                        <a:solidFill>
                          <a:srgbClr val="C00000"/>
                        </a:solidFill>
                      </a:endParaRPr>
                    </a:p>
                  </a:txBody>
                  <a:tcPr marL="91404" marR="91404" marT="45798" marB="45798">
                    <a:solidFill>
                      <a:srgbClr val="FFCCE1"/>
                    </a:solidFill>
                  </a:tcPr>
                </a:tc>
                <a:tc>
                  <a:txBody>
                    <a:bodyPr/>
                    <a:lstStyle/>
                    <a:p>
                      <a:pPr algn="ctr"/>
                      <a:r>
                        <a:rPr lang="en-GB" sz="1800" dirty="0" smtClean="0">
                          <a:solidFill>
                            <a:srgbClr val="C00000"/>
                          </a:solidFill>
                        </a:rPr>
                        <a:t>80.7</a:t>
                      </a:r>
                      <a:endParaRPr lang="en-GB" sz="1800" dirty="0">
                        <a:solidFill>
                          <a:srgbClr val="C00000"/>
                        </a:solidFill>
                      </a:endParaRPr>
                    </a:p>
                  </a:txBody>
                  <a:tcPr marL="91404" marR="91404" marT="45798" marB="45798">
                    <a:solidFill>
                      <a:srgbClr val="FFCCE1"/>
                    </a:solidFill>
                  </a:tcPr>
                </a:tc>
                <a:tc>
                  <a:txBody>
                    <a:bodyPr/>
                    <a:lstStyle/>
                    <a:p>
                      <a:pPr algn="ctr"/>
                      <a:r>
                        <a:rPr lang="en-GB" sz="1800" dirty="0" smtClean="0">
                          <a:solidFill>
                            <a:srgbClr val="C00000"/>
                          </a:solidFill>
                        </a:rPr>
                        <a:t>79.6</a:t>
                      </a:r>
                    </a:p>
                  </a:txBody>
                  <a:tcPr marL="91404" marR="91404" marT="45798" marB="45798">
                    <a:solidFill>
                      <a:srgbClr val="FFCCE1"/>
                    </a:solidFill>
                  </a:tcPr>
                </a:tc>
                <a:extLst>
                  <a:ext uri="{0D108BD9-81ED-4DB2-BD59-A6C34878D82A}">
                    <a16:rowId xmlns:a16="http://schemas.microsoft.com/office/drawing/2014/main" val="10000"/>
                  </a:ext>
                </a:extLst>
              </a:tr>
            </a:tbl>
          </a:graphicData>
        </a:graphic>
      </p:graphicFrame>
      <p:pic>
        <p:nvPicPr>
          <p:cNvPr id="30" name="Picture 3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19463" y="1350963"/>
            <a:ext cx="23526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1" name="Table 30"/>
          <p:cNvGraphicFramePr>
            <a:graphicFrameLocks noGrp="1"/>
          </p:cNvGraphicFramePr>
          <p:nvPr>
            <p:extLst>
              <p:ext uri="{D42A27DB-BD31-4B8C-83A1-F6EECF244321}">
                <p14:modId xmlns:p14="http://schemas.microsoft.com/office/powerpoint/2010/main" val="4062209105"/>
              </p:ext>
            </p:extLst>
          </p:nvPr>
        </p:nvGraphicFramePr>
        <p:xfrm>
          <a:off x="3319463" y="2451100"/>
          <a:ext cx="2352675" cy="369888"/>
        </p:xfrm>
        <a:graphic>
          <a:graphicData uri="http://schemas.openxmlformats.org/drawingml/2006/table">
            <a:tbl>
              <a:tblPr firstRow="1" bandRow="1">
                <a:tableStyleId>{5C22544A-7EE6-4342-B048-85BDC9FD1C3A}</a:tableStyleId>
              </a:tblPr>
              <a:tblGrid>
                <a:gridCol w="834967">
                  <a:extLst>
                    <a:ext uri="{9D8B030D-6E8A-4147-A177-3AD203B41FA5}">
                      <a16:colId xmlns:a16="http://schemas.microsoft.com/office/drawing/2014/main" val="20000"/>
                    </a:ext>
                  </a:extLst>
                </a:gridCol>
                <a:gridCol w="720282">
                  <a:extLst>
                    <a:ext uri="{9D8B030D-6E8A-4147-A177-3AD203B41FA5}">
                      <a16:colId xmlns:a16="http://schemas.microsoft.com/office/drawing/2014/main" val="20001"/>
                    </a:ext>
                  </a:extLst>
                </a:gridCol>
                <a:gridCol w="797426">
                  <a:extLst>
                    <a:ext uri="{9D8B030D-6E8A-4147-A177-3AD203B41FA5}">
                      <a16:colId xmlns:a16="http://schemas.microsoft.com/office/drawing/2014/main" val="20002"/>
                    </a:ext>
                  </a:extLst>
                </a:gridCol>
              </a:tblGrid>
              <a:tr h="369888">
                <a:tc>
                  <a:txBody>
                    <a:bodyPr/>
                    <a:lstStyle/>
                    <a:p>
                      <a:pPr algn="ctr"/>
                      <a:r>
                        <a:rPr lang="en-GB" sz="1800" dirty="0" smtClean="0">
                          <a:solidFill>
                            <a:srgbClr val="C00000"/>
                          </a:solidFill>
                        </a:rPr>
                        <a:t>83.3</a:t>
                      </a:r>
                      <a:endParaRPr lang="en-GB" sz="1800" dirty="0">
                        <a:solidFill>
                          <a:srgbClr val="C00000"/>
                        </a:solidFill>
                      </a:endParaRPr>
                    </a:p>
                  </a:txBody>
                  <a:tcPr marL="91466" marR="91466" marT="45603" marB="45603">
                    <a:solidFill>
                      <a:srgbClr val="FFCCE1"/>
                    </a:solidFill>
                  </a:tcPr>
                </a:tc>
                <a:tc>
                  <a:txBody>
                    <a:bodyPr/>
                    <a:lstStyle/>
                    <a:p>
                      <a:pPr algn="ctr"/>
                      <a:r>
                        <a:rPr lang="en-GB" sz="1800" dirty="0" smtClean="0">
                          <a:solidFill>
                            <a:srgbClr val="C00000"/>
                          </a:solidFill>
                        </a:rPr>
                        <a:t>84.5</a:t>
                      </a:r>
                      <a:endParaRPr lang="en-GB" sz="1800" dirty="0">
                        <a:solidFill>
                          <a:srgbClr val="C00000"/>
                        </a:solidFill>
                      </a:endParaRPr>
                    </a:p>
                  </a:txBody>
                  <a:tcPr marL="91466" marR="91466" marT="45603" marB="45603">
                    <a:solidFill>
                      <a:srgbClr val="FFCCE1"/>
                    </a:solidFill>
                  </a:tcPr>
                </a:tc>
                <a:tc>
                  <a:txBody>
                    <a:bodyPr/>
                    <a:lstStyle/>
                    <a:p>
                      <a:pPr algn="ctr"/>
                      <a:r>
                        <a:rPr lang="en-GB" sz="1800" dirty="0" smtClean="0">
                          <a:solidFill>
                            <a:srgbClr val="C00000"/>
                          </a:solidFill>
                        </a:rPr>
                        <a:t>83.2</a:t>
                      </a:r>
                    </a:p>
                  </a:txBody>
                  <a:tcPr marL="91466" marR="91466" marT="45603" marB="45603">
                    <a:solidFill>
                      <a:srgbClr val="FFCCE1"/>
                    </a:solidFill>
                  </a:tcPr>
                </a:tc>
                <a:extLst>
                  <a:ext uri="{0D108BD9-81ED-4DB2-BD59-A6C34878D82A}">
                    <a16:rowId xmlns:a16="http://schemas.microsoft.com/office/drawing/2014/main" val="10000"/>
                  </a:ext>
                </a:extLst>
              </a:tr>
            </a:tbl>
          </a:graphicData>
        </a:graphic>
      </p:graphicFrame>
      <p:sp>
        <p:nvSpPr>
          <p:cNvPr id="32" name="TextBox 37"/>
          <p:cNvSpPr txBox="1">
            <a:spLocks noChangeArrowheads="1"/>
          </p:cNvSpPr>
          <p:nvPr/>
        </p:nvSpPr>
        <p:spPr bwMode="auto">
          <a:xfrm>
            <a:off x="34925" y="3109913"/>
            <a:ext cx="3744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10074"/>
              </a:buClr>
              <a:buChar char="•"/>
              <a:defRPr>
                <a:solidFill>
                  <a:srgbClr val="4D4D4D"/>
                </a:solidFill>
                <a:latin typeface="Arial" charset="0"/>
                <a:ea typeface="ＭＳ Ｐゴシック" pitchFamily="34" charset="-128"/>
              </a:defRPr>
            </a:lvl1pPr>
            <a:lvl2pPr marL="742950" indent="-285750">
              <a:spcBef>
                <a:spcPct val="20000"/>
              </a:spcBef>
              <a:buClr>
                <a:srgbClr val="D10074"/>
              </a:buClr>
              <a:buChar char="–"/>
              <a:defRPr>
                <a:solidFill>
                  <a:srgbClr val="4D4D4D"/>
                </a:solidFill>
                <a:latin typeface="Arial" charset="0"/>
                <a:ea typeface="ＭＳ Ｐゴシック" pitchFamily="34" charset="-128"/>
              </a:defRPr>
            </a:lvl2pPr>
            <a:lvl3pPr marL="1143000" indent="-228600">
              <a:spcBef>
                <a:spcPct val="20000"/>
              </a:spcBef>
              <a:buClr>
                <a:srgbClr val="D10074"/>
              </a:buClr>
              <a:buChar char="•"/>
              <a:defRPr>
                <a:solidFill>
                  <a:srgbClr val="4D4D4D"/>
                </a:solidFill>
                <a:latin typeface="Arial" charset="0"/>
                <a:ea typeface="ＭＳ Ｐゴシック" pitchFamily="34" charset="-128"/>
              </a:defRPr>
            </a:lvl3pPr>
            <a:lvl4pPr marL="1600200" indent="-228600">
              <a:spcBef>
                <a:spcPct val="20000"/>
              </a:spcBef>
              <a:buClr>
                <a:srgbClr val="D10074"/>
              </a:buClr>
              <a:buChar char="–"/>
              <a:defRPr>
                <a:solidFill>
                  <a:srgbClr val="4D4D4D"/>
                </a:solidFill>
                <a:latin typeface="Arial" charset="0"/>
                <a:ea typeface="ＭＳ Ｐゴシック" pitchFamily="34" charset="-128"/>
              </a:defRPr>
            </a:lvl4pPr>
            <a:lvl5pPr marL="2057400" indent="-228600">
              <a:spcBef>
                <a:spcPct val="20000"/>
              </a:spcBef>
              <a:buClr>
                <a:srgbClr val="D10074"/>
              </a:buClr>
              <a:buChar char="»"/>
              <a:defRPr>
                <a:solidFill>
                  <a:srgbClr val="4D4D4D"/>
                </a:solidFill>
                <a:latin typeface="Arial" charset="0"/>
                <a:ea typeface="ＭＳ Ｐゴシック" pitchFamily="34" charset="-128"/>
              </a:defRPr>
            </a:lvl5pPr>
            <a:lvl6pPr marL="2514600" indent="-228600" eaLnBrk="0" fontAlgn="base" hangingPunct="0">
              <a:spcBef>
                <a:spcPct val="20000"/>
              </a:spcBef>
              <a:spcAft>
                <a:spcPct val="0"/>
              </a:spcAft>
              <a:buClr>
                <a:srgbClr val="D10074"/>
              </a:buClr>
              <a:buChar char="»"/>
              <a:defRPr>
                <a:solidFill>
                  <a:srgbClr val="4D4D4D"/>
                </a:solidFill>
                <a:latin typeface="Arial" charset="0"/>
                <a:ea typeface="ＭＳ Ｐゴシック" pitchFamily="34" charset="-128"/>
              </a:defRPr>
            </a:lvl6pPr>
            <a:lvl7pPr marL="2971800" indent="-228600" eaLnBrk="0" fontAlgn="base" hangingPunct="0">
              <a:spcBef>
                <a:spcPct val="20000"/>
              </a:spcBef>
              <a:spcAft>
                <a:spcPct val="0"/>
              </a:spcAft>
              <a:buClr>
                <a:srgbClr val="D10074"/>
              </a:buClr>
              <a:buChar char="»"/>
              <a:defRPr>
                <a:solidFill>
                  <a:srgbClr val="4D4D4D"/>
                </a:solidFill>
                <a:latin typeface="Arial" charset="0"/>
                <a:ea typeface="ＭＳ Ｐゴシック" pitchFamily="34" charset="-128"/>
              </a:defRPr>
            </a:lvl7pPr>
            <a:lvl8pPr marL="3429000" indent="-228600" eaLnBrk="0" fontAlgn="base" hangingPunct="0">
              <a:spcBef>
                <a:spcPct val="20000"/>
              </a:spcBef>
              <a:spcAft>
                <a:spcPct val="0"/>
              </a:spcAft>
              <a:buClr>
                <a:srgbClr val="D10074"/>
              </a:buClr>
              <a:buChar char="»"/>
              <a:defRPr>
                <a:solidFill>
                  <a:srgbClr val="4D4D4D"/>
                </a:solidFill>
                <a:latin typeface="Arial" charset="0"/>
                <a:ea typeface="ＭＳ Ｐゴシック" pitchFamily="34" charset="-128"/>
              </a:defRPr>
            </a:lvl8pPr>
            <a:lvl9pPr marL="3886200" indent="-228600" eaLnBrk="0" fontAlgn="base" hangingPunct="0">
              <a:spcBef>
                <a:spcPct val="20000"/>
              </a:spcBef>
              <a:spcAft>
                <a:spcPct val="0"/>
              </a:spcAft>
              <a:buClr>
                <a:srgbClr val="D10074"/>
              </a:buClr>
              <a:buChar char="»"/>
              <a:defRPr>
                <a:solidFill>
                  <a:srgbClr val="4D4D4D"/>
                </a:solidFill>
                <a:latin typeface="Arial" charset="0"/>
                <a:ea typeface="ＭＳ Ｐゴシック" pitchFamily="34" charset="-128"/>
              </a:defRPr>
            </a:lvl9pPr>
          </a:lstStyle>
          <a:p>
            <a:pPr>
              <a:spcBef>
                <a:spcPct val="0"/>
              </a:spcBef>
              <a:buClrTx/>
              <a:buFontTx/>
              <a:buNone/>
            </a:pPr>
            <a:r>
              <a:rPr lang="en-GB" altLang="en-US" dirty="0">
                <a:solidFill>
                  <a:srgbClr val="D10074"/>
                </a:solidFill>
              </a:rPr>
              <a:t>Healthy life expectancy at birth:</a:t>
            </a:r>
          </a:p>
        </p:txBody>
      </p:sp>
      <p:graphicFrame>
        <p:nvGraphicFramePr>
          <p:cNvPr id="33" name="Table 32"/>
          <p:cNvGraphicFramePr>
            <a:graphicFrameLocks noGrp="1"/>
          </p:cNvGraphicFramePr>
          <p:nvPr>
            <p:extLst>
              <p:ext uri="{D42A27DB-BD31-4B8C-83A1-F6EECF244321}">
                <p14:modId xmlns:p14="http://schemas.microsoft.com/office/powerpoint/2010/main" val="2635451245"/>
              </p:ext>
            </p:extLst>
          </p:nvPr>
        </p:nvGraphicFramePr>
        <p:xfrm>
          <a:off x="514350" y="3479800"/>
          <a:ext cx="2351088" cy="371475"/>
        </p:xfrm>
        <a:graphic>
          <a:graphicData uri="http://schemas.openxmlformats.org/drawingml/2006/table">
            <a:tbl>
              <a:tblPr firstRow="1" bandRow="1">
                <a:tableStyleId>{5C22544A-7EE6-4342-B048-85BDC9FD1C3A}</a:tableStyleId>
              </a:tblPr>
              <a:tblGrid>
                <a:gridCol w="834404">
                  <a:extLst>
                    <a:ext uri="{9D8B030D-6E8A-4147-A177-3AD203B41FA5}">
                      <a16:colId xmlns:a16="http://schemas.microsoft.com/office/drawing/2014/main" val="20000"/>
                    </a:ext>
                  </a:extLst>
                </a:gridCol>
                <a:gridCol w="719796">
                  <a:extLst>
                    <a:ext uri="{9D8B030D-6E8A-4147-A177-3AD203B41FA5}">
                      <a16:colId xmlns:a16="http://schemas.microsoft.com/office/drawing/2014/main" val="20001"/>
                    </a:ext>
                  </a:extLst>
                </a:gridCol>
                <a:gridCol w="796888">
                  <a:extLst>
                    <a:ext uri="{9D8B030D-6E8A-4147-A177-3AD203B41FA5}">
                      <a16:colId xmlns:a16="http://schemas.microsoft.com/office/drawing/2014/main" val="20002"/>
                    </a:ext>
                  </a:extLst>
                </a:gridCol>
              </a:tblGrid>
              <a:tr h="371475">
                <a:tc>
                  <a:txBody>
                    <a:bodyPr/>
                    <a:lstStyle/>
                    <a:p>
                      <a:pPr algn="ctr"/>
                      <a:r>
                        <a:rPr lang="en-GB" sz="1800" dirty="0" smtClean="0">
                          <a:solidFill>
                            <a:srgbClr val="C00000"/>
                          </a:solidFill>
                        </a:rPr>
                        <a:t>58.4</a:t>
                      </a:r>
                      <a:endParaRPr lang="en-GB" sz="1800" dirty="0">
                        <a:solidFill>
                          <a:srgbClr val="C00000"/>
                        </a:solidFill>
                      </a:endParaRPr>
                    </a:p>
                  </a:txBody>
                  <a:tcPr marL="91404" marR="91404" marT="45798" marB="45798">
                    <a:solidFill>
                      <a:srgbClr val="FFCCE1"/>
                    </a:solidFill>
                  </a:tcPr>
                </a:tc>
                <a:tc>
                  <a:txBody>
                    <a:bodyPr/>
                    <a:lstStyle/>
                    <a:p>
                      <a:pPr algn="ctr"/>
                      <a:r>
                        <a:rPr lang="en-GB" sz="1800" dirty="0" smtClean="0">
                          <a:solidFill>
                            <a:srgbClr val="C00000"/>
                          </a:solidFill>
                        </a:rPr>
                        <a:t>64.2</a:t>
                      </a:r>
                      <a:endParaRPr lang="en-GB" sz="1800" dirty="0">
                        <a:solidFill>
                          <a:srgbClr val="C00000"/>
                        </a:solidFill>
                      </a:endParaRPr>
                    </a:p>
                  </a:txBody>
                  <a:tcPr marL="91404" marR="91404" marT="45798" marB="45798">
                    <a:solidFill>
                      <a:srgbClr val="FFCCE1"/>
                    </a:solidFill>
                  </a:tcPr>
                </a:tc>
                <a:tc>
                  <a:txBody>
                    <a:bodyPr/>
                    <a:lstStyle/>
                    <a:p>
                      <a:pPr algn="ctr"/>
                      <a:r>
                        <a:rPr lang="en-GB" sz="1800" dirty="0" smtClean="0">
                          <a:solidFill>
                            <a:srgbClr val="C00000"/>
                          </a:solidFill>
                        </a:rPr>
                        <a:t>63.4</a:t>
                      </a:r>
                    </a:p>
                  </a:txBody>
                  <a:tcPr marL="91404" marR="91404" marT="45798" marB="45798">
                    <a:solidFill>
                      <a:srgbClr val="FFCCE1"/>
                    </a:solidFill>
                  </a:tcPr>
                </a:tc>
                <a:extLst>
                  <a:ext uri="{0D108BD9-81ED-4DB2-BD59-A6C34878D82A}">
                    <a16:rowId xmlns:a16="http://schemas.microsoft.com/office/drawing/2014/main" val="10000"/>
                  </a:ext>
                </a:extLst>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3531625655"/>
              </p:ext>
            </p:extLst>
          </p:nvPr>
        </p:nvGraphicFramePr>
        <p:xfrm>
          <a:off x="3319463" y="3479800"/>
          <a:ext cx="2352675" cy="371475"/>
        </p:xfrm>
        <a:graphic>
          <a:graphicData uri="http://schemas.openxmlformats.org/drawingml/2006/table">
            <a:tbl>
              <a:tblPr firstRow="1" bandRow="1">
                <a:tableStyleId>{5C22544A-7EE6-4342-B048-85BDC9FD1C3A}</a:tableStyleId>
              </a:tblPr>
              <a:tblGrid>
                <a:gridCol w="834967">
                  <a:extLst>
                    <a:ext uri="{9D8B030D-6E8A-4147-A177-3AD203B41FA5}">
                      <a16:colId xmlns:a16="http://schemas.microsoft.com/office/drawing/2014/main" val="20000"/>
                    </a:ext>
                  </a:extLst>
                </a:gridCol>
                <a:gridCol w="720282">
                  <a:extLst>
                    <a:ext uri="{9D8B030D-6E8A-4147-A177-3AD203B41FA5}">
                      <a16:colId xmlns:a16="http://schemas.microsoft.com/office/drawing/2014/main" val="20001"/>
                    </a:ext>
                  </a:extLst>
                </a:gridCol>
                <a:gridCol w="797426">
                  <a:extLst>
                    <a:ext uri="{9D8B030D-6E8A-4147-A177-3AD203B41FA5}">
                      <a16:colId xmlns:a16="http://schemas.microsoft.com/office/drawing/2014/main" val="20002"/>
                    </a:ext>
                  </a:extLst>
                </a:gridCol>
              </a:tblGrid>
              <a:tr h="371475">
                <a:tc>
                  <a:txBody>
                    <a:bodyPr/>
                    <a:lstStyle/>
                    <a:p>
                      <a:pPr algn="ctr"/>
                      <a:r>
                        <a:rPr lang="en-GB" sz="1800" dirty="0" smtClean="0">
                          <a:solidFill>
                            <a:srgbClr val="C00000"/>
                          </a:solidFill>
                        </a:rPr>
                        <a:t>61.4</a:t>
                      </a:r>
                      <a:endParaRPr lang="en-GB" sz="1800" dirty="0">
                        <a:solidFill>
                          <a:srgbClr val="C00000"/>
                        </a:solidFill>
                      </a:endParaRPr>
                    </a:p>
                  </a:txBody>
                  <a:tcPr marL="91466" marR="91466" marT="45798" marB="45798">
                    <a:solidFill>
                      <a:srgbClr val="FFCCE1"/>
                    </a:solidFill>
                  </a:tcPr>
                </a:tc>
                <a:tc>
                  <a:txBody>
                    <a:bodyPr/>
                    <a:lstStyle/>
                    <a:p>
                      <a:pPr algn="ctr"/>
                      <a:r>
                        <a:rPr lang="en-GB" sz="1800" dirty="0" smtClean="0">
                          <a:solidFill>
                            <a:srgbClr val="C00000"/>
                          </a:solidFill>
                        </a:rPr>
                        <a:t>64.4</a:t>
                      </a:r>
                      <a:endParaRPr lang="en-GB" sz="1800" dirty="0">
                        <a:solidFill>
                          <a:srgbClr val="C00000"/>
                        </a:solidFill>
                      </a:endParaRPr>
                    </a:p>
                  </a:txBody>
                  <a:tcPr marL="91466" marR="91466" marT="45798" marB="45798">
                    <a:solidFill>
                      <a:srgbClr val="FFCCE1"/>
                    </a:solidFill>
                  </a:tcPr>
                </a:tc>
                <a:tc>
                  <a:txBody>
                    <a:bodyPr/>
                    <a:lstStyle/>
                    <a:p>
                      <a:pPr algn="ctr"/>
                      <a:r>
                        <a:rPr lang="en-GB" sz="1800" dirty="0" smtClean="0">
                          <a:solidFill>
                            <a:srgbClr val="C00000"/>
                          </a:solidFill>
                        </a:rPr>
                        <a:t>63.9</a:t>
                      </a:r>
                    </a:p>
                  </a:txBody>
                  <a:tcPr marL="91466" marR="91466" marT="45798" marB="45798">
                    <a:solidFill>
                      <a:srgbClr val="FFCCE1"/>
                    </a:solidFill>
                  </a:tcPr>
                </a:tc>
                <a:extLst>
                  <a:ext uri="{0D108BD9-81ED-4DB2-BD59-A6C34878D82A}">
                    <a16:rowId xmlns:a16="http://schemas.microsoft.com/office/drawing/2014/main" val="10000"/>
                  </a:ext>
                </a:extLst>
              </a:tr>
            </a:tbl>
          </a:graphicData>
        </a:graphic>
      </p:graphicFrame>
      <p:sp>
        <p:nvSpPr>
          <p:cNvPr id="35" name="TextBox 42"/>
          <p:cNvSpPr txBox="1">
            <a:spLocks noChangeArrowheads="1"/>
          </p:cNvSpPr>
          <p:nvPr/>
        </p:nvSpPr>
        <p:spPr bwMode="auto">
          <a:xfrm>
            <a:off x="34925" y="4184650"/>
            <a:ext cx="3744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10074"/>
              </a:buClr>
              <a:buChar char="•"/>
              <a:defRPr>
                <a:solidFill>
                  <a:srgbClr val="4D4D4D"/>
                </a:solidFill>
                <a:latin typeface="Arial" charset="0"/>
                <a:ea typeface="ＭＳ Ｐゴシック" pitchFamily="34" charset="-128"/>
              </a:defRPr>
            </a:lvl1pPr>
            <a:lvl2pPr marL="742950" indent="-285750">
              <a:spcBef>
                <a:spcPct val="20000"/>
              </a:spcBef>
              <a:buClr>
                <a:srgbClr val="D10074"/>
              </a:buClr>
              <a:buChar char="–"/>
              <a:defRPr>
                <a:solidFill>
                  <a:srgbClr val="4D4D4D"/>
                </a:solidFill>
                <a:latin typeface="Arial" charset="0"/>
                <a:ea typeface="ＭＳ Ｐゴシック" pitchFamily="34" charset="-128"/>
              </a:defRPr>
            </a:lvl2pPr>
            <a:lvl3pPr marL="1143000" indent="-228600">
              <a:spcBef>
                <a:spcPct val="20000"/>
              </a:spcBef>
              <a:buClr>
                <a:srgbClr val="D10074"/>
              </a:buClr>
              <a:buChar char="•"/>
              <a:defRPr>
                <a:solidFill>
                  <a:srgbClr val="4D4D4D"/>
                </a:solidFill>
                <a:latin typeface="Arial" charset="0"/>
                <a:ea typeface="ＭＳ Ｐゴシック" pitchFamily="34" charset="-128"/>
              </a:defRPr>
            </a:lvl3pPr>
            <a:lvl4pPr marL="1600200" indent="-228600">
              <a:spcBef>
                <a:spcPct val="20000"/>
              </a:spcBef>
              <a:buClr>
                <a:srgbClr val="D10074"/>
              </a:buClr>
              <a:buChar char="–"/>
              <a:defRPr>
                <a:solidFill>
                  <a:srgbClr val="4D4D4D"/>
                </a:solidFill>
                <a:latin typeface="Arial" charset="0"/>
                <a:ea typeface="ＭＳ Ｐゴシック" pitchFamily="34" charset="-128"/>
              </a:defRPr>
            </a:lvl4pPr>
            <a:lvl5pPr marL="2057400" indent="-228600">
              <a:spcBef>
                <a:spcPct val="20000"/>
              </a:spcBef>
              <a:buClr>
                <a:srgbClr val="D10074"/>
              </a:buClr>
              <a:buChar char="»"/>
              <a:defRPr>
                <a:solidFill>
                  <a:srgbClr val="4D4D4D"/>
                </a:solidFill>
                <a:latin typeface="Arial" charset="0"/>
                <a:ea typeface="ＭＳ Ｐゴシック" pitchFamily="34" charset="-128"/>
              </a:defRPr>
            </a:lvl5pPr>
            <a:lvl6pPr marL="2514600" indent="-228600" eaLnBrk="0" fontAlgn="base" hangingPunct="0">
              <a:spcBef>
                <a:spcPct val="20000"/>
              </a:spcBef>
              <a:spcAft>
                <a:spcPct val="0"/>
              </a:spcAft>
              <a:buClr>
                <a:srgbClr val="D10074"/>
              </a:buClr>
              <a:buChar char="»"/>
              <a:defRPr>
                <a:solidFill>
                  <a:srgbClr val="4D4D4D"/>
                </a:solidFill>
                <a:latin typeface="Arial" charset="0"/>
                <a:ea typeface="ＭＳ Ｐゴシック" pitchFamily="34" charset="-128"/>
              </a:defRPr>
            </a:lvl6pPr>
            <a:lvl7pPr marL="2971800" indent="-228600" eaLnBrk="0" fontAlgn="base" hangingPunct="0">
              <a:spcBef>
                <a:spcPct val="20000"/>
              </a:spcBef>
              <a:spcAft>
                <a:spcPct val="0"/>
              </a:spcAft>
              <a:buClr>
                <a:srgbClr val="D10074"/>
              </a:buClr>
              <a:buChar char="»"/>
              <a:defRPr>
                <a:solidFill>
                  <a:srgbClr val="4D4D4D"/>
                </a:solidFill>
                <a:latin typeface="Arial" charset="0"/>
                <a:ea typeface="ＭＳ Ｐゴシック" pitchFamily="34" charset="-128"/>
              </a:defRPr>
            </a:lvl7pPr>
            <a:lvl8pPr marL="3429000" indent="-228600" eaLnBrk="0" fontAlgn="base" hangingPunct="0">
              <a:spcBef>
                <a:spcPct val="20000"/>
              </a:spcBef>
              <a:spcAft>
                <a:spcPct val="0"/>
              </a:spcAft>
              <a:buClr>
                <a:srgbClr val="D10074"/>
              </a:buClr>
              <a:buChar char="»"/>
              <a:defRPr>
                <a:solidFill>
                  <a:srgbClr val="4D4D4D"/>
                </a:solidFill>
                <a:latin typeface="Arial" charset="0"/>
                <a:ea typeface="ＭＳ Ｐゴシック" pitchFamily="34" charset="-128"/>
              </a:defRPr>
            </a:lvl8pPr>
            <a:lvl9pPr marL="3886200" indent="-228600" eaLnBrk="0" fontAlgn="base" hangingPunct="0">
              <a:spcBef>
                <a:spcPct val="20000"/>
              </a:spcBef>
              <a:spcAft>
                <a:spcPct val="0"/>
              </a:spcAft>
              <a:buClr>
                <a:srgbClr val="D10074"/>
              </a:buClr>
              <a:buChar char="»"/>
              <a:defRPr>
                <a:solidFill>
                  <a:srgbClr val="4D4D4D"/>
                </a:solidFill>
                <a:latin typeface="Arial" charset="0"/>
                <a:ea typeface="ＭＳ Ｐゴシック" pitchFamily="34" charset="-128"/>
              </a:defRPr>
            </a:lvl9pPr>
          </a:lstStyle>
          <a:p>
            <a:pPr>
              <a:spcBef>
                <a:spcPct val="0"/>
              </a:spcBef>
              <a:buClrTx/>
              <a:buFontTx/>
              <a:buNone/>
            </a:pPr>
            <a:r>
              <a:rPr lang="en-GB" altLang="en-US" dirty="0">
                <a:solidFill>
                  <a:srgbClr val="D10074"/>
                </a:solidFill>
              </a:rPr>
              <a:t>Healthy life expectancy at 65:</a:t>
            </a:r>
          </a:p>
        </p:txBody>
      </p:sp>
      <p:graphicFrame>
        <p:nvGraphicFramePr>
          <p:cNvPr id="36" name="Table 35"/>
          <p:cNvGraphicFramePr>
            <a:graphicFrameLocks noGrp="1"/>
          </p:cNvGraphicFramePr>
          <p:nvPr>
            <p:extLst>
              <p:ext uri="{D42A27DB-BD31-4B8C-83A1-F6EECF244321}">
                <p14:modId xmlns:p14="http://schemas.microsoft.com/office/powerpoint/2010/main" val="1904437157"/>
              </p:ext>
            </p:extLst>
          </p:nvPr>
        </p:nvGraphicFramePr>
        <p:xfrm>
          <a:off x="514350" y="4581525"/>
          <a:ext cx="2351088" cy="369888"/>
        </p:xfrm>
        <a:graphic>
          <a:graphicData uri="http://schemas.openxmlformats.org/drawingml/2006/table">
            <a:tbl>
              <a:tblPr firstRow="1" bandRow="1">
                <a:tableStyleId>{5C22544A-7EE6-4342-B048-85BDC9FD1C3A}</a:tableStyleId>
              </a:tblPr>
              <a:tblGrid>
                <a:gridCol w="834404">
                  <a:extLst>
                    <a:ext uri="{9D8B030D-6E8A-4147-A177-3AD203B41FA5}">
                      <a16:colId xmlns:a16="http://schemas.microsoft.com/office/drawing/2014/main" val="20000"/>
                    </a:ext>
                  </a:extLst>
                </a:gridCol>
                <a:gridCol w="719796">
                  <a:extLst>
                    <a:ext uri="{9D8B030D-6E8A-4147-A177-3AD203B41FA5}">
                      <a16:colId xmlns:a16="http://schemas.microsoft.com/office/drawing/2014/main" val="20001"/>
                    </a:ext>
                  </a:extLst>
                </a:gridCol>
                <a:gridCol w="796888">
                  <a:extLst>
                    <a:ext uri="{9D8B030D-6E8A-4147-A177-3AD203B41FA5}">
                      <a16:colId xmlns:a16="http://schemas.microsoft.com/office/drawing/2014/main" val="20002"/>
                    </a:ext>
                  </a:extLst>
                </a:gridCol>
              </a:tblGrid>
              <a:tr h="369888">
                <a:tc>
                  <a:txBody>
                    <a:bodyPr/>
                    <a:lstStyle/>
                    <a:p>
                      <a:pPr algn="ctr"/>
                      <a:r>
                        <a:rPr lang="en-GB" sz="1800" dirty="0" smtClean="0">
                          <a:solidFill>
                            <a:srgbClr val="C00000"/>
                          </a:solidFill>
                        </a:rPr>
                        <a:t>6.4</a:t>
                      </a:r>
                      <a:endParaRPr lang="en-GB" sz="1800" dirty="0">
                        <a:solidFill>
                          <a:srgbClr val="C00000"/>
                        </a:solidFill>
                      </a:endParaRPr>
                    </a:p>
                  </a:txBody>
                  <a:tcPr marL="91404" marR="91404" marT="45603" marB="45603">
                    <a:solidFill>
                      <a:srgbClr val="FFCCE1"/>
                    </a:solidFill>
                  </a:tcPr>
                </a:tc>
                <a:tc>
                  <a:txBody>
                    <a:bodyPr/>
                    <a:lstStyle/>
                    <a:p>
                      <a:pPr algn="ctr"/>
                      <a:r>
                        <a:rPr lang="en-GB" sz="1800" dirty="0" smtClean="0">
                          <a:solidFill>
                            <a:srgbClr val="C00000"/>
                          </a:solidFill>
                        </a:rPr>
                        <a:t>10.3</a:t>
                      </a:r>
                      <a:endParaRPr lang="en-GB" sz="1800" dirty="0">
                        <a:solidFill>
                          <a:srgbClr val="C00000"/>
                        </a:solidFill>
                      </a:endParaRPr>
                    </a:p>
                  </a:txBody>
                  <a:tcPr marL="91404" marR="91404" marT="45603" marB="45603">
                    <a:solidFill>
                      <a:srgbClr val="FFCCE1"/>
                    </a:solidFill>
                  </a:tcPr>
                </a:tc>
                <a:tc>
                  <a:txBody>
                    <a:bodyPr/>
                    <a:lstStyle/>
                    <a:p>
                      <a:pPr algn="ctr"/>
                      <a:r>
                        <a:rPr lang="en-GB" sz="1800" dirty="0" smtClean="0">
                          <a:solidFill>
                            <a:srgbClr val="C00000"/>
                          </a:solidFill>
                        </a:rPr>
                        <a:t>10.6</a:t>
                      </a:r>
                    </a:p>
                  </a:txBody>
                  <a:tcPr marL="91404" marR="91404" marT="45603" marB="45603">
                    <a:solidFill>
                      <a:srgbClr val="FFCCE1"/>
                    </a:solidFill>
                  </a:tcPr>
                </a:tc>
                <a:extLst>
                  <a:ext uri="{0D108BD9-81ED-4DB2-BD59-A6C34878D82A}">
                    <a16:rowId xmlns:a16="http://schemas.microsoft.com/office/drawing/2014/main" val="10000"/>
                  </a:ext>
                </a:extLst>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1864228005"/>
              </p:ext>
            </p:extLst>
          </p:nvPr>
        </p:nvGraphicFramePr>
        <p:xfrm>
          <a:off x="3348038" y="4572000"/>
          <a:ext cx="2351087" cy="371475"/>
        </p:xfrm>
        <a:graphic>
          <a:graphicData uri="http://schemas.openxmlformats.org/drawingml/2006/table">
            <a:tbl>
              <a:tblPr firstRow="1" bandRow="1">
                <a:tableStyleId>{5C22544A-7EE6-4342-B048-85BDC9FD1C3A}</a:tableStyleId>
              </a:tblPr>
              <a:tblGrid>
                <a:gridCol w="834404">
                  <a:extLst>
                    <a:ext uri="{9D8B030D-6E8A-4147-A177-3AD203B41FA5}">
                      <a16:colId xmlns:a16="http://schemas.microsoft.com/office/drawing/2014/main" val="20000"/>
                    </a:ext>
                  </a:extLst>
                </a:gridCol>
                <a:gridCol w="719796">
                  <a:extLst>
                    <a:ext uri="{9D8B030D-6E8A-4147-A177-3AD203B41FA5}">
                      <a16:colId xmlns:a16="http://schemas.microsoft.com/office/drawing/2014/main" val="20001"/>
                    </a:ext>
                  </a:extLst>
                </a:gridCol>
                <a:gridCol w="796887">
                  <a:extLst>
                    <a:ext uri="{9D8B030D-6E8A-4147-A177-3AD203B41FA5}">
                      <a16:colId xmlns:a16="http://schemas.microsoft.com/office/drawing/2014/main" val="20002"/>
                    </a:ext>
                  </a:extLst>
                </a:gridCol>
              </a:tblGrid>
              <a:tr h="371475">
                <a:tc>
                  <a:txBody>
                    <a:bodyPr/>
                    <a:lstStyle/>
                    <a:p>
                      <a:pPr algn="ctr"/>
                      <a:r>
                        <a:rPr lang="en-GB" sz="1800" dirty="0" smtClean="0">
                          <a:solidFill>
                            <a:srgbClr val="C00000"/>
                          </a:solidFill>
                        </a:rPr>
                        <a:t>9.2</a:t>
                      </a:r>
                      <a:endParaRPr lang="en-GB" sz="1800" dirty="0">
                        <a:solidFill>
                          <a:srgbClr val="C00000"/>
                        </a:solidFill>
                      </a:endParaRPr>
                    </a:p>
                  </a:txBody>
                  <a:tcPr marL="91404" marR="91404" marT="45798" marB="45798">
                    <a:solidFill>
                      <a:srgbClr val="FFCCE1"/>
                    </a:solidFill>
                  </a:tcPr>
                </a:tc>
                <a:tc>
                  <a:txBody>
                    <a:bodyPr/>
                    <a:lstStyle/>
                    <a:p>
                      <a:pPr algn="ctr"/>
                      <a:r>
                        <a:rPr lang="en-GB" sz="1800" dirty="0" smtClean="0">
                          <a:solidFill>
                            <a:srgbClr val="C00000"/>
                          </a:solidFill>
                        </a:rPr>
                        <a:t>10.7</a:t>
                      </a:r>
                      <a:endParaRPr lang="en-GB" sz="1800" dirty="0">
                        <a:solidFill>
                          <a:srgbClr val="C00000"/>
                        </a:solidFill>
                      </a:endParaRPr>
                    </a:p>
                  </a:txBody>
                  <a:tcPr marL="91404" marR="91404" marT="45798" marB="45798">
                    <a:solidFill>
                      <a:srgbClr val="FFCCE1"/>
                    </a:solidFill>
                  </a:tcPr>
                </a:tc>
                <a:tc>
                  <a:txBody>
                    <a:bodyPr/>
                    <a:lstStyle/>
                    <a:p>
                      <a:pPr algn="ctr"/>
                      <a:r>
                        <a:rPr lang="en-GB" sz="1800" dirty="0" smtClean="0">
                          <a:solidFill>
                            <a:srgbClr val="C00000"/>
                          </a:solidFill>
                        </a:rPr>
                        <a:t>11.1</a:t>
                      </a:r>
                    </a:p>
                  </a:txBody>
                  <a:tcPr marL="91404" marR="91404" marT="45798" marB="45798">
                    <a:solidFill>
                      <a:srgbClr val="FFCCE1"/>
                    </a:solidFill>
                  </a:tcPr>
                </a:tc>
                <a:extLst>
                  <a:ext uri="{0D108BD9-81ED-4DB2-BD59-A6C34878D82A}">
                    <a16:rowId xmlns:a16="http://schemas.microsoft.com/office/drawing/2014/main" val="10000"/>
                  </a:ext>
                </a:extLst>
              </a:tr>
            </a:tbl>
          </a:graphicData>
        </a:graphic>
      </p:graphicFrame>
      <p:sp>
        <p:nvSpPr>
          <p:cNvPr id="38" name="TextBox 47"/>
          <p:cNvSpPr txBox="1">
            <a:spLocks noChangeArrowheads="1"/>
          </p:cNvSpPr>
          <p:nvPr/>
        </p:nvSpPr>
        <p:spPr bwMode="auto">
          <a:xfrm>
            <a:off x="34925" y="5300663"/>
            <a:ext cx="40020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10074"/>
              </a:buClr>
              <a:buChar char="•"/>
              <a:defRPr>
                <a:solidFill>
                  <a:srgbClr val="4D4D4D"/>
                </a:solidFill>
                <a:latin typeface="Arial" charset="0"/>
                <a:ea typeface="ＭＳ Ｐゴシック" pitchFamily="34" charset="-128"/>
              </a:defRPr>
            </a:lvl1pPr>
            <a:lvl2pPr marL="742950" indent="-285750">
              <a:spcBef>
                <a:spcPct val="20000"/>
              </a:spcBef>
              <a:buClr>
                <a:srgbClr val="D10074"/>
              </a:buClr>
              <a:buChar char="–"/>
              <a:defRPr>
                <a:solidFill>
                  <a:srgbClr val="4D4D4D"/>
                </a:solidFill>
                <a:latin typeface="Arial" charset="0"/>
                <a:ea typeface="ＭＳ Ｐゴシック" pitchFamily="34" charset="-128"/>
              </a:defRPr>
            </a:lvl2pPr>
            <a:lvl3pPr marL="1143000" indent="-228600">
              <a:spcBef>
                <a:spcPct val="20000"/>
              </a:spcBef>
              <a:buClr>
                <a:srgbClr val="D10074"/>
              </a:buClr>
              <a:buChar char="•"/>
              <a:defRPr>
                <a:solidFill>
                  <a:srgbClr val="4D4D4D"/>
                </a:solidFill>
                <a:latin typeface="Arial" charset="0"/>
                <a:ea typeface="ＭＳ Ｐゴシック" pitchFamily="34" charset="-128"/>
              </a:defRPr>
            </a:lvl3pPr>
            <a:lvl4pPr marL="1600200" indent="-228600">
              <a:spcBef>
                <a:spcPct val="20000"/>
              </a:spcBef>
              <a:buClr>
                <a:srgbClr val="D10074"/>
              </a:buClr>
              <a:buChar char="–"/>
              <a:defRPr>
                <a:solidFill>
                  <a:srgbClr val="4D4D4D"/>
                </a:solidFill>
                <a:latin typeface="Arial" charset="0"/>
                <a:ea typeface="ＭＳ Ｐゴシック" pitchFamily="34" charset="-128"/>
              </a:defRPr>
            </a:lvl4pPr>
            <a:lvl5pPr marL="2057400" indent="-228600">
              <a:spcBef>
                <a:spcPct val="20000"/>
              </a:spcBef>
              <a:buClr>
                <a:srgbClr val="D10074"/>
              </a:buClr>
              <a:buChar char="»"/>
              <a:defRPr>
                <a:solidFill>
                  <a:srgbClr val="4D4D4D"/>
                </a:solidFill>
                <a:latin typeface="Arial" charset="0"/>
                <a:ea typeface="ＭＳ Ｐゴシック" pitchFamily="34" charset="-128"/>
              </a:defRPr>
            </a:lvl5pPr>
            <a:lvl6pPr marL="2514600" indent="-228600" eaLnBrk="0" fontAlgn="base" hangingPunct="0">
              <a:spcBef>
                <a:spcPct val="20000"/>
              </a:spcBef>
              <a:spcAft>
                <a:spcPct val="0"/>
              </a:spcAft>
              <a:buClr>
                <a:srgbClr val="D10074"/>
              </a:buClr>
              <a:buChar char="»"/>
              <a:defRPr>
                <a:solidFill>
                  <a:srgbClr val="4D4D4D"/>
                </a:solidFill>
                <a:latin typeface="Arial" charset="0"/>
                <a:ea typeface="ＭＳ Ｐゴシック" pitchFamily="34" charset="-128"/>
              </a:defRPr>
            </a:lvl6pPr>
            <a:lvl7pPr marL="2971800" indent="-228600" eaLnBrk="0" fontAlgn="base" hangingPunct="0">
              <a:spcBef>
                <a:spcPct val="20000"/>
              </a:spcBef>
              <a:spcAft>
                <a:spcPct val="0"/>
              </a:spcAft>
              <a:buClr>
                <a:srgbClr val="D10074"/>
              </a:buClr>
              <a:buChar char="»"/>
              <a:defRPr>
                <a:solidFill>
                  <a:srgbClr val="4D4D4D"/>
                </a:solidFill>
                <a:latin typeface="Arial" charset="0"/>
                <a:ea typeface="ＭＳ Ｐゴシック" pitchFamily="34" charset="-128"/>
              </a:defRPr>
            </a:lvl7pPr>
            <a:lvl8pPr marL="3429000" indent="-228600" eaLnBrk="0" fontAlgn="base" hangingPunct="0">
              <a:spcBef>
                <a:spcPct val="20000"/>
              </a:spcBef>
              <a:spcAft>
                <a:spcPct val="0"/>
              </a:spcAft>
              <a:buClr>
                <a:srgbClr val="D10074"/>
              </a:buClr>
              <a:buChar char="»"/>
              <a:defRPr>
                <a:solidFill>
                  <a:srgbClr val="4D4D4D"/>
                </a:solidFill>
                <a:latin typeface="Arial" charset="0"/>
                <a:ea typeface="ＭＳ Ｐゴシック" pitchFamily="34" charset="-128"/>
              </a:defRPr>
            </a:lvl8pPr>
            <a:lvl9pPr marL="3886200" indent="-228600" eaLnBrk="0" fontAlgn="base" hangingPunct="0">
              <a:spcBef>
                <a:spcPct val="20000"/>
              </a:spcBef>
              <a:spcAft>
                <a:spcPct val="0"/>
              </a:spcAft>
              <a:buClr>
                <a:srgbClr val="D10074"/>
              </a:buClr>
              <a:buChar char="»"/>
              <a:defRPr>
                <a:solidFill>
                  <a:srgbClr val="4D4D4D"/>
                </a:solidFill>
                <a:latin typeface="Arial" charset="0"/>
                <a:ea typeface="ＭＳ Ｐゴシック" pitchFamily="34" charset="-128"/>
              </a:defRPr>
            </a:lvl9pPr>
          </a:lstStyle>
          <a:p>
            <a:pPr>
              <a:spcBef>
                <a:spcPct val="0"/>
              </a:spcBef>
              <a:buClrTx/>
              <a:buFontTx/>
              <a:buNone/>
            </a:pPr>
            <a:r>
              <a:rPr lang="en-GB" altLang="en-US" dirty="0">
                <a:solidFill>
                  <a:srgbClr val="D10074"/>
                </a:solidFill>
              </a:rPr>
              <a:t>Disability-free life expectancy at 65:</a:t>
            </a:r>
          </a:p>
        </p:txBody>
      </p:sp>
      <p:graphicFrame>
        <p:nvGraphicFramePr>
          <p:cNvPr id="39" name="Table 38"/>
          <p:cNvGraphicFramePr>
            <a:graphicFrameLocks noGrp="1"/>
          </p:cNvGraphicFramePr>
          <p:nvPr>
            <p:extLst>
              <p:ext uri="{D42A27DB-BD31-4B8C-83A1-F6EECF244321}">
                <p14:modId xmlns:p14="http://schemas.microsoft.com/office/powerpoint/2010/main" val="739245050"/>
              </p:ext>
            </p:extLst>
          </p:nvPr>
        </p:nvGraphicFramePr>
        <p:xfrm>
          <a:off x="514350" y="5726113"/>
          <a:ext cx="2351088" cy="371475"/>
        </p:xfrm>
        <a:graphic>
          <a:graphicData uri="http://schemas.openxmlformats.org/drawingml/2006/table">
            <a:tbl>
              <a:tblPr firstRow="1" bandRow="1">
                <a:tableStyleId>{5C22544A-7EE6-4342-B048-85BDC9FD1C3A}</a:tableStyleId>
              </a:tblPr>
              <a:tblGrid>
                <a:gridCol w="834404">
                  <a:extLst>
                    <a:ext uri="{9D8B030D-6E8A-4147-A177-3AD203B41FA5}">
                      <a16:colId xmlns:a16="http://schemas.microsoft.com/office/drawing/2014/main" val="20000"/>
                    </a:ext>
                  </a:extLst>
                </a:gridCol>
                <a:gridCol w="719796">
                  <a:extLst>
                    <a:ext uri="{9D8B030D-6E8A-4147-A177-3AD203B41FA5}">
                      <a16:colId xmlns:a16="http://schemas.microsoft.com/office/drawing/2014/main" val="20001"/>
                    </a:ext>
                  </a:extLst>
                </a:gridCol>
                <a:gridCol w="796888">
                  <a:extLst>
                    <a:ext uri="{9D8B030D-6E8A-4147-A177-3AD203B41FA5}">
                      <a16:colId xmlns:a16="http://schemas.microsoft.com/office/drawing/2014/main" val="20002"/>
                    </a:ext>
                  </a:extLst>
                </a:gridCol>
              </a:tblGrid>
              <a:tr h="371475">
                <a:tc>
                  <a:txBody>
                    <a:bodyPr/>
                    <a:lstStyle/>
                    <a:p>
                      <a:pPr algn="ctr"/>
                      <a:r>
                        <a:rPr lang="en-GB" sz="1800" dirty="0" smtClean="0">
                          <a:solidFill>
                            <a:srgbClr val="C00000"/>
                          </a:solidFill>
                        </a:rPr>
                        <a:t>7.1</a:t>
                      </a:r>
                      <a:endParaRPr lang="en-GB" sz="1800" dirty="0">
                        <a:solidFill>
                          <a:srgbClr val="C00000"/>
                        </a:solidFill>
                      </a:endParaRPr>
                    </a:p>
                  </a:txBody>
                  <a:tcPr marL="91404" marR="91404" marT="45798" marB="45798">
                    <a:solidFill>
                      <a:srgbClr val="FFCCE1"/>
                    </a:solidFill>
                  </a:tcPr>
                </a:tc>
                <a:tc>
                  <a:txBody>
                    <a:bodyPr/>
                    <a:lstStyle/>
                    <a:p>
                      <a:pPr algn="ctr"/>
                      <a:r>
                        <a:rPr lang="en-GB" sz="1800" dirty="0" smtClean="0">
                          <a:solidFill>
                            <a:srgbClr val="C00000"/>
                          </a:solidFill>
                        </a:rPr>
                        <a:t>10.3</a:t>
                      </a:r>
                      <a:endParaRPr lang="en-GB" sz="1800" dirty="0">
                        <a:solidFill>
                          <a:srgbClr val="C00000"/>
                        </a:solidFill>
                      </a:endParaRPr>
                    </a:p>
                  </a:txBody>
                  <a:tcPr marL="91404" marR="91404" marT="45798" marB="45798">
                    <a:solidFill>
                      <a:srgbClr val="FFCCE1"/>
                    </a:solidFill>
                  </a:tcPr>
                </a:tc>
                <a:tc>
                  <a:txBody>
                    <a:bodyPr/>
                    <a:lstStyle/>
                    <a:p>
                      <a:pPr algn="ctr"/>
                      <a:r>
                        <a:rPr lang="en-GB" sz="1800" dirty="0" smtClean="0">
                          <a:solidFill>
                            <a:srgbClr val="C00000"/>
                          </a:solidFill>
                        </a:rPr>
                        <a:t>9.9</a:t>
                      </a:r>
                    </a:p>
                  </a:txBody>
                  <a:tcPr marL="91404" marR="91404" marT="45798" marB="45798">
                    <a:solidFill>
                      <a:srgbClr val="FFCCE1"/>
                    </a:solidFill>
                  </a:tcPr>
                </a:tc>
                <a:extLst>
                  <a:ext uri="{0D108BD9-81ED-4DB2-BD59-A6C34878D82A}">
                    <a16:rowId xmlns:a16="http://schemas.microsoft.com/office/drawing/2014/main" val="10000"/>
                  </a:ext>
                </a:extLst>
              </a:tr>
            </a:tbl>
          </a:graphicData>
        </a:graphic>
      </p:graphicFrame>
      <p:graphicFrame>
        <p:nvGraphicFramePr>
          <p:cNvPr id="40" name="Table 39"/>
          <p:cNvGraphicFramePr>
            <a:graphicFrameLocks noGrp="1"/>
          </p:cNvGraphicFramePr>
          <p:nvPr>
            <p:extLst>
              <p:ext uri="{D42A27DB-BD31-4B8C-83A1-F6EECF244321}">
                <p14:modId xmlns:p14="http://schemas.microsoft.com/office/powerpoint/2010/main" val="1703779935"/>
              </p:ext>
            </p:extLst>
          </p:nvPr>
        </p:nvGraphicFramePr>
        <p:xfrm>
          <a:off x="3348038" y="5729288"/>
          <a:ext cx="2352675" cy="371475"/>
        </p:xfrm>
        <a:graphic>
          <a:graphicData uri="http://schemas.openxmlformats.org/drawingml/2006/table">
            <a:tbl>
              <a:tblPr firstRow="1" bandRow="1">
                <a:tableStyleId>{5C22544A-7EE6-4342-B048-85BDC9FD1C3A}</a:tableStyleId>
              </a:tblPr>
              <a:tblGrid>
                <a:gridCol w="834967">
                  <a:extLst>
                    <a:ext uri="{9D8B030D-6E8A-4147-A177-3AD203B41FA5}">
                      <a16:colId xmlns:a16="http://schemas.microsoft.com/office/drawing/2014/main" val="20000"/>
                    </a:ext>
                  </a:extLst>
                </a:gridCol>
                <a:gridCol w="720282">
                  <a:extLst>
                    <a:ext uri="{9D8B030D-6E8A-4147-A177-3AD203B41FA5}">
                      <a16:colId xmlns:a16="http://schemas.microsoft.com/office/drawing/2014/main" val="20001"/>
                    </a:ext>
                  </a:extLst>
                </a:gridCol>
                <a:gridCol w="797426">
                  <a:extLst>
                    <a:ext uri="{9D8B030D-6E8A-4147-A177-3AD203B41FA5}">
                      <a16:colId xmlns:a16="http://schemas.microsoft.com/office/drawing/2014/main" val="20002"/>
                    </a:ext>
                  </a:extLst>
                </a:gridCol>
              </a:tblGrid>
              <a:tr h="371475">
                <a:tc>
                  <a:txBody>
                    <a:bodyPr/>
                    <a:lstStyle/>
                    <a:p>
                      <a:pPr algn="ctr"/>
                      <a:r>
                        <a:rPr lang="en-GB" sz="1800" dirty="0" smtClean="0">
                          <a:solidFill>
                            <a:srgbClr val="C00000"/>
                          </a:solidFill>
                        </a:rPr>
                        <a:t>7.7</a:t>
                      </a:r>
                      <a:endParaRPr lang="en-GB" sz="1800" dirty="0">
                        <a:solidFill>
                          <a:srgbClr val="C00000"/>
                        </a:solidFill>
                      </a:endParaRPr>
                    </a:p>
                  </a:txBody>
                  <a:tcPr marL="91466" marR="91466" marT="45798" marB="45798">
                    <a:solidFill>
                      <a:srgbClr val="FFCCE1"/>
                    </a:solidFill>
                  </a:tcPr>
                </a:tc>
                <a:tc>
                  <a:txBody>
                    <a:bodyPr/>
                    <a:lstStyle/>
                    <a:p>
                      <a:pPr algn="ctr"/>
                      <a:r>
                        <a:rPr lang="en-GB" sz="1800" dirty="0" smtClean="0">
                          <a:solidFill>
                            <a:srgbClr val="C00000"/>
                          </a:solidFill>
                        </a:rPr>
                        <a:t>9.7</a:t>
                      </a:r>
                      <a:endParaRPr lang="en-GB" sz="1800" dirty="0">
                        <a:solidFill>
                          <a:srgbClr val="C00000"/>
                        </a:solidFill>
                      </a:endParaRPr>
                    </a:p>
                  </a:txBody>
                  <a:tcPr marL="91466" marR="91466" marT="45798" marB="45798">
                    <a:solidFill>
                      <a:srgbClr val="FFCCE1"/>
                    </a:solidFill>
                  </a:tcPr>
                </a:tc>
                <a:tc>
                  <a:txBody>
                    <a:bodyPr/>
                    <a:lstStyle/>
                    <a:p>
                      <a:pPr algn="ctr"/>
                      <a:r>
                        <a:rPr lang="en-GB" sz="1800" dirty="0" smtClean="0">
                          <a:solidFill>
                            <a:srgbClr val="C00000"/>
                          </a:solidFill>
                        </a:rPr>
                        <a:t>9.8</a:t>
                      </a:r>
                    </a:p>
                  </a:txBody>
                  <a:tcPr marL="91466" marR="91466" marT="45798" marB="45798">
                    <a:solidFill>
                      <a:srgbClr val="FFCCE1"/>
                    </a:solidFill>
                  </a:tcPr>
                </a:tc>
                <a:extLst>
                  <a:ext uri="{0D108BD9-81ED-4DB2-BD59-A6C34878D82A}">
                    <a16:rowId xmlns:a16="http://schemas.microsoft.com/office/drawing/2014/main" val="10000"/>
                  </a:ext>
                </a:extLst>
              </a:tr>
            </a:tbl>
          </a:graphicData>
        </a:graphic>
      </p:graphicFrame>
      <p:sp>
        <p:nvSpPr>
          <p:cNvPr id="45" name="TextBox 44">
            <a:extLst>
              <a:ext uri="{FF2B5EF4-FFF2-40B4-BE49-F238E27FC236}">
                <a16:creationId xmlns:a16="http://schemas.microsoft.com/office/drawing/2014/main" id="{D8879AAE-1B86-664C-ACB2-22A01054CE77}"/>
              </a:ext>
            </a:extLst>
          </p:cNvPr>
          <p:cNvSpPr txBox="1"/>
          <p:nvPr/>
        </p:nvSpPr>
        <p:spPr>
          <a:xfrm>
            <a:off x="6095206" y="2717582"/>
            <a:ext cx="5907210" cy="2800767"/>
          </a:xfrm>
          <a:prstGeom prst="rect">
            <a:avLst/>
          </a:prstGeom>
          <a:solidFill>
            <a:schemeClr val="bg1"/>
          </a:solidFill>
          <a:ln w="19050">
            <a:solidFill>
              <a:srgbClr val="FF0074"/>
            </a:solidFill>
          </a:ln>
        </p:spPr>
        <p:txBody>
          <a:bodyPr wrap="square">
            <a:spAutoFit/>
          </a:bodyPr>
          <a:lstStyle/>
          <a:p>
            <a:pPr marL="171450" indent="-171450">
              <a:buFont typeface="Arial" panose="020B0604020202020204" pitchFamily="34" charset="0"/>
              <a:buChar char="•"/>
              <a:defRPr/>
            </a:pPr>
            <a:r>
              <a:rPr lang="en-GB" sz="1600" dirty="0" smtClean="0"/>
              <a:t>Life expectancy is the average number of years a person can expect to live, if he or she experiences the typical health and mortality rates of their area</a:t>
            </a:r>
          </a:p>
          <a:p>
            <a:pPr marL="171450" indent="-171450">
              <a:buFont typeface="Arial" panose="020B0604020202020204" pitchFamily="34" charset="0"/>
              <a:buChar char="•"/>
              <a:defRPr/>
            </a:pPr>
            <a:r>
              <a:rPr lang="en-GB" sz="1600" dirty="0" smtClean="0"/>
              <a:t>Newham females </a:t>
            </a:r>
            <a:r>
              <a:rPr lang="en-GB" sz="1600" dirty="0"/>
              <a:t>have the </a:t>
            </a:r>
            <a:r>
              <a:rPr lang="en-GB" sz="1600" dirty="0" smtClean="0"/>
              <a:t>5th </a:t>
            </a:r>
            <a:r>
              <a:rPr lang="en-GB" sz="1600" dirty="0"/>
              <a:t>lowest </a:t>
            </a:r>
            <a:r>
              <a:rPr lang="en-GB" sz="1600" dirty="0" smtClean="0"/>
              <a:t>Life Expectancy (LE) </a:t>
            </a:r>
            <a:r>
              <a:rPr lang="en-GB" sz="1600" dirty="0"/>
              <a:t>at birth out of all London boroughs. </a:t>
            </a:r>
            <a:r>
              <a:rPr lang="en-GB" sz="1600" dirty="0" smtClean="0"/>
              <a:t>Males </a:t>
            </a:r>
            <a:r>
              <a:rPr lang="en-GB" sz="1600" dirty="0"/>
              <a:t>are the </a:t>
            </a:r>
            <a:r>
              <a:rPr lang="en-GB" sz="1600" dirty="0" smtClean="0"/>
              <a:t>13</a:t>
            </a:r>
            <a:r>
              <a:rPr lang="en-GB" sz="1600" baseline="30000" dirty="0" smtClean="0"/>
              <a:t>th</a:t>
            </a:r>
            <a:r>
              <a:rPr lang="en-GB" sz="1600" dirty="0" smtClean="0"/>
              <a:t> lowest</a:t>
            </a:r>
          </a:p>
          <a:p>
            <a:pPr marL="171450" indent="-171450">
              <a:buFont typeface="Arial" panose="020B0604020202020204" pitchFamily="34" charset="0"/>
              <a:buChar char="•"/>
              <a:defRPr/>
            </a:pPr>
            <a:r>
              <a:rPr lang="en-GB" sz="1600" dirty="0"/>
              <a:t>Newham </a:t>
            </a:r>
            <a:r>
              <a:rPr lang="en-GB" sz="1600" dirty="0" smtClean="0"/>
              <a:t>females </a:t>
            </a:r>
            <a:r>
              <a:rPr lang="en-GB" sz="1600" dirty="0"/>
              <a:t>are the </a:t>
            </a:r>
            <a:r>
              <a:rPr lang="en-GB" sz="1600" dirty="0" smtClean="0"/>
              <a:t>4</a:t>
            </a:r>
            <a:r>
              <a:rPr lang="en-GB" sz="1600" baseline="30000" dirty="0" smtClean="0"/>
              <a:t>th</a:t>
            </a:r>
            <a:r>
              <a:rPr lang="en-GB" sz="1600" dirty="0" smtClean="0"/>
              <a:t> </a:t>
            </a:r>
            <a:r>
              <a:rPr lang="en-GB" sz="1600" dirty="0"/>
              <a:t>lowest and </a:t>
            </a:r>
            <a:r>
              <a:rPr lang="en-GB" sz="1600" dirty="0" smtClean="0"/>
              <a:t>males </a:t>
            </a:r>
            <a:r>
              <a:rPr lang="en-GB" sz="1600" dirty="0"/>
              <a:t>the </a:t>
            </a:r>
            <a:r>
              <a:rPr lang="en-GB" sz="1600" dirty="0" smtClean="0"/>
              <a:t>lowest </a:t>
            </a:r>
            <a:r>
              <a:rPr lang="en-GB" sz="1600" dirty="0"/>
              <a:t>out of all London boroughs for healthy </a:t>
            </a:r>
            <a:r>
              <a:rPr lang="en-GB" sz="1600" dirty="0" smtClean="0"/>
              <a:t>LE at birth</a:t>
            </a:r>
            <a:endParaRPr lang="en-GB" sz="1600" dirty="0"/>
          </a:p>
          <a:p>
            <a:pPr marL="171450" indent="-171450">
              <a:buFont typeface="Arial" panose="020B0604020202020204" pitchFamily="34" charset="0"/>
              <a:buChar char="•"/>
              <a:defRPr/>
            </a:pPr>
            <a:r>
              <a:rPr lang="en-GB" sz="1600" dirty="0"/>
              <a:t>Newham </a:t>
            </a:r>
            <a:r>
              <a:rPr lang="en-GB" sz="1600" dirty="0" smtClean="0"/>
              <a:t>females </a:t>
            </a:r>
            <a:r>
              <a:rPr lang="en-GB" sz="1600" dirty="0"/>
              <a:t>are the </a:t>
            </a:r>
            <a:r>
              <a:rPr lang="en-GB" sz="1600" dirty="0" smtClean="0"/>
              <a:t>7</a:t>
            </a:r>
            <a:r>
              <a:rPr lang="en-GB" sz="1600" baseline="30000" dirty="0" smtClean="0"/>
              <a:t>th</a:t>
            </a:r>
            <a:r>
              <a:rPr lang="en-GB" sz="1600" dirty="0" smtClean="0"/>
              <a:t> </a:t>
            </a:r>
            <a:r>
              <a:rPr lang="en-GB" sz="1600" dirty="0"/>
              <a:t>lowest and </a:t>
            </a:r>
            <a:r>
              <a:rPr lang="en-GB" sz="1600" dirty="0" smtClean="0"/>
              <a:t>males </a:t>
            </a:r>
            <a:r>
              <a:rPr lang="en-GB" sz="1600" dirty="0"/>
              <a:t>the </a:t>
            </a:r>
            <a:r>
              <a:rPr lang="en-GB" sz="1600" dirty="0" smtClean="0"/>
              <a:t>lowest </a:t>
            </a:r>
            <a:r>
              <a:rPr lang="en-GB" sz="1600" dirty="0"/>
              <a:t>out of all London boroughs for healthy </a:t>
            </a:r>
            <a:r>
              <a:rPr lang="en-GB" sz="1600" dirty="0" smtClean="0"/>
              <a:t>LE </a:t>
            </a:r>
            <a:r>
              <a:rPr lang="en-GB" sz="1600" dirty="0"/>
              <a:t>at 65</a:t>
            </a:r>
          </a:p>
          <a:p>
            <a:pPr marL="171450" indent="-171450">
              <a:buFont typeface="Arial" panose="020B0604020202020204" pitchFamily="34" charset="0"/>
              <a:buChar char="•"/>
              <a:defRPr/>
            </a:pPr>
            <a:r>
              <a:rPr lang="en-GB" sz="1600" dirty="0"/>
              <a:t>Newham </a:t>
            </a:r>
            <a:r>
              <a:rPr lang="en-GB" sz="1600" dirty="0" smtClean="0"/>
              <a:t>females </a:t>
            </a:r>
            <a:r>
              <a:rPr lang="en-GB" sz="1600" dirty="0"/>
              <a:t>have the 2</a:t>
            </a:r>
            <a:r>
              <a:rPr lang="en-GB" sz="1600" baseline="30000" dirty="0"/>
              <a:t>nd</a:t>
            </a:r>
            <a:r>
              <a:rPr lang="en-GB" sz="1600" dirty="0"/>
              <a:t> lowest and </a:t>
            </a:r>
            <a:r>
              <a:rPr lang="en-GB" sz="1600" dirty="0" smtClean="0"/>
              <a:t>males </a:t>
            </a:r>
            <a:r>
              <a:rPr lang="en-GB" sz="1600" dirty="0"/>
              <a:t>have the lowest disability-free </a:t>
            </a:r>
            <a:r>
              <a:rPr lang="en-GB" sz="1600" dirty="0" smtClean="0"/>
              <a:t>LE </a:t>
            </a:r>
            <a:r>
              <a:rPr lang="en-GB" sz="1600" dirty="0"/>
              <a:t>at 65 compared to all London </a:t>
            </a:r>
            <a:r>
              <a:rPr lang="en-GB" sz="1600" dirty="0" smtClean="0"/>
              <a:t>boroughs</a:t>
            </a:r>
            <a:endParaRPr lang="en-GB" sz="1600" dirty="0"/>
          </a:p>
        </p:txBody>
      </p:sp>
      <p:sp>
        <p:nvSpPr>
          <p:cNvPr id="20" name="Rectangle 19"/>
          <p:cNvSpPr/>
          <p:nvPr/>
        </p:nvSpPr>
        <p:spPr>
          <a:xfrm>
            <a:off x="6227763" y="620688"/>
            <a:ext cx="2580105" cy="561436"/>
          </a:xfrm>
          <a:prstGeom prst="rect">
            <a:avLst/>
          </a:prstGeom>
          <a:solidFill>
            <a:schemeClr val="bg1">
              <a:lumMod val="85000"/>
            </a:schemeClr>
          </a:solidFill>
          <a:ln>
            <a:solidFill>
              <a:srgbClr val="D10074"/>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defRPr/>
            </a:pPr>
            <a:r>
              <a:rPr lang="en-GB" sz="2000" b="1" dirty="0">
                <a:solidFill>
                  <a:srgbClr val="D10074"/>
                </a:solidFill>
              </a:rPr>
              <a:t>Effects of deprivation</a:t>
            </a:r>
          </a:p>
        </p:txBody>
      </p:sp>
      <p:sp>
        <p:nvSpPr>
          <p:cNvPr id="21" name="TextBox 3"/>
          <p:cNvSpPr txBox="1">
            <a:spLocks noChangeArrowheads="1"/>
          </p:cNvSpPr>
          <p:nvPr/>
        </p:nvSpPr>
        <p:spPr bwMode="auto">
          <a:xfrm>
            <a:off x="6311218" y="1556792"/>
            <a:ext cx="2952340" cy="132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3" tIns="45712" rIns="91423" bIns="45712">
            <a:spAutoFit/>
          </a:bodyPr>
          <a:lstStyle>
            <a:lvl1pPr>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1pPr>
            <a:lvl2pPr marL="742950" indent="-28575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2pPr>
            <a:lvl3pPr marL="11430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3pPr>
            <a:lvl4pPr marL="16002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4pPr>
            <a:lvl5pPr marL="20574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9pPr>
          </a:lstStyle>
          <a:p>
            <a:pPr>
              <a:lnSpc>
                <a:spcPct val="150000"/>
              </a:lnSpc>
              <a:spcBef>
                <a:spcPct val="0"/>
              </a:spcBef>
              <a:spcAft>
                <a:spcPts val="600"/>
              </a:spcAft>
              <a:buClrTx/>
              <a:buFontTx/>
              <a:buNone/>
            </a:pPr>
            <a:r>
              <a:rPr lang="en-GB" altLang="en-US" sz="1400" b="1" dirty="0">
                <a:solidFill>
                  <a:srgbClr val="D10074"/>
                </a:solidFill>
              </a:rPr>
              <a:t>Average life </a:t>
            </a:r>
            <a:r>
              <a:rPr lang="en-GB" altLang="en-US" sz="1400" b="1" dirty="0" smtClean="0">
                <a:solidFill>
                  <a:srgbClr val="D10074"/>
                </a:solidFill>
              </a:rPr>
              <a:t>expectancy (LE)</a:t>
            </a:r>
          </a:p>
          <a:p>
            <a:pPr>
              <a:spcBef>
                <a:spcPct val="0"/>
              </a:spcBef>
              <a:buClrTx/>
              <a:buFontTx/>
              <a:buNone/>
            </a:pPr>
            <a:r>
              <a:rPr lang="en-GB" altLang="en-US" sz="1400" b="1" dirty="0" smtClean="0">
                <a:solidFill>
                  <a:srgbClr val="D10074"/>
                </a:solidFill>
              </a:rPr>
              <a:t>Difference in LE at birth between most and least deprived deciles</a:t>
            </a:r>
          </a:p>
          <a:p>
            <a:pPr>
              <a:spcBef>
                <a:spcPct val="0"/>
              </a:spcBef>
              <a:buClrTx/>
              <a:buFontTx/>
              <a:buNone/>
            </a:pPr>
            <a:r>
              <a:rPr lang="en-GB" altLang="en-US" sz="1400" b="1" dirty="0" smtClean="0">
                <a:solidFill>
                  <a:srgbClr val="D10074"/>
                </a:solidFill>
              </a:rPr>
              <a:t>(Slope index of inequality)</a:t>
            </a:r>
            <a:endParaRPr lang="en-GB" altLang="en-US" sz="1400" b="1" dirty="0">
              <a:solidFill>
                <a:srgbClr val="D10074"/>
              </a:solidFill>
            </a:endParaRPr>
          </a:p>
          <a:p>
            <a:pPr>
              <a:spcBef>
                <a:spcPct val="0"/>
              </a:spcBef>
              <a:buClrTx/>
              <a:buFontTx/>
              <a:buNone/>
            </a:pPr>
            <a:endParaRPr lang="en-GB" altLang="en-US" sz="1200" b="1" dirty="0">
              <a:solidFill>
                <a:srgbClr val="D10074"/>
              </a:solidFill>
            </a:endParaRPr>
          </a:p>
        </p:txBody>
      </p:sp>
      <p:graphicFrame>
        <p:nvGraphicFramePr>
          <p:cNvPr id="41" name="Table 40"/>
          <p:cNvGraphicFramePr>
            <a:graphicFrameLocks noGrp="1"/>
          </p:cNvGraphicFramePr>
          <p:nvPr>
            <p:extLst>
              <p:ext uri="{D42A27DB-BD31-4B8C-83A1-F6EECF244321}">
                <p14:modId xmlns:p14="http://schemas.microsoft.com/office/powerpoint/2010/main" val="350323354"/>
              </p:ext>
            </p:extLst>
          </p:nvPr>
        </p:nvGraphicFramePr>
        <p:xfrm>
          <a:off x="9105783" y="1628800"/>
          <a:ext cx="1566782" cy="975420"/>
        </p:xfrm>
        <a:graphic>
          <a:graphicData uri="http://schemas.openxmlformats.org/drawingml/2006/table">
            <a:tbl>
              <a:tblPr firstRow="1" bandRow="1">
                <a:tableStyleId>{2D5ABB26-0587-4C30-8999-92F81FD0307C}</a:tableStyleId>
              </a:tblPr>
              <a:tblGrid>
                <a:gridCol w="731152">
                  <a:extLst>
                    <a:ext uri="{9D8B030D-6E8A-4147-A177-3AD203B41FA5}">
                      <a16:colId xmlns:a16="http://schemas.microsoft.com/office/drawing/2014/main" val="20000"/>
                    </a:ext>
                  </a:extLst>
                </a:gridCol>
                <a:gridCol w="835630">
                  <a:extLst>
                    <a:ext uri="{9D8B030D-6E8A-4147-A177-3AD203B41FA5}">
                      <a16:colId xmlns:a16="http://schemas.microsoft.com/office/drawing/2014/main" val="20001"/>
                    </a:ext>
                  </a:extLst>
                </a:gridCol>
              </a:tblGrid>
              <a:tr h="191657">
                <a:tc>
                  <a:txBody>
                    <a:bodyPr/>
                    <a:lstStyle/>
                    <a:p>
                      <a:r>
                        <a:rPr lang="en-GB" sz="1600" b="1" dirty="0" smtClean="0">
                          <a:solidFill>
                            <a:srgbClr val="D10074"/>
                          </a:solidFill>
                        </a:rPr>
                        <a:t>80.2</a:t>
                      </a:r>
                      <a:endParaRPr lang="en-GB" sz="1600" b="1" dirty="0">
                        <a:solidFill>
                          <a:srgbClr val="D10074"/>
                        </a:solidFill>
                      </a:endParaRPr>
                    </a:p>
                  </a:txBody>
                  <a:tcPr marL="91473" marR="91473" marT="45730" marB="45730"/>
                </a:tc>
                <a:tc>
                  <a:txBody>
                    <a:bodyPr/>
                    <a:lstStyle/>
                    <a:p>
                      <a:r>
                        <a:rPr lang="en-GB" sz="1600" b="1" dirty="0" smtClean="0">
                          <a:solidFill>
                            <a:srgbClr val="D10074"/>
                          </a:solidFill>
                        </a:rPr>
                        <a:t>    83.3</a:t>
                      </a:r>
                      <a:endParaRPr lang="en-GB" sz="1600" b="1" dirty="0">
                        <a:solidFill>
                          <a:srgbClr val="D10074"/>
                        </a:solidFill>
                      </a:endParaRPr>
                    </a:p>
                  </a:txBody>
                  <a:tcPr marL="91473" marR="91473" marT="45730" marB="45730"/>
                </a:tc>
                <a:extLst>
                  <a:ext uri="{0D108BD9-81ED-4DB2-BD59-A6C34878D82A}">
                    <a16:rowId xmlns:a16="http://schemas.microsoft.com/office/drawing/2014/main" val="10000"/>
                  </a:ext>
                </a:extLst>
              </a:tr>
              <a:tr h="191657">
                <a:tc>
                  <a:txBody>
                    <a:bodyPr/>
                    <a:lstStyle/>
                    <a:p>
                      <a:r>
                        <a:rPr lang="en-GB" sz="1600" b="1" dirty="0" smtClean="0">
                          <a:solidFill>
                            <a:srgbClr val="D10074"/>
                          </a:solidFill>
                        </a:rPr>
                        <a:t> 6.6</a:t>
                      </a:r>
                      <a:endParaRPr lang="en-GB" sz="1600" b="1" dirty="0">
                        <a:solidFill>
                          <a:srgbClr val="D10074"/>
                        </a:solidFill>
                      </a:endParaRPr>
                    </a:p>
                  </a:txBody>
                  <a:tcPr marL="91473" marR="91473" marT="45730" marB="45730"/>
                </a:tc>
                <a:tc>
                  <a:txBody>
                    <a:bodyPr/>
                    <a:lstStyle/>
                    <a:p>
                      <a:r>
                        <a:rPr lang="en-GB" sz="1600" b="1" dirty="0" smtClean="0">
                          <a:solidFill>
                            <a:srgbClr val="D10074"/>
                          </a:solidFill>
                        </a:rPr>
                        <a:t>     5.5</a:t>
                      </a:r>
                      <a:endParaRPr lang="en-GB" sz="1600" b="1" dirty="0">
                        <a:solidFill>
                          <a:srgbClr val="D10074"/>
                        </a:solidFill>
                      </a:endParaRPr>
                    </a:p>
                  </a:txBody>
                  <a:tcPr marL="91473" marR="91473" marT="45730" marB="45730"/>
                </a:tc>
                <a:extLst>
                  <a:ext uri="{0D108BD9-81ED-4DB2-BD59-A6C34878D82A}">
                    <a16:rowId xmlns:a16="http://schemas.microsoft.com/office/drawing/2014/main" val="10001"/>
                  </a:ext>
                </a:extLst>
              </a:tr>
              <a:tr h="191657">
                <a:tc>
                  <a:txBody>
                    <a:bodyPr/>
                    <a:lstStyle/>
                    <a:p>
                      <a:endParaRPr lang="en-GB" sz="1400" b="1" dirty="0">
                        <a:solidFill>
                          <a:srgbClr val="D10074"/>
                        </a:solidFill>
                      </a:endParaRPr>
                    </a:p>
                  </a:txBody>
                  <a:tcPr marL="91473" marR="91473" marT="45730" marB="45730"/>
                </a:tc>
                <a:tc>
                  <a:txBody>
                    <a:bodyPr/>
                    <a:lstStyle/>
                    <a:p>
                      <a:endParaRPr lang="en-GB" sz="1400" b="1" dirty="0">
                        <a:solidFill>
                          <a:srgbClr val="D10074"/>
                        </a:solidFill>
                      </a:endParaRPr>
                    </a:p>
                  </a:txBody>
                  <a:tcPr marL="91473" marR="91473" marT="45730" marB="45730"/>
                </a:tc>
                <a:extLst>
                  <a:ext uri="{0D108BD9-81ED-4DB2-BD59-A6C34878D82A}">
                    <a16:rowId xmlns:a16="http://schemas.microsoft.com/office/drawing/2014/main" val="10002"/>
                  </a:ext>
                </a:extLst>
              </a:tr>
            </a:tbl>
          </a:graphicData>
        </a:graphic>
      </p:graphicFrame>
      <p:sp>
        <p:nvSpPr>
          <p:cNvPr id="47" name="Rounded Rectangle 46"/>
          <p:cNvSpPr/>
          <p:nvPr/>
        </p:nvSpPr>
        <p:spPr bwMode="auto">
          <a:xfrm>
            <a:off x="6228801" y="5631711"/>
            <a:ext cx="5573670" cy="1083295"/>
          </a:xfrm>
          <a:prstGeom prst="roundRect">
            <a:avLst/>
          </a:prstGeom>
          <a:solidFill>
            <a:schemeClr val="bg1">
              <a:lumMod val="85000"/>
            </a:schemeClr>
          </a:solidFill>
          <a:ln>
            <a:solidFill>
              <a:srgbClr val="D1007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400" dirty="0" smtClean="0">
                <a:solidFill>
                  <a:srgbClr val="D10074"/>
                </a:solidFill>
              </a:rPr>
              <a:t>Men </a:t>
            </a:r>
            <a:r>
              <a:rPr lang="en-GB" sz="1400" dirty="0">
                <a:solidFill>
                  <a:srgbClr val="D10074"/>
                </a:solidFill>
              </a:rPr>
              <a:t>in Newham living in the most deprived </a:t>
            </a:r>
            <a:r>
              <a:rPr lang="en-GB" sz="1400" dirty="0" smtClean="0">
                <a:solidFill>
                  <a:srgbClr val="D10074"/>
                </a:solidFill>
              </a:rPr>
              <a:t>areas </a:t>
            </a:r>
            <a:r>
              <a:rPr lang="en-GB" sz="1400" dirty="0">
                <a:solidFill>
                  <a:srgbClr val="D10074"/>
                </a:solidFill>
              </a:rPr>
              <a:t>live an average of </a:t>
            </a:r>
            <a:r>
              <a:rPr lang="en-GB" sz="1400" b="1" dirty="0" smtClean="0">
                <a:solidFill>
                  <a:srgbClr val="D10074"/>
                </a:solidFill>
              </a:rPr>
              <a:t>6.6 </a:t>
            </a:r>
            <a:r>
              <a:rPr lang="en-GB" sz="1400" b="1" dirty="0">
                <a:solidFill>
                  <a:srgbClr val="D10074"/>
                </a:solidFill>
              </a:rPr>
              <a:t>years </a:t>
            </a:r>
            <a:r>
              <a:rPr lang="en-GB" sz="1400" b="1" dirty="0" smtClean="0">
                <a:solidFill>
                  <a:srgbClr val="D10074"/>
                </a:solidFill>
              </a:rPr>
              <a:t>less </a:t>
            </a:r>
            <a:r>
              <a:rPr lang="en-GB" sz="1400" dirty="0" smtClean="0">
                <a:solidFill>
                  <a:srgbClr val="D10074"/>
                </a:solidFill>
              </a:rPr>
              <a:t>than men </a:t>
            </a:r>
            <a:r>
              <a:rPr lang="en-GB" sz="1400" dirty="0">
                <a:solidFill>
                  <a:srgbClr val="D10074"/>
                </a:solidFill>
              </a:rPr>
              <a:t>living in </a:t>
            </a:r>
            <a:r>
              <a:rPr lang="en-GB" sz="1400" dirty="0" smtClean="0">
                <a:solidFill>
                  <a:srgbClr val="D10074"/>
                </a:solidFill>
              </a:rPr>
              <a:t>the least </a:t>
            </a:r>
            <a:r>
              <a:rPr lang="en-GB" sz="1400" dirty="0">
                <a:solidFill>
                  <a:srgbClr val="D10074"/>
                </a:solidFill>
              </a:rPr>
              <a:t>deprived areas. </a:t>
            </a:r>
            <a:endParaRPr lang="en-GB" sz="1400" dirty="0" smtClean="0">
              <a:solidFill>
                <a:srgbClr val="D10074"/>
              </a:solidFill>
            </a:endParaRPr>
          </a:p>
          <a:p>
            <a:pPr>
              <a:defRPr/>
            </a:pPr>
            <a:r>
              <a:rPr lang="en-GB" sz="1400" dirty="0" smtClean="0">
                <a:solidFill>
                  <a:srgbClr val="D10074"/>
                </a:solidFill>
              </a:rPr>
              <a:t>For </a:t>
            </a:r>
            <a:r>
              <a:rPr lang="en-GB" sz="1400" dirty="0">
                <a:solidFill>
                  <a:srgbClr val="D10074"/>
                </a:solidFill>
              </a:rPr>
              <a:t>women, the difference is </a:t>
            </a:r>
            <a:r>
              <a:rPr lang="en-GB" sz="1400" b="1" dirty="0" smtClean="0">
                <a:solidFill>
                  <a:srgbClr val="D10074"/>
                </a:solidFill>
              </a:rPr>
              <a:t>5.5</a:t>
            </a:r>
            <a:r>
              <a:rPr lang="en-GB" sz="1400" dirty="0" smtClean="0">
                <a:solidFill>
                  <a:srgbClr val="D10074"/>
                </a:solidFill>
              </a:rPr>
              <a:t> years</a:t>
            </a:r>
            <a:r>
              <a:rPr lang="en-GB" sz="1200" dirty="0" smtClean="0">
                <a:solidFill>
                  <a:srgbClr val="D10074"/>
                </a:solidFill>
              </a:rPr>
              <a:t>.</a:t>
            </a:r>
            <a:r>
              <a:rPr lang="en-GB" sz="1200" dirty="0">
                <a:solidFill>
                  <a:srgbClr val="D10074"/>
                </a:solidFill>
              </a:rPr>
              <a:t> </a:t>
            </a:r>
            <a:r>
              <a:rPr lang="en-GB" sz="1200" dirty="0" smtClean="0">
                <a:solidFill>
                  <a:srgbClr val="D10074"/>
                </a:solidFill>
              </a:rPr>
              <a:t>        		</a:t>
            </a:r>
            <a:endParaRPr lang="en-GB" sz="1200" dirty="0">
              <a:solidFill>
                <a:srgbClr val="D10074"/>
              </a:solidFill>
            </a:endParaRPr>
          </a:p>
          <a:p>
            <a:pPr>
              <a:defRPr/>
            </a:pPr>
            <a:r>
              <a:rPr lang="en-GB" sz="1200" i="1" dirty="0" smtClean="0">
                <a:solidFill>
                  <a:srgbClr val="D10074"/>
                </a:solidFill>
              </a:rPr>
              <a:t>Source</a:t>
            </a:r>
            <a:r>
              <a:rPr lang="en-GB" sz="1200" i="1" dirty="0">
                <a:solidFill>
                  <a:srgbClr val="D10074"/>
                </a:solidFill>
              </a:rPr>
              <a:t>: </a:t>
            </a:r>
            <a:r>
              <a:rPr lang="en-GB" sz="1200" i="1" dirty="0" smtClean="0">
                <a:solidFill>
                  <a:srgbClr val="D10074"/>
                </a:solidFill>
              </a:rPr>
              <a:t>Office for National Statistics and IMD, via Fingertips, PHE</a:t>
            </a:r>
            <a:endParaRPr lang="en-GB" sz="1200" i="1" dirty="0">
              <a:solidFill>
                <a:srgbClr val="D10074"/>
              </a:solidFill>
            </a:endParaRPr>
          </a:p>
        </p:txBody>
      </p:sp>
      <p:pic>
        <p:nvPicPr>
          <p:cNvPr id="48" name="Picture 718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74925" y="6021288"/>
            <a:ext cx="545815" cy="480469"/>
          </a:xfrm>
          <a:prstGeom prst="rect">
            <a:avLst/>
          </a:prstGeom>
          <a:solidFill>
            <a:schemeClr val="bg1">
              <a:lumMod val="85000"/>
            </a:schemeClr>
          </a:solidFill>
          <a:ln w="9525">
            <a:solidFill>
              <a:srgbClr val="D10074"/>
            </a:solidFill>
            <a:miter lim="800000"/>
            <a:headEnd/>
            <a:tailEnd/>
          </a:ln>
        </p:spPr>
      </p:pic>
      <p:sp>
        <p:nvSpPr>
          <p:cNvPr id="2" name="Slide Number Placeholder 1"/>
          <p:cNvSpPr>
            <a:spLocks noGrp="1"/>
          </p:cNvSpPr>
          <p:nvPr>
            <p:ph type="sldNum" sz="quarter" idx="12"/>
          </p:nvPr>
        </p:nvSpPr>
        <p:spPr/>
        <p:txBody>
          <a:bodyPr/>
          <a:lstStyle/>
          <a:p>
            <a:fld id="{13D2868F-8BDD-4814-A9FF-20FEB30F74C8}" type="slidenum">
              <a:rPr lang="en-GB" smtClean="0"/>
              <a:t>6</a:t>
            </a:fld>
            <a:endParaRPr lang="en-GB"/>
          </a:p>
        </p:txBody>
      </p:sp>
    </p:spTree>
    <p:extLst>
      <p:ext uri="{BB962C8B-B14F-4D97-AF65-F5344CB8AC3E}">
        <p14:creationId xmlns:p14="http://schemas.microsoft.com/office/powerpoint/2010/main" val="1751135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6268B7-36BF-3147-B4AE-3B388CC39A5F}"/>
              </a:ext>
            </a:extLst>
          </p:cNvPr>
          <p:cNvSpPr/>
          <p:nvPr/>
        </p:nvSpPr>
        <p:spPr>
          <a:xfrm>
            <a:off x="0" y="3"/>
            <a:ext cx="12190413" cy="539645"/>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a:solidFill>
                  <a:schemeClr val="bg1"/>
                </a:solidFill>
              </a:rPr>
              <a:t>Life </a:t>
            </a:r>
            <a:r>
              <a:rPr lang="en-GB" sz="3200" b="1" dirty="0" smtClean="0">
                <a:solidFill>
                  <a:schemeClr val="bg1"/>
                </a:solidFill>
              </a:rPr>
              <a:t>expectancy and healthy life expectancy by ward</a:t>
            </a:r>
          </a:p>
        </p:txBody>
      </p:sp>
      <p:sp>
        <p:nvSpPr>
          <p:cNvPr id="9" name="Rounded Rectangle 8"/>
          <p:cNvSpPr/>
          <p:nvPr/>
        </p:nvSpPr>
        <p:spPr>
          <a:xfrm>
            <a:off x="118541" y="4460993"/>
            <a:ext cx="5875200" cy="1920336"/>
          </a:xfrm>
          <a:prstGeom prst="roundRect">
            <a:avLst/>
          </a:prstGeom>
          <a:solidFill>
            <a:schemeClr val="bg1">
              <a:lumMod val="95000"/>
            </a:schemeClr>
          </a:solidFill>
          <a:ln>
            <a:solidFill>
              <a:srgbClr val="D10074"/>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defRPr/>
            </a:pPr>
            <a:r>
              <a:rPr lang="en-GB" sz="1400" dirty="0">
                <a:solidFill>
                  <a:srgbClr val="C31A4C"/>
                </a:solidFill>
              </a:rPr>
              <a:t>Life </a:t>
            </a:r>
            <a:r>
              <a:rPr lang="en-GB" sz="1400" dirty="0" smtClean="0">
                <a:solidFill>
                  <a:srgbClr val="C31A4C"/>
                </a:solidFill>
              </a:rPr>
              <a:t>expectancy (LE), healthy LE and disability free LE for males is shown above by ward.   The deprivation decile is in brackets  and is shown from least to most deprived.</a:t>
            </a:r>
          </a:p>
          <a:p>
            <a:pPr>
              <a:defRPr/>
            </a:pPr>
            <a:endParaRPr lang="en-GB" sz="1400" dirty="0" smtClean="0">
              <a:solidFill>
                <a:srgbClr val="C31A4C"/>
              </a:solidFill>
            </a:endParaRPr>
          </a:p>
          <a:p>
            <a:pPr>
              <a:defRPr/>
            </a:pPr>
            <a:r>
              <a:rPr lang="en-GB" sz="1400" dirty="0" smtClean="0">
                <a:solidFill>
                  <a:srgbClr val="C31A4C"/>
                </a:solidFill>
              </a:rPr>
              <a:t>There is  6.2 year difference between Custom House (ward with lowest life expectancy for males) and West Ham (ward with highest life expectancy for males).   Interestingly the least deprived ward (Royal Docks) does not have the longest life expectancy for men but does for women.  </a:t>
            </a:r>
            <a:endParaRPr lang="en-GB" sz="1400" dirty="0">
              <a:solidFill>
                <a:srgbClr val="C31A4C"/>
              </a:solidFill>
            </a:endParaRPr>
          </a:p>
        </p:txBody>
      </p:sp>
      <p:sp>
        <p:nvSpPr>
          <p:cNvPr id="13" name="Rounded Rectangle 12"/>
          <p:cNvSpPr/>
          <p:nvPr/>
        </p:nvSpPr>
        <p:spPr>
          <a:xfrm>
            <a:off x="6146028" y="4460992"/>
            <a:ext cx="5853834" cy="1920336"/>
          </a:xfrm>
          <a:prstGeom prst="roundRect">
            <a:avLst/>
          </a:prstGeom>
          <a:solidFill>
            <a:schemeClr val="bg1">
              <a:lumMod val="95000"/>
            </a:schemeClr>
          </a:solidFill>
          <a:ln>
            <a:solidFill>
              <a:srgbClr val="D10074"/>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defRPr/>
            </a:pPr>
            <a:r>
              <a:rPr lang="en-GB" sz="1400" dirty="0" smtClean="0">
                <a:solidFill>
                  <a:srgbClr val="C31A4C"/>
                </a:solidFill>
              </a:rPr>
              <a:t>The same graph for females, showing women living longer, but in poor health. There is a 9 year difference in life expectancy between Custom House (ward with lowest life expectancy for females) and Royal Docks (ward with the highest life expectancy for females).  </a:t>
            </a:r>
          </a:p>
          <a:p>
            <a:pPr>
              <a:defRPr/>
            </a:pPr>
            <a:r>
              <a:rPr lang="en-GB" sz="1400" dirty="0" smtClean="0">
                <a:solidFill>
                  <a:srgbClr val="C31A4C"/>
                </a:solidFill>
              </a:rPr>
              <a:t>While the lowest LE is in a more deprived ward and the highest in a least deprived ward there is no obvious linear relationship between IMD score and Life expectancy, suggesting other factors in addition to deprivation should be considered. </a:t>
            </a:r>
            <a:endParaRPr lang="en-GB" sz="1400" dirty="0">
              <a:solidFill>
                <a:srgbClr val="C31A4C"/>
              </a:solidFill>
            </a:endParaRPr>
          </a:p>
        </p:txBody>
      </p:sp>
      <p:sp>
        <p:nvSpPr>
          <p:cNvPr id="4" name="TextBox 3"/>
          <p:cNvSpPr txBox="1"/>
          <p:nvPr/>
        </p:nvSpPr>
        <p:spPr>
          <a:xfrm>
            <a:off x="6148675" y="6581001"/>
            <a:ext cx="6041738" cy="276999"/>
          </a:xfrm>
          <a:prstGeom prst="rect">
            <a:avLst/>
          </a:prstGeom>
          <a:noFill/>
        </p:spPr>
        <p:txBody>
          <a:bodyPr wrap="square" rtlCol="0">
            <a:spAutoFit/>
          </a:bodyPr>
          <a:lstStyle/>
          <a:p>
            <a:r>
              <a:rPr lang="en-GB" sz="1200" b="1" dirty="0" smtClean="0">
                <a:solidFill>
                  <a:schemeClr val="tx2">
                    <a:lumMod val="60000"/>
                    <a:lumOff val="40000"/>
                  </a:schemeClr>
                </a:solidFill>
              </a:rPr>
              <a:t>LE = Life expectancy, </a:t>
            </a:r>
            <a:r>
              <a:rPr lang="en-GB" sz="1200" b="1" dirty="0" smtClean="0">
                <a:solidFill>
                  <a:schemeClr val="accent6"/>
                </a:solidFill>
              </a:rPr>
              <a:t>HLE = Healthy Life Expectancy, </a:t>
            </a:r>
            <a:r>
              <a:rPr lang="en-GB" sz="1200" b="1" dirty="0" smtClean="0">
                <a:solidFill>
                  <a:schemeClr val="bg1">
                    <a:lumMod val="50000"/>
                  </a:schemeClr>
                </a:solidFill>
              </a:rPr>
              <a:t>DFLE = Disability Free Life Expectancy </a:t>
            </a:r>
            <a:endParaRPr lang="en-GB" sz="1200" b="1" dirty="0">
              <a:solidFill>
                <a:schemeClr val="bg1">
                  <a:lumMod val="50000"/>
                </a:schemeClr>
              </a:solidFill>
            </a:endParaRPr>
          </a:p>
        </p:txBody>
      </p:sp>
      <p:pic>
        <p:nvPicPr>
          <p:cNvPr id="5" name="Picture 4"/>
          <p:cNvPicPr>
            <a:picLocks noChangeAspect="1"/>
          </p:cNvPicPr>
          <p:nvPr/>
        </p:nvPicPr>
        <p:blipFill>
          <a:blip r:embed="rId3"/>
          <a:stretch>
            <a:fillRect/>
          </a:stretch>
        </p:blipFill>
        <p:spPr>
          <a:xfrm>
            <a:off x="6095206" y="620688"/>
            <a:ext cx="5875200" cy="3807353"/>
          </a:xfrm>
          <a:prstGeom prst="rect">
            <a:avLst/>
          </a:prstGeom>
        </p:spPr>
      </p:pic>
      <p:pic>
        <p:nvPicPr>
          <p:cNvPr id="6" name="Picture 5"/>
          <p:cNvPicPr>
            <a:picLocks noChangeAspect="1"/>
          </p:cNvPicPr>
          <p:nvPr/>
        </p:nvPicPr>
        <p:blipFill>
          <a:blip r:embed="rId4"/>
          <a:stretch>
            <a:fillRect/>
          </a:stretch>
        </p:blipFill>
        <p:spPr>
          <a:xfrm>
            <a:off x="118541" y="620688"/>
            <a:ext cx="5875200" cy="3814339"/>
          </a:xfrm>
          <a:prstGeom prst="rect">
            <a:avLst/>
          </a:prstGeom>
        </p:spPr>
      </p:pic>
      <p:sp>
        <p:nvSpPr>
          <p:cNvPr id="2" name="Slide Number Placeholder 1"/>
          <p:cNvSpPr>
            <a:spLocks noGrp="1"/>
          </p:cNvSpPr>
          <p:nvPr>
            <p:ph type="sldNum" sz="quarter" idx="12"/>
          </p:nvPr>
        </p:nvSpPr>
        <p:spPr/>
        <p:txBody>
          <a:bodyPr/>
          <a:lstStyle/>
          <a:p>
            <a:fld id="{13D2868F-8BDD-4814-A9FF-20FEB30F74C8}" type="slidenum">
              <a:rPr lang="en-GB" smtClean="0"/>
              <a:t>7</a:t>
            </a:fld>
            <a:endParaRPr lang="en-GB"/>
          </a:p>
        </p:txBody>
      </p:sp>
    </p:spTree>
    <p:extLst>
      <p:ext uri="{BB962C8B-B14F-4D97-AF65-F5344CB8AC3E}">
        <p14:creationId xmlns:p14="http://schemas.microsoft.com/office/powerpoint/2010/main" val="3672134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6268B7-36BF-3147-B4AE-3B388CC39A5F}"/>
              </a:ext>
            </a:extLst>
          </p:cNvPr>
          <p:cNvSpPr/>
          <p:nvPr/>
        </p:nvSpPr>
        <p:spPr>
          <a:xfrm>
            <a:off x="0" y="3"/>
            <a:ext cx="12190413" cy="539645"/>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smtClean="0">
                <a:solidFill>
                  <a:schemeClr val="bg1"/>
                </a:solidFill>
              </a:rPr>
              <a:t>Premature mortality compared with London and England</a:t>
            </a:r>
            <a:endParaRPr lang="en-GB" sz="3200" b="1" dirty="0">
              <a:solidFill>
                <a:schemeClr val="bg1"/>
              </a:solidFill>
            </a:endParaRPr>
          </a:p>
        </p:txBody>
      </p:sp>
      <p:sp>
        <p:nvSpPr>
          <p:cNvPr id="16" name="TextBox 15"/>
          <p:cNvSpPr txBox="1"/>
          <p:nvPr/>
        </p:nvSpPr>
        <p:spPr>
          <a:xfrm>
            <a:off x="159419" y="730047"/>
            <a:ext cx="11918253" cy="2062103"/>
          </a:xfrm>
          <a:prstGeom prst="rect">
            <a:avLst/>
          </a:prstGeom>
          <a:noFill/>
          <a:ln>
            <a:solidFill>
              <a:schemeClr val="bg1">
                <a:lumMod val="65000"/>
              </a:schemeClr>
            </a:solidFill>
          </a:ln>
        </p:spPr>
        <p:txBody>
          <a:bodyPr wrap="square" rtlCol="0">
            <a:spAutoFit/>
          </a:bodyPr>
          <a:lstStyle/>
          <a:p>
            <a:pPr marL="171450" indent="-171450">
              <a:buFont typeface="Arial" panose="020B0604020202020204" pitchFamily="34" charset="0"/>
              <a:buChar char="•"/>
            </a:pPr>
            <a:r>
              <a:rPr lang="en-GB" sz="1600" dirty="0" smtClean="0">
                <a:solidFill>
                  <a:srgbClr val="FF0074"/>
                </a:solidFill>
              </a:rPr>
              <a:t>Women in Newham live on average 3.1 years longer than men in Newham </a:t>
            </a:r>
          </a:p>
          <a:p>
            <a:pPr marL="171450" indent="-171450">
              <a:buFont typeface="Arial" panose="020B0604020202020204" pitchFamily="34" charset="0"/>
              <a:buChar char="•"/>
            </a:pPr>
            <a:r>
              <a:rPr lang="en-GB" sz="1600" dirty="0" smtClean="0">
                <a:solidFill>
                  <a:srgbClr val="FF0074"/>
                </a:solidFill>
              </a:rPr>
              <a:t>Women also have a longer healthy life expectancy</a:t>
            </a:r>
            <a:r>
              <a:rPr lang="en-GB" sz="1600" dirty="0">
                <a:solidFill>
                  <a:srgbClr val="FF0074"/>
                </a:solidFill>
              </a:rPr>
              <a:t> </a:t>
            </a:r>
            <a:r>
              <a:rPr lang="en-GB" sz="1600" dirty="0" smtClean="0">
                <a:solidFill>
                  <a:srgbClr val="FF0074"/>
                </a:solidFill>
              </a:rPr>
              <a:t>predicted at birth than men in Newham, by 3 years</a:t>
            </a:r>
          </a:p>
          <a:p>
            <a:pPr marL="171450" indent="-171450">
              <a:buFont typeface="Arial" panose="020B0604020202020204" pitchFamily="34" charset="0"/>
              <a:buChar char="•"/>
            </a:pPr>
            <a:r>
              <a:rPr lang="en-GB" sz="1600" dirty="0" smtClean="0">
                <a:solidFill>
                  <a:srgbClr val="FF0074"/>
                </a:solidFill>
              </a:rPr>
              <a:t>Healthy life expectancy at birth is lower in Newham for both men and women than the England  average by </a:t>
            </a:r>
            <a:r>
              <a:rPr lang="en-GB" sz="1600" dirty="0">
                <a:solidFill>
                  <a:srgbClr val="FF0074"/>
                </a:solidFill>
              </a:rPr>
              <a:t>5</a:t>
            </a:r>
            <a:r>
              <a:rPr lang="en-GB" sz="1600" dirty="0" smtClean="0">
                <a:solidFill>
                  <a:srgbClr val="FF0074"/>
                </a:solidFill>
              </a:rPr>
              <a:t> years (men) and 2.5 years (women) </a:t>
            </a:r>
          </a:p>
          <a:p>
            <a:pPr marL="171450" indent="-171450">
              <a:buFont typeface="Arial" panose="020B0604020202020204" pitchFamily="34" charset="0"/>
              <a:buChar char="•"/>
            </a:pPr>
            <a:r>
              <a:rPr lang="en-GB" sz="1600" dirty="0" smtClean="0">
                <a:solidFill>
                  <a:srgbClr val="FF0074"/>
                </a:solidFill>
              </a:rPr>
              <a:t>The </a:t>
            </a:r>
            <a:r>
              <a:rPr lang="en-GB" sz="1600" dirty="0">
                <a:solidFill>
                  <a:srgbClr val="FF0074"/>
                </a:solidFill>
              </a:rPr>
              <a:t>impact of the difference in healthy life expectancy is most marked </a:t>
            </a:r>
            <a:r>
              <a:rPr lang="en-GB" sz="1600" dirty="0" smtClean="0">
                <a:solidFill>
                  <a:srgbClr val="FF0074"/>
                </a:solidFill>
              </a:rPr>
              <a:t>in </a:t>
            </a:r>
            <a:r>
              <a:rPr lang="en-GB" sz="1600" dirty="0">
                <a:solidFill>
                  <a:srgbClr val="FF0074"/>
                </a:solidFill>
              </a:rPr>
              <a:t>the over 65s </a:t>
            </a:r>
            <a:r>
              <a:rPr lang="en-GB" sz="1600" dirty="0" smtClean="0">
                <a:solidFill>
                  <a:srgbClr val="FF0074"/>
                </a:solidFill>
              </a:rPr>
              <a:t>with women having 1.9 fewer healthy years than England counterparts and men 4.2 fewer healthy years</a:t>
            </a:r>
          </a:p>
          <a:p>
            <a:pPr marL="171450" indent="-171450">
              <a:buFont typeface="Arial" panose="020B0604020202020204" pitchFamily="34" charset="0"/>
              <a:buChar char="•"/>
            </a:pPr>
            <a:r>
              <a:rPr lang="en-GB" sz="1600" dirty="0" smtClean="0">
                <a:solidFill>
                  <a:srgbClr val="FF0074"/>
                </a:solidFill>
              </a:rPr>
              <a:t>Deprivation has an effect upon life expectancy. In Newham, men living in the least deprived areas are expected to live on average an extra 6.6 years than those in the most deprived areas.  For women, the figure is 5.5 years</a:t>
            </a:r>
            <a:endParaRPr lang="en-GB" sz="1600" dirty="0">
              <a:solidFill>
                <a:srgbClr val="FF0074"/>
              </a:solidFill>
            </a:endParaRPr>
          </a:p>
        </p:txBody>
      </p:sp>
      <p:sp>
        <p:nvSpPr>
          <p:cNvPr id="13" name="Up Arrow Callout 12"/>
          <p:cNvSpPr/>
          <p:nvPr/>
        </p:nvSpPr>
        <p:spPr>
          <a:xfrm>
            <a:off x="278781" y="5193627"/>
            <a:ext cx="1944216" cy="1296144"/>
          </a:xfrm>
          <a:prstGeom prst="up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2"/>
                </a:solidFill>
              </a:rPr>
              <a:t>The rate of premature deaths in Newham males is significantly higher than London</a:t>
            </a:r>
            <a:endParaRPr lang="en-GB" sz="1200" strike="sngStrike" dirty="0">
              <a:solidFill>
                <a:schemeClr val="tx2"/>
              </a:solidFill>
            </a:endParaRPr>
          </a:p>
        </p:txBody>
      </p:sp>
      <p:sp>
        <p:nvSpPr>
          <p:cNvPr id="23" name="Up Arrow Callout 22"/>
          <p:cNvSpPr/>
          <p:nvPr/>
        </p:nvSpPr>
        <p:spPr>
          <a:xfrm>
            <a:off x="2538590" y="5214216"/>
            <a:ext cx="1944216" cy="1296144"/>
          </a:xfrm>
          <a:prstGeom prst="up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2"/>
                </a:solidFill>
              </a:rPr>
              <a:t>The rate of premature deaths in Newham females is significantly higher than London</a:t>
            </a:r>
            <a:endParaRPr lang="en-GB" sz="1200" strike="sngStrike" dirty="0">
              <a:solidFill>
                <a:schemeClr val="tx2"/>
              </a:solidFill>
            </a:endParaRPr>
          </a:p>
        </p:txBody>
      </p:sp>
      <p:sp>
        <p:nvSpPr>
          <p:cNvPr id="24" name="Up Arrow Callout 23"/>
          <p:cNvSpPr/>
          <p:nvPr/>
        </p:nvSpPr>
        <p:spPr>
          <a:xfrm>
            <a:off x="4951218" y="5214216"/>
            <a:ext cx="3187155" cy="1296144"/>
          </a:xfrm>
          <a:prstGeom prst="up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2"/>
                </a:solidFill>
              </a:rPr>
              <a:t>The biggest cause of premature mortality is cancer, followed by cardiovascular disease and heart disease </a:t>
            </a:r>
            <a:endParaRPr lang="en-GB" sz="1200" dirty="0">
              <a:solidFill>
                <a:schemeClr val="tx2"/>
              </a:solidFill>
            </a:endParaRPr>
          </a:p>
        </p:txBody>
      </p:sp>
      <p:sp>
        <p:nvSpPr>
          <p:cNvPr id="25" name="Up Arrow Callout 24"/>
          <p:cNvSpPr/>
          <p:nvPr/>
        </p:nvSpPr>
        <p:spPr>
          <a:xfrm>
            <a:off x="8651358" y="5207437"/>
            <a:ext cx="3187155" cy="1296144"/>
          </a:xfrm>
          <a:prstGeom prst="up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2"/>
                </a:solidFill>
              </a:rPr>
              <a:t>The rate of mortality due to cardiovascular disease in Newham is particularly high compared to London and England</a:t>
            </a:r>
            <a:endParaRPr lang="en-GB" sz="1200" dirty="0">
              <a:solidFill>
                <a:schemeClr val="tx2"/>
              </a:solidFill>
            </a:endParaRPr>
          </a:p>
        </p:txBody>
      </p:sp>
      <p:pic>
        <p:nvPicPr>
          <p:cNvPr id="2" name="Picture 1"/>
          <p:cNvPicPr preferRelativeResize="0">
            <a:picLocks/>
          </p:cNvPicPr>
          <p:nvPr/>
        </p:nvPicPr>
        <p:blipFill>
          <a:blip r:embed="rId3"/>
          <a:stretch>
            <a:fillRect/>
          </a:stretch>
        </p:blipFill>
        <p:spPr>
          <a:xfrm>
            <a:off x="159419" y="2994181"/>
            <a:ext cx="2160000" cy="2160000"/>
          </a:xfrm>
          <a:prstGeom prst="rect">
            <a:avLst/>
          </a:prstGeom>
        </p:spPr>
      </p:pic>
      <p:pic>
        <p:nvPicPr>
          <p:cNvPr id="3" name="Picture 2"/>
          <p:cNvPicPr preferRelativeResize="0">
            <a:picLocks/>
          </p:cNvPicPr>
          <p:nvPr/>
        </p:nvPicPr>
        <p:blipFill>
          <a:blip r:embed="rId4"/>
          <a:stretch>
            <a:fillRect/>
          </a:stretch>
        </p:blipFill>
        <p:spPr>
          <a:xfrm>
            <a:off x="2429160" y="2994181"/>
            <a:ext cx="2160000" cy="2160000"/>
          </a:xfrm>
          <a:prstGeom prst="rect">
            <a:avLst/>
          </a:prstGeom>
        </p:spPr>
      </p:pic>
      <p:pic>
        <p:nvPicPr>
          <p:cNvPr id="4" name="Picture 3"/>
          <p:cNvPicPr preferRelativeResize="0">
            <a:picLocks/>
          </p:cNvPicPr>
          <p:nvPr/>
        </p:nvPicPr>
        <p:blipFill>
          <a:blip r:embed="rId5"/>
          <a:stretch>
            <a:fillRect/>
          </a:stretch>
        </p:blipFill>
        <p:spPr>
          <a:xfrm>
            <a:off x="4727054" y="2996952"/>
            <a:ext cx="3600000" cy="2160000"/>
          </a:xfrm>
          <a:prstGeom prst="rect">
            <a:avLst/>
          </a:prstGeom>
        </p:spPr>
      </p:pic>
      <p:pic>
        <p:nvPicPr>
          <p:cNvPr id="5" name="Picture 4"/>
          <p:cNvPicPr preferRelativeResize="0">
            <a:picLocks/>
          </p:cNvPicPr>
          <p:nvPr/>
        </p:nvPicPr>
        <p:blipFill>
          <a:blip r:embed="rId6"/>
          <a:stretch>
            <a:fillRect/>
          </a:stretch>
        </p:blipFill>
        <p:spPr>
          <a:xfrm>
            <a:off x="8444935" y="2994181"/>
            <a:ext cx="3600000" cy="2160000"/>
          </a:xfrm>
          <a:prstGeom prst="rect">
            <a:avLst/>
          </a:prstGeom>
        </p:spPr>
      </p:pic>
      <p:sp>
        <p:nvSpPr>
          <p:cNvPr id="7" name="Slide Number Placeholder 6"/>
          <p:cNvSpPr>
            <a:spLocks noGrp="1"/>
          </p:cNvSpPr>
          <p:nvPr>
            <p:ph type="sldNum" sz="quarter" idx="12"/>
          </p:nvPr>
        </p:nvSpPr>
        <p:spPr/>
        <p:txBody>
          <a:bodyPr/>
          <a:lstStyle/>
          <a:p>
            <a:fld id="{13D2868F-8BDD-4814-A9FF-20FEB30F74C8}" type="slidenum">
              <a:rPr lang="en-GB" smtClean="0"/>
              <a:t>8</a:t>
            </a:fld>
            <a:endParaRPr lang="en-GB"/>
          </a:p>
        </p:txBody>
      </p:sp>
    </p:spTree>
    <p:extLst>
      <p:ext uri="{BB962C8B-B14F-4D97-AF65-F5344CB8AC3E}">
        <p14:creationId xmlns:p14="http://schemas.microsoft.com/office/powerpoint/2010/main" val="1904847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stretch>
            <a:fillRect/>
          </a:stretch>
        </p:blipFill>
        <p:spPr>
          <a:xfrm>
            <a:off x="982638" y="1803528"/>
            <a:ext cx="3840813" cy="1481456"/>
          </a:xfrm>
          <a:prstGeom prst="rect">
            <a:avLst/>
          </a:prstGeom>
        </p:spPr>
      </p:pic>
      <p:sp>
        <p:nvSpPr>
          <p:cNvPr id="6" name="Rectangle 5">
            <a:extLst>
              <a:ext uri="{FF2B5EF4-FFF2-40B4-BE49-F238E27FC236}">
                <a16:creationId xmlns:a16="http://schemas.microsoft.com/office/drawing/2014/main" id="{276268B7-36BF-3147-B4AE-3B388CC39A5F}"/>
              </a:ext>
            </a:extLst>
          </p:cNvPr>
          <p:cNvSpPr/>
          <p:nvPr/>
        </p:nvSpPr>
        <p:spPr>
          <a:xfrm>
            <a:off x="0" y="3"/>
            <a:ext cx="12190413" cy="539645"/>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smtClean="0">
                <a:solidFill>
                  <a:schemeClr val="bg1"/>
                </a:solidFill>
              </a:rPr>
              <a:t>What causes people to die early?</a:t>
            </a:r>
            <a:endParaRPr lang="en-GB" sz="3200" b="1" dirty="0">
              <a:solidFill>
                <a:schemeClr val="bg1"/>
              </a:solidFill>
            </a:endParaRPr>
          </a:p>
        </p:txBody>
      </p:sp>
      <p:sp>
        <p:nvSpPr>
          <p:cNvPr id="4" name="TextBox 7168"/>
          <p:cNvSpPr txBox="1">
            <a:spLocks noChangeArrowheads="1"/>
          </p:cNvSpPr>
          <p:nvPr/>
        </p:nvSpPr>
        <p:spPr bwMode="auto">
          <a:xfrm>
            <a:off x="554230" y="599004"/>
            <a:ext cx="4686061" cy="83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3" tIns="45712" rIns="91423" bIns="45712">
            <a:spAutoFit/>
          </a:bodyPr>
          <a:lstStyle>
            <a:lvl1pPr>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1pPr>
            <a:lvl2pPr marL="742950" indent="-28575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2pPr>
            <a:lvl3pPr marL="11430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3pPr>
            <a:lvl4pPr marL="16002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4pPr>
            <a:lvl5pPr marL="20574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GB" altLang="en-US" sz="1600" b="1" dirty="0" smtClean="0">
                <a:solidFill>
                  <a:srgbClr val="D10074"/>
                </a:solidFill>
                <a:latin typeface="+mn-lt"/>
              </a:rPr>
              <a:t>DEPRIVATION: </a:t>
            </a:r>
          </a:p>
          <a:p>
            <a:pPr>
              <a:spcBef>
                <a:spcPct val="0"/>
              </a:spcBef>
              <a:buClrTx/>
              <a:buFontTx/>
              <a:buNone/>
            </a:pPr>
            <a:r>
              <a:rPr lang="en-GB" altLang="en-US" sz="1600" b="1" dirty="0" smtClean="0">
                <a:solidFill>
                  <a:srgbClr val="D10074"/>
                </a:solidFill>
                <a:latin typeface="+mn-lt"/>
              </a:rPr>
              <a:t>Top </a:t>
            </a:r>
            <a:r>
              <a:rPr lang="en-GB" altLang="en-US" sz="1600" b="1" dirty="0">
                <a:solidFill>
                  <a:srgbClr val="D10074"/>
                </a:solidFill>
                <a:latin typeface="+mn-lt"/>
              </a:rPr>
              <a:t>3 causes of death and difference in </a:t>
            </a:r>
            <a:r>
              <a:rPr lang="en-GB" altLang="en-US" sz="1600" b="1" dirty="0" smtClean="0">
                <a:solidFill>
                  <a:srgbClr val="D10074"/>
                </a:solidFill>
                <a:latin typeface="+mn-lt"/>
              </a:rPr>
              <a:t>months </a:t>
            </a:r>
            <a:r>
              <a:rPr lang="en-GB" altLang="en-US" sz="1600" b="1" dirty="0">
                <a:solidFill>
                  <a:srgbClr val="D10074"/>
                </a:solidFill>
                <a:latin typeface="+mn-lt"/>
              </a:rPr>
              <a:t>of life lost between most and </a:t>
            </a:r>
            <a:r>
              <a:rPr lang="en-GB" altLang="en-US" sz="1600" b="1" dirty="0" smtClean="0">
                <a:solidFill>
                  <a:srgbClr val="D10074"/>
                </a:solidFill>
                <a:latin typeface="+mn-lt"/>
              </a:rPr>
              <a:t>least </a:t>
            </a:r>
            <a:r>
              <a:rPr lang="en-GB" altLang="en-US" sz="1600" b="1" dirty="0">
                <a:solidFill>
                  <a:srgbClr val="D10074"/>
                </a:solidFill>
                <a:latin typeface="+mn-lt"/>
              </a:rPr>
              <a:t>deprived areas: </a:t>
            </a:r>
          </a:p>
        </p:txBody>
      </p:sp>
      <p:grpSp>
        <p:nvGrpSpPr>
          <p:cNvPr id="7" name="Group 7180"/>
          <p:cNvGrpSpPr>
            <a:grpSpLocks/>
          </p:cNvGrpSpPr>
          <p:nvPr/>
        </p:nvGrpSpPr>
        <p:grpSpPr bwMode="auto">
          <a:xfrm>
            <a:off x="1373584" y="1457474"/>
            <a:ext cx="3225800" cy="387350"/>
            <a:chOff x="1083968" y="4359027"/>
            <a:chExt cx="3225120" cy="388846"/>
          </a:xfrm>
        </p:grpSpPr>
        <p:sp>
          <p:nvSpPr>
            <p:cNvPr id="8" name="TextBox 7179"/>
            <p:cNvSpPr txBox="1">
              <a:spLocks noChangeArrowheads="1"/>
            </p:cNvSpPr>
            <p:nvPr/>
          </p:nvSpPr>
          <p:spPr bwMode="auto">
            <a:xfrm>
              <a:off x="2437327" y="4370239"/>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1pPr>
              <a:lvl2pPr marL="742950" indent="-28575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2pPr>
              <a:lvl3pPr marL="11430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3pPr>
              <a:lvl4pPr marL="16002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4pPr>
              <a:lvl5pPr marL="20574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GB" altLang="en-US" b="1" dirty="0">
                  <a:solidFill>
                    <a:srgbClr val="D10074"/>
                  </a:solidFill>
                </a:rPr>
                <a:t>2.</a:t>
              </a:r>
            </a:p>
          </p:txBody>
        </p:sp>
        <p:sp>
          <p:nvSpPr>
            <p:cNvPr id="9" name="TextBox 57"/>
            <p:cNvSpPr txBox="1">
              <a:spLocks noChangeArrowheads="1"/>
            </p:cNvSpPr>
            <p:nvPr/>
          </p:nvSpPr>
          <p:spPr bwMode="auto">
            <a:xfrm>
              <a:off x="1083968" y="4378541"/>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1pPr>
              <a:lvl2pPr marL="742950" indent="-28575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2pPr>
              <a:lvl3pPr marL="11430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3pPr>
              <a:lvl4pPr marL="16002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4pPr>
              <a:lvl5pPr marL="20574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GB" altLang="en-US" b="1" dirty="0">
                  <a:solidFill>
                    <a:srgbClr val="D10074"/>
                  </a:solidFill>
                </a:rPr>
                <a:t>1.</a:t>
              </a:r>
            </a:p>
          </p:txBody>
        </p:sp>
        <p:sp>
          <p:nvSpPr>
            <p:cNvPr id="10" name="TextBox 58"/>
            <p:cNvSpPr txBox="1">
              <a:spLocks noChangeArrowheads="1"/>
            </p:cNvSpPr>
            <p:nvPr/>
          </p:nvSpPr>
          <p:spPr bwMode="auto">
            <a:xfrm>
              <a:off x="3661016" y="4359027"/>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1pPr>
              <a:lvl2pPr marL="742950" indent="-28575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2pPr>
              <a:lvl3pPr marL="11430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3pPr>
              <a:lvl4pPr marL="16002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4pPr>
              <a:lvl5pPr marL="20574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GB" altLang="en-US" b="1">
                  <a:solidFill>
                    <a:srgbClr val="D10074"/>
                  </a:solidFill>
                </a:rPr>
                <a:t>3.</a:t>
              </a:r>
            </a:p>
          </p:txBody>
        </p:sp>
      </p:grpSp>
      <p:pic>
        <p:nvPicPr>
          <p:cNvPr id="11" name="Picture 3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4566" y="1922909"/>
            <a:ext cx="85725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16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5247" y="3702656"/>
            <a:ext cx="761906" cy="123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ectangle 55"/>
          <p:cNvSpPr/>
          <p:nvPr/>
        </p:nvSpPr>
        <p:spPr>
          <a:xfrm>
            <a:off x="6167214" y="1599961"/>
            <a:ext cx="5544616" cy="568793"/>
          </a:xfrm>
          <a:prstGeom prst="rect">
            <a:avLst/>
          </a:prstGeom>
          <a:noFill/>
          <a:ln>
            <a:solidFill>
              <a:srgbClr val="D10074"/>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defRPr/>
            </a:pPr>
            <a:r>
              <a:rPr lang="en-GB" sz="1600" b="1" dirty="0">
                <a:solidFill>
                  <a:srgbClr val="D10074"/>
                </a:solidFill>
              </a:rPr>
              <a:t>Years of life lost (YLL) per 100,000 population due to </a:t>
            </a:r>
            <a:r>
              <a:rPr lang="en-GB" sz="1600" b="1" dirty="0" smtClean="0">
                <a:solidFill>
                  <a:srgbClr val="D10074"/>
                </a:solidFill>
              </a:rPr>
              <a:t>disease </a:t>
            </a:r>
            <a:r>
              <a:rPr lang="en-GB" sz="1600" b="1" dirty="0">
                <a:solidFill>
                  <a:srgbClr val="D10074"/>
                </a:solidFill>
              </a:rPr>
              <a:t>(2016</a:t>
            </a:r>
            <a:r>
              <a:rPr lang="en-GB" sz="1600" b="1" dirty="0" smtClean="0">
                <a:solidFill>
                  <a:srgbClr val="D10074"/>
                </a:solidFill>
              </a:rPr>
              <a:t>)  </a:t>
            </a:r>
            <a:r>
              <a:rPr lang="en-GB" sz="1000" b="1" dirty="0" smtClean="0">
                <a:solidFill>
                  <a:srgbClr val="D10074"/>
                </a:solidFill>
              </a:rPr>
              <a:t>(</a:t>
            </a:r>
            <a:r>
              <a:rPr lang="en-GB" sz="1000" b="1" i="1" dirty="0" smtClean="0">
                <a:solidFill>
                  <a:srgbClr val="D10074"/>
                </a:solidFill>
              </a:rPr>
              <a:t>Global burden of disease study 2017)</a:t>
            </a:r>
            <a:endParaRPr lang="en-GB" sz="1600" b="1" dirty="0">
              <a:solidFill>
                <a:srgbClr val="D10074"/>
              </a:solidFill>
            </a:endParaRPr>
          </a:p>
        </p:txBody>
      </p:sp>
      <p:graphicFrame>
        <p:nvGraphicFramePr>
          <p:cNvPr id="57" name="Table 56"/>
          <p:cNvGraphicFramePr>
            <a:graphicFrameLocks noGrp="1"/>
          </p:cNvGraphicFramePr>
          <p:nvPr>
            <p:extLst>
              <p:ext uri="{D42A27DB-BD31-4B8C-83A1-F6EECF244321}">
                <p14:modId xmlns:p14="http://schemas.microsoft.com/office/powerpoint/2010/main" val="4101682350"/>
              </p:ext>
            </p:extLst>
          </p:nvPr>
        </p:nvGraphicFramePr>
        <p:xfrm>
          <a:off x="6277307" y="2385502"/>
          <a:ext cx="4953731" cy="2098043"/>
        </p:xfrm>
        <a:graphic>
          <a:graphicData uri="http://schemas.openxmlformats.org/drawingml/2006/table">
            <a:tbl>
              <a:tblPr firstRow="1" bandRow="1"/>
              <a:tblGrid>
                <a:gridCol w="825623">
                  <a:extLst>
                    <a:ext uri="{9D8B030D-6E8A-4147-A177-3AD203B41FA5}">
                      <a16:colId xmlns:a16="http://schemas.microsoft.com/office/drawing/2014/main" val="20000"/>
                    </a:ext>
                  </a:extLst>
                </a:gridCol>
                <a:gridCol w="707499">
                  <a:extLst>
                    <a:ext uri="{9D8B030D-6E8A-4147-A177-3AD203B41FA5}">
                      <a16:colId xmlns:a16="http://schemas.microsoft.com/office/drawing/2014/main" val="20001"/>
                    </a:ext>
                  </a:extLst>
                </a:gridCol>
                <a:gridCol w="779821">
                  <a:extLst>
                    <a:ext uri="{9D8B030D-6E8A-4147-A177-3AD203B41FA5}">
                      <a16:colId xmlns:a16="http://schemas.microsoft.com/office/drawing/2014/main" val="20002"/>
                    </a:ext>
                  </a:extLst>
                </a:gridCol>
                <a:gridCol w="701837">
                  <a:extLst>
                    <a:ext uri="{9D8B030D-6E8A-4147-A177-3AD203B41FA5}">
                      <a16:colId xmlns:a16="http://schemas.microsoft.com/office/drawing/2014/main" val="20003"/>
                    </a:ext>
                  </a:extLst>
                </a:gridCol>
                <a:gridCol w="1013768">
                  <a:extLst>
                    <a:ext uri="{9D8B030D-6E8A-4147-A177-3AD203B41FA5}">
                      <a16:colId xmlns:a16="http://schemas.microsoft.com/office/drawing/2014/main" val="20004"/>
                    </a:ext>
                  </a:extLst>
                </a:gridCol>
                <a:gridCol w="925183">
                  <a:extLst>
                    <a:ext uri="{9D8B030D-6E8A-4147-A177-3AD203B41FA5}">
                      <a16:colId xmlns:a16="http://schemas.microsoft.com/office/drawing/2014/main" val="20005"/>
                    </a:ext>
                  </a:extLst>
                </a:gridCol>
              </a:tblGrid>
              <a:tr h="902475">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pPr algn="ctr"/>
                      <a:r>
                        <a:rPr lang="en-GB" sz="1200" dirty="0" smtClean="0">
                          <a:solidFill>
                            <a:srgbClr val="7030A0"/>
                          </a:solidFill>
                          <a:latin typeface="+mn-lt"/>
                        </a:rPr>
                        <a:t>Heart disease</a:t>
                      </a:r>
                      <a:endParaRPr lang="en-GB" sz="1200" dirty="0">
                        <a:solidFill>
                          <a:srgbClr val="7030A0"/>
                        </a:solidFill>
                        <a:latin typeface="+mn-lt"/>
                      </a:endParaRPr>
                    </a:p>
                  </a:txBody>
                  <a:tcPr marL="91431" marR="91431" marT="45703" marB="45703"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pPr algn="ctr"/>
                      <a:r>
                        <a:rPr lang="en-GB" sz="1200" dirty="0" smtClean="0">
                          <a:solidFill>
                            <a:srgbClr val="7030A0"/>
                          </a:solidFill>
                          <a:latin typeface="+mn-lt"/>
                        </a:rPr>
                        <a:t>Lung</a:t>
                      </a:r>
                      <a:r>
                        <a:rPr lang="en-GB" sz="1200" baseline="0" dirty="0" smtClean="0">
                          <a:solidFill>
                            <a:srgbClr val="7030A0"/>
                          </a:solidFill>
                          <a:latin typeface="+mn-lt"/>
                        </a:rPr>
                        <a:t> c</a:t>
                      </a:r>
                      <a:r>
                        <a:rPr lang="en-GB" sz="1200" dirty="0" smtClean="0">
                          <a:solidFill>
                            <a:srgbClr val="7030A0"/>
                          </a:solidFill>
                          <a:latin typeface="+mn-lt"/>
                        </a:rPr>
                        <a:t>ancer</a:t>
                      </a:r>
                      <a:endParaRPr lang="en-GB" sz="1200" dirty="0">
                        <a:solidFill>
                          <a:srgbClr val="7030A0"/>
                        </a:solidFill>
                        <a:latin typeface="+mn-lt"/>
                      </a:endParaRPr>
                    </a:p>
                  </a:txBody>
                  <a:tcPr marL="91431" marR="91431" marT="45703" marB="45703"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pPr algn="ctr"/>
                      <a:r>
                        <a:rPr lang="en-GB" sz="1200" dirty="0" smtClean="0">
                          <a:solidFill>
                            <a:srgbClr val="7030A0"/>
                          </a:solidFill>
                          <a:latin typeface="+mn-lt"/>
                        </a:rPr>
                        <a:t>Stroke</a:t>
                      </a:r>
                      <a:endParaRPr lang="en-GB" sz="1200" dirty="0">
                        <a:solidFill>
                          <a:srgbClr val="7030A0"/>
                        </a:solidFill>
                        <a:latin typeface="+mn-lt"/>
                      </a:endParaRPr>
                    </a:p>
                  </a:txBody>
                  <a:tcPr marL="91431" marR="91431" marT="45703" marB="45703"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pPr algn="ctr"/>
                      <a:r>
                        <a:rPr lang="en-GB" sz="1200" dirty="0" smtClean="0">
                          <a:solidFill>
                            <a:srgbClr val="7030A0"/>
                          </a:solidFill>
                          <a:latin typeface="+mn-lt"/>
                        </a:rPr>
                        <a:t>COPD</a:t>
                      </a:r>
                      <a:endParaRPr lang="en-GB" sz="1200" dirty="0">
                        <a:solidFill>
                          <a:srgbClr val="7030A0"/>
                        </a:solidFill>
                        <a:latin typeface="+mn-lt"/>
                      </a:endParaRPr>
                    </a:p>
                  </a:txBody>
                  <a:tcPr marL="91431" marR="91431" marT="45703" marB="45703"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pPr algn="ctr"/>
                      <a:r>
                        <a:rPr lang="en-GB" sz="1200" dirty="0" smtClean="0">
                          <a:solidFill>
                            <a:srgbClr val="7030A0"/>
                          </a:solidFill>
                          <a:latin typeface="+mn-lt"/>
                        </a:rPr>
                        <a:t>Lower</a:t>
                      </a:r>
                      <a:r>
                        <a:rPr lang="en-GB" sz="1200" baseline="0" dirty="0" smtClean="0">
                          <a:solidFill>
                            <a:srgbClr val="7030A0"/>
                          </a:solidFill>
                          <a:latin typeface="+mn-lt"/>
                        </a:rPr>
                        <a:t> respiratory</a:t>
                      </a:r>
                      <a:endParaRPr lang="en-GB" sz="1200" dirty="0">
                        <a:solidFill>
                          <a:srgbClr val="7030A0"/>
                        </a:solidFill>
                        <a:latin typeface="+mn-lt"/>
                      </a:endParaRPr>
                    </a:p>
                  </a:txBody>
                  <a:tcPr marL="91431" marR="91431" marT="45703" marB="45703"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pPr algn="ctr"/>
                      <a:r>
                        <a:rPr lang="en-GB" sz="1200" dirty="0" smtClean="0">
                          <a:solidFill>
                            <a:srgbClr val="7030A0"/>
                          </a:solidFill>
                          <a:latin typeface="+mn-lt"/>
                        </a:rPr>
                        <a:t>Dementia</a:t>
                      </a:r>
                      <a:endParaRPr lang="en-GB" sz="1200" dirty="0">
                        <a:solidFill>
                          <a:srgbClr val="7030A0"/>
                        </a:solidFill>
                        <a:latin typeface="+mn-lt"/>
                      </a:endParaRPr>
                    </a:p>
                  </a:txBody>
                  <a:tcPr marL="91431" marR="91431" marT="45703" marB="45703"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10000"/>
                  </a:ext>
                </a:extLst>
              </a:tr>
              <a:tr h="59778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400" b="1" dirty="0" smtClean="0">
                          <a:solidFill>
                            <a:srgbClr val="FF0000"/>
                          </a:solidFill>
                        </a:rPr>
                        <a:t>1259*</a:t>
                      </a:r>
                      <a:endParaRPr lang="en-GB" sz="1400" b="1" dirty="0">
                        <a:solidFill>
                          <a:srgbClr val="FF0000"/>
                        </a:solidFill>
                      </a:endParaRPr>
                    </a:p>
                  </a:txBody>
                  <a:tcPr marL="91431" marR="91431" marT="45703" marB="45703"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400" dirty="0" smtClean="0">
                          <a:solidFill>
                            <a:srgbClr val="7030A0"/>
                          </a:solidFill>
                        </a:rPr>
                        <a:t>703</a:t>
                      </a:r>
                      <a:endParaRPr lang="en-GB" sz="1400" dirty="0">
                        <a:solidFill>
                          <a:srgbClr val="7030A0"/>
                        </a:solidFill>
                      </a:endParaRPr>
                    </a:p>
                  </a:txBody>
                  <a:tcPr marL="91431" marR="91431" marT="45703" marB="45703"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400" dirty="0" smtClean="0">
                          <a:solidFill>
                            <a:srgbClr val="7030A0"/>
                          </a:solidFill>
                        </a:rPr>
                        <a:t>420</a:t>
                      </a:r>
                      <a:endParaRPr lang="en-GB" sz="1400" dirty="0">
                        <a:solidFill>
                          <a:srgbClr val="7030A0"/>
                        </a:solidFill>
                      </a:endParaRPr>
                    </a:p>
                  </a:txBody>
                  <a:tcPr marL="91431" marR="91431" marT="45703" marB="45703"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400" dirty="0" smtClean="0">
                          <a:solidFill>
                            <a:srgbClr val="7030A0"/>
                          </a:solidFill>
                        </a:rPr>
                        <a:t>522</a:t>
                      </a:r>
                      <a:endParaRPr lang="en-GB" sz="1400" dirty="0">
                        <a:solidFill>
                          <a:srgbClr val="7030A0"/>
                        </a:solidFill>
                      </a:endParaRPr>
                    </a:p>
                  </a:txBody>
                  <a:tcPr marL="91431" marR="91431" marT="45703" marB="45703"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400" b="1" dirty="0" smtClean="0">
                          <a:solidFill>
                            <a:srgbClr val="FF0000"/>
                          </a:solidFill>
                        </a:rPr>
                        <a:t>396*</a:t>
                      </a:r>
                      <a:endParaRPr lang="en-GB" sz="1400" b="1" dirty="0">
                        <a:solidFill>
                          <a:srgbClr val="FF0000"/>
                        </a:solidFill>
                      </a:endParaRPr>
                    </a:p>
                  </a:txBody>
                  <a:tcPr marL="91431" marR="91431" marT="45703" marB="45703"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400" dirty="0" smtClean="0">
                          <a:solidFill>
                            <a:srgbClr val="7030A0"/>
                          </a:solidFill>
                        </a:rPr>
                        <a:t>340</a:t>
                      </a:r>
                      <a:endParaRPr lang="en-GB" sz="1400" dirty="0">
                        <a:solidFill>
                          <a:srgbClr val="7030A0"/>
                        </a:solidFill>
                      </a:endParaRPr>
                    </a:p>
                  </a:txBody>
                  <a:tcPr marL="91431" marR="91431" marT="45703" marB="45703"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0001"/>
                  </a:ext>
                </a:extLst>
              </a:tr>
              <a:tr h="59778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GB" sz="1400" dirty="0"/>
                    </a:p>
                  </a:txBody>
                  <a:tcPr marL="91431" marR="91431" marT="45703" marB="45703">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GB" sz="1400" dirty="0"/>
                    </a:p>
                  </a:txBody>
                  <a:tcPr marL="91431" marR="91431" marT="45703" marB="45703">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GB" sz="1400" dirty="0"/>
                    </a:p>
                  </a:txBody>
                  <a:tcPr marL="91431" marR="91431" marT="45703" marB="45703">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GB" sz="1400" dirty="0"/>
                    </a:p>
                  </a:txBody>
                  <a:tcPr marL="91431" marR="91431" marT="45703" marB="45703">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GB" sz="1400" dirty="0"/>
                    </a:p>
                  </a:txBody>
                  <a:tcPr marL="91431" marR="91431" marT="45703" marB="45703">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GB" sz="1400" dirty="0"/>
                    </a:p>
                  </a:txBody>
                  <a:tcPr marL="91431" marR="91431" marT="45703" marB="45703">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10002"/>
                  </a:ext>
                </a:extLst>
              </a:tr>
            </a:tbl>
          </a:graphicData>
        </a:graphic>
      </p:graphicFrame>
      <p:pic>
        <p:nvPicPr>
          <p:cNvPr id="59" name="Picture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33001" y="3948181"/>
            <a:ext cx="691944" cy="44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75325" y="3964067"/>
            <a:ext cx="561063" cy="4344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 name="Picture 8"/>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00000" flipV="1">
            <a:off x="7928063" y="3964067"/>
            <a:ext cx="518122" cy="44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6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5936" y="3948181"/>
            <a:ext cx="602509" cy="45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6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80157" y="3978546"/>
            <a:ext cx="673396" cy="432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9"/>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12093" y="3948181"/>
            <a:ext cx="673436" cy="46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TextBox 10"/>
          <p:cNvSpPr txBox="1">
            <a:spLocks noChangeArrowheads="1"/>
          </p:cNvSpPr>
          <p:nvPr/>
        </p:nvSpPr>
        <p:spPr bwMode="auto">
          <a:xfrm>
            <a:off x="6333001" y="4603982"/>
            <a:ext cx="3562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1pPr>
            <a:lvl2pPr marL="742950" indent="-28575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2pPr>
            <a:lvl3pPr marL="11430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3pPr>
            <a:lvl4pPr marL="16002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4pPr>
            <a:lvl5pPr marL="20574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GB" altLang="en-US" sz="1200" b="1" dirty="0">
                <a:solidFill>
                  <a:srgbClr val="FF0000"/>
                </a:solidFill>
              </a:rPr>
              <a:t>*Significantly worse than national average</a:t>
            </a:r>
          </a:p>
        </p:txBody>
      </p:sp>
      <p:sp>
        <p:nvSpPr>
          <p:cNvPr id="77" name="Rounded Rectangle 76"/>
          <p:cNvSpPr/>
          <p:nvPr/>
        </p:nvSpPr>
        <p:spPr>
          <a:xfrm>
            <a:off x="203372" y="5084990"/>
            <a:ext cx="5387778" cy="1656378"/>
          </a:xfrm>
          <a:prstGeom prst="roundRect">
            <a:avLst/>
          </a:prstGeom>
          <a:noFill/>
          <a:ln>
            <a:solidFill>
              <a:srgbClr val="FF0074"/>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defRPr/>
            </a:pPr>
            <a:r>
              <a:rPr lang="en-GB" sz="1400" dirty="0">
                <a:solidFill>
                  <a:srgbClr val="C31A4C"/>
                </a:solidFill>
              </a:rPr>
              <a:t>For </a:t>
            </a:r>
            <a:r>
              <a:rPr lang="en-GB" sz="1400" dirty="0" smtClean="0">
                <a:solidFill>
                  <a:srgbClr val="C31A4C"/>
                </a:solidFill>
              </a:rPr>
              <a:t>men, </a:t>
            </a:r>
            <a:r>
              <a:rPr lang="en-GB" sz="1400" dirty="0">
                <a:solidFill>
                  <a:srgbClr val="C31A4C"/>
                </a:solidFill>
              </a:rPr>
              <a:t>circulatory disease (including heart disease and stroke) (</a:t>
            </a:r>
            <a:r>
              <a:rPr lang="en-GB" sz="1400" dirty="0" smtClean="0">
                <a:solidFill>
                  <a:srgbClr val="C31A4C"/>
                </a:solidFill>
              </a:rPr>
              <a:t>28.3%) </a:t>
            </a:r>
            <a:r>
              <a:rPr lang="en-GB" sz="1400" dirty="0">
                <a:solidFill>
                  <a:srgbClr val="C31A4C"/>
                </a:solidFill>
              </a:rPr>
              <a:t>and cancers (</a:t>
            </a:r>
            <a:r>
              <a:rPr lang="en-GB" sz="1400" dirty="0" smtClean="0">
                <a:solidFill>
                  <a:srgbClr val="C31A4C"/>
                </a:solidFill>
              </a:rPr>
              <a:t>28.2%) </a:t>
            </a:r>
            <a:r>
              <a:rPr lang="en-GB" sz="1400" dirty="0">
                <a:solidFill>
                  <a:srgbClr val="C31A4C"/>
                </a:solidFill>
              </a:rPr>
              <a:t>cause the highest </a:t>
            </a:r>
            <a:r>
              <a:rPr lang="en-GB" sz="1400" dirty="0" smtClean="0">
                <a:solidFill>
                  <a:srgbClr val="C31A4C"/>
                </a:solidFill>
              </a:rPr>
              <a:t>difference in number </a:t>
            </a:r>
            <a:r>
              <a:rPr lang="en-GB" sz="1400" dirty="0">
                <a:solidFill>
                  <a:srgbClr val="C31A4C"/>
                </a:solidFill>
              </a:rPr>
              <a:t>of deaths between those living in the most and those living in the </a:t>
            </a:r>
            <a:r>
              <a:rPr lang="en-GB" sz="1400" dirty="0" smtClean="0">
                <a:solidFill>
                  <a:srgbClr val="C31A4C"/>
                </a:solidFill>
              </a:rPr>
              <a:t>least </a:t>
            </a:r>
            <a:r>
              <a:rPr lang="en-GB" sz="1400" dirty="0">
                <a:solidFill>
                  <a:srgbClr val="C31A4C"/>
                </a:solidFill>
              </a:rPr>
              <a:t>deprived areas in Newham. </a:t>
            </a:r>
            <a:r>
              <a:rPr lang="en-GB" sz="1400" dirty="0" smtClean="0">
                <a:solidFill>
                  <a:srgbClr val="C31A4C"/>
                </a:solidFill>
              </a:rPr>
              <a:t>For </a:t>
            </a:r>
            <a:r>
              <a:rPr lang="en-GB" sz="1400" dirty="0">
                <a:solidFill>
                  <a:srgbClr val="C31A4C"/>
                </a:solidFill>
              </a:rPr>
              <a:t>women, it is cancers (30.2%) and </a:t>
            </a:r>
            <a:r>
              <a:rPr lang="en-GB" sz="1400" dirty="0" smtClean="0">
                <a:solidFill>
                  <a:srgbClr val="C31A4C"/>
                </a:solidFill>
              </a:rPr>
              <a:t>mental/behavioural (</a:t>
            </a:r>
            <a:r>
              <a:rPr lang="en-GB" sz="1400" dirty="0">
                <a:solidFill>
                  <a:srgbClr val="C31A4C"/>
                </a:solidFill>
              </a:rPr>
              <a:t>21.8</a:t>
            </a:r>
            <a:r>
              <a:rPr lang="en-GB" sz="1400" dirty="0" smtClean="0">
                <a:solidFill>
                  <a:srgbClr val="C31A4C"/>
                </a:solidFill>
              </a:rPr>
              <a:t>%)</a:t>
            </a:r>
          </a:p>
          <a:p>
            <a:pPr>
              <a:defRPr/>
            </a:pPr>
            <a:endParaRPr lang="en-GB" sz="500" dirty="0">
              <a:solidFill>
                <a:srgbClr val="C31A4C"/>
              </a:solidFill>
            </a:endParaRPr>
          </a:p>
          <a:p>
            <a:pPr>
              <a:defRPr/>
            </a:pPr>
            <a:r>
              <a:rPr lang="en-GB" sz="1400" dirty="0" smtClean="0">
                <a:solidFill>
                  <a:srgbClr val="C31A4C"/>
                </a:solidFill>
              </a:rPr>
              <a:t>Note, mental &amp; behavioural includes dementia.</a:t>
            </a:r>
            <a:endParaRPr lang="en-GB" sz="1400" dirty="0">
              <a:solidFill>
                <a:srgbClr val="C31A4C"/>
              </a:solidFill>
            </a:endParaRPr>
          </a:p>
        </p:txBody>
      </p:sp>
      <p:pic>
        <p:nvPicPr>
          <p:cNvPr id="27" name="Picture 26"/>
          <p:cNvPicPr>
            <a:picLocks noChangeAspect="1"/>
          </p:cNvPicPr>
          <p:nvPr/>
        </p:nvPicPr>
        <p:blipFill>
          <a:blip r:embed="rId10"/>
          <a:stretch>
            <a:fillRect/>
          </a:stretch>
        </p:blipFill>
        <p:spPr>
          <a:xfrm>
            <a:off x="1202110" y="3554955"/>
            <a:ext cx="3596952" cy="1530229"/>
          </a:xfrm>
          <a:prstGeom prst="rect">
            <a:avLst/>
          </a:prstGeom>
        </p:spPr>
      </p:pic>
      <p:sp>
        <p:nvSpPr>
          <p:cNvPr id="35" name="Rounded Rectangle 34"/>
          <p:cNvSpPr/>
          <p:nvPr/>
        </p:nvSpPr>
        <p:spPr>
          <a:xfrm>
            <a:off x="5951190" y="5084990"/>
            <a:ext cx="5844923" cy="1656378"/>
          </a:xfrm>
          <a:prstGeom prst="roundRect">
            <a:avLst/>
          </a:prstGeom>
          <a:noFill/>
          <a:ln>
            <a:solidFill>
              <a:srgbClr val="FF0074"/>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defRPr/>
            </a:pPr>
            <a:r>
              <a:rPr lang="en-GB" sz="1400" dirty="0" smtClean="0">
                <a:solidFill>
                  <a:srgbClr val="C31A4C"/>
                </a:solidFill>
              </a:rPr>
              <a:t>Suicide is also a cause of premature loss of life. In 2016-18, overall suicide rates in Newham were lower than London and England. The gender split shows deaths among Newham females (rate of 5.3 per 100,000) are higher than London (4) and England (4.7), whereas deaths among males (8.7) lower than London (12.5) and England (14.9)</a:t>
            </a:r>
          </a:p>
          <a:p>
            <a:pPr>
              <a:defRPr/>
            </a:pPr>
            <a:endParaRPr lang="en-GB" sz="1600" dirty="0" smtClean="0">
              <a:solidFill>
                <a:srgbClr val="C31A4C"/>
              </a:solidFill>
            </a:endParaRPr>
          </a:p>
          <a:p>
            <a:pPr>
              <a:defRPr/>
            </a:pPr>
            <a:r>
              <a:rPr lang="en-GB" sz="1400" i="1" dirty="0" smtClean="0">
                <a:solidFill>
                  <a:srgbClr val="C31A4C"/>
                </a:solidFill>
              </a:rPr>
              <a:t>Source: PHE covering 2016-18</a:t>
            </a:r>
            <a:endParaRPr lang="en-GB" sz="1400" i="1" dirty="0">
              <a:solidFill>
                <a:srgbClr val="C31A4C"/>
              </a:solidFill>
            </a:endParaRPr>
          </a:p>
        </p:txBody>
      </p:sp>
      <p:sp>
        <p:nvSpPr>
          <p:cNvPr id="31" name="TextBox 30"/>
          <p:cNvSpPr txBox="1"/>
          <p:nvPr/>
        </p:nvSpPr>
        <p:spPr>
          <a:xfrm>
            <a:off x="1133138" y="3337856"/>
            <a:ext cx="3716450" cy="1675320"/>
          </a:xfrm>
          <a:prstGeom prst="rect">
            <a:avLst/>
          </a:prstGeom>
          <a:noFill/>
          <a:ln>
            <a:solidFill>
              <a:srgbClr val="C00000"/>
            </a:solidFill>
          </a:ln>
        </p:spPr>
        <p:txBody>
          <a:bodyPr wrap="square" rtlCol="0">
            <a:spAutoFit/>
          </a:bodyPr>
          <a:lstStyle/>
          <a:p>
            <a:endParaRPr lang="en-GB" dirty="0"/>
          </a:p>
        </p:txBody>
      </p:sp>
      <p:sp>
        <p:nvSpPr>
          <p:cNvPr id="33" name="TextBox 32"/>
          <p:cNvSpPr txBox="1"/>
          <p:nvPr/>
        </p:nvSpPr>
        <p:spPr>
          <a:xfrm>
            <a:off x="1133138" y="1774965"/>
            <a:ext cx="3727219" cy="1510019"/>
          </a:xfrm>
          <a:prstGeom prst="rect">
            <a:avLst/>
          </a:prstGeom>
          <a:noFill/>
          <a:ln>
            <a:solidFill>
              <a:srgbClr val="C00000"/>
            </a:solidFill>
          </a:ln>
        </p:spPr>
        <p:txBody>
          <a:bodyPr wrap="square" rtlCol="0">
            <a:spAutoFit/>
          </a:bodyPr>
          <a:lstStyle/>
          <a:p>
            <a:endParaRPr lang="en-GB" dirty="0"/>
          </a:p>
        </p:txBody>
      </p:sp>
      <p:sp>
        <p:nvSpPr>
          <p:cNvPr id="36" name="TextBox 7168"/>
          <p:cNvSpPr txBox="1">
            <a:spLocks noChangeArrowheads="1"/>
          </p:cNvSpPr>
          <p:nvPr/>
        </p:nvSpPr>
        <p:spPr bwMode="auto">
          <a:xfrm>
            <a:off x="6544977" y="620766"/>
            <a:ext cx="4686061" cy="83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3" tIns="45712" rIns="91423" bIns="45712">
            <a:spAutoFit/>
          </a:bodyPr>
          <a:lstStyle>
            <a:lvl1pPr>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1pPr>
            <a:lvl2pPr marL="742950" indent="-28575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2pPr>
            <a:lvl3pPr marL="11430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3pPr>
            <a:lvl4pPr marL="16002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4pPr>
            <a:lvl5pPr marL="2057400" indent="-228600">
              <a:spcBef>
                <a:spcPct val="20000"/>
              </a:spcBef>
              <a:buClr>
                <a:srgbClr val="D10074"/>
              </a:buClr>
              <a:buChar char="»"/>
              <a:defRPr>
                <a:solidFill>
                  <a:srgbClr val="4D4D4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10074"/>
              </a:buClr>
              <a:buChar char="»"/>
              <a:defRPr>
                <a:solidFill>
                  <a:srgbClr val="4D4D4D"/>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GB" altLang="en-US" sz="1600" b="1" dirty="0" smtClean="0">
                <a:solidFill>
                  <a:srgbClr val="D10074"/>
                </a:solidFill>
                <a:latin typeface="+mn-lt"/>
              </a:rPr>
              <a:t>SPECIFIC DISEASES:</a:t>
            </a:r>
          </a:p>
          <a:p>
            <a:pPr>
              <a:spcBef>
                <a:spcPct val="0"/>
              </a:spcBef>
              <a:buClrTx/>
              <a:buFontTx/>
              <a:buNone/>
            </a:pPr>
            <a:r>
              <a:rPr lang="en-GB" altLang="en-US" sz="1600" b="1" dirty="0" smtClean="0">
                <a:solidFill>
                  <a:srgbClr val="D10074"/>
                </a:solidFill>
                <a:latin typeface="+mn-lt"/>
              </a:rPr>
              <a:t>Heart disease is the 2</a:t>
            </a:r>
            <a:r>
              <a:rPr lang="en-GB" altLang="en-US" sz="1600" b="1" baseline="30000" dirty="0" smtClean="0">
                <a:solidFill>
                  <a:srgbClr val="D10074"/>
                </a:solidFill>
                <a:latin typeface="+mn-lt"/>
              </a:rPr>
              <a:t>nd</a:t>
            </a:r>
            <a:r>
              <a:rPr lang="en-GB" altLang="en-US" sz="1600" b="1" dirty="0" smtClean="0">
                <a:solidFill>
                  <a:srgbClr val="D10074"/>
                </a:solidFill>
                <a:latin typeface="+mn-lt"/>
              </a:rPr>
              <a:t> highest cause of death in Newham residents.  </a:t>
            </a:r>
          </a:p>
        </p:txBody>
      </p:sp>
      <p:sp>
        <p:nvSpPr>
          <p:cNvPr id="2" name="Slide Number Placeholder 1"/>
          <p:cNvSpPr>
            <a:spLocks noGrp="1"/>
          </p:cNvSpPr>
          <p:nvPr>
            <p:ph type="sldNum" sz="quarter" idx="12"/>
          </p:nvPr>
        </p:nvSpPr>
        <p:spPr/>
        <p:txBody>
          <a:bodyPr/>
          <a:lstStyle/>
          <a:p>
            <a:fld id="{13D2868F-8BDD-4814-A9FF-20FEB30F74C8}" type="slidenum">
              <a:rPr lang="en-GB" smtClean="0"/>
              <a:t>9</a:t>
            </a:fld>
            <a:endParaRPr lang="en-GB"/>
          </a:p>
        </p:txBody>
      </p:sp>
    </p:spTree>
    <p:extLst>
      <p:ext uri="{BB962C8B-B14F-4D97-AF65-F5344CB8AC3E}">
        <p14:creationId xmlns:p14="http://schemas.microsoft.com/office/powerpoint/2010/main" val="2720721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A592F5E7545C4A93373CBC411CBFC9" ma:contentTypeVersion="7" ma:contentTypeDescription="Create a new document." ma:contentTypeScope="" ma:versionID="657012d595e8179c391a44ed36b27b48">
  <xsd:schema xmlns:xsd="http://www.w3.org/2001/XMLSchema" xmlns:xs="http://www.w3.org/2001/XMLSchema" xmlns:p="http://schemas.microsoft.com/office/2006/metadata/properties" xmlns:ns3="e0608636-b8ed-485d-9e84-f7dfcc41be4b" xmlns:ns4="79935d41-5c0f-4ba2-b8d0-8167e3b5883e" targetNamespace="http://schemas.microsoft.com/office/2006/metadata/properties" ma:root="true" ma:fieldsID="360c3ea057b943a97c0b047857598265" ns3:_="" ns4:_="">
    <xsd:import namespace="e0608636-b8ed-485d-9e84-f7dfcc41be4b"/>
    <xsd:import namespace="79935d41-5c0f-4ba2-b8d0-8167e3b5883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608636-b8ed-485d-9e84-f7dfcc41be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9935d41-5c0f-4ba2-b8d0-8167e3b5883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D92CE0-2074-4C81-882E-7DBC3E761A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608636-b8ed-485d-9e84-f7dfcc41be4b"/>
    <ds:schemaRef ds:uri="79935d41-5c0f-4ba2-b8d0-8167e3b588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A099A7-F05C-4D82-9014-BABB9B667ABE}">
  <ds:schemaRefs>
    <ds:schemaRef ds:uri="http://purl.org/dc/elements/1.1/"/>
    <ds:schemaRef ds:uri="79935d41-5c0f-4ba2-b8d0-8167e3b5883e"/>
    <ds:schemaRef ds:uri="http://purl.org/dc/terms/"/>
    <ds:schemaRef ds:uri="e0608636-b8ed-485d-9e84-f7dfcc41be4b"/>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690901F1-5C71-4A26-9341-8BF5D63488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13586</TotalTime>
  <Words>9507</Words>
  <Application>Microsoft Office PowerPoint</Application>
  <PresentationFormat>Custom</PresentationFormat>
  <Paragraphs>1076</Paragraphs>
  <Slides>53</Slides>
  <Notes>41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MS PGothic</vt:lpstr>
      <vt:lpstr>MS PGothic</vt:lpstr>
      <vt:lpstr>Arial</vt:lpstr>
      <vt:lpstr>Calibri</vt:lpstr>
      <vt:lpstr>Courier New</vt:lpstr>
      <vt:lpstr>Times New Roman</vt:lpstr>
      <vt:lpstr>Wingdings</vt:lpstr>
      <vt:lpstr>Office Theme</vt:lpstr>
      <vt:lpstr>NEWHAM Healthy Living Needs Assessment</vt:lpstr>
      <vt:lpstr>PowerPoint Presentation</vt:lpstr>
      <vt:lpstr>PowerPoint Presentation</vt:lpstr>
      <vt:lpstr>PowerPoint Presentation</vt:lpstr>
      <vt:lpstr>life expectancy and Causes of death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Determinants of health</vt:lpstr>
      <vt:lpstr>PowerPoint Presentation</vt:lpstr>
      <vt:lpstr>PowerPoint Presentation</vt:lpstr>
      <vt:lpstr>PowerPoint Presentation</vt:lpstr>
      <vt:lpstr>PowerPoint Presentation</vt:lpstr>
      <vt:lpstr>PowerPoint Presentation</vt:lpstr>
      <vt:lpstr>PowerPoint Presentation</vt:lpstr>
      <vt:lpstr>Risk factors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Gap analysis -  Greatest Healthy living needs vs Services in NEWHAM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LBN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Lynne Kitson</dc:creator>
  <cp:lastModifiedBy>Lynne Kitson</cp:lastModifiedBy>
  <cp:revision>565</cp:revision>
  <dcterms:created xsi:type="dcterms:W3CDTF">2019-09-24T15:15:23Z</dcterms:created>
  <dcterms:modified xsi:type="dcterms:W3CDTF">2021-06-23T08:42:01Z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0x01010005A592F5E7545C4A93373CBC411CBFC9</vt:lpwstr>
  </property>
</Properties>
</file>