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23"/>
  </p:notesMasterIdLst>
  <p:sldIdLst>
    <p:sldId id="2147483396" r:id="rId5"/>
    <p:sldId id="2147483381" r:id="rId6"/>
    <p:sldId id="2147483593" r:id="rId7"/>
    <p:sldId id="2147483627" r:id="rId8"/>
    <p:sldId id="2147483464" r:id="rId9"/>
    <p:sldId id="2147483463" r:id="rId10"/>
    <p:sldId id="2147483452" r:id="rId11"/>
    <p:sldId id="2147483465" r:id="rId12"/>
    <p:sldId id="2147483623" r:id="rId13"/>
    <p:sldId id="2147483628" r:id="rId14"/>
    <p:sldId id="2147483625" r:id="rId15"/>
    <p:sldId id="2147483626" r:id="rId16"/>
    <p:sldId id="2147483404" r:id="rId17"/>
    <p:sldId id="2147483399" r:id="rId18"/>
    <p:sldId id="2147483401" r:id="rId19"/>
    <p:sldId id="2147483622" r:id="rId20"/>
    <p:sldId id="2147483403" r:id="rId21"/>
    <p:sldId id="214748338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611B"/>
    <a:srgbClr val="F37936"/>
    <a:srgbClr val="114F6C"/>
    <a:srgbClr val="BDD731"/>
    <a:srgbClr val="A2D7F7"/>
    <a:srgbClr val="EFF409"/>
    <a:srgbClr val="FFC4F2"/>
    <a:srgbClr val="0F445C"/>
    <a:srgbClr val="003C56"/>
    <a:srgbClr val="FAFD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326810-B70F-2F49-9165-6B2E7A779718}" type="datetimeFigureOut">
              <a:rPr lang="en-US" smtClean="0"/>
              <a:t>10/23/2026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B38B5D-D50D-2E4C-8A90-69D3D3E60CD7}" type="slidenum">
              <a:rPr lang="en-US" smtClean="0"/>
              <a:t>‹#›</a:t>
            </a:fld>
            <a:endParaRPr lang="en-US"/>
          </a:p>
        </p:txBody>
      </p:sp>
    </p:spTree>
    <p:extLst>
      <p:ext uri="{BB962C8B-B14F-4D97-AF65-F5344CB8AC3E}">
        <p14:creationId xmlns:p14="http://schemas.microsoft.com/office/powerpoint/2010/main" val="2475643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70409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7A12B-06F4-CB58-A19F-7954F5262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B5B834-39C9-454F-55C3-01EBB6B4E8F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2FFD6C7-9551-17E5-8652-D5C7678A34A1}"/>
              </a:ext>
            </a:extLst>
          </p:cNvPr>
          <p:cNvSpPr>
            <a:spLocks noGrp="1"/>
          </p:cNvSpPr>
          <p:nvPr>
            <p:ph type="body" idx="1"/>
          </p:nvPr>
        </p:nvSpPr>
        <p:spPr/>
        <p:txBody>
          <a:bodyPr/>
          <a:lstStyle/>
          <a:p>
            <a:r>
              <a:rPr lang="en-US"/>
              <a:t>This slide is here to give you a chance to elaborate that the RRA is now implemented and any provisions you want to mention.</a:t>
            </a:r>
          </a:p>
        </p:txBody>
      </p:sp>
      <p:sp>
        <p:nvSpPr>
          <p:cNvPr id="4" name="Slide Number Placeholder 3">
            <a:extLst>
              <a:ext uri="{FF2B5EF4-FFF2-40B4-BE49-F238E27FC236}">
                <a16:creationId xmlns:a16="http://schemas.microsoft.com/office/drawing/2014/main" id="{C4859C8B-DE7E-36AC-6C49-3C6221A42BF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1110897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7A12B-06F4-CB58-A19F-7954F5262B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B5B834-39C9-454F-55C3-01EBB6B4E8F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2FFD6C7-9551-17E5-8652-D5C7678A34A1}"/>
              </a:ext>
            </a:extLst>
          </p:cNvPr>
          <p:cNvSpPr>
            <a:spLocks noGrp="1"/>
          </p:cNvSpPr>
          <p:nvPr>
            <p:ph type="body" idx="1"/>
          </p:nvPr>
        </p:nvSpPr>
        <p:spPr/>
        <p:txBody>
          <a:bodyPr/>
          <a:lstStyle/>
          <a:p>
            <a:r>
              <a:rPr lang="en-US"/>
              <a:t>Slide is in place to show that RRA implementation has only just begun and there is lots more.</a:t>
            </a:r>
          </a:p>
        </p:txBody>
      </p:sp>
      <p:sp>
        <p:nvSpPr>
          <p:cNvPr id="4" name="Slide Number Placeholder 3">
            <a:extLst>
              <a:ext uri="{FF2B5EF4-FFF2-40B4-BE49-F238E27FC236}">
                <a16:creationId xmlns:a16="http://schemas.microsoft.com/office/drawing/2014/main" id="{C4859C8B-DE7E-36AC-6C49-3C6221A42BF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3896434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0AA57-DA84-9845-72FD-14C6EDCEE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82B44-95F4-AF49-E8B4-648E9D6383B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82399FC-DA20-B464-5FAC-D54A3421B1C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A14609E-3765-1F43-CE19-EA75E72970C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360803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F8C36-B5DE-55DB-73F5-647A726F2A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5DE1F0-31AA-6EED-ED0E-FA728E2D9DC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33E3166-2FCA-CDF7-D6A0-991A59D80AC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7B7E34E-7F72-7834-041E-12C9CEC76D8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1981205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FC74E-67F2-75A4-7A4A-700CCCFE36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E8D50E-26AA-D009-CD6B-DC6836CBF9F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24E2A98-DFA2-1EDA-DB54-3369FD6D37C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AF82C9A-D50F-9133-DE2E-B0530C8AF02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8005AD9-C287-420A-A6B5-455A2590611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466912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7FFFA-70C6-A58D-A03F-6EC6414A47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D92E7E-F9EA-19CD-749B-D5B8E62732C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E82CE67-4FD9-D0D1-44CF-0C2C7BB1622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AB965C9-8E05-1FD5-2046-7702B456C7C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001382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4FC95-C8E4-FFEB-0764-836644B1A6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891B8-50DB-E08B-4F3A-DD8E73957DB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79B2A88-7334-AA18-2B4C-358116ACFFE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58B0AEE-CABC-2DCD-E850-D93568848C9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206616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A088B-C47B-1A64-07B4-EA2669A385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04419F-757B-497A-D257-4BC8F2DAF93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768F672-414F-CCA4-A364-3035A78183A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48295FB-CACB-883F-4EA5-34688DC1DFD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1186877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C711A-CFC9-5979-290C-B5E1AC194A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2977DB-1F61-10EF-60D4-B7EF0FA8CBA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2E936ED-0A93-27C3-6F34-1D5260D46AA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C1E6B32-9CC0-4180-3B28-5B2E3BFD9E8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1767490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0E6A0-BEAA-092B-92C8-08868A120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5DF467-5367-3434-53E7-27DC93D67A3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10C0C06-177A-30F0-165E-A6E29CE89B0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6F2A338-1D50-0478-9105-A851FC2732D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611275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31524-60EB-A31E-AC07-BB9731181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A10350-0468-A54E-AB2F-B07E07583FB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1EA379D-C839-5582-412B-E013EB68264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08501D1-D625-3252-8273-EA0F74C196C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752604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CDC4B-364E-4526-054F-7CD685668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151390-CF09-1682-1771-E36100050B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379BFC-A20D-8F41-2037-43E22868A548}"/>
              </a:ext>
            </a:extLst>
          </p:cNvPr>
          <p:cNvSpPr>
            <a:spLocks noGrp="1"/>
          </p:cNvSpPr>
          <p:nvPr>
            <p:ph type="body" idx="1"/>
          </p:nvPr>
        </p:nvSpPr>
        <p:spPr/>
        <p:txBody>
          <a:bodyPr/>
          <a:lstStyle/>
          <a:p>
            <a:r>
              <a:rPr lang="en-GB"/>
              <a:t>Section focuses on changing landlord attitudes to risk with landlords now stating they will increase referencing checks, etc. in light of RRA changes. </a:t>
            </a:r>
          </a:p>
        </p:txBody>
      </p:sp>
      <p:sp>
        <p:nvSpPr>
          <p:cNvPr id="4" name="Slide Number Placeholder 3">
            <a:extLst>
              <a:ext uri="{FF2B5EF4-FFF2-40B4-BE49-F238E27FC236}">
                <a16:creationId xmlns:a16="http://schemas.microsoft.com/office/drawing/2014/main" id="{187B6CC1-37B7-844F-2F06-DE5B7A42976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4430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Slide on issues with court preparedness, latest MoJ possession stats were published on the 12</a:t>
            </a:r>
            <a:r>
              <a:rPr lang="en-GB" baseline="30000"/>
              <a:t>th</a:t>
            </a:r>
            <a:r>
              <a:rPr lang="en-GB"/>
              <a:t> February 2026. </a:t>
            </a:r>
          </a:p>
        </p:txBody>
      </p:sp>
      <p:sp>
        <p:nvSpPr>
          <p:cNvPr id="4" name="Slide Number Placeholder 3"/>
          <p:cNvSpPr>
            <a:spLocks noGrp="1"/>
          </p:cNvSpPr>
          <p:nvPr>
            <p:ph type="sldNum" sz="quarter" idx="5"/>
          </p:nvPr>
        </p:nvSpPr>
        <p:spPr/>
        <p:txBody>
          <a:bodyPr/>
          <a:lstStyle/>
          <a:p>
            <a:fld id="{C3B38B5D-D50D-2E4C-8A90-69D3D3E60CD7}" type="slidenum">
              <a:rPr lang="en-US" smtClean="0"/>
              <a:t>14</a:t>
            </a:fld>
            <a:endParaRPr lang="en-US"/>
          </a:p>
        </p:txBody>
      </p:sp>
    </p:spTree>
    <p:extLst>
      <p:ext uri="{BB962C8B-B14F-4D97-AF65-F5344CB8AC3E}">
        <p14:creationId xmlns:p14="http://schemas.microsoft.com/office/powerpoint/2010/main" val="3147384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Current concerns with the tribunal system, lack of capacity, issues with the data and how they will determine the tribunal is “overwhelmed” and the apparent lack of progress on implementing the alternative body to adjudicate on cases before they go to tribunal.</a:t>
            </a:r>
          </a:p>
        </p:txBody>
      </p:sp>
      <p:sp>
        <p:nvSpPr>
          <p:cNvPr id="4" name="Slide Number Placeholder 3"/>
          <p:cNvSpPr>
            <a:spLocks noGrp="1"/>
          </p:cNvSpPr>
          <p:nvPr>
            <p:ph type="sldNum" sz="quarter" idx="5"/>
          </p:nvPr>
        </p:nvSpPr>
        <p:spPr/>
        <p:txBody>
          <a:bodyPr/>
          <a:lstStyle/>
          <a:p>
            <a:fld id="{C3B38B5D-D50D-2E4C-8A90-69D3D3E60CD7}" type="slidenum">
              <a:rPr lang="en-US" smtClean="0"/>
              <a:t>15</a:t>
            </a:fld>
            <a:endParaRPr lang="en-US"/>
          </a:p>
        </p:txBody>
      </p:sp>
    </p:spTree>
    <p:extLst>
      <p:ext uri="{BB962C8B-B14F-4D97-AF65-F5344CB8AC3E}">
        <p14:creationId xmlns:p14="http://schemas.microsoft.com/office/powerpoint/2010/main" val="2227805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7AC88-F8DC-CCCF-31AD-787E39A58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764286-3CFC-91BD-3174-D89D4EFB6F8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2ABF24D-C1B3-256F-7307-DC8878627E14}"/>
              </a:ext>
            </a:extLst>
          </p:cNvPr>
          <p:cNvSpPr>
            <a:spLocks noGrp="1"/>
          </p:cNvSpPr>
          <p:nvPr>
            <p:ph type="body" idx="1"/>
          </p:nvPr>
        </p:nvSpPr>
        <p:spPr/>
        <p:txBody>
          <a:bodyPr/>
          <a:lstStyle/>
          <a:p>
            <a:r>
              <a:rPr lang="en-US"/>
              <a:t>MEES and MTD are being covered by other presenters but thought I would include this in your presentation so you can briefly mention it and give your opinion on these changes as well.</a:t>
            </a:r>
          </a:p>
        </p:txBody>
      </p:sp>
      <p:sp>
        <p:nvSpPr>
          <p:cNvPr id="4" name="Slide Number Placeholder 3">
            <a:extLst>
              <a:ext uri="{FF2B5EF4-FFF2-40B4-BE49-F238E27FC236}">
                <a16:creationId xmlns:a16="http://schemas.microsoft.com/office/drawing/2014/main" id="{08F759A5-D362-E5B4-5B29-954CDD9EE8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7960032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BE5B4-D1A1-CEF5-EFAD-719CDB2C70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B03D2F-2CF9-D8B9-BE22-720DA46A701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21425FF-442B-D8D5-F688-35B5302DA4F5}"/>
              </a:ext>
            </a:extLst>
          </p:cNvPr>
          <p:cNvSpPr>
            <a:spLocks noGrp="1"/>
          </p:cNvSpPr>
          <p:nvPr>
            <p:ph type="body" idx="1"/>
          </p:nvPr>
        </p:nvSpPr>
        <p:spPr/>
        <p:txBody>
          <a:bodyPr/>
          <a:lstStyle/>
          <a:p>
            <a:r>
              <a:rPr lang="en-US"/>
              <a:t>A slide to go over our key asks with regards to concerns on the preparedness of the courts and state generally to cope with implementation of the RRA.</a:t>
            </a:r>
          </a:p>
        </p:txBody>
      </p:sp>
      <p:sp>
        <p:nvSpPr>
          <p:cNvPr id="4" name="Slide Number Placeholder 3">
            <a:extLst>
              <a:ext uri="{FF2B5EF4-FFF2-40B4-BE49-F238E27FC236}">
                <a16:creationId xmlns:a16="http://schemas.microsoft.com/office/drawing/2014/main" id="{74FE936F-08C9-0EDF-5916-180613F9F10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11287228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7AC88-F8DC-CCCF-31AD-787E39A58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764286-3CFC-91BD-3174-D89D4EFB6F8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2ABF24D-C1B3-256F-7307-DC8878627E14}"/>
              </a:ext>
            </a:extLst>
          </p:cNvPr>
          <p:cNvSpPr>
            <a:spLocks noGrp="1"/>
          </p:cNvSpPr>
          <p:nvPr>
            <p:ph type="body" idx="1"/>
          </p:nvPr>
        </p:nvSpPr>
        <p:spPr/>
        <p:txBody>
          <a:bodyPr/>
          <a:lstStyle/>
          <a:p>
            <a:r>
              <a:rPr lang="en-US"/>
              <a:t>Slide for questions if applicable.</a:t>
            </a:r>
          </a:p>
        </p:txBody>
      </p:sp>
      <p:sp>
        <p:nvSpPr>
          <p:cNvPr id="4" name="Slide Number Placeholder 3">
            <a:extLst>
              <a:ext uri="{FF2B5EF4-FFF2-40B4-BE49-F238E27FC236}">
                <a16:creationId xmlns:a16="http://schemas.microsoft.com/office/drawing/2014/main" id="{08F759A5-D362-E5B4-5B29-954CDD9EE8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B38B5D-D50D-2E4C-8A90-69D3D3E60CD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313687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71A467C3-CEEB-D346-87A6-70F94A2B802F}"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2715000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1A467C3-CEEB-D346-87A6-70F94A2B802F}"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2334355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1A467C3-CEEB-D346-87A6-70F94A2B802F}"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2225062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71A467C3-CEEB-D346-87A6-70F94A2B802F}" type="datetimeFigureOut">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4170696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71A467C3-CEEB-D346-87A6-70F94A2B802F}" type="datetimeFigureOut">
              <a:rPr lang="en-US" smtClean="0"/>
              <a:t>10/23/2026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382877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71A467C3-CEEB-D346-87A6-70F94A2B802F}" type="datetimeFigureOut">
              <a:rPr lang="en-US" smtClean="0"/>
              <a:t>10/23/2026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1378472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A467C3-CEEB-D346-87A6-70F94A2B802F}" type="datetimeFigureOut">
              <a:rPr lang="en-US" smtClean="0"/>
              <a:t>10/23/2026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3094523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1A467C3-CEEB-D346-87A6-70F94A2B802F}" type="datetimeFigureOut">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339883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1A467C3-CEEB-D346-87A6-70F94A2B802F}" type="datetimeFigureOut">
              <a:rPr lang="en-US" smtClean="0"/>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1893362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1A467C3-CEEB-D346-87A6-70F94A2B802F}"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1387796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71A467C3-CEEB-D346-87A6-70F94A2B802F}" type="datetimeFigureOut">
              <a:rPr lang="en-US" smtClean="0"/>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5EB30C-771A-7D40-9F8D-AD5D76D9ECFE}" type="slidenum">
              <a:rPr lang="en-US" smtClean="0"/>
              <a:t>‹#›</a:t>
            </a:fld>
            <a:endParaRPr lang="en-US"/>
          </a:p>
        </p:txBody>
      </p:sp>
    </p:spTree>
    <p:extLst>
      <p:ext uri="{BB962C8B-B14F-4D97-AF65-F5344CB8AC3E}">
        <p14:creationId xmlns:p14="http://schemas.microsoft.com/office/powerpoint/2010/main" val="1456123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ubheading Blue 1">
    <p:bg>
      <p:bgPr>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E6B4C7-F9C1-5DFC-6E76-262C2E272230}"/>
              </a:ext>
            </a:extLst>
          </p:cNvPr>
          <p:cNvPicPr>
            <a:picLocks noChangeAspect="1"/>
          </p:cNvPicPr>
          <p:nvPr userDrawn="1"/>
        </p:nvPicPr>
        <p:blipFill>
          <a:blip r:embed="rId2"/>
          <a:stretch>
            <a:fillRect/>
          </a:stretch>
        </p:blipFill>
        <p:spPr>
          <a:xfrm>
            <a:off x="487491" y="5722064"/>
            <a:ext cx="1546249" cy="839804"/>
          </a:xfrm>
          <a:prstGeom prst="rect">
            <a:avLst/>
          </a:prstGeom>
        </p:spPr>
      </p:pic>
      <p:sp>
        <p:nvSpPr>
          <p:cNvPr id="9" name="Content Placeholder 2">
            <a:extLst>
              <a:ext uri="{FF2B5EF4-FFF2-40B4-BE49-F238E27FC236}">
                <a16:creationId xmlns:a16="http://schemas.microsoft.com/office/drawing/2014/main" id="{B2DA134C-8B04-AB9A-6960-A717A881BE55}"/>
              </a:ext>
            </a:extLst>
          </p:cNvPr>
          <p:cNvSpPr txBox="1">
            <a:spLocks/>
          </p:cNvSpPr>
          <p:nvPr userDrawn="1"/>
        </p:nvSpPr>
        <p:spPr>
          <a:xfrm>
            <a:off x="9607843" y="6266985"/>
            <a:ext cx="1546249" cy="193899"/>
          </a:xfrm>
          <a:prstGeom prst="rect">
            <a:avLst/>
          </a:prstGeom>
        </p:spPr>
        <p:txBody>
          <a:bodyPr vert="horz" wrap="square" lIns="0" tIns="0" rIns="0" bIns="0" rtlCol="0"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400" b="1" kern="0" spc="100">
                <a:solidFill>
                  <a:srgbClr val="F37321"/>
                </a:solidFill>
                <a:latin typeface="Roboto" panose="02000000000000000000" pitchFamily="2" charset="0"/>
                <a:ea typeface="Roboto" panose="02000000000000000000" pitchFamily="2" charset="0"/>
              </a:rPr>
              <a:t>www.nrla.org.uk</a:t>
            </a:r>
          </a:p>
        </p:txBody>
      </p:sp>
      <p:pic>
        <p:nvPicPr>
          <p:cNvPr id="2" name="Picture 1">
            <a:extLst>
              <a:ext uri="{FF2B5EF4-FFF2-40B4-BE49-F238E27FC236}">
                <a16:creationId xmlns:a16="http://schemas.microsoft.com/office/drawing/2014/main" id="{6D183BAA-E998-19E2-4D06-8CFC409CDA26}"/>
              </a:ext>
            </a:extLst>
          </p:cNvPr>
          <p:cNvPicPr>
            <a:picLocks noChangeAspect="1"/>
          </p:cNvPicPr>
          <p:nvPr userDrawn="1"/>
        </p:nvPicPr>
        <p:blipFill>
          <a:blip r:embed="rId3"/>
          <a:stretch>
            <a:fillRect/>
          </a:stretch>
        </p:blipFill>
        <p:spPr>
          <a:xfrm>
            <a:off x="497537" y="548727"/>
            <a:ext cx="595397" cy="755354"/>
          </a:xfrm>
          <a:prstGeom prst="rect">
            <a:avLst/>
          </a:prstGeom>
        </p:spPr>
      </p:pic>
      <p:sp>
        <p:nvSpPr>
          <p:cNvPr id="4" name="Text Placeholder 3">
            <a:extLst>
              <a:ext uri="{FF2B5EF4-FFF2-40B4-BE49-F238E27FC236}">
                <a16:creationId xmlns:a16="http://schemas.microsoft.com/office/drawing/2014/main" id="{6C63D89F-89E2-BBD1-5FD2-C89EEE86C163}"/>
              </a:ext>
            </a:extLst>
          </p:cNvPr>
          <p:cNvSpPr>
            <a:spLocks noGrp="1"/>
          </p:cNvSpPr>
          <p:nvPr>
            <p:ph type="body" sz="quarter" idx="10" hasCustomPrompt="1"/>
          </p:nvPr>
        </p:nvSpPr>
        <p:spPr>
          <a:xfrm>
            <a:off x="1004316" y="675213"/>
            <a:ext cx="10271249" cy="755354"/>
          </a:xfrm>
          <a:prstGeom prst="rect">
            <a:avLst/>
          </a:prstGeom>
        </p:spPr>
        <p:txBody>
          <a:bodyPr/>
          <a:lstStyle>
            <a:lvl1pPr marL="0" indent="0">
              <a:buNone/>
              <a:defRPr sz="5400" b="1">
                <a:solidFill>
                  <a:srgbClr val="F37423"/>
                </a:solidFill>
              </a:defRPr>
            </a:lvl1pPr>
          </a:lstStyle>
          <a:p>
            <a:pPr lvl="0"/>
            <a:r>
              <a:rPr lang="en-US"/>
              <a:t>Click to edit title</a:t>
            </a:r>
          </a:p>
        </p:txBody>
      </p:sp>
      <p:sp>
        <p:nvSpPr>
          <p:cNvPr id="6" name="Text Placeholder 5">
            <a:extLst>
              <a:ext uri="{FF2B5EF4-FFF2-40B4-BE49-F238E27FC236}">
                <a16:creationId xmlns:a16="http://schemas.microsoft.com/office/drawing/2014/main" id="{EB2EA9E9-8A30-CB04-60CE-F4C800104423}"/>
              </a:ext>
            </a:extLst>
          </p:cNvPr>
          <p:cNvSpPr>
            <a:spLocks noGrp="1"/>
          </p:cNvSpPr>
          <p:nvPr>
            <p:ph type="body" sz="quarter" idx="11" hasCustomPrompt="1"/>
          </p:nvPr>
        </p:nvSpPr>
        <p:spPr>
          <a:xfrm>
            <a:off x="1004316" y="1766887"/>
            <a:ext cx="10271250" cy="3648491"/>
          </a:xfrm>
          <a:prstGeom prst="rect">
            <a:avLst/>
          </a:prstGeom>
        </p:spPr>
        <p:txBody>
          <a:bodyPr/>
          <a:lstStyle>
            <a:lvl1pPr marL="0" indent="0">
              <a:buNone/>
              <a:defRPr sz="1800">
                <a:solidFill>
                  <a:schemeClr val="bg2"/>
                </a:solidFill>
              </a:defRPr>
            </a:lvl1pPr>
          </a:lstStyle>
          <a:p>
            <a:pPr lvl="0"/>
            <a:r>
              <a:rPr lang="en-US"/>
              <a:t>Click to edit text</a:t>
            </a:r>
            <a:endParaRPr lang="en-GB"/>
          </a:p>
        </p:txBody>
      </p:sp>
    </p:spTree>
    <p:extLst>
      <p:ext uri="{BB962C8B-B14F-4D97-AF65-F5344CB8AC3E}">
        <p14:creationId xmlns:p14="http://schemas.microsoft.com/office/powerpoint/2010/main" val="3354794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A467C3-CEEB-D346-87A6-70F94A2B802F}" type="datetimeFigureOut">
              <a:rPr lang="en-US" smtClean="0"/>
              <a:t>10/23/2026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E5EB30C-771A-7D40-9F8D-AD5D76D9ECFE}" type="slidenum">
              <a:rPr lang="en-US" smtClean="0"/>
              <a:t>‹#›</a:t>
            </a:fld>
            <a:endParaRPr lang="en-US"/>
          </a:p>
        </p:txBody>
      </p:sp>
    </p:spTree>
    <p:extLst>
      <p:ext uri="{BB962C8B-B14F-4D97-AF65-F5344CB8AC3E}">
        <p14:creationId xmlns:p14="http://schemas.microsoft.com/office/powerpoint/2010/main" val="238848553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emf"/><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emf"/><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hyperlink" Target="https://www.gov.uk/government/statistics/mortgage-and-landlord-possession-statistics-october-to-december-2025/mortgage-and-landlord-possession-statistics-october-to-december-2025#overview-of-landlord-possessio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image" Target="../media/image10.svg"/><Relationship Id="rId4" Type="http://schemas.openxmlformats.org/officeDocument/2006/relationships/hyperlink" Target="https://www.hceoa.org.uk/images/content/pdf-docs/HCEOA_Possessions_Transferring_up_Report_October2025.pdf?utm_source=chatgpt.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4.sv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emf"/></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B99986-0AE6-3F10-2AB7-76B7EF6616E6}"/>
              </a:ext>
            </a:extLst>
          </p:cNvPr>
          <p:cNvPicPr>
            <a:picLocks noChangeAspect="1"/>
          </p:cNvPicPr>
          <p:nvPr/>
        </p:nvPicPr>
        <p:blipFill>
          <a:blip r:embed="rId3"/>
          <a:stretch>
            <a:fillRect/>
          </a:stretch>
        </p:blipFill>
        <p:spPr>
          <a:xfrm>
            <a:off x="587572" y="1250813"/>
            <a:ext cx="1561116" cy="1980520"/>
          </a:xfrm>
          <a:prstGeom prst="rect">
            <a:avLst/>
          </a:prstGeom>
        </p:spPr>
      </p:pic>
      <p:sp>
        <p:nvSpPr>
          <p:cNvPr id="13" name="Content Placeholder 2">
            <a:extLst>
              <a:ext uri="{FF2B5EF4-FFF2-40B4-BE49-F238E27FC236}">
                <a16:creationId xmlns:a16="http://schemas.microsoft.com/office/drawing/2014/main" id="{40A4354E-4F80-F70E-4067-A003F9DCC7A3}"/>
              </a:ext>
            </a:extLst>
          </p:cNvPr>
          <p:cNvSpPr txBox="1">
            <a:spLocks/>
          </p:cNvSpPr>
          <p:nvPr/>
        </p:nvSpPr>
        <p:spPr>
          <a:xfrm>
            <a:off x="2482836" y="3429000"/>
            <a:ext cx="8914339" cy="641555"/>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3200" b="0" i="0" u="none" strike="noStrike" kern="1200" cap="none" spc="0" normalizeH="0" baseline="0" noProof="0" dirty="0">
              <a:ln>
                <a:noFill/>
              </a:ln>
              <a:solidFill>
                <a:schemeClr val="bg1"/>
              </a:solidFill>
              <a:effectLst/>
              <a:uLnTx/>
              <a:uFillTx/>
              <a:latin typeface="Roboto"/>
              <a:ea typeface="Roboto"/>
              <a:cs typeface="Roboto"/>
            </a:endParaRPr>
          </a:p>
        </p:txBody>
      </p:sp>
      <p:sp>
        <p:nvSpPr>
          <p:cNvPr id="14" name="Title 1">
            <a:extLst>
              <a:ext uri="{FF2B5EF4-FFF2-40B4-BE49-F238E27FC236}">
                <a16:creationId xmlns:a16="http://schemas.microsoft.com/office/drawing/2014/main" id="{D2D18C74-4203-B63E-B882-1575A3B03276}"/>
              </a:ext>
            </a:extLst>
          </p:cNvPr>
          <p:cNvSpPr txBox="1">
            <a:spLocks/>
          </p:cNvSpPr>
          <p:nvPr/>
        </p:nvSpPr>
        <p:spPr>
          <a:xfrm>
            <a:off x="2353418" y="893821"/>
            <a:ext cx="8914339" cy="2390748"/>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b="1">
                <a:solidFill>
                  <a:srgbClr val="F2611B"/>
                </a:solidFill>
              </a:rPr>
              <a:t>Renters’ Rights: Where we are and what comes next</a:t>
            </a:r>
          </a:p>
        </p:txBody>
      </p:sp>
      <p:pic>
        <p:nvPicPr>
          <p:cNvPr id="16" name="Picture 15">
            <a:extLst>
              <a:ext uri="{FF2B5EF4-FFF2-40B4-BE49-F238E27FC236}">
                <a16:creationId xmlns:a16="http://schemas.microsoft.com/office/drawing/2014/main" id="{1ABD9F22-A7BE-7B1A-BF7D-1D10CD8334D7}"/>
              </a:ext>
            </a:extLst>
          </p:cNvPr>
          <p:cNvPicPr>
            <a:picLocks noChangeAspect="1"/>
          </p:cNvPicPr>
          <p:nvPr/>
        </p:nvPicPr>
        <p:blipFill>
          <a:blip r:embed="rId4"/>
          <a:stretch>
            <a:fillRect/>
          </a:stretch>
        </p:blipFill>
        <p:spPr>
          <a:xfrm>
            <a:off x="9099563" y="4939197"/>
            <a:ext cx="2622959" cy="1424591"/>
          </a:xfrm>
          <a:prstGeom prst="rect">
            <a:avLst/>
          </a:prstGeom>
        </p:spPr>
      </p:pic>
      <p:sp>
        <p:nvSpPr>
          <p:cNvPr id="2" name="Subtitle 2">
            <a:extLst>
              <a:ext uri="{FF2B5EF4-FFF2-40B4-BE49-F238E27FC236}">
                <a16:creationId xmlns:a16="http://schemas.microsoft.com/office/drawing/2014/main" id="{641F1DE4-415D-9D2E-E340-E082559264BF}"/>
              </a:ext>
            </a:extLst>
          </p:cNvPr>
          <p:cNvSpPr>
            <a:spLocks noGrp="1"/>
          </p:cNvSpPr>
          <p:nvPr>
            <p:ph type="subTitle" idx="1"/>
          </p:nvPr>
        </p:nvSpPr>
        <p:spPr>
          <a:xfrm>
            <a:off x="2482836" y="3909725"/>
            <a:ext cx="9144000" cy="1655762"/>
          </a:xfrm>
        </p:spPr>
        <p:txBody>
          <a:bodyPr vert="horz" lIns="91440" tIns="45720" rIns="91440" bIns="45720" rtlCol="0" anchor="t">
            <a:normAutofit/>
          </a:bodyPr>
          <a:lstStyle/>
          <a:p>
            <a:pPr algn="l"/>
            <a:r>
              <a:rPr lang="en-GB" sz="2800" b="1" dirty="0">
                <a:solidFill>
                  <a:srgbClr val="F37936"/>
                </a:solidFill>
                <a:latin typeface="Source Sans Pro"/>
                <a:ea typeface="Source Sans Pro"/>
              </a:rPr>
              <a:t>Meera Chindooroy | </a:t>
            </a:r>
            <a:r>
              <a:rPr lang="en-GB" sz="2800" b="1" dirty="0">
                <a:solidFill>
                  <a:schemeClr val="bg1"/>
                </a:solidFill>
                <a:latin typeface="Source Sans Pro"/>
                <a:ea typeface="Source Sans Pro"/>
              </a:rPr>
              <a:t>Deputy director, campaigns</a:t>
            </a:r>
          </a:p>
        </p:txBody>
      </p:sp>
    </p:spTree>
    <p:extLst>
      <p:ext uri="{BB962C8B-B14F-4D97-AF65-F5344CB8AC3E}">
        <p14:creationId xmlns:p14="http://schemas.microsoft.com/office/powerpoint/2010/main" val="1367425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628C5-35E8-C5C1-FC9F-769597F50BE4}"/>
            </a:ext>
          </a:extLst>
        </p:cNvPr>
        <p:cNvGrpSpPr/>
        <p:nvPr/>
      </p:nvGrpSpPr>
      <p:grpSpPr>
        <a:xfrm>
          <a:off x="0" y="0"/>
          <a:ext cx="0" cy="0"/>
          <a:chOff x="0" y="0"/>
          <a:chExt cx="0" cy="0"/>
        </a:xfrm>
      </p:grpSpPr>
      <p:sp>
        <p:nvSpPr>
          <p:cNvPr id="14" name="Data 21">
            <a:extLst>
              <a:ext uri="{FF2B5EF4-FFF2-40B4-BE49-F238E27FC236}">
                <a16:creationId xmlns:a16="http://schemas.microsoft.com/office/drawing/2014/main" id="{A5CE78AE-4143-42E5-6B60-39667AA4D134}"/>
              </a:ext>
            </a:extLst>
          </p:cNvPr>
          <p:cNvSpPr/>
          <p:nvPr/>
        </p:nvSpPr>
        <p:spPr>
          <a:xfrm>
            <a:off x="9293470" y="1"/>
            <a:ext cx="2915021" cy="6858001"/>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1610"/>
              <a:gd name="connsiteY0" fmla="*/ 10000 h 10000"/>
              <a:gd name="connsiteX1" fmla="*/ 2000 w 11610"/>
              <a:gd name="connsiteY1" fmla="*/ 0 h 10000"/>
              <a:gd name="connsiteX2" fmla="*/ 11610 w 11610"/>
              <a:gd name="connsiteY2" fmla="*/ 0 h 10000"/>
              <a:gd name="connsiteX3" fmla="*/ 8000 w 11610"/>
              <a:gd name="connsiteY3" fmla="*/ 10000 h 10000"/>
              <a:gd name="connsiteX4" fmla="*/ 0 w 11610"/>
              <a:gd name="connsiteY4" fmla="*/ 10000 h 10000"/>
              <a:gd name="connsiteX0" fmla="*/ 0 w 13647"/>
              <a:gd name="connsiteY0" fmla="*/ 10000 h 10000"/>
              <a:gd name="connsiteX1" fmla="*/ 4037 w 13647"/>
              <a:gd name="connsiteY1" fmla="*/ 0 h 10000"/>
              <a:gd name="connsiteX2" fmla="*/ 13647 w 13647"/>
              <a:gd name="connsiteY2" fmla="*/ 0 h 10000"/>
              <a:gd name="connsiteX3" fmla="*/ 10037 w 13647"/>
              <a:gd name="connsiteY3" fmla="*/ 10000 h 10000"/>
              <a:gd name="connsiteX4" fmla="*/ 0 w 13647"/>
              <a:gd name="connsiteY4" fmla="*/ 10000 h 10000"/>
              <a:gd name="connsiteX0" fmla="*/ 0 w 13647"/>
              <a:gd name="connsiteY0" fmla="*/ 10021 h 10021"/>
              <a:gd name="connsiteX1" fmla="*/ 3548 w 13647"/>
              <a:gd name="connsiteY1" fmla="*/ 0 h 10021"/>
              <a:gd name="connsiteX2" fmla="*/ 13647 w 13647"/>
              <a:gd name="connsiteY2" fmla="*/ 21 h 10021"/>
              <a:gd name="connsiteX3" fmla="*/ 10037 w 13647"/>
              <a:gd name="connsiteY3" fmla="*/ 10021 h 10021"/>
              <a:gd name="connsiteX4" fmla="*/ 0 w 13647"/>
              <a:gd name="connsiteY4" fmla="*/ 10021 h 10021"/>
              <a:gd name="connsiteX0" fmla="*/ 0 w 13647"/>
              <a:gd name="connsiteY0" fmla="*/ 10021 h 10061"/>
              <a:gd name="connsiteX1" fmla="*/ 3548 w 13647"/>
              <a:gd name="connsiteY1" fmla="*/ 0 h 10061"/>
              <a:gd name="connsiteX2" fmla="*/ 13647 w 13647"/>
              <a:gd name="connsiteY2" fmla="*/ 21 h 10061"/>
              <a:gd name="connsiteX3" fmla="*/ 13551 w 13647"/>
              <a:gd name="connsiteY3" fmla="*/ 10061 h 10061"/>
              <a:gd name="connsiteX4" fmla="*/ 0 w 13647"/>
              <a:gd name="connsiteY4" fmla="*/ 10021 h 10061"/>
              <a:gd name="connsiteX0" fmla="*/ 0 w 13647"/>
              <a:gd name="connsiteY0" fmla="*/ 10021 h 10061"/>
              <a:gd name="connsiteX1" fmla="*/ 3548 w 13647"/>
              <a:gd name="connsiteY1" fmla="*/ 0 h 10061"/>
              <a:gd name="connsiteX2" fmla="*/ 13647 w 13647"/>
              <a:gd name="connsiteY2" fmla="*/ 21 h 10061"/>
              <a:gd name="connsiteX3" fmla="*/ 13631 w 13647"/>
              <a:gd name="connsiteY3" fmla="*/ 10061 h 10061"/>
              <a:gd name="connsiteX4" fmla="*/ 0 w 13647"/>
              <a:gd name="connsiteY4" fmla="*/ 10021 h 10061"/>
              <a:gd name="connsiteX0" fmla="*/ 0 w 13647"/>
              <a:gd name="connsiteY0" fmla="*/ 10021 h 10061"/>
              <a:gd name="connsiteX1" fmla="*/ 3548 w 13647"/>
              <a:gd name="connsiteY1" fmla="*/ 0 h 10061"/>
              <a:gd name="connsiteX2" fmla="*/ 13647 w 13647"/>
              <a:gd name="connsiteY2" fmla="*/ 21 h 10061"/>
              <a:gd name="connsiteX3" fmla="*/ 13631 w 13647"/>
              <a:gd name="connsiteY3" fmla="*/ 10061 h 10061"/>
              <a:gd name="connsiteX4" fmla="*/ 0 w 13647"/>
              <a:gd name="connsiteY4" fmla="*/ 10021 h 10061"/>
              <a:gd name="connsiteX0" fmla="*/ 0 w 13650"/>
              <a:gd name="connsiteY0" fmla="*/ 10021 h 10061"/>
              <a:gd name="connsiteX1" fmla="*/ 3548 w 13650"/>
              <a:gd name="connsiteY1" fmla="*/ 0 h 10061"/>
              <a:gd name="connsiteX2" fmla="*/ 13647 w 13650"/>
              <a:gd name="connsiteY2" fmla="*/ 21 h 10061"/>
              <a:gd name="connsiteX3" fmla="*/ 13631 w 13650"/>
              <a:gd name="connsiteY3" fmla="*/ 10061 h 10061"/>
              <a:gd name="connsiteX4" fmla="*/ 0 w 13650"/>
              <a:gd name="connsiteY4" fmla="*/ 10021 h 10061"/>
              <a:gd name="connsiteX0" fmla="*/ 0 w 13631"/>
              <a:gd name="connsiteY0" fmla="*/ 10021 h 10061"/>
              <a:gd name="connsiteX1" fmla="*/ 3548 w 13631"/>
              <a:gd name="connsiteY1" fmla="*/ 0 h 10061"/>
              <a:gd name="connsiteX2" fmla="*/ 9421 w 13631"/>
              <a:gd name="connsiteY2" fmla="*/ 21 h 10061"/>
              <a:gd name="connsiteX3" fmla="*/ 13631 w 13631"/>
              <a:gd name="connsiteY3" fmla="*/ 10061 h 10061"/>
              <a:gd name="connsiteX4" fmla="*/ 0 w 13631"/>
              <a:gd name="connsiteY4" fmla="*/ 10021 h 10061"/>
              <a:gd name="connsiteX0" fmla="*/ 0 w 9529"/>
              <a:gd name="connsiteY0" fmla="*/ 10021 h 10245"/>
              <a:gd name="connsiteX1" fmla="*/ 3548 w 9529"/>
              <a:gd name="connsiteY1" fmla="*/ 0 h 10245"/>
              <a:gd name="connsiteX2" fmla="*/ 9421 w 9529"/>
              <a:gd name="connsiteY2" fmla="*/ 21 h 10245"/>
              <a:gd name="connsiteX3" fmla="*/ 9525 w 9529"/>
              <a:gd name="connsiteY3" fmla="*/ 10245 h 10245"/>
              <a:gd name="connsiteX4" fmla="*/ 0 w 9529"/>
              <a:gd name="connsiteY4" fmla="*/ 10021 h 10245"/>
              <a:gd name="connsiteX0" fmla="*/ 0 w 10031"/>
              <a:gd name="connsiteY0" fmla="*/ 9781 h 9791"/>
              <a:gd name="connsiteX1" fmla="*/ 3723 w 10031"/>
              <a:gd name="connsiteY1" fmla="*/ 0 h 9791"/>
              <a:gd name="connsiteX2" fmla="*/ 9887 w 10031"/>
              <a:gd name="connsiteY2" fmla="*/ 20 h 9791"/>
              <a:gd name="connsiteX3" fmla="*/ 10027 w 10031"/>
              <a:gd name="connsiteY3" fmla="*/ 9791 h 9791"/>
              <a:gd name="connsiteX4" fmla="*/ 0 w 10031"/>
              <a:gd name="connsiteY4" fmla="*/ 9781 h 9791"/>
              <a:gd name="connsiteX0" fmla="*/ 0 w 10000"/>
              <a:gd name="connsiteY0" fmla="*/ 10062 h 10072"/>
              <a:gd name="connsiteX1" fmla="*/ 3711 w 10000"/>
              <a:gd name="connsiteY1" fmla="*/ 72 h 10072"/>
              <a:gd name="connsiteX2" fmla="*/ 9887 w 10000"/>
              <a:gd name="connsiteY2" fmla="*/ 0 h 10072"/>
              <a:gd name="connsiteX3" fmla="*/ 9996 w 10000"/>
              <a:gd name="connsiteY3" fmla="*/ 10072 h 10072"/>
              <a:gd name="connsiteX4" fmla="*/ 0 w 10000"/>
              <a:gd name="connsiteY4" fmla="*/ 10062 h 10072"/>
              <a:gd name="connsiteX0" fmla="*/ 0 w 10000"/>
              <a:gd name="connsiteY0" fmla="*/ 10024 h 10034"/>
              <a:gd name="connsiteX1" fmla="*/ 3711 w 10000"/>
              <a:gd name="connsiteY1" fmla="*/ 34 h 10034"/>
              <a:gd name="connsiteX2" fmla="*/ 9861 w 10000"/>
              <a:gd name="connsiteY2" fmla="*/ 0 h 10034"/>
              <a:gd name="connsiteX3" fmla="*/ 9996 w 10000"/>
              <a:gd name="connsiteY3" fmla="*/ 10034 h 10034"/>
              <a:gd name="connsiteX4" fmla="*/ 0 w 10000"/>
              <a:gd name="connsiteY4" fmla="*/ 10024 h 10034"/>
              <a:gd name="connsiteX0" fmla="*/ 0 w 10000"/>
              <a:gd name="connsiteY0" fmla="*/ 9996 h 10006"/>
              <a:gd name="connsiteX1" fmla="*/ 3711 w 10000"/>
              <a:gd name="connsiteY1" fmla="*/ 6 h 10006"/>
              <a:gd name="connsiteX2" fmla="*/ 9866 w 10000"/>
              <a:gd name="connsiteY2" fmla="*/ 0 h 10006"/>
              <a:gd name="connsiteX3" fmla="*/ 9996 w 10000"/>
              <a:gd name="connsiteY3" fmla="*/ 10006 h 10006"/>
              <a:gd name="connsiteX4" fmla="*/ 0 w 10000"/>
              <a:gd name="connsiteY4" fmla="*/ 9996 h 10006"/>
              <a:gd name="connsiteX0" fmla="*/ 0 w 10000"/>
              <a:gd name="connsiteY0" fmla="*/ 9999 h 10009"/>
              <a:gd name="connsiteX1" fmla="*/ 3716 w 10000"/>
              <a:gd name="connsiteY1" fmla="*/ 0 h 10009"/>
              <a:gd name="connsiteX2" fmla="*/ 9866 w 10000"/>
              <a:gd name="connsiteY2" fmla="*/ 3 h 10009"/>
              <a:gd name="connsiteX3" fmla="*/ 9996 w 10000"/>
              <a:gd name="connsiteY3" fmla="*/ 10009 h 10009"/>
              <a:gd name="connsiteX4" fmla="*/ 0 w 10000"/>
              <a:gd name="connsiteY4" fmla="*/ 9999 h 10009"/>
              <a:gd name="connsiteX0" fmla="*/ 0 w 9996"/>
              <a:gd name="connsiteY0" fmla="*/ 9999 h 10009"/>
              <a:gd name="connsiteX1" fmla="*/ 3716 w 9996"/>
              <a:gd name="connsiteY1" fmla="*/ 0 h 10009"/>
              <a:gd name="connsiteX2" fmla="*/ 6059 w 9996"/>
              <a:gd name="connsiteY2" fmla="*/ 16 h 10009"/>
              <a:gd name="connsiteX3" fmla="*/ 9996 w 9996"/>
              <a:gd name="connsiteY3" fmla="*/ 10009 h 10009"/>
              <a:gd name="connsiteX4" fmla="*/ 0 w 9996"/>
              <a:gd name="connsiteY4" fmla="*/ 9999 h 10009"/>
              <a:gd name="connsiteX0" fmla="*/ 0 w 10000"/>
              <a:gd name="connsiteY0" fmla="*/ 9990 h 10000"/>
              <a:gd name="connsiteX1" fmla="*/ 3717 w 10000"/>
              <a:gd name="connsiteY1" fmla="*/ 0 h 10000"/>
              <a:gd name="connsiteX2" fmla="*/ 5719 w 10000"/>
              <a:gd name="connsiteY2" fmla="*/ 3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5198 w 10000"/>
              <a:gd name="connsiteY2" fmla="*/ 16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499 w 10000"/>
              <a:gd name="connsiteY2" fmla="*/ 29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143 w 10000"/>
              <a:gd name="connsiteY2" fmla="*/ 42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335 w 10000"/>
              <a:gd name="connsiteY2" fmla="*/ 42 h 10000"/>
              <a:gd name="connsiteX3" fmla="*/ 10000 w 10000"/>
              <a:gd name="connsiteY3" fmla="*/ 10000 h 10000"/>
              <a:gd name="connsiteX4" fmla="*/ 0 w 10000"/>
              <a:gd name="connsiteY4" fmla="*/ 9990 h 10000"/>
              <a:gd name="connsiteX0" fmla="*/ 0 w 4335"/>
              <a:gd name="connsiteY0" fmla="*/ 9990 h 10013"/>
              <a:gd name="connsiteX1" fmla="*/ 3717 w 4335"/>
              <a:gd name="connsiteY1" fmla="*/ 0 h 10013"/>
              <a:gd name="connsiteX2" fmla="*/ 4335 w 4335"/>
              <a:gd name="connsiteY2" fmla="*/ 42 h 10013"/>
              <a:gd name="connsiteX3" fmla="*/ 4274 w 4335"/>
              <a:gd name="connsiteY3" fmla="*/ 10013 h 10013"/>
              <a:gd name="connsiteX4" fmla="*/ 0 w 4335"/>
              <a:gd name="connsiteY4" fmla="*/ 9990 h 10013"/>
              <a:gd name="connsiteX0" fmla="*/ 0 w 10045"/>
              <a:gd name="connsiteY0" fmla="*/ 9977 h 10013"/>
              <a:gd name="connsiteX1" fmla="*/ 8574 w 10045"/>
              <a:gd name="connsiteY1" fmla="*/ 0 h 10013"/>
              <a:gd name="connsiteX2" fmla="*/ 10000 w 10045"/>
              <a:gd name="connsiteY2" fmla="*/ 42 h 10013"/>
              <a:gd name="connsiteX3" fmla="*/ 10017 w 10045"/>
              <a:gd name="connsiteY3" fmla="*/ 10013 h 10013"/>
              <a:gd name="connsiteX4" fmla="*/ 0 w 10045"/>
              <a:gd name="connsiteY4" fmla="*/ 9977 h 10013"/>
              <a:gd name="connsiteX0" fmla="*/ 0 w 10072"/>
              <a:gd name="connsiteY0" fmla="*/ 9977 h 10026"/>
              <a:gd name="connsiteX1" fmla="*/ 8574 w 10072"/>
              <a:gd name="connsiteY1" fmla="*/ 0 h 10026"/>
              <a:gd name="connsiteX2" fmla="*/ 10000 w 10072"/>
              <a:gd name="connsiteY2" fmla="*/ 42 h 10026"/>
              <a:gd name="connsiteX3" fmla="*/ 10049 w 10072"/>
              <a:gd name="connsiteY3" fmla="*/ 10026 h 10026"/>
              <a:gd name="connsiteX4" fmla="*/ 0 w 10072"/>
              <a:gd name="connsiteY4" fmla="*/ 9977 h 10026"/>
              <a:gd name="connsiteX0" fmla="*/ 0 w 10072"/>
              <a:gd name="connsiteY0" fmla="*/ 9977 h 10026"/>
              <a:gd name="connsiteX1" fmla="*/ 8574 w 10072"/>
              <a:gd name="connsiteY1" fmla="*/ 0 h 10026"/>
              <a:gd name="connsiteX2" fmla="*/ 10000 w 10072"/>
              <a:gd name="connsiteY2" fmla="*/ 0 h 10026"/>
              <a:gd name="connsiteX3" fmla="*/ 10049 w 10072"/>
              <a:gd name="connsiteY3" fmla="*/ 10026 h 10026"/>
              <a:gd name="connsiteX4" fmla="*/ 0 w 10072"/>
              <a:gd name="connsiteY4" fmla="*/ 9977 h 10026"/>
              <a:gd name="connsiteX0" fmla="*/ 0 w 10072"/>
              <a:gd name="connsiteY0" fmla="*/ 9977 h 9994"/>
              <a:gd name="connsiteX1" fmla="*/ 8574 w 10072"/>
              <a:gd name="connsiteY1" fmla="*/ 0 h 9994"/>
              <a:gd name="connsiteX2" fmla="*/ 10000 w 10072"/>
              <a:gd name="connsiteY2" fmla="*/ 0 h 9994"/>
              <a:gd name="connsiteX3" fmla="*/ 10049 w 10072"/>
              <a:gd name="connsiteY3" fmla="*/ 9994 h 9994"/>
              <a:gd name="connsiteX4" fmla="*/ 0 w 10072"/>
              <a:gd name="connsiteY4" fmla="*/ 9977 h 9994"/>
              <a:gd name="connsiteX0" fmla="*/ 0 w 10001"/>
              <a:gd name="connsiteY0" fmla="*/ 9983 h 9991"/>
              <a:gd name="connsiteX1" fmla="*/ 8513 w 10001"/>
              <a:gd name="connsiteY1" fmla="*/ 0 h 9991"/>
              <a:gd name="connsiteX2" fmla="*/ 9929 w 10001"/>
              <a:gd name="connsiteY2" fmla="*/ 0 h 9991"/>
              <a:gd name="connsiteX3" fmla="*/ 9977 w 10001"/>
              <a:gd name="connsiteY3" fmla="*/ 9991 h 9991"/>
              <a:gd name="connsiteX4" fmla="*/ 0 w 10001"/>
              <a:gd name="connsiteY4" fmla="*/ 9983 h 9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9991">
                <a:moveTo>
                  <a:pt x="0" y="9983"/>
                </a:moveTo>
                <a:lnTo>
                  <a:pt x="8513" y="0"/>
                </a:lnTo>
                <a:lnTo>
                  <a:pt x="9929" y="0"/>
                </a:lnTo>
                <a:cubicBezTo>
                  <a:pt x="9924" y="3364"/>
                  <a:pt x="10053" y="6659"/>
                  <a:pt x="9977" y="9991"/>
                </a:cubicBezTo>
                <a:lnTo>
                  <a:pt x="0" y="9983"/>
                </a:lnTo>
                <a:close/>
              </a:path>
            </a:pathLst>
          </a:custGeom>
          <a:solidFill>
            <a:srgbClr val="F37321"/>
          </a:solidFill>
          <a:ln w="0">
            <a:solidFill>
              <a:schemeClr val="bg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rPr>
              <a:t>                   </a:t>
            </a:r>
          </a:p>
        </p:txBody>
      </p:sp>
      <p:sp>
        <p:nvSpPr>
          <p:cNvPr id="12" name="Content Placeholder 2">
            <a:extLst>
              <a:ext uri="{FF2B5EF4-FFF2-40B4-BE49-F238E27FC236}">
                <a16:creationId xmlns:a16="http://schemas.microsoft.com/office/drawing/2014/main" id="{D1D5CFE6-5188-F142-5B6D-9D07E72A796E}"/>
              </a:ext>
            </a:extLst>
          </p:cNvPr>
          <p:cNvSpPr txBox="1">
            <a:spLocks/>
          </p:cNvSpPr>
          <p:nvPr/>
        </p:nvSpPr>
        <p:spPr>
          <a:xfrm>
            <a:off x="1834771" y="3599628"/>
            <a:ext cx="1670757" cy="805224"/>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bg1"/>
                </a:solidFill>
                <a:effectLst/>
                <a:uLnTx/>
                <a:uFillTx/>
                <a:latin typeface="Roboto"/>
                <a:ea typeface="Roboto"/>
                <a:cs typeface="Roboto"/>
                <a:sym typeface="Helvetica Neue"/>
              </a:rPr>
              <a:t>The RRA is now in force</a:t>
            </a:r>
            <a:r>
              <a:rPr lang="en-US" sz="1800">
                <a:solidFill>
                  <a:schemeClr val="bg1"/>
                </a:solidFill>
                <a:latin typeface="Roboto"/>
                <a:ea typeface="Roboto"/>
                <a:cs typeface="Roboto"/>
                <a:sym typeface="Helvetica Neue"/>
              </a:rPr>
              <a:t>.</a:t>
            </a:r>
            <a:endParaRPr kumimoji="0" lang="en-US" sz="1800" b="0"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mn-cs"/>
              <a:sym typeface="Helvetica Neue"/>
            </a:endParaRPr>
          </a:p>
        </p:txBody>
      </p:sp>
      <p:sp>
        <p:nvSpPr>
          <p:cNvPr id="11" name="Title 1">
            <a:extLst>
              <a:ext uri="{FF2B5EF4-FFF2-40B4-BE49-F238E27FC236}">
                <a16:creationId xmlns:a16="http://schemas.microsoft.com/office/drawing/2014/main" id="{B7C0D546-9F44-A386-19ED-5F07F638EAE0}"/>
              </a:ext>
            </a:extLst>
          </p:cNvPr>
          <p:cNvSpPr txBox="1">
            <a:spLocks/>
          </p:cNvSpPr>
          <p:nvPr/>
        </p:nvSpPr>
        <p:spPr>
          <a:xfrm>
            <a:off x="1031918" y="681039"/>
            <a:ext cx="10564090" cy="812816"/>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a:ln>
                  <a:noFill/>
                </a:ln>
                <a:solidFill>
                  <a:srgbClr val="F37321"/>
                </a:solidFill>
                <a:effectLst/>
                <a:uLnTx/>
                <a:uFillTx/>
                <a:latin typeface="Roboto" panose="02000000000000000000" pitchFamily="2" charset="0"/>
                <a:ea typeface="Roboto" panose="02000000000000000000" pitchFamily="2" charset="0"/>
                <a:cs typeface="+mj-cs"/>
                <a:sym typeface="Helvetica Neue"/>
              </a:rPr>
              <a:t>Where we are</a:t>
            </a:r>
          </a:p>
        </p:txBody>
      </p:sp>
      <p:sp>
        <p:nvSpPr>
          <p:cNvPr id="4" name="Content Placeholder 2">
            <a:extLst>
              <a:ext uri="{FF2B5EF4-FFF2-40B4-BE49-F238E27FC236}">
                <a16:creationId xmlns:a16="http://schemas.microsoft.com/office/drawing/2014/main" id="{EF6D7485-33A0-81EB-6A56-F92EFAC4EA90}"/>
              </a:ext>
            </a:extLst>
          </p:cNvPr>
          <p:cNvSpPr txBox="1">
            <a:spLocks/>
          </p:cNvSpPr>
          <p:nvPr/>
        </p:nvSpPr>
        <p:spPr>
          <a:xfrm>
            <a:off x="4844480" y="3626962"/>
            <a:ext cx="1561301" cy="914400"/>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bg1"/>
                </a:solidFill>
                <a:effectLst/>
                <a:uLnTx/>
                <a:uFillTx/>
                <a:latin typeface="Roboto"/>
                <a:ea typeface="Roboto"/>
                <a:cs typeface="Roboto"/>
                <a:sym typeface="Helvetica Neue"/>
              </a:rPr>
              <a:t>Fixed terms and S21 have gone</a:t>
            </a:r>
            <a:r>
              <a:rPr lang="en-US" sz="1800">
                <a:solidFill>
                  <a:schemeClr val="bg1"/>
                </a:solidFill>
                <a:latin typeface="Roboto"/>
                <a:ea typeface="Roboto"/>
                <a:cs typeface="Roboto"/>
                <a:sym typeface="Helvetica Neue"/>
              </a:rPr>
              <a:t>.</a:t>
            </a:r>
            <a:endParaRPr kumimoji="0" lang="en-US" sz="1800" b="0"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mn-cs"/>
              <a:sym typeface="Helvetica Neue"/>
            </a:endParaRPr>
          </a:p>
        </p:txBody>
      </p:sp>
      <p:pic>
        <p:nvPicPr>
          <p:cNvPr id="27" name="Picture 26">
            <a:extLst>
              <a:ext uri="{FF2B5EF4-FFF2-40B4-BE49-F238E27FC236}">
                <a16:creationId xmlns:a16="http://schemas.microsoft.com/office/drawing/2014/main" id="{F6BE8762-EFD0-92C3-7CE6-7F7BF5110D0A}"/>
              </a:ext>
            </a:extLst>
          </p:cNvPr>
          <p:cNvPicPr>
            <a:picLocks noChangeAspect="1"/>
          </p:cNvPicPr>
          <p:nvPr/>
        </p:nvPicPr>
        <p:blipFill>
          <a:blip r:embed="rId3"/>
          <a:stretch>
            <a:fillRect/>
          </a:stretch>
        </p:blipFill>
        <p:spPr>
          <a:xfrm>
            <a:off x="497538" y="548727"/>
            <a:ext cx="595397" cy="755354"/>
          </a:xfrm>
          <a:prstGeom prst="rect">
            <a:avLst/>
          </a:prstGeom>
        </p:spPr>
      </p:pic>
      <p:sp>
        <p:nvSpPr>
          <p:cNvPr id="17" name="Content Placeholder 2">
            <a:extLst>
              <a:ext uri="{FF2B5EF4-FFF2-40B4-BE49-F238E27FC236}">
                <a16:creationId xmlns:a16="http://schemas.microsoft.com/office/drawing/2014/main" id="{6DDA76C9-99CB-CF0A-9681-DC2158175E44}"/>
              </a:ext>
            </a:extLst>
          </p:cNvPr>
          <p:cNvSpPr txBox="1">
            <a:spLocks/>
          </p:cNvSpPr>
          <p:nvPr/>
        </p:nvSpPr>
        <p:spPr>
          <a:xfrm>
            <a:off x="9607844" y="6266986"/>
            <a:ext cx="1546249" cy="193899"/>
          </a:xfrm>
          <a:prstGeom prst="rect">
            <a:avLst/>
          </a:prstGeom>
        </p:spPr>
        <p:txBody>
          <a:bodyPr vert="horz" wrap="square" lIns="0" tIns="0" rIns="0" bIns="0" rtlCol="0"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0" cap="none" spc="100" normalizeH="0" baseline="0" noProof="0" err="1">
                <a:ln>
                  <a:noFill/>
                </a:ln>
                <a:solidFill>
                  <a:srgbClr val="114F6C"/>
                </a:solidFill>
                <a:effectLst/>
                <a:uLnTx/>
                <a:uFillTx/>
                <a:latin typeface="Roboto" panose="02000000000000000000" pitchFamily="2" charset="0"/>
                <a:ea typeface="Roboto" panose="02000000000000000000" pitchFamily="2" charset="0"/>
                <a:cs typeface="+mn-cs"/>
                <a:sym typeface="Helvetica Neue"/>
              </a:rPr>
              <a:t>www.nrla.org.uk</a:t>
            </a:r>
            <a:endParaRPr kumimoji="0" lang="en-US" sz="1400" b="1" i="0" u="none" strike="noStrike" kern="0" cap="none" spc="100" normalizeH="0" baseline="0" noProof="0">
              <a:ln>
                <a:noFill/>
              </a:ln>
              <a:solidFill>
                <a:srgbClr val="114F6C"/>
              </a:solidFill>
              <a:effectLst/>
              <a:uLnTx/>
              <a:uFillTx/>
              <a:latin typeface="Roboto" panose="02000000000000000000" pitchFamily="2" charset="0"/>
              <a:ea typeface="Roboto" panose="02000000000000000000" pitchFamily="2" charset="0"/>
              <a:cs typeface="+mn-cs"/>
              <a:sym typeface="Helvetica Neue"/>
            </a:endParaRPr>
          </a:p>
        </p:txBody>
      </p:sp>
      <p:sp>
        <p:nvSpPr>
          <p:cNvPr id="2" name="Content Placeholder 2">
            <a:extLst>
              <a:ext uri="{FF2B5EF4-FFF2-40B4-BE49-F238E27FC236}">
                <a16:creationId xmlns:a16="http://schemas.microsoft.com/office/drawing/2014/main" id="{9AD6311E-89D7-61E2-6B76-BC8996418D37}"/>
              </a:ext>
            </a:extLst>
          </p:cNvPr>
          <p:cNvSpPr txBox="1">
            <a:spLocks/>
          </p:cNvSpPr>
          <p:nvPr/>
        </p:nvSpPr>
        <p:spPr>
          <a:xfrm>
            <a:off x="7717701" y="3599973"/>
            <a:ext cx="1662297" cy="1037959"/>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Roboto"/>
                <a:ea typeface="Roboto"/>
                <a:cs typeface="Roboto"/>
                <a:sym typeface="Helvetica Neue"/>
              </a:rPr>
              <a:t>Soon will have to register on a database</a:t>
            </a:r>
            <a:endParaRPr kumimoji="0" lang="en-US" sz="1800" b="0"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n-cs"/>
              <a:sym typeface="Helvetica Neue"/>
            </a:endParaRPr>
          </a:p>
        </p:txBody>
      </p:sp>
      <p:pic>
        <p:nvPicPr>
          <p:cNvPr id="5" name="Graphic 4" descr="Document with solid fill">
            <a:extLst>
              <a:ext uri="{FF2B5EF4-FFF2-40B4-BE49-F238E27FC236}">
                <a16:creationId xmlns:a16="http://schemas.microsoft.com/office/drawing/2014/main" id="{F3755508-5424-B1CF-F4DE-FDAC32C07D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30155" y="2439984"/>
            <a:ext cx="914400" cy="914400"/>
          </a:xfrm>
          <a:prstGeom prst="rect">
            <a:avLst/>
          </a:prstGeom>
        </p:spPr>
      </p:pic>
      <p:pic>
        <p:nvPicPr>
          <p:cNvPr id="7" name="Graphic 6" descr="No sign with solid fill">
            <a:extLst>
              <a:ext uri="{FF2B5EF4-FFF2-40B4-BE49-F238E27FC236}">
                <a16:creationId xmlns:a16="http://schemas.microsoft.com/office/drawing/2014/main" id="{E5F283A7-1E89-96A0-37B3-A22ED4A93F8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48120" y="2386456"/>
            <a:ext cx="914400" cy="914400"/>
          </a:xfrm>
          <a:prstGeom prst="rect">
            <a:avLst/>
          </a:prstGeom>
        </p:spPr>
      </p:pic>
      <p:pic>
        <p:nvPicPr>
          <p:cNvPr id="9" name="Graphic 8" descr="Landing with solid fill">
            <a:extLst>
              <a:ext uri="{FF2B5EF4-FFF2-40B4-BE49-F238E27FC236}">
                <a16:creationId xmlns:a16="http://schemas.microsoft.com/office/drawing/2014/main" id="{BDE1DC98-EC3A-3C76-F486-C883CFB7E83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12950" y="2439984"/>
            <a:ext cx="914400" cy="914400"/>
          </a:xfrm>
          <a:prstGeom prst="rect">
            <a:avLst/>
          </a:prstGeom>
        </p:spPr>
      </p:pic>
      <p:sp>
        <p:nvSpPr>
          <p:cNvPr id="10" name="Rectangle 9">
            <a:extLst>
              <a:ext uri="{FF2B5EF4-FFF2-40B4-BE49-F238E27FC236}">
                <a16:creationId xmlns:a16="http://schemas.microsoft.com/office/drawing/2014/main" id="{BF4AF70F-6DDF-FDB7-0243-CE87BF4E4B2D}"/>
              </a:ext>
            </a:extLst>
          </p:cNvPr>
          <p:cNvSpPr/>
          <p:nvPr/>
        </p:nvSpPr>
        <p:spPr>
          <a:xfrm>
            <a:off x="1780043" y="2060350"/>
            <a:ext cx="1780215" cy="2823170"/>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endParaRPr>
          </a:p>
        </p:txBody>
      </p:sp>
      <p:sp>
        <p:nvSpPr>
          <p:cNvPr id="13" name="Rectangle 12">
            <a:extLst>
              <a:ext uri="{FF2B5EF4-FFF2-40B4-BE49-F238E27FC236}">
                <a16:creationId xmlns:a16="http://schemas.microsoft.com/office/drawing/2014/main" id="{F2AD49DA-2F75-AFB6-189A-64D8499387E5}"/>
              </a:ext>
            </a:extLst>
          </p:cNvPr>
          <p:cNvSpPr/>
          <p:nvPr/>
        </p:nvSpPr>
        <p:spPr>
          <a:xfrm>
            <a:off x="4715213" y="2060350"/>
            <a:ext cx="1780215" cy="2823170"/>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endParaRPr>
          </a:p>
        </p:txBody>
      </p:sp>
      <p:sp>
        <p:nvSpPr>
          <p:cNvPr id="15" name="Rectangle 14">
            <a:extLst>
              <a:ext uri="{FF2B5EF4-FFF2-40B4-BE49-F238E27FC236}">
                <a16:creationId xmlns:a16="http://schemas.microsoft.com/office/drawing/2014/main" id="{0343BCE8-835F-E5AE-7C03-10542EEF9087}"/>
              </a:ext>
            </a:extLst>
          </p:cNvPr>
          <p:cNvSpPr/>
          <p:nvPr/>
        </p:nvSpPr>
        <p:spPr>
          <a:xfrm>
            <a:off x="7658743" y="2060350"/>
            <a:ext cx="1780215" cy="2823170"/>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2267208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628C5-35E8-C5C1-FC9F-769597F50BE4}"/>
            </a:ext>
          </a:extLst>
        </p:cNvPr>
        <p:cNvGrpSpPr/>
        <p:nvPr/>
      </p:nvGrpSpPr>
      <p:grpSpPr>
        <a:xfrm>
          <a:off x="0" y="0"/>
          <a:ext cx="0" cy="0"/>
          <a:chOff x="0" y="0"/>
          <a:chExt cx="0" cy="0"/>
        </a:xfrm>
      </p:grpSpPr>
      <p:sp>
        <p:nvSpPr>
          <p:cNvPr id="14" name="Data 21">
            <a:extLst>
              <a:ext uri="{FF2B5EF4-FFF2-40B4-BE49-F238E27FC236}">
                <a16:creationId xmlns:a16="http://schemas.microsoft.com/office/drawing/2014/main" id="{A5CE78AE-4143-42E5-6B60-39667AA4D134}"/>
              </a:ext>
            </a:extLst>
          </p:cNvPr>
          <p:cNvSpPr/>
          <p:nvPr/>
        </p:nvSpPr>
        <p:spPr>
          <a:xfrm>
            <a:off x="9293471" y="2"/>
            <a:ext cx="2915021" cy="6858001"/>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1610"/>
              <a:gd name="connsiteY0" fmla="*/ 10000 h 10000"/>
              <a:gd name="connsiteX1" fmla="*/ 2000 w 11610"/>
              <a:gd name="connsiteY1" fmla="*/ 0 h 10000"/>
              <a:gd name="connsiteX2" fmla="*/ 11610 w 11610"/>
              <a:gd name="connsiteY2" fmla="*/ 0 h 10000"/>
              <a:gd name="connsiteX3" fmla="*/ 8000 w 11610"/>
              <a:gd name="connsiteY3" fmla="*/ 10000 h 10000"/>
              <a:gd name="connsiteX4" fmla="*/ 0 w 11610"/>
              <a:gd name="connsiteY4" fmla="*/ 10000 h 10000"/>
              <a:gd name="connsiteX0" fmla="*/ 0 w 13647"/>
              <a:gd name="connsiteY0" fmla="*/ 10000 h 10000"/>
              <a:gd name="connsiteX1" fmla="*/ 4037 w 13647"/>
              <a:gd name="connsiteY1" fmla="*/ 0 h 10000"/>
              <a:gd name="connsiteX2" fmla="*/ 13647 w 13647"/>
              <a:gd name="connsiteY2" fmla="*/ 0 h 10000"/>
              <a:gd name="connsiteX3" fmla="*/ 10037 w 13647"/>
              <a:gd name="connsiteY3" fmla="*/ 10000 h 10000"/>
              <a:gd name="connsiteX4" fmla="*/ 0 w 13647"/>
              <a:gd name="connsiteY4" fmla="*/ 10000 h 10000"/>
              <a:gd name="connsiteX0" fmla="*/ 0 w 13647"/>
              <a:gd name="connsiteY0" fmla="*/ 10021 h 10021"/>
              <a:gd name="connsiteX1" fmla="*/ 3548 w 13647"/>
              <a:gd name="connsiteY1" fmla="*/ 0 h 10021"/>
              <a:gd name="connsiteX2" fmla="*/ 13647 w 13647"/>
              <a:gd name="connsiteY2" fmla="*/ 21 h 10021"/>
              <a:gd name="connsiteX3" fmla="*/ 10037 w 13647"/>
              <a:gd name="connsiteY3" fmla="*/ 10021 h 10021"/>
              <a:gd name="connsiteX4" fmla="*/ 0 w 13647"/>
              <a:gd name="connsiteY4" fmla="*/ 10021 h 10021"/>
              <a:gd name="connsiteX0" fmla="*/ 0 w 13647"/>
              <a:gd name="connsiteY0" fmla="*/ 10021 h 10061"/>
              <a:gd name="connsiteX1" fmla="*/ 3548 w 13647"/>
              <a:gd name="connsiteY1" fmla="*/ 0 h 10061"/>
              <a:gd name="connsiteX2" fmla="*/ 13647 w 13647"/>
              <a:gd name="connsiteY2" fmla="*/ 21 h 10061"/>
              <a:gd name="connsiteX3" fmla="*/ 13551 w 13647"/>
              <a:gd name="connsiteY3" fmla="*/ 10061 h 10061"/>
              <a:gd name="connsiteX4" fmla="*/ 0 w 13647"/>
              <a:gd name="connsiteY4" fmla="*/ 10021 h 10061"/>
              <a:gd name="connsiteX0" fmla="*/ 0 w 13647"/>
              <a:gd name="connsiteY0" fmla="*/ 10021 h 10061"/>
              <a:gd name="connsiteX1" fmla="*/ 3548 w 13647"/>
              <a:gd name="connsiteY1" fmla="*/ 0 h 10061"/>
              <a:gd name="connsiteX2" fmla="*/ 13647 w 13647"/>
              <a:gd name="connsiteY2" fmla="*/ 21 h 10061"/>
              <a:gd name="connsiteX3" fmla="*/ 13631 w 13647"/>
              <a:gd name="connsiteY3" fmla="*/ 10061 h 10061"/>
              <a:gd name="connsiteX4" fmla="*/ 0 w 13647"/>
              <a:gd name="connsiteY4" fmla="*/ 10021 h 10061"/>
              <a:gd name="connsiteX0" fmla="*/ 0 w 13647"/>
              <a:gd name="connsiteY0" fmla="*/ 10021 h 10061"/>
              <a:gd name="connsiteX1" fmla="*/ 3548 w 13647"/>
              <a:gd name="connsiteY1" fmla="*/ 0 h 10061"/>
              <a:gd name="connsiteX2" fmla="*/ 13647 w 13647"/>
              <a:gd name="connsiteY2" fmla="*/ 21 h 10061"/>
              <a:gd name="connsiteX3" fmla="*/ 13631 w 13647"/>
              <a:gd name="connsiteY3" fmla="*/ 10061 h 10061"/>
              <a:gd name="connsiteX4" fmla="*/ 0 w 13647"/>
              <a:gd name="connsiteY4" fmla="*/ 10021 h 10061"/>
              <a:gd name="connsiteX0" fmla="*/ 0 w 13650"/>
              <a:gd name="connsiteY0" fmla="*/ 10021 h 10061"/>
              <a:gd name="connsiteX1" fmla="*/ 3548 w 13650"/>
              <a:gd name="connsiteY1" fmla="*/ 0 h 10061"/>
              <a:gd name="connsiteX2" fmla="*/ 13647 w 13650"/>
              <a:gd name="connsiteY2" fmla="*/ 21 h 10061"/>
              <a:gd name="connsiteX3" fmla="*/ 13631 w 13650"/>
              <a:gd name="connsiteY3" fmla="*/ 10061 h 10061"/>
              <a:gd name="connsiteX4" fmla="*/ 0 w 13650"/>
              <a:gd name="connsiteY4" fmla="*/ 10021 h 10061"/>
              <a:gd name="connsiteX0" fmla="*/ 0 w 13631"/>
              <a:gd name="connsiteY0" fmla="*/ 10021 h 10061"/>
              <a:gd name="connsiteX1" fmla="*/ 3548 w 13631"/>
              <a:gd name="connsiteY1" fmla="*/ 0 h 10061"/>
              <a:gd name="connsiteX2" fmla="*/ 9421 w 13631"/>
              <a:gd name="connsiteY2" fmla="*/ 21 h 10061"/>
              <a:gd name="connsiteX3" fmla="*/ 13631 w 13631"/>
              <a:gd name="connsiteY3" fmla="*/ 10061 h 10061"/>
              <a:gd name="connsiteX4" fmla="*/ 0 w 13631"/>
              <a:gd name="connsiteY4" fmla="*/ 10021 h 10061"/>
              <a:gd name="connsiteX0" fmla="*/ 0 w 9529"/>
              <a:gd name="connsiteY0" fmla="*/ 10021 h 10245"/>
              <a:gd name="connsiteX1" fmla="*/ 3548 w 9529"/>
              <a:gd name="connsiteY1" fmla="*/ 0 h 10245"/>
              <a:gd name="connsiteX2" fmla="*/ 9421 w 9529"/>
              <a:gd name="connsiteY2" fmla="*/ 21 h 10245"/>
              <a:gd name="connsiteX3" fmla="*/ 9525 w 9529"/>
              <a:gd name="connsiteY3" fmla="*/ 10245 h 10245"/>
              <a:gd name="connsiteX4" fmla="*/ 0 w 9529"/>
              <a:gd name="connsiteY4" fmla="*/ 10021 h 10245"/>
              <a:gd name="connsiteX0" fmla="*/ 0 w 10031"/>
              <a:gd name="connsiteY0" fmla="*/ 9781 h 9791"/>
              <a:gd name="connsiteX1" fmla="*/ 3723 w 10031"/>
              <a:gd name="connsiteY1" fmla="*/ 0 h 9791"/>
              <a:gd name="connsiteX2" fmla="*/ 9887 w 10031"/>
              <a:gd name="connsiteY2" fmla="*/ 20 h 9791"/>
              <a:gd name="connsiteX3" fmla="*/ 10027 w 10031"/>
              <a:gd name="connsiteY3" fmla="*/ 9791 h 9791"/>
              <a:gd name="connsiteX4" fmla="*/ 0 w 10031"/>
              <a:gd name="connsiteY4" fmla="*/ 9781 h 9791"/>
              <a:gd name="connsiteX0" fmla="*/ 0 w 10000"/>
              <a:gd name="connsiteY0" fmla="*/ 10062 h 10072"/>
              <a:gd name="connsiteX1" fmla="*/ 3711 w 10000"/>
              <a:gd name="connsiteY1" fmla="*/ 72 h 10072"/>
              <a:gd name="connsiteX2" fmla="*/ 9887 w 10000"/>
              <a:gd name="connsiteY2" fmla="*/ 0 h 10072"/>
              <a:gd name="connsiteX3" fmla="*/ 9996 w 10000"/>
              <a:gd name="connsiteY3" fmla="*/ 10072 h 10072"/>
              <a:gd name="connsiteX4" fmla="*/ 0 w 10000"/>
              <a:gd name="connsiteY4" fmla="*/ 10062 h 10072"/>
              <a:gd name="connsiteX0" fmla="*/ 0 w 10000"/>
              <a:gd name="connsiteY0" fmla="*/ 10024 h 10034"/>
              <a:gd name="connsiteX1" fmla="*/ 3711 w 10000"/>
              <a:gd name="connsiteY1" fmla="*/ 34 h 10034"/>
              <a:gd name="connsiteX2" fmla="*/ 9861 w 10000"/>
              <a:gd name="connsiteY2" fmla="*/ 0 h 10034"/>
              <a:gd name="connsiteX3" fmla="*/ 9996 w 10000"/>
              <a:gd name="connsiteY3" fmla="*/ 10034 h 10034"/>
              <a:gd name="connsiteX4" fmla="*/ 0 w 10000"/>
              <a:gd name="connsiteY4" fmla="*/ 10024 h 10034"/>
              <a:gd name="connsiteX0" fmla="*/ 0 w 10000"/>
              <a:gd name="connsiteY0" fmla="*/ 9996 h 10006"/>
              <a:gd name="connsiteX1" fmla="*/ 3711 w 10000"/>
              <a:gd name="connsiteY1" fmla="*/ 6 h 10006"/>
              <a:gd name="connsiteX2" fmla="*/ 9866 w 10000"/>
              <a:gd name="connsiteY2" fmla="*/ 0 h 10006"/>
              <a:gd name="connsiteX3" fmla="*/ 9996 w 10000"/>
              <a:gd name="connsiteY3" fmla="*/ 10006 h 10006"/>
              <a:gd name="connsiteX4" fmla="*/ 0 w 10000"/>
              <a:gd name="connsiteY4" fmla="*/ 9996 h 10006"/>
              <a:gd name="connsiteX0" fmla="*/ 0 w 10000"/>
              <a:gd name="connsiteY0" fmla="*/ 9999 h 10009"/>
              <a:gd name="connsiteX1" fmla="*/ 3716 w 10000"/>
              <a:gd name="connsiteY1" fmla="*/ 0 h 10009"/>
              <a:gd name="connsiteX2" fmla="*/ 9866 w 10000"/>
              <a:gd name="connsiteY2" fmla="*/ 3 h 10009"/>
              <a:gd name="connsiteX3" fmla="*/ 9996 w 10000"/>
              <a:gd name="connsiteY3" fmla="*/ 10009 h 10009"/>
              <a:gd name="connsiteX4" fmla="*/ 0 w 10000"/>
              <a:gd name="connsiteY4" fmla="*/ 9999 h 10009"/>
              <a:gd name="connsiteX0" fmla="*/ 0 w 9996"/>
              <a:gd name="connsiteY0" fmla="*/ 9999 h 10009"/>
              <a:gd name="connsiteX1" fmla="*/ 3716 w 9996"/>
              <a:gd name="connsiteY1" fmla="*/ 0 h 10009"/>
              <a:gd name="connsiteX2" fmla="*/ 6059 w 9996"/>
              <a:gd name="connsiteY2" fmla="*/ 16 h 10009"/>
              <a:gd name="connsiteX3" fmla="*/ 9996 w 9996"/>
              <a:gd name="connsiteY3" fmla="*/ 10009 h 10009"/>
              <a:gd name="connsiteX4" fmla="*/ 0 w 9996"/>
              <a:gd name="connsiteY4" fmla="*/ 9999 h 10009"/>
              <a:gd name="connsiteX0" fmla="*/ 0 w 10000"/>
              <a:gd name="connsiteY0" fmla="*/ 9990 h 10000"/>
              <a:gd name="connsiteX1" fmla="*/ 3717 w 10000"/>
              <a:gd name="connsiteY1" fmla="*/ 0 h 10000"/>
              <a:gd name="connsiteX2" fmla="*/ 5719 w 10000"/>
              <a:gd name="connsiteY2" fmla="*/ 3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5198 w 10000"/>
              <a:gd name="connsiteY2" fmla="*/ 16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499 w 10000"/>
              <a:gd name="connsiteY2" fmla="*/ 29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143 w 10000"/>
              <a:gd name="connsiteY2" fmla="*/ 42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335 w 10000"/>
              <a:gd name="connsiteY2" fmla="*/ 42 h 10000"/>
              <a:gd name="connsiteX3" fmla="*/ 10000 w 10000"/>
              <a:gd name="connsiteY3" fmla="*/ 10000 h 10000"/>
              <a:gd name="connsiteX4" fmla="*/ 0 w 10000"/>
              <a:gd name="connsiteY4" fmla="*/ 9990 h 10000"/>
              <a:gd name="connsiteX0" fmla="*/ 0 w 4335"/>
              <a:gd name="connsiteY0" fmla="*/ 9990 h 10013"/>
              <a:gd name="connsiteX1" fmla="*/ 3717 w 4335"/>
              <a:gd name="connsiteY1" fmla="*/ 0 h 10013"/>
              <a:gd name="connsiteX2" fmla="*/ 4335 w 4335"/>
              <a:gd name="connsiteY2" fmla="*/ 42 h 10013"/>
              <a:gd name="connsiteX3" fmla="*/ 4274 w 4335"/>
              <a:gd name="connsiteY3" fmla="*/ 10013 h 10013"/>
              <a:gd name="connsiteX4" fmla="*/ 0 w 4335"/>
              <a:gd name="connsiteY4" fmla="*/ 9990 h 10013"/>
              <a:gd name="connsiteX0" fmla="*/ 0 w 10045"/>
              <a:gd name="connsiteY0" fmla="*/ 9977 h 10013"/>
              <a:gd name="connsiteX1" fmla="*/ 8574 w 10045"/>
              <a:gd name="connsiteY1" fmla="*/ 0 h 10013"/>
              <a:gd name="connsiteX2" fmla="*/ 10000 w 10045"/>
              <a:gd name="connsiteY2" fmla="*/ 42 h 10013"/>
              <a:gd name="connsiteX3" fmla="*/ 10017 w 10045"/>
              <a:gd name="connsiteY3" fmla="*/ 10013 h 10013"/>
              <a:gd name="connsiteX4" fmla="*/ 0 w 10045"/>
              <a:gd name="connsiteY4" fmla="*/ 9977 h 10013"/>
              <a:gd name="connsiteX0" fmla="*/ 0 w 10072"/>
              <a:gd name="connsiteY0" fmla="*/ 9977 h 10026"/>
              <a:gd name="connsiteX1" fmla="*/ 8574 w 10072"/>
              <a:gd name="connsiteY1" fmla="*/ 0 h 10026"/>
              <a:gd name="connsiteX2" fmla="*/ 10000 w 10072"/>
              <a:gd name="connsiteY2" fmla="*/ 42 h 10026"/>
              <a:gd name="connsiteX3" fmla="*/ 10049 w 10072"/>
              <a:gd name="connsiteY3" fmla="*/ 10026 h 10026"/>
              <a:gd name="connsiteX4" fmla="*/ 0 w 10072"/>
              <a:gd name="connsiteY4" fmla="*/ 9977 h 10026"/>
              <a:gd name="connsiteX0" fmla="*/ 0 w 10072"/>
              <a:gd name="connsiteY0" fmla="*/ 9977 h 10026"/>
              <a:gd name="connsiteX1" fmla="*/ 8574 w 10072"/>
              <a:gd name="connsiteY1" fmla="*/ 0 h 10026"/>
              <a:gd name="connsiteX2" fmla="*/ 10000 w 10072"/>
              <a:gd name="connsiteY2" fmla="*/ 0 h 10026"/>
              <a:gd name="connsiteX3" fmla="*/ 10049 w 10072"/>
              <a:gd name="connsiteY3" fmla="*/ 10026 h 10026"/>
              <a:gd name="connsiteX4" fmla="*/ 0 w 10072"/>
              <a:gd name="connsiteY4" fmla="*/ 9977 h 10026"/>
              <a:gd name="connsiteX0" fmla="*/ 0 w 10072"/>
              <a:gd name="connsiteY0" fmla="*/ 9977 h 9994"/>
              <a:gd name="connsiteX1" fmla="*/ 8574 w 10072"/>
              <a:gd name="connsiteY1" fmla="*/ 0 h 9994"/>
              <a:gd name="connsiteX2" fmla="*/ 10000 w 10072"/>
              <a:gd name="connsiteY2" fmla="*/ 0 h 9994"/>
              <a:gd name="connsiteX3" fmla="*/ 10049 w 10072"/>
              <a:gd name="connsiteY3" fmla="*/ 9994 h 9994"/>
              <a:gd name="connsiteX4" fmla="*/ 0 w 10072"/>
              <a:gd name="connsiteY4" fmla="*/ 9977 h 9994"/>
              <a:gd name="connsiteX0" fmla="*/ 0 w 10001"/>
              <a:gd name="connsiteY0" fmla="*/ 9983 h 9991"/>
              <a:gd name="connsiteX1" fmla="*/ 8513 w 10001"/>
              <a:gd name="connsiteY1" fmla="*/ 0 h 9991"/>
              <a:gd name="connsiteX2" fmla="*/ 9929 w 10001"/>
              <a:gd name="connsiteY2" fmla="*/ 0 h 9991"/>
              <a:gd name="connsiteX3" fmla="*/ 9977 w 10001"/>
              <a:gd name="connsiteY3" fmla="*/ 9991 h 9991"/>
              <a:gd name="connsiteX4" fmla="*/ 0 w 10001"/>
              <a:gd name="connsiteY4" fmla="*/ 9983 h 9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9991">
                <a:moveTo>
                  <a:pt x="0" y="9983"/>
                </a:moveTo>
                <a:lnTo>
                  <a:pt x="8513" y="0"/>
                </a:lnTo>
                <a:lnTo>
                  <a:pt x="9929" y="0"/>
                </a:lnTo>
                <a:cubicBezTo>
                  <a:pt x="9924" y="3364"/>
                  <a:pt x="10053" y="6659"/>
                  <a:pt x="9977" y="9991"/>
                </a:cubicBezTo>
                <a:lnTo>
                  <a:pt x="0" y="9983"/>
                </a:lnTo>
                <a:close/>
              </a:path>
            </a:pathLst>
          </a:custGeom>
          <a:solidFill>
            <a:srgbClr val="F37321"/>
          </a:solidFill>
          <a:ln w="0">
            <a:solidFill>
              <a:schemeClr val="bg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defRPr/>
            </a:pPr>
            <a:r>
              <a:rPr lang="en-US">
                <a:solidFill>
                  <a:srgbClr val="FAFCFC"/>
                </a:solidFill>
                <a:latin typeface="Aptos" panose="02110004020202020204"/>
                <a:sym typeface="Helvetica Neue"/>
              </a:rPr>
              <a:t>                   </a:t>
            </a:r>
          </a:p>
        </p:txBody>
      </p:sp>
      <p:sp>
        <p:nvSpPr>
          <p:cNvPr id="11" name="Title 1">
            <a:extLst>
              <a:ext uri="{FF2B5EF4-FFF2-40B4-BE49-F238E27FC236}">
                <a16:creationId xmlns:a16="http://schemas.microsoft.com/office/drawing/2014/main" id="{B7C0D546-9F44-A386-19ED-5F07F638EAE0}"/>
              </a:ext>
            </a:extLst>
          </p:cNvPr>
          <p:cNvSpPr txBox="1">
            <a:spLocks/>
          </p:cNvSpPr>
          <p:nvPr/>
        </p:nvSpPr>
        <p:spPr>
          <a:xfrm>
            <a:off x="1260616" y="548727"/>
            <a:ext cx="10564090" cy="812816"/>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5400" b="1">
                <a:solidFill>
                  <a:srgbClr val="F37321"/>
                </a:solidFill>
                <a:latin typeface="Roboto" panose="02000000000000000000" pitchFamily="2" charset="0"/>
                <a:ea typeface="Roboto" panose="02000000000000000000" pitchFamily="2" charset="0"/>
                <a:sym typeface="Helvetica Neue"/>
              </a:rPr>
              <a:t>Renters’ Rights timeline</a:t>
            </a:r>
          </a:p>
        </p:txBody>
      </p:sp>
      <p:pic>
        <p:nvPicPr>
          <p:cNvPr id="27" name="Picture 26">
            <a:extLst>
              <a:ext uri="{FF2B5EF4-FFF2-40B4-BE49-F238E27FC236}">
                <a16:creationId xmlns:a16="http://schemas.microsoft.com/office/drawing/2014/main" id="{F6BE8762-EFD0-92C3-7CE6-7F7BF5110D0A}"/>
              </a:ext>
            </a:extLst>
          </p:cNvPr>
          <p:cNvPicPr>
            <a:picLocks noChangeAspect="1"/>
          </p:cNvPicPr>
          <p:nvPr/>
        </p:nvPicPr>
        <p:blipFill>
          <a:blip r:embed="rId3"/>
          <a:stretch>
            <a:fillRect/>
          </a:stretch>
        </p:blipFill>
        <p:spPr>
          <a:xfrm>
            <a:off x="497539" y="548727"/>
            <a:ext cx="595397" cy="755354"/>
          </a:xfrm>
          <a:prstGeom prst="rect">
            <a:avLst/>
          </a:prstGeom>
        </p:spPr>
      </p:pic>
      <p:sp>
        <p:nvSpPr>
          <p:cNvPr id="17" name="Content Placeholder 2">
            <a:extLst>
              <a:ext uri="{FF2B5EF4-FFF2-40B4-BE49-F238E27FC236}">
                <a16:creationId xmlns:a16="http://schemas.microsoft.com/office/drawing/2014/main" id="{6DDA76C9-99CB-CF0A-9681-DC2158175E44}"/>
              </a:ext>
            </a:extLst>
          </p:cNvPr>
          <p:cNvSpPr txBox="1">
            <a:spLocks/>
          </p:cNvSpPr>
          <p:nvPr/>
        </p:nvSpPr>
        <p:spPr>
          <a:xfrm>
            <a:off x="9607845" y="6266987"/>
            <a:ext cx="1546249" cy="193899"/>
          </a:xfrm>
          <a:prstGeom prst="rect">
            <a:avLst/>
          </a:prstGeom>
        </p:spPr>
        <p:txBody>
          <a:bodyPr vert="horz" wrap="square" lIns="0" tIns="0" rIns="0" bIns="0" rtlCol="0"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defRPr/>
            </a:pPr>
            <a:r>
              <a:rPr lang="en-US" sz="1400" b="1" kern="0" spc="100" err="1">
                <a:solidFill>
                  <a:srgbClr val="114F6C"/>
                </a:solidFill>
                <a:latin typeface="Roboto" panose="02000000000000000000" pitchFamily="2" charset="0"/>
                <a:ea typeface="Roboto" panose="02000000000000000000" pitchFamily="2" charset="0"/>
                <a:sym typeface="Helvetica Neue"/>
              </a:rPr>
              <a:t>www.nrla.org.uk</a:t>
            </a:r>
            <a:endParaRPr lang="en-US" sz="1400" b="1" kern="0" spc="100">
              <a:solidFill>
                <a:srgbClr val="114F6C"/>
              </a:solidFill>
              <a:latin typeface="Roboto" panose="02000000000000000000" pitchFamily="2" charset="0"/>
              <a:ea typeface="Roboto" panose="02000000000000000000" pitchFamily="2" charset="0"/>
              <a:sym typeface="Helvetica Neue"/>
            </a:endParaRPr>
          </a:p>
        </p:txBody>
      </p:sp>
      <p:graphicFrame>
        <p:nvGraphicFramePr>
          <p:cNvPr id="2" name="Table 1">
            <a:extLst>
              <a:ext uri="{FF2B5EF4-FFF2-40B4-BE49-F238E27FC236}">
                <a16:creationId xmlns:a16="http://schemas.microsoft.com/office/drawing/2014/main" id="{D91A7DAE-C635-BE09-9AD3-B179EE9C8D0B}"/>
              </a:ext>
            </a:extLst>
          </p:cNvPr>
          <p:cNvGraphicFramePr>
            <a:graphicFrameLocks noGrp="1"/>
          </p:cNvGraphicFramePr>
          <p:nvPr>
            <p:extLst>
              <p:ext uri="{D42A27DB-BD31-4B8C-83A1-F6EECF244321}">
                <p14:modId xmlns:p14="http://schemas.microsoft.com/office/powerpoint/2010/main" val="340745218"/>
              </p:ext>
            </p:extLst>
          </p:nvPr>
        </p:nvGraphicFramePr>
        <p:xfrm>
          <a:off x="1260616" y="1721765"/>
          <a:ext cx="10094870" cy="4852769"/>
        </p:xfrm>
        <a:graphic>
          <a:graphicData uri="http://schemas.openxmlformats.org/drawingml/2006/table">
            <a:tbl>
              <a:tblPr/>
              <a:tblGrid>
                <a:gridCol w="2359814">
                  <a:extLst>
                    <a:ext uri="{9D8B030D-6E8A-4147-A177-3AD203B41FA5}">
                      <a16:colId xmlns:a16="http://schemas.microsoft.com/office/drawing/2014/main" val="2041909930"/>
                    </a:ext>
                  </a:extLst>
                </a:gridCol>
                <a:gridCol w="7735056">
                  <a:extLst>
                    <a:ext uri="{9D8B030D-6E8A-4147-A177-3AD203B41FA5}">
                      <a16:colId xmlns:a16="http://schemas.microsoft.com/office/drawing/2014/main" val="1012297464"/>
                    </a:ext>
                  </a:extLst>
                </a:gridCol>
              </a:tblGrid>
              <a:tr h="248130">
                <a:tc>
                  <a:txBody>
                    <a:bodyPr/>
                    <a:lstStyle/>
                    <a:p>
                      <a:pPr algn="l" fontAlgn="t">
                        <a:spcAft>
                          <a:spcPts val="600"/>
                        </a:spcAft>
                        <a:buNone/>
                      </a:pPr>
                      <a:r>
                        <a:rPr lang="en-GB" sz="1400" b="1" cap="all">
                          <a:solidFill>
                            <a:srgbClr val="FFFFFF"/>
                          </a:solidFill>
                          <a:effectLst/>
                          <a:latin typeface="Roboto" panose="02000000000000000000" pitchFamily="2" charset="0"/>
                          <a:ea typeface="Roboto" panose="02000000000000000000" pitchFamily="2" charset="0"/>
                          <a:cs typeface="Roboto" panose="02000000000000000000" pitchFamily="2" charset="0"/>
                        </a:rPr>
                        <a:t>Date</a:t>
                      </a:r>
                    </a:p>
                  </a:txBody>
                  <a:tcPr marL="18156" marR="18156" marT="15130" marB="15130">
                    <a:lnL w="7620" cap="flat" cmpd="sng" algn="ctr">
                      <a:solidFill>
                        <a:srgbClr val="F0F117"/>
                      </a:solidFill>
                      <a:prstDash val="solid"/>
                      <a:round/>
                      <a:headEnd type="none" w="med" len="med"/>
                      <a:tailEnd type="none" w="med" len="med"/>
                    </a:lnL>
                    <a:lnR w="7620" cap="flat" cmpd="sng" algn="ctr">
                      <a:solidFill>
                        <a:srgbClr val="70F817"/>
                      </a:solidFill>
                      <a:prstDash val="solid"/>
                      <a:round/>
                      <a:headEnd type="none" w="med" len="med"/>
                      <a:tailEnd type="none" w="med" len="med"/>
                    </a:lnR>
                    <a:lnT w="7620" cap="flat" cmpd="sng" algn="ctr">
                      <a:solidFill>
                        <a:srgbClr val="F0F117"/>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37321"/>
                    </a:solidFill>
                  </a:tcPr>
                </a:tc>
                <a:tc>
                  <a:txBody>
                    <a:bodyPr/>
                    <a:lstStyle/>
                    <a:p>
                      <a:pPr algn="l" fontAlgn="t">
                        <a:spcAft>
                          <a:spcPts val="600"/>
                        </a:spcAft>
                        <a:buNone/>
                      </a:pPr>
                      <a:r>
                        <a:rPr lang="en-GB" sz="1400" b="1" cap="all">
                          <a:solidFill>
                            <a:srgbClr val="FFFFFF"/>
                          </a:solidFill>
                          <a:effectLst/>
                          <a:latin typeface="Roboto" panose="02000000000000000000" pitchFamily="2" charset="0"/>
                          <a:ea typeface="Roboto" panose="02000000000000000000" pitchFamily="2" charset="0"/>
                          <a:cs typeface="Roboto" panose="02000000000000000000" pitchFamily="2" charset="0"/>
                        </a:rPr>
                        <a:t>Milestone</a:t>
                      </a:r>
                    </a:p>
                  </a:txBody>
                  <a:tcPr marL="18156" marR="18156" marT="15130" marB="15130">
                    <a:lnL w="7620" cap="flat" cmpd="sng" algn="ctr">
                      <a:solidFill>
                        <a:srgbClr val="70F817"/>
                      </a:solidFill>
                      <a:prstDash val="solid"/>
                      <a:round/>
                      <a:headEnd type="none" w="med" len="med"/>
                      <a:tailEnd type="none" w="med" len="med"/>
                    </a:lnL>
                    <a:lnR w="7620" cap="flat" cmpd="sng" algn="ctr">
                      <a:solidFill>
                        <a:srgbClr val="70F817"/>
                      </a:solidFill>
                      <a:prstDash val="solid"/>
                      <a:round/>
                      <a:headEnd type="none" w="med" len="med"/>
                      <a:tailEnd type="none" w="med" len="med"/>
                    </a:lnR>
                    <a:lnT w="7620" cap="flat" cmpd="sng" algn="ctr">
                      <a:solidFill>
                        <a:srgbClr val="70F817"/>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37321"/>
                    </a:solidFill>
                  </a:tcPr>
                </a:tc>
                <a:extLst>
                  <a:ext uri="{0D108BD9-81ED-4DB2-BD59-A6C34878D82A}">
                    <a16:rowId xmlns:a16="http://schemas.microsoft.com/office/drawing/2014/main" val="1212716639"/>
                  </a:ext>
                </a:extLst>
              </a:tr>
              <a:tr h="335564">
                <a:tc>
                  <a:txBody>
                    <a:bodyPr/>
                    <a:lstStyle/>
                    <a:p>
                      <a:pPr algn="l" fontAlgn="t">
                        <a:spcAft>
                          <a:spcPts val="600"/>
                        </a:spcAft>
                        <a:buNone/>
                      </a:pPr>
                      <a:r>
                        <a:rPr lang="en-GB" sz="1400" b="0" baseline="30000">
                          <a:effectLst/>
                          <a:latin typeface="Roboto" panose="02000000000000000000" pitchFamily="2" charset="0"/>
                          <a:ea typeface="Roboto" panose="02000000000000000000" pitchFamily="2" charset="0"/>
                          <a:cs typeface="Roboto" panose="02000000000000000000" pitchFamily="2" charset="0"/>
                        </a:rPr>
                        <a:t> </a:t>
                      </a:r>
                      <a:r>
                        <a:rPr lang="en-GB" sz="1400" b="0">
                          <a:effectLst/>
                          <a:latin typeface="Roboto" panose="02000000000000000000" pitchFamily="2" charset="0"/>
                          <a:ea typeface="Roboto" panose="02000000000000000000" pitchFamily="2" charset="0"/>
                          <a:cs typeface="Roboto" panose="02000000000000000000" pitchFamily="2" charset="0"/>
                        </a:rPr>
                        <a:t>December 2025</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FFFFF"/>
                    </a:solidFill>
                  </a:tcPr>
                </a:tc>
                <a:tc>
                  <a:txBody>
                    <a:bodyPr/>
                    <a:lstStyle/>
                    <a:p>
                      <a:pPr algn="l" fontAlgn="t">
                        <a:spcAft>
                          <a:spcPts val="600"/>
                        </a:spcAft>
                        <a:buNone/>
                      </a:pPr>
                      <a:r>
                        <a:rPr lang="en-GB" sz="1400">
                          <a:effectLst/>
                          <a:latin typeface="Roboto" panose="02000000000000000000" pitchFamily="2" charset="0"/>
                          <a:ea typeface="Roboto" panose="02000000000000000000" pitchFamily="2" charset="0"/>
                          <a:cs typeface="Roboto" panose="02000000000000000000" pitchFamily="2" charset="0"/>
                        </a:rPr>
                        <a:t>New enforcement measures and investigatory powers for local councils came into force.</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FFFFF"/>
                    </a:solidFill>
                  </a:tcPr>
                </a:tc>
                <a:extLst>
                  <a:ext uri="{0D108BD9-81ED-4DB2-BD59-A6C34878D82A}">
                    <a16:rowId xmlns:a16="http://schemas.microsoft.com/office/drawing/2014/main" val="3916347719"/>
                  </a:ext>
                </a:extLst>
              </a:tr>
              <a:tr h="350500">
                <a:tc>
                  <a:txBody>
                    <a:bodyPr/>
                    <a:lstStyle/>
                    <a:p>
                      <a:pPr algn="l" fontAlgn="t">
                        <a:spcAft>
                          <a:spcPts val="600"/>
                        </a:spcAft>
                        <a:buNone/>
                      </a:pPr>
                      <a:r>
                        <a:rPr lang="en-GB" sz="1400" b="0">
                          <a:effectLst/>
                          <a:latin typeface="Roboto" panose="02000000000000000000" pitchFamily="2" charset="0"/>
                          <a:ea typeface="Roboto" panose="02000000000000000000" pitchFamily="2" charset="0"/>
                          <a:cs typeface="Roboto" panose="02000000000000000000" pitchFamily="2" charset="0"/>
                        </a:rPr>
                        <a:t>January 2026</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DF7F2"/>
                    </a:solidFill>
                  </a:tcPr>
                </a:tc>
                <a:tc>
                  <a:txBody>
                    <a:bodyPr/>
                    <a:lstStyle/>
                    <a:p>
                      <a:pPr algn="l" fontAlgn="t">
                        <a:spcAft>
                          <a:spcPts val="600"/>
                        </a:spcAft>
                        <a:buNone/>
                      </a:pPr>
                      <a:r>
                        <a:rPr lang="en-GB" sz="1400">
                          <a:effectLst/>
                          <a:latin typeface="Roboto" panose="02000000000000000000" pitchFamily="2" charset="0"/>
                          <a:ea typeface="Roboto" panose="02000000000000000000" pitchFamily="2" charset="0"/>
                          <a:cs typeface="Roboto" panose="02000000000000000000" pitchFamily="2" charset="0"/>
                        </a:rPr>
                        <a:t>Wording for tenancy agreements was confirmed.</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DF7F2"/>
                    </a:solidFill>
                  </a:tcPr>
                </a:tc>
                <a:extLst>
                  <a:ext uri="{0D108BD9-81ED-4DB2-BD59-A6C34878D82A}">
                    <a16:rowId xmlns:a16="http://schemas.microsoft.com/office/drawing/2014/main" val="1839362211"/>
                  </a:ext>
                </a:extLst>
              </a:tr>
              <a:tr h="335329">
                <a:tc>
                  <a:txBody>
                    <a:bodyPr/>
                    <a:lstStyle/>
                    <a:p>
                      <a:pPr algn="l" fontAlgn="t">
                        <a:spcAft>
                          <a:spcPts val="600"/>
                        </a:spcAft>
                        <a:buNone/>
                      </a:pPr>
                      <a:r>
                        <a:rPr lang="en-GB" sz="1400" b="0">
                          <a:effectLst/>
                          <a:latin typeface="Roboto" panose="02000000000000000000" pitchFamily="2" charset="0"/>
                          <a:ea typeface="Roboto" panose="02000000000000000000" pitchFamily="2" charset="0"/>
                          <a:cs typeface="Roboto" panose="02000000000000000000" pitchFamily="2" charset="0"/>
                        </a:rPr>
                        <a:t>March 2026</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FFFFF"/>
                    </a:solidFill>
                  </a:tcPr>
                </a:tc>
                <a:tc>
                  <a:txBody>
                    <a:bodyPr/>
                    <a:lstStyle/>
                    <a:p>
                      <a:pPr algn="l" fontAlgn="t">
                        <a:spcAft>
                          <a:spcPts val="600"/>
                        </a:spcAft>
                        <a:buNone/>
                      </a:pPr>
                      <a:r>
                        <a:rPr lang="en-GB" sz="1400">
                          <a:effectLst/>
                          <a:latin typeface="Roboto" panose="02000000000000000000" pitchFamily="2" charset="0"/>
                          <a:ea typeface="Roboto" panose="02000000000000000000" pitchFamily="2" charset="0"/>
                          <a:cs typeface="Roboto" panose="02000000000000000000" pitchFamily="2" charset="0"/>
                        </a:rPr>
                        <a:t>Publication of the mandatory information leaflet on changes for current/existing tenants.</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FFFFF"/>
                    </a:solidFill>
                  </a:tcPr>
                </a:tc>
                <a:extLst>
                  <a:ext uri="{0D108BD9-81ED-4DB2-BD59-A6C34878D82A}">
                    <a16:rowId xmlns:a16="http://schemas.microsoft.com/office/drawing/2014/main" val="4145777177"/>
                  </a:ext>
                </a:extLst>
              </a:tr>
              <a:tr h="385888">
                <a:tc>
                  <a:txBody>
                    <a:bodyPr/>
                    <a:lstStyle/>
                    <a:p>
                      <a:pPr algn="l" fontAlgn="t">
                        <a:spcAft>
                          <a:spcPts val="600"/>
                        </a:spcAft>
                        <a:buNone/>
                      </a:pPr>
                      <a:r>
                        <a:rPr lang="en-GB" sz="1400" b="1">
                          <a:effectLst/>
                          <a:latin typeface="Roboto" panose="02000000000000000000" pitchFamily="2" charset="0"/>
                          <a:ea typeface="Roboto" panose="02000000000000000000" pitchFamily="2" charset="0"/>
                          <a:cs typeface="Roboto" panose="02000000000000000000" pitchFamily="2" charset="0"/>
                        </a:rPr>
                        <a:t>30 April 2026</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DF7F2"/>
                    </a:solidFill>
                  </a:tcPr>
                </a:tc>
                <a:tc>
                  <a:txBody>
                    <a:bodyPr/>
                    <a:lstStyle/>
                    <a:p>
                      <a:pPr algn="l" fontAlgn="t">
                        <a:spcAft>
                          <a:spcPts val="600"/>
                        </a:spcAft>
                        <a:buNone/>
                      </a:pPr>
                      <a:r>
                        <a:rPr lang="en-GB" sz="1400" b="1" dirty="0">
                          <a:effectLst/>
                          <a:latin typeface="Roboto" panose="02000000000000000000" pitchFamily="2" charset="0"/>
                          <a:ea typeface="Roboto" panose="02000000000000000000" pitchFamily="2" charset="0"/>
                          <a:cs typeface="Roboto" panose="02000000000000000000" pitchFamily="2" charset="0"/>
                        </a:rPr>
                        <a:t>Last day you could serve a Section 21 notice.</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DF7F2"/>
                    </a:solidFill>
                  </a:tcPr>
                </a:tc>
                <a:extLst>
                  <a:ext uri="{0D108BD9-81ED-4DB2-BD59-A6C34878D82A}">
                    <a16:rowId xmlns:a16="http://schemas.microsoft.com/office/drawing/2014/main" val="493650489"/>
                  </a:ext>
                </a:extLst>
              </a:tr>
              <a:tr h="383458">
                <a:tc>
                  <a:txBody>
                    <a:bodyPr/>
                    <a:lstStyle/>
                    <a:p>
                      <a:pPr algn="l" fontAlgn="t">
                        <a:spcAft>
                          <a:spcPts val="600"/>
                        </a:spcAft>
                        <a:buNone/>
                      </a:pPr>
                      <a:r>
                        <a:rPr lang="en-GB" sz="1400" b="1">
                          <a:effectLst/>
                          <a:latin typeface="Roboto" panose="02000000000000000000" pitchFamily="2" charset="0"/>
                          <a:ea typeface="Roboto" panose="02000000000000000000" pitchFamily="2" charset="0"/>
                          <a:cs typeface="Roboto" panose="02000000000000000000" pitchFamily="2" charset="0"/>
                        </a:rPr>
                        <a:t>1 May 2026</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FFFFF"/>
                    </a:solidFill>
                  </a:tcPr>
                </a:tc>
                <a:tc>
                  <a:txBody>
                    <a:bodyPr/>
                    <a:lstStyle/>
                    <a:p>
                      <a:pPr algn="l" fontAlgn="t">
                        <a:spcAft>
                          <a:spcPts val="600"/>
                        </a:spcAft>
                        <a:buNone/>
                      </a:pPr>
                      <a:r>
                        <a:rPr lang="en-GB" sz="1400" b="1">
                          <a:effectLst/>
                          <a:latin typeface="Roboto" panose="02000000000000000000" pitchFamily="2" charset="0"/>
                          <a:ea typeface="Roboto" panose="02000000000000000000" pitchFamily="2" charset="0"/>
                          <a:cs typeface="Roboto" panose="02000000000000000000" pitchFamily="2" charset="0"/>
                        </a:rPr>
                        <a:t>Implementation of the first phase of the Act.</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FFFFF"/>
                    </a:solidFill>
                  </a:tcPr>
                </a:tc>
                <a:extLst>
                  <a:ext uri="{0D108BD9-81ED-4DB2-BD59-A6C34878D82A}">
                    <a16:rowId xmlns:a16="http://schemas.microsoft.com/office/drawing/2014/main" val="1293469501"/>
                  </a:ext>
                </a:extLst>
              </a:tr>
              <a:tr h="530942">
                <a:tc>
                  <a:txBody>
                    <a:bodyPr/>
                    <a:lstStyle/>
                    <a:p>
                      <a:pPr algn="l" fontAlgn="t">
                        <a:spcAft>
                          <a:spcPts val="600"/>
                        </a:spcAft>
                        <a:buNone/>
                      </a:pPr>
                      <a:r>
                        <a:rPr lang="en-GB" sz="1400" b="1">
                          <a:effectLst/>
                          <a:latin typeface="Roboto" panose="02000000000000000000" pitchFamily="2" charset="0"/>
                          <a:ea typeface="Roboto" panose="02000000000000000000" pitchFamily="2" charset="0"/>
                          <a:cs typeface="Roboto" panose="02000000000000000000" pitchFamily="2" charset="0"/>
                        </a:rPr>
                        <a:t>31 May 2026</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DF7F2"/>
                    </a:solidFill>
                  </a:tcPr>
                </a:tc>
                <a:tc>
                  <a:txBody>
                    <a:bodyPr/>
                    <a:lstStyle/>
                    <a:p>
                      <a:pPr algn="l" fontAlgn="t">
                        <a:spcAft>
                          <a:spcPts val="600"/>
                        </a:spcAft>
                        <a:buNone/>
                      </a:pPr>
                      <a:r>
                        <a:rPr lang="en-GB" sz="1400" b="1">
                          <a:effectLst/>
                          <a:latin typeface="Roboto" panose="02000000000000000000" pitchFamily="2" charset="0"/>
                          <a:ea typeface="Roboto" panose="02000000000000000000" pitchFamily="2" charset="0"/>
                          <a:cs typeface="Roboto" panose="02000000000000000000" pitchFamily="2" charset="0"/>
                        </a:rPr>
                        <a:t>Deadline for serving information leaflet to existing tenants, and for notifying student tenants that you may use the new Ground 4A.</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DF7F2"/>
                    </a:solidFill>
                  </a:tcPr>
                </a:tc>
                <a:extLst>
                  <a:ext uri="{0D108BD9-81ED-4DB2-BD59-A6C34878D82A}">
                    <a16:rowId xmlns:a16="http://schemas.microsoft.com/office/drawing/2014/main" val="825594926"/>
                  </a:ext>
                </a:extLst>
              </a:tr>
              <a:tr h="456980">
                <a:tc>
                  <a:txBody>
                    <a:bodyPr/>
                    <a:lstStyle/>
                    <a:p>
                      <a:pPr algn="l" fontAlgn="t">
                        <a:spcAft>
                          <a:spcPts val="600"/>
                        </a:spcAft>
                        <a:buNone/>
                      </a:pPr>
                      <a:r>
                        <a:rPr lang="en-GB" sz="1400" b="1">
                          <a:effectLst/>
                          <a:latin typeface="Roboto" panose="02000000000000000000" pitchFamily="2" charset="0"/>
                          <a:ea typeface="Roboto" panose="02000000000000000000" pitchFamily="2" charset="0"/>
                          <a:cs typeface="Roboto" panose="02000000000000000000" pitchFamily="2" charset="0"/>
                        </a:rPr>
                        <a:t>1 June 2026</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FFFFF"/>
                    </a:solidFill>
                  </a:tcPr>
                </a:tc>
                <a:tc>
                  <a:txBody>
                    <a:bodyPr/>
                    <a:lstStyle/>
                    <a:p>
                      <a:pPr algn="l" fontAlgn="t">
                        <a:spcAft>
                          <a:spcPts val="600"/>
                        </a:spcAft>
                        <a:buNone/>
                      </a:pPr>
                      <a:r>
                        <a:rPr lang="en-GB" sz="1400" b="1"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Updated</a:t>
                      </a:r>
                      <a:r>
                        <a:rPr lang="en-GB" sz="1400" b="1" dirty="0">
                          <a:effectLst/>
                          <a:latin typeface="Roboto" panose="02000000000000000000" pitchFamily="2" charset="0"/>
                          <a:ea typeface="Roboto" panose="02000000000000000000" pitchFamily="2" charset="0"/>
                          <a:cs typeface="Roboto" panose="02000000000000000000" pitchFamily="2" charset="0"/>
                        </a:rPr>
                        <a:t> HHSRS </a:t>
                      </a:r>
                      <a:r>
                        <a:rPr lang="en-GB" sz="1400" b="1"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guidance. Regulations came into force on 23 of June. They apply to inspections starting after the 22 June 2026. </a:t>
                      </a:r>
                      <a:endParaRPr lang="en-GB" sz="1400" b="1" dirty="0">
                        <a:effectLst/>
                        <a:latin typeface="Roboto" panose="02000000000000000000" pitchFamily="2" charset="0"/>
                        <a:ea typeface="Roboto" panose="02000000000000000000" pitchFamily="2" charset="0"/>
                        <a:cs typeface="Roboto" panose="02000000000000000000" pitchFamily="2" charset="0"/>
                      </a:endParaRP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FFFFF"/>
                    </a:solidFill>
                  </a:tcPr>
                </a:tc>
                <a:extLst>
                  <a:ext uri="{0D108BD9-81ED-4DB2-BD59-A6C34878D82A}">
                    <a16:rowId xmlns:a16="http://schemas.microsoft.com/office/drawing/2014/main" val="1421149199"/>
                  </a:ext>
                </a:extLst>
              </a:tr>
              <a:tr h="357191">
                <a:tc>
                  <a:txBody>
                    <a:bodyPr/>
                    <a:lstStyle/>
                    <a:p>
                      <a:pPr algn="l" fontAlgn="t">
                        <a:spcAft>
                          <a:spcPts val="600"/>
                        </a:spcAft>
                        <a:buNone/>
                      </a:pPr>
                      <a:r>
                        <a:rPr lang="en-GB" sz="1400" b="1" dirty="0">
                          <a:effectLst/>
                          <a:latin typeface="Roboto" panose="02000000000000000000" pitchFamily="2" charset="0"/>
                          <a:ea typeface="Roboto" panose="02000000000000000000" pitchFamily="2" charset="0"/>
                          <a:cs typeface="Roboto" panose="02000000000000000000" pitchFamily="2" charset="0"/>
                        </a:rPr>
                        <a:t>31 July 2026</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DF7F2"/>
                    </a:solidFill>
                  </a:tcPr>
                </a:tc>
                <a:tc>
                  <a:txBody>
                    <a:bodyPr/>
                    <a:lstStyle/>
                    <a:p>
                      <a:pPr algn="l" fontAlgn="t">
                        <a:spcAft>
                          <a:spcPts val="600"/>
                        </a:spcAft>
                        <a:buNone/>
                      </a:pPr>
                      <a:r>
                        <a:rPr lang="en-GB" sz="1400" b="1">
                          <a:effectLst/>
                          <a:latin typeface="Roboto" panose="02000000000000000000" pitchFamily="2" charset="0"/>
                          <a:ea typeface="Roboto" panose="02000000000000000000" pitchFamily="2" charset="0"/>
                          <a:cs typeface="Roboto" panose="02000000000000000000" pitchFamily="2" charset="0"/>
                        </a:rPr>
                        <a:t>Deadline for applications to court for possession under Section 21. </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DF7F2"/>
                    </a:solidFill>
                  </a:tcPr>
                </a:tc>
                <a:extLst>
                  <a:ext uri="{0D108BD9-81ED-4DB2-BD59-A6C34878D82A}">
                    <a16:rowId xmlns:a16="http://schemas.microsoft.com/office/drawing/2014/main" val="1336393515"/>
                  </a:ext>
                </a:extLst>
              </a:tr>
              <a:tr h="347358">
                <a:tc>
                  <a:txBody>
                    <a:bodyPr/>
                    <a:lstStyle/>
                    <a:p>
                      <a:pPr algn="l" fontAlgn="t">
                        <a:spcAft>
                          <a:spcPts val="600"/>
                        </a:spcAft>
                        <a:buNone/>
                      </a:pPr>
                      <a:r>
                        <a:rPr lang="en-GB" sz="1400" b="0" dirty="0">
                          <a:effectLst/>
                          <a:latin typeface="Roboto" panose="02000000000000000000" pitchFamily="2" charset="0"/>
                          <a:ea typeface="Roboto" panose="02000000000000000000" pitchFamily="2" charset="0"/>
                          <a:cs typeface="Roboto" panose="02000000000000000000" pitchFamily="2" charset="0"/>
                        </a:rPr>
                        <a:t>From 15</a:t>
                      </a:r>
                      <a:r>
                        <a:rPr lang="en-GB" sz="1400" b="0" baseline="30000" dirty="0">
                          <a:effectLst/>
                          <a:latin typeface="Roboto" panose="02000000000000000000" pitchFamily="2" charset="0"/>
                          <a:ea typeface="Roboto" panose="02000000000000000000" pitchFamily="2" charset="0"/>
                          <a:cs typeface="Roboto" panose="02000000000000000000" pitchFamily="2" charset="0"/>
                        </a:rPr>
                        <a:t>th</a:t>
                      </a:r>
                      <a:r>
                        <a:rPr lang="en-GB" sz="1400" b="0" dirty="0">
                          <a:effectLst/>
                          <a:latin typeface="Roboto" panose="02000000000000000000" pitchFamily="2" charset="0"/>
                          <a:ea typeface="Roboto" panose="02000000000000000000" pitchFamily="2" charset="0"/>
                          <a:cs typeface="Roboto" panose="02000000000000000000" pitchFamily="2" charset="0"/>
                        </a:rPr>
                        <a:t> December 2026</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FFFFF"/>
                    </a:solidFill>
                  </a:tcPr>
                </a:tc>
                <a:tc>
                  <a:txBody>
                    <a:bodyPr/>
                    <a:lstStyle/>
                    <a:p>
                      <a:pPr algn="l" fontAlgn="t">
                        <a:spcAft>
                          <a:spcPts val="600"/>
                        </a:spcAft>
                        <a:buNone/>
                      </a:pPr>
                      <a:r>
                        <a:rPr lang="en-GB" sz="1400">
                          <a:effectLst/>
                          <a:latin typeface="Roboto" panose="02000000000000000000" pitchFamily="2" charset="0"/>
                          <a:ea typeface="Roboto" panose="02000000000000000000" pitchFamily="2" charset="0"/>
                          <a:cs typeface="Roboto" panose="02000000000000000000" pitchFamily="2" charset="0"/>
                        </a:rPr>
                        <a:t>PRS database goes live. This will involve a phased, regional roll-out for landlords.</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FFFFF"/>
                    </a:solidFill>
                  </a:tcPr>
                </a:tc>
                <a:extLst>
                  <a:ext uri="{0D108BD9-81ED-4DB2-BD59-A6C34878D82A}">
                    <a16:rowId xmlns:a16="http://schemas.microsoft.com/office/drawing/2014/main" val="1214592185"/>
                  </a:ext>
                </a:extLst>
              </a:tr>
              <a:tr h="370948">
                <a:tc>
                  <a:txBody>
                    <a:bodyPr/>
                    <a:lstStyle/>
                    <a:p>
                      <a:pPr algn="l" fontAlgn="t">
                        <a:spcAft>
                          <a:spcPts val="600"/>
                        </a:spcAft>
                        <a:buNone/>
                      </a:pPr>
                      <a:r>
                        <a:rPr lang="en-GB" sz="1400" b="0" dirty="0">
                          <a:effectLst/>
                          <a:latin typeface="Roboto" panose="02000000000000000000" pitchFamily="2" charset="0"/>
                          <a:ea typeface="Roboto" panose="02000000000000000000" pitchFamily="2" charset="0"/>
                          <a:cs typeface="Roboto" panose="02000000000000000000" pitchFamily="2" charset="0"/>
                        </a:rPr>
                        <a:t>April/May 2027</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DF7F2"/>
                    </a:solidFill>
                  </a:tcPr>
                </a:tc>
                <a:tc>
                  <a:txBody>
                    <a:bodyPr/>
                    <a:lstStyle/>
                    <a:p>
                      <a:pPr algn="l" fontAlgn="t">
                        <a:spcAft>
                          <a:spcPts val="6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Deadline Government expects for the end-to-end digitisation of the courts.</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DF7F2"/>
                    </a:solidFill>
                  </a:tcPr>
                </a:tc>
                <a:extLst>
                  <a:ext uri="{0D108BD9-81ED-4DB2-BD59-A6C34878D82A}">
                    <a16:rowId xmlns:a16="http://schemas.microsoft.com/office/drawing/2014/main" val="46462264"/>
                  </a:ext>
                </a:extLst>
              </a:tr>
              <a:tr h="357191">
                <a:tc>
                  <a:txBody>
                    <a:bodyPr/>
                    <a:lstStyle/>
                    <a:p>
                      <a:pPr algn="l" fontAlgn="t">
                        <a:spcAft>
                          <a:spcPts val="600"/>
                        </a:spcAft>
                        <a:buNone/>
                      </a:pPr>
                      <a:r>
                        <a:rPr lang="en-GB" sz="1400" b="0">
                          <a:effectLst/>
                          <a:latin typeface="Roboto" panose="02000000000000000000" pitchFamily="2" charset="0"/>
                          <a:ea typeface="Roboto" panose="02000000000000000000" pitchFamily="2" charset="0"/>
                          <a:cs typeface="Roboto" panose="02000000000000000000" pitchFamily="2" charset="0"/>
                        </a:rPr>
                        <a:t>2028</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FFFFF"/>
                    </a:solidFill>
                  </a:tcPr>
                </a:tc>
                <a:tc>
                  <a:txBody>
                    <a:bodyPr/>
                    <a:lstStyle/>
                    <a:p>
                      <a:pPr algn="l" fontAlgn="t">
                        <a:spcAft>
                          <a:spcPts val="600"/>
                        </a:spcAft>
                        <a:buNone/>
                      </a:pPr>
                      <a:r>
                        <a:rPr lang="en-GB" sz="1400">
                          <a:effectLst/>
                          <a:latin typeface="Roboto" panose="02000000000000000000" pitchFamily="2" charset="0"/>
                          <a:ea typeface="Roboto" panose="02000000000000000000" pitchFamily="2" charset="0"/>
                          <a:cs typeface="Roboto" panose="02000000000000000000" pitchFamily="2" charset="0"/>
                        </a:rPr>
                        <a:t>Expected date for the mandatory sign-up to the PRS Landlord Ombudsman.</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FFFFF"/>
                    </a:solidFill>
                  </a:tcPr>
                </a:tc>
                <a:extLst>
                  <a:ext uri="{0D108BD9-81ED-4DB2-BD59-A6C34878D82A}">
                    <a16:rowId xmlns:a16="http://schemas.microsoft.com/office/drawing/2014/main" val="3453661036"/>
                  </a:ext>
                </a:extLst>
              </a:tr>
              <a:tr h="393290">
                <a:tc>
                  <a:txBody>
                    <a:bodyPr/>
                    <a:lstStyle/>
                    <a:p>
                      <a:pPr algn="l" fontAlgn="t">
                        <a:spcAft>
                          <a:spcPts val="600"/>
                        </a:spcAft>
                        <a:buNone/>
                      </a:pPr>
                      <a:r>
                        <a:rPr lang="en-GB" sz="1400" b="0">
                          <a:effectLst/>
                          <a:latin typeface="Roboto" panose="02000000000000000000" pitchFamily="2" charset="0"/>
                          <a:ea typeface="Roboto" panose="02000000000000000000" pitchFamily="2" charset="0"/>
                          <a:cs typeface="Roboto" panose="02000000000000000000" pitchFamily="2" charset="0"/>
                        </a:rPr>
                        <a:t>2035</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DF7F2"/>
                    </a:solidFill>
                  </a:tcPr>
                </a:tc>
                <a:tc>
                  <a:txBody>
                    <a:bodyPr/>
                    <a:lstStyle/>
                    <a:p>
                      <a:pPr algn="l" fontAlgn="t">
                        <a:spcAft>
                          <a:spcPts val="600"/>
                        </a:spcAft>
                        <a:buNone/>
                      </a:pPr>
                      <a:r>
                        <a:rPr lang="en-GB" sz="1400" dirty="0">
                          <a:effectLst/>
                          <a:latin typeface="Roboto" panose="02000000000000000000" pitchFamily="2" charset="0"/>
                          <a:ea typeface="Roboto" panose="02000000000000000000" pitchFamily="2" charset="0"/>
                          <a:cs typeface="Roboto" panose="02000000000000000000" pitchFamily="2" charset="0"/>
                        </a:rPr>
                        <a:t>Updated Decent Homes Standard will come into force in the private rented sector.</a:t>
                      </a:r>
                    </a:p>
                  </a:txBody>
                  <a:tcPr marL="18156" marR="18156" marT="15130" marB="15130">
                    <a:lnL w="7620" cap="flat" cmpd="sng" algn="ctr">
                      <a:solidFill>
                        <a:srgbClr val="ECECEC"/>
                      </a:solidFill>
                      <a:prstDash val="solid"/>
                      <a:round/>
                      <a:headEnd type="none" w="med" len="med"/>
                      <a:tailEnd type="none" w="med" len="med"/>
                    </a:lnL>
                    <a:lnR w="7620" cap="flat" cmpd="sng" algn="ctr">
                      <a:solidFill>
                        <a:srgbClr val="ECECEC"/>
                      </a:solidFill>
                      <a:prstDash val="solid"/>
                      <a:round/>
                      <a:headEnd type="none" w="med" len="med"/>
                      <a:tailEnd type="none" w="med" len="med"/>
                    </a:lnR>
                    <a:lnT w="7620" cap="flat" cmpd="sng" algn="ctr">
                      <a:solidFill>
                        <a:srgbClr val="ECECEC"/>
                      </a:solidFill>
                      <a:prstDash val="solid"/>
                      <a:round/>
                      <a:headEnd type="none" w="med" len="med"/>
                      <a:tailEnd type="none" w="med" len="med"/>
                    </a:lnT>
                    <a:lnB w="7620" cap="flat" cmpd="sng" algn="ctr">
                      <a:solidFill>
                        <a:srgbClr val="ECECEC"/>
                      </a:solidFill>
                      <a:prstDash val="solid"/>
                      <a:round/>
                      <a:headEnd type="none" w="med" len="med"/>
                      <a:tailEnd type="none" w="med" len="med"/>
                    </a:lnB>
                    <a:solidFill>
                      <a:srgbClr val="FDF7F2"/>
                    </a:solidFill>
                  </a:tcPr>
                </a:tc>
                <a:extLst>
                  <a:ext uri="{0D108BD9-81ED-4DB2-BD59-A6C34878D82A}">
                    <a16:rowId xmlns:a16="http://schemas.microsoft.com/office/drawing/2014/main" val="574422077"/>
                  </a:ext>
                </a:extLst>
              </a:tr>
            </a:tbl>
          </a:graphicData>
        </a:graphic>
      </p:graphicFrame>
      <p:sp>
        <p:nvSpPr>
          <p:cNvPr id="4" name="Arrow: Left 3">
            <a:extLst>
              <a:ext uri="{FF2B5EF4-FFF2-40B4-BE49-F238E27FC236}">
                <a16:creationId xmlns:a16="http://schemas.microsoft.com/office/drawing/2014/main" id="{D37C9FB9-D05D-C696-3F88-FACB645BE8B1}"/>
              </a:ext>
            </a:extLst>
          </p:cNvPr>
          <p:cNvSpPr/>
          <p:nvPr/>
        </p:nvSpPr>
        <p:spPr>
          <a:xfrm>
            <a:off x="10443166" y="4779966"/>
            <a:ext cx="1824639" cy="74078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GB" b="1" dirty="0">
                <a:solidFill>
                  <a:prstClr val="white"/>
                </a:solidFill>
                <a:latin typeface="Roboto" panose="02000000000000000000" pitchFamily="2" charset="0"/>
                <a:ea typeface="Roboto" panose="02000000000000000000" pitchFamily="2" charset="0"/>
                <a:sym typeface="Helvetica Neue"/>
              </a:rPr>
              <a:t>We are here</a:t>
            </a:r>
          </a:p>
        </p:txBody>
      </p:sp>
    </p:spTree>
    <p:extLst>
      <p:ext uri="{BB962C8B-B14F-4D97-AF65-F5344CB8AC3E}">
        <p14:creationId xmlns:p14="http://schemas.microsoft.com/office/powerpoint/2010/main" val="1486240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EF383-5493-CF46-38C4-C46552FBA7B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B7A58B33-F940-3A61-EA2A-1E5B9C6C322F}"/>
              </a:ext>
            </a:extLst>
          </p:cNvPr>
          <p:cNvSpPr txBox="1">
            <a:spLocks/>
          </p:cNvSpPr>
          <p:nvPr/>
        </p:nvSpPr>
        <p:spPr>
          <a:xfrm>
            <a:off x="907155" y="815094"/>
            <a:ext cx="7292811" cy="52106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spcAft>
                <a:spcPts val="600"/>
              </a:spcAft>
              <a:buNone/>
            </a:pPr>
            <a:r>
              <a:rPr lang="en-GB" sz="1800" b="1" dirty="0">
                <a:solidFill>
                  <a:srgbClr val="F37423"/>
                </a:solidFill>
                <a:latin typeface="Roboto"/>
                <a:ea typeface="Roboto"/>
                <a:cs typeface="Roboto"/>
              </a:rPr>
              <a:t>Tenancy agreement</a:t>
            </a:r>
          </a:p>
          <a:p>
            <a:pPr algn="just">
              <a:lnSpc>
                <a:spcPct val="110000"/>
              </a:lnSpc>
              <a:spcBef>
                <a:spcPts val="0"/>
              </a:spcBef>
              <a:spcAft>
                <a:spcPts val="600"/>
              </a:spcAft>
            </a:pPr>
            <a:r>
              <a:rPr lang="en-GB" sz="1800" dirty="0">
                <a:solidFill>
                  <a:schemeClr val="bg1"/>
                </a:solidFill>
                <a:latin typeface="Roboto"/>
                <a:ea typeface="Roboto"/>
                <a:cs typeface="Roboto"/>
              </a:rPr>
              <a:t>All assured tenancies are now period</a:t>
            </a:r>
            <a:r>
              <a:rPr lang="en-GB" sz="1800" dirty="0">
                <a:solidFill>
                  <a:schemeClr val="bg1"/>
                </a:solidFill>
                <a:latin typeface="Roboto" panose="02000000000000000000" pitchFamily="2" charset="0"/>
                <a:ea typeface="Roboto" panose="02000000000000000000" pitchFamily="2" charset="0"/>
                <a:cs typeface="Roboto"/>
              </a:rPr>
              <a:t>ic from the outset. No more fixed terms.</a:t>
            </a:r>
          </a:p>
          <a:p>
            <a:pPr algn="just">
              <a:lnSpc>
                <a:spcPct val="110000"/>
              </a:lnSpc>
              <a:spcBef>
                <a:spcPts val="0"/>
              </a:spcBef>
              <a:spcAft>
                <a:spcPts val="600"/>
              </a:spcAft>
            </a:pPr>
            <a:r>
              <a:rPr lang="en-GB" sz="1800" dirty="0">
                <a:solidFill>
                  <a:schemeClr val="bg1"/>
                </a:solidFill>
                <a:latin typeface="Roboto" panose="02000000000000000000" pitchFamily="2" charset="0"/>
                <a:ea typeface="Roboto" panose="02000000000000000000" pitchFamily="2" charset="0"/>
                <a:cs typeface="Roboto"/>
              </a:rPr>
              <a:t>Rental periods are limited to no more than a month at a time.</a:t>
            </a:r>
          </a:p>
          <a:p>
            <a:pPr algn="just">
              <a:lnSpc>
                <a:spcPct val="110000"/>
              </a:lnSpc>
              <a:spcBef>
                <a:spcPts val="0"/>
              </a:spcBef>
              <a:spcAft>
                <a:spcPts val="600"/>
              </a:spcAft>
            </a:pPr>
            <a:r>
              <a:rPr lang="en-GB" sz="1800" dirty="0">
                <a:solidFill>
                  <a:schemeClr val="bg1"/>
                </a:solidFill>
                <a:latin typeface="Roboto" panose="02000000000000000000" pitchFamily="2" charset="0"/>
                <a:ea typeface="Roboto" panose="02000000000000000000" pitchFamily="2" charset="0"/>
                <a:cs typeface="Roboto" panose="02000000000000000000" pitchFamily="2" charset="0"/>
              </a:rPr>
              <a:t>Before the tenancy is entered into you must give the tenant a written tenancy agreement, or a written statement, covering the key information about the tenancy and the rights that tenants have. </a:t>
            </a:r>
          </a:p>
          <a:p>
            <a:pPr algn="just">
              <a:lnSpc>
                <a:spcPct val="110000"/>
              </a:lnSpc>
              <a:spcBef>
                <a:spcPts val="0"/>
              </a:spcBef>
              <a:spcAft>
                <a:spcPts val="600"/>
              </a:spcAft>
            </a:pPr>
            <a:r>
              <a:rPr lang="en-GB" sz="1800" dirty="0">
                <a:solidFill>
                  <a:schemeClr val="bg1"/>
                </a:solidFill>
                <a:latin typeface="Roboto" panose="02000000000000000000" pitchFamily="2" charset="0"/>
                <a:ea typeface="Roboto" panose="02000000000000000000" pitchFamily="2" charset="0"/>
                <a:cs typeface="Roboto" panose="02000000000000000000" pitchFamily="2" charset="0"/>
              </a:rPr>
              <a:t>Failure to provide this can lead to a fine of up £7,000.</a:t>
            </a:r>
          </a:p>
          <a:p>
            <a:pPr marL="0" indent="0" algn="just">
              <a:lnSpc>
                <a:spcPct val="110000"/>
              </a:lnSpc>
              <a:spcBef>
                <a:spcPts val="0"/>
              </a:spcBef>
              <a:spcAft>
                <a:spcPts val="600"/>
              </a:spcAft>
              <a:buNone/>
            </a:pPr>
            <a:r>
              <a:rPr lang="en-GB" sz="1800" b="1" dirty="0">
                <a:solidFill>
                  <a:srgbClr val="F37423"/>
                </a:solidFill>
                <a:latin typeface="Roboto" panose="02000000000000000000" pitchFamily="2" charset="0"/>
                <a:ea typeface="Roboto" panose="02000000000000000000" pitchFamily="2" charset="0"/>
                <a:cs typeface="Roboto" panose="02000000000000000000" pitchFamily="2" charset="0"/>
              </a:rPr>
              <a:t>Rent</a:t>
            </a:r>
          </a:p>
          <a:p>
            <a:pPr algn="just">
              <a:lnSpc>
                <a:spcPct val="110000"/>
              </a:lnSpc>
              <a:spcBef>
                <a:spcPts val="0"/>
              </a:spcBef>
              <a:spcAft>
                <a:spcPts val="600"/>
              </a:spcAft>
            </a:pPr>
            <a:r>
              <a:rPr lang="en-GB" sz="1800" dirty="0">
                <a:solidFill>
                  <a:schemeClr val="bg1"/>
                </a:solidFill>
                <a:latin typeface="Roboto" panose="02000000000000000000" pitchFamily="2" charset="0"/>
                <a:ea typeface="Roboto" panose="02000000000000000000" pitchFamily="2" charset="0"/>
                <a:cs typeface="Roboto" panose="02000000000000000000" pitchFamily="2" charset="0"/>
              </a:rPr>
              <a:t>You must advertise a listed rent. You </a:t>
            </a:r>
            <a:r>
              <a:rPr lang="en-GB" sz="1800" b="1" dirty="0">
                <a:solidFill>
                  <a:schemeClr val="bg1"/>
                </a:solidFill>
                <a:latin typeface="Roboto" panose="02000000000000000000" pitchFamily="2" charset="0"/>
                <a:ea typeface="Roboto" panose="02000000000000000000" pitchFamily="2" charset="0"/>
                <a:cs typeface="Roboto" panose="02000000000000000000" pitchFamily="2" charset="0"/>
              </a:rPr>
              <a:t>must not</a:t>
            </a:r>
            <a:r>
              <a:rPr lang="en-GB" sz="1800" dirty="0">
                <a:solidFill>
                  <a:schemeClr val="bg1"/>
                </a:solidFill>
                <a:latin typeface="Roboto" panose="02000000000000000000" pitchFamily="2" charset="0"/>
                <a:ea typeface="Roboto" panose="02000000000000000000" pitchFamily="2" charset="0"/>
                <a:cs typeface="Roboto" panose="02000000000000000000" pitchFamily="2" charset="0"/>
              </a:rPr>
              <a:t> accept an offer over that amount.</a:t>
            </a:r>
          </a:p>
          <a:p>
            <a:pPr algn="just">
              <a:lnSpc>
                <a:spcPct val="110000"/>
              </a:lnSpc>
              <a:spcBef>
                <a:spcPts val="0"/>
              </a:spcBef>
              <a:spcAft>
                <a:spcPts val="600"/>
              </a:spcAft>
            </a:pPr>
            <a:r>
              <a:rPr lang="en-GB" sz="1800" dirty="0">
                <a:solidFill>
                  <a:schemeClr val="bg1"/>
                </a:solidFill>
                <a:latin typeface="Roboto" panose="02000000000000000000" pitchFamily="2" charset="0"/>
                <a:ea typeface="Roboto" panose="02000000000000000000" pitchFamily="2" charset="0"/>
                <a:cs typeface="Roboto" panose="02000000000000000000" pitchFamily="2" charset="0"/>
              </a:rPr>
              <a:t>You must not accept rent before the tenancy is signed or demand more than a month’s rent at any time after that. </a:t>
            </a:r>
          </a:p>
          <a:p>
            <a:pPr marL="0" indent="0" algn="just">
              <a:lnSpc>
                <a:spcPct val="110000"/>
              </a:lnSpc>
              <a:spcBef>
                <a:spcPts val="0"/>
              </a:spcBef>
              <a:spcAft>
                <a:spcPts val="600"/>
              </a:spcAft>
              <a:buNone/>
            </a:pPr>
            <a:endParaRPr lang="en-GB" sz="1800" dirty="0">
              <a:solidFill>
                <a:schemeClr val="bg1"/>
              </a:solidFill>
              <a:latin typeface="Roboto" panose="02000000000000000000" pitchFamily="2" charset="0"/>
              <a:ea typeface="Roboto" panose="02000000000000000000" pitchFamily="2" charset="0"/>
              <a:cs typeface="Roboto" panose="02000000000000000000" pitchFamily="2" charset="0"/>
            </a:endParaRPr>
          </a:p>
          <a:p>
            <a:pPr algn="just">
              <a:lnSpc>
                <a:spcPct val="110000"/>
              </a:lnSpc>
              <a:spcBef>
                <a:spcPts val="0"/>
              </a:spcBef>
              <a:spcAft>
                <a:spcPts val="600"/>
              </a:spcAft>
            </a:pPr>
            <a:endParaRPr lang="en-GB" sz="1400" dirty="0">
              <a:solidFill>
                <a:schemeClr val="bg1"/>
              </a:solidFill>
              <a:latin typeface="Roboto"/>
              <a:ea typeface="Roboto"/>
              <a:cs typeface="Roboto"/>
            </a:endParaRPr>
          </a:p>
          <a:p>
            <a:pPr marL="0" indent="0" algn="just">
              <a:lnSpc>
                <a:spcPct val="110000"/>
              </a:lnSpc>
              <a:spcBef>
                <a:spcPts val="0"/>
              </a:spcBef>
              <a:spcAft>
                <a:spcPts val="600"/>
              </a:spcAft>
              <a:buNone/>
              <a:defRPr/>
            </a:pPr>
            <a:endParaRPr lang="en-GB" sz="1400" dirty="0">
              <a:solidFill>
                <a:schemeClr val="bg1"/>
              </a:solidFill>
              <a:latin typeface="Roboto"/>
              <a:ea typeface="Roboto"/>
              <a:cs typeface="Roboto"/>
            </a:endParaRPr>
          </a:p>
          <a:p>
            <a:pPr algn="just">
              <a:lnSpc>
                <a:spcPct val="110000"/>
              </a:lnSpc>
              <a:spcBef>
                <a:spcPts val="0"/>
              </a:spcBef>
              <a:spcAft>
                <a:spcPts val="600"/>
              </a:spcAft>
              <a:defRPr/>
            </a:pPr>
            <a:endParaRPr lang="en-GB" sz="1800" dirty="0">
              <a:solidFill>
                <a:srgbClr val="FAFCFC"/>
              </a:solidFill>
              <a:latin typeface="Roboto"/>
              <a:ea typeface="Roboto"/>
              <a:cs typeface="Roboto"/>
            </a:endParaRPr>
          </a:p>
          <a:p>
            <a:pPr marL="0" indent="0">
              <a:lnSpc>
                <a:spcPct val="110000"/>
              </a:lnSpc>
              <a:spcBef>
                <a:spcPts val="0"/>
              </a:spcBef>
              <a:spcAft>
                <a:spcPts val="600"/>
              </a:spcAft>
              <a:buNone/>
              <a:defRPr/>
            </a:pPr>
            <a:endParaRPr lang="en-GB" sz="1800" b="1"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51852F79-E0FF-C256-1B8D-373B2828655D}"/>
              </a:ext>
            </a:extLst>
          </p:cNvPr>
          <p:cNvSpPr txBox="1">
            <a:spLocks/>
          </p:cNvSpPr>
          <p:nvPr/>
        </p:nvSpPr>
        <p:spPr>
          <a:xfrm>
            <a:off x="746058" y="-510469"/>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3200" b="1">
                <a:solidFill>
                  <a:srgbClr val="F37936"/>
                </a:solidFill>
                <a:latin typeface="Roboto" panose="02000000000000000000" pitchFamily="2" charset="0"/>
                <a:ea typeface="Roboto" panose="02000000000000000000" pitchFamily="2" charset="0"/>
                <a:cs typeface="Roboto" panose="02000000000000000000" pitchFamily="2" charset="0"/>
                <a:sym typeface="Helvetica Neue"/>
              </a:rPr>
              <a:t>Tenancy reform</a:t>
            </a:r>
          </a:p>
        </p:txBody>
      </p:sp>
      <p:pic>
        <p:nvPicPr>
          <p:cNvPr id="6" name="Picture 5">
            <a:extLst>
              <a:ext uri="{FF2B5EF4-FFF2-40B4-BE49-F238E27FC236}">
                <a16:creationId xmlns:a16="http://schemas.microsoft.com/office/drawing/2014/main" id="{26EF2CF3-5610-E5CC-69E3-2516765DC908}"/>
              </a:ext>
            </a:extLst>
          </p:cNvPr>
          <p:cNvPicPr>
            <a:picLocks noChangeAspect="1"/>
          </p:cNvPicPr>
          <p:nvPr/>
        </p:nvPicPr>
        <p:blipFill>
          <a:blip r:embed="rId3"/>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FE60CF4D-25E0-7F19-C5DF-3271FD00702E}"/>
              </a:ext>
            </a:extLst>
          </p:cNvPr>
          <p:cNvPicPr>
            <a:picLocks noChangeAspect="1"/>
          </p:cNvPicPr>
          <p:nvPr/>
        </p:nvPicPr>
        <p:blipFill>
          <a:blip r:embed="rId4"/>
          <a:stretch>
            <a:fillRect/>
          </a:stretch>
        </p:blipFill>
        <p:spPr>
          <a:xfrm>
            <a:off x="8634061" y="0"/>
            <a:ext cx="4736593" cy="6858000"/>
          </a:xfrm>
          <a:prstGeom prst="rect">
            <a:avLst/>
          </a:prstGeom>
        </p:spPr>
      </p:pic>
      <p:pic>
        <p:nvPicPr>
          <p:cNvPr id="7" name="Picture 6">
            <a:extLst>
              <a:ext uri="{FF2B5EF4-FFF2-40B4-BE49-F238E27FC236}">
                <a16:creationId xmlns:a16="http://schemas.microsoft.com/office/drawing/2014/main" id="{C3EA66B6-2BE6-CCB1-E1C1-6F20F3B424D0}"/>
              </a:ext>
            </a:extLst>
          </p:cNvPr>
          <p:cNvPicPr>
            <a:picLocks noChangeAspect="1"/>
          </p:cNvPicPr>
          <p:nvPr/>
        </p:nvPicPr>
        <p:blipFill>
          <a:blip r:embed="rId5"/>
          <a:stretch>
            <a:fillRect/>
          </a:stretch>
        </p:blipFill>
        <p:spPr>
          <a:xfrm>
            <a:off x="265471" y="206283"/>
            <a:ext cx="484649" cy="614853"/>
          </a:xfrm>
          <a:prstGeom prst="rect">
            <a:avLst/>
          </a:prstGeom>
        </p:spPr>
      </p:pic>
    </p:spTree>
    <p:extLst>
      <p:ext uri="{BB962C8B-B14F-4D97-AF65-F5344CB8AC3E}">
        <p14:creationId xmlns:p14="http://schemas.microsoft.com/office/powerpoint/2010/main" val="2244128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2F14E-5138-78C1-B3CF-B2806DFD426F}"/>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A92804F9-1599-F662-75D8-8EE143D964A5}"/>
              </a:ext>
            </a:extLst>
          </p:cNvPr>
          <p:cNvSpPr txBox="1">
            <a:spLocks/>
          </p:cNvSpPr>
          <p:nvPr/>
        </p:nvSpPr>
        <p:spPr>
          <a:xfrm>
            <a:off x="907155" y="815094"/>
            <a:ext cx="7292811" cy="52106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10000"/>
              </a:lnSpc>
              <a:spcBef>
                <a:spcPts val="0"/>
              </a:spcBef>
              <a:spcAft>
                <a:spcPts val="600"/>
              </a:spcAft>
              <a:buNone/>
            </a:pPr>
            <a:r>
              <a:rPr lang="en-GB" sz="1800" b="1" dirty="0">
                <a:solidFill>
                  <a:srgbClr val="F37423"/>
                </a:solidFill>
                <a:latin typeface="Roboto"/>
                <a:ea typeface="Roboto"/>
                <a:cs typeface="Roboto"/>
              </a:rPr>
              <a:t>Terminating the tenancy</a:t>
            </a:r>
          </a:p>
          <a:p>
            <a:pPr algn="just">
              <a:lnSpc>
                <a:spcPct val="110000"/>
              </a:lnSpc>
              <a:spcBef>
                <a:spcPts val="0"/>
              </a:spcBef>
              <a:spcAft>
                <a:spcPts val="600"/>
              </a:spcAft>
            </a:pPr>
            <a:r>
              <a:rPr lang="en-GB" sz="1800" dirty="0">
                <a:solidFill>
                  <a:schemeClr val="bg1"/>
                </a:solidFill>
                <a:latin typeface="Roboto"/>
                <a:ea typeface="Roboto"/>
                <a:cs typeface="Roboto"/>
              </a:rPr>
              <a:t>Any tenant can give two months’ notice (or less if agreed in writing), and it can come in any form of written communication (text, WhatsApp, etc).</a:t>
            </a:r>
          </a:p>
          <a:p>
            <a:pPr algn="just">
              <a:lnSpc>
                <a:spcPct val="110000"/>
              </a:lnSpc>
              <a:spcBef>
                <a:spcPts val="0"/>
              </a:spcBef>
              <a:spcAft>
                <a:spcPts val="600"/>
              </a:spcAft>
            </a:pPr>
            <a:r>
              <a:rPr lang="en-GB" sz="1800" dirty="0">
                <a:solidFill>
                  <a:schemeClr val="bg1"/>
                </a:solidFill>
                <a:latin typeface="Roboto"/>
                <a:ea typeface="Roboto"/>
                <a:cs typeface="Roboto"/>
              </a:rPr>
              <a:t>Landlords can only end the tenancy by first serving a Section 8 notice and stating one or more grounds for possession. These grounds have been updated. </a:t>
            </a:r>
          </a:p>
          <a:p>
            <a:pPr marL="0" indent="0" algn="just">
              <a:lnSpc>
                <a:spcPct val="110000"/>
              </a:lnSpc>
              <a:spcBef>
                <a:spcPts val="0"/>
              </a:spcBef>
              <a:spcAft>
                <a:spcPts val="600"/>
              </a:spcAft>
              <a:buNone/>
            </a:pPr>
            <a:r>
              <a:rPr lang="en-GB" sz="1800" b="1" dirty="0">
                <a:solidFill>
                  <a:srgbClr val="F37423"/>
                </a:solidFill>
                <a:latin typeface="Roboto"/>
                <a:ea typeface="Roboto"/>
                <a:cs typeface="Roboto"/>
              </a:rPr>
              <a:t>Pet requests</a:t>
            </a:r>
          </a:p>
          <a:p>
            <a:pPr algn="just">
              <a:lnSpc>
                <a:spcPct val="110000"/>
              </a:lnSpc>
              <a:spcBef>
                <a:spcPts val="0"/>
              </a:spcBef>
              <a:spcAft>
                <a:spcPts val="600"/>
              </a:spcAft>
            </a:pPr>
            <a:r>
              <a:rPr lang="en-GB" sz="1800" dirty="0">
                <a:solidFill>
                  <a:schemeClr val="bg1"/>
                </a:solidFill>
                <a:latin typeface="Roboto" panose="02000000000000000000" pitchFamily="2" charset="0"/>
                <a:ea typeface="Roboto" panose="02000000000000000000" pitchFamily="2" charset="0"/>
                <a:cs typeface="Roboto" panose="02000000000000000000" pitchFamily="2" charset="0"/>
              </a:rPr>
              <a:t>Contractual right to request a pet for tenants. Can only be refused on reasonable grounds and must be responded to within 28 days.</a:t>
            </a:r>
          </a:p>
          <a:p>
            <a:pPr algn="just">
              <a:lnSpc>
                <a:spcPct val="110000"/>
              </a:lnSpc>
              <a:spcBef>
                <a:spcPts val="0"/>
              </a:spcBef>
              <a:spcAft>
                <a:spcPts val="600"/>
              </a:spcAft>
            </a:pPr>
            <a:r>
              <a:rPr lang="en-GB" sz="1800" dirty="0">
                <a:solidFill>
                  <a:schemeClr val="bg1"/>
                </a:solidFill>
                <a:latin typeface="Roboto" panose="02000000000000000000" pitchFamily="2" charset="0"/>
                <a:ea typeface="Roboto" panose="02000000000000000000" pitchFamily="2" charset="0"/>
                <a:cs typeface="Roboto" panose="02000000000000000000" pitchFamily="2" charset="0"/>
              </a:rPr>
              <a:t>Reasonable grounds include your superior landlord banning pets, and the property being unsuitable for the specific pet, other tenant’s allergies or concerns</a:t>
            </a:r>
          </a:p>
          <a:p>
            <a:pPr algn="just">
              <a:lnSpc>
                <a:spcPct val="110000"/>
              </a:lnSpc>
              <a:spcBef>
                <a:spcPts val="0"/>
              </a:spcBef>
              <a:spcAft>
                <a:spcPts val="600"/>
              </a:spcAft>
            </a:pPr>
            <a:r>
              <a:rPr lang="en-GB" sz="1800" dirty="0">
                <a:solidFill>
                  <a:schemeClr val="bg1"/>
                </a:solidFill>
                <a:latin typeface="Roboto" panose="02000000000000000000" pitchFamily="2" charset="0"/>
                <a:ea typeface="Roboto" panose="02000000000000000000" pitchFamily="2" charset="0"/>
                <a:cs typeface="Roboto"/>
              </a:rPr>
              <a:t>Unreasonable grounds would include things like concerns the pet might cause damage, disliking pets</a:t>
            </a:r>
            <a:endParaRPr lang="en-GB" sz="1400" dirty="0">
              <a:solidFill>
                <a:schemeClr val="bg1"/>
              </a:solidFill>
              <a:latin typeface="Roboto"/>
              <a:ea typeface="Roboto"/>
              <a:cs typeface="Roboto"/>
            </a:endParaRPr>
          </a:p>
          <a:p>
            <a:pPr marL="0" indent="0" algn="just">
              <a:lnSpc>
                <a:spcPct val="110000"/>
              </a:lnSpc>
              <a:spcBef>
                <a:spcPts val="0"/>
              </a:spcBef>
              <a:spcAft>
                <a:spcPts val="600"/>
              </a:spcAft>
              <a:buNone/>
              <a:defRPr/>
            </a:pPr>
            <a:endParaRPr lang="en-GB" sz="1400" dirty="0">
              <a:solidFill>
                <a:schemeClr val="bg1"/>
              </a:solidFill>
              <a:latin typeface="Roboto"/>
              <a:ea typeface="Roboto"/>
              <a:cs typeface="Roboto"/>
            </a:endParaRPr>
          </a:p>
          <a:p>
            <a:pPr algn="just">
              <a:lnSpc>
                <a:spcPct val="110000"/>
              </a:lnSpc>
              <a:spcBef>
                <a:spcPts val="0"/>
              </a:spcBef>
              <a:spcAft>
                <a:spcPts val="600"/>
              </a:spcAft>
              <a:defRPr/>
            </a:pPr>
            <a:endParaRPr lang="en-GB" sz="1800" dirty="0">
              <a:solidFill>
                <a:srgbClr val="FAFCFC"/>
              </a:solidFill>
              <a:latin typeface="Roboto"/>
              <a:ea typeface="Roboto"/>
              <a:cs typeface="Roboto"/>
            </a:endParaRPr>
          </a:p>
          <a:p>
            <a:pPr marL="0" indent="0">
              <a:lnSpc>
                <a:spcPct val="110000"/>
              </a:lnSpc>
              <a:spcBef>
                <a:spcPts val="0"/>
              </a:spcBef>
              <a:spcAft>
                <a:spcPts val="600"/>
              </a:spcAft>
              <a:buNone/>
              <a:defRPr/>
            </a:pPr>
            <a:endParaRPr lang="en-GB" sz="1800" b="1"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dirty="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23A81D08-F392-5474-1E57-C04CF1978AD6}"/>
              </a:ext>
            </a:extLst>
          </p:cNvPr>
          <p:cNvSpPr txBox="1">
            <a:spLocks/>
          </p:cNvSpPr>
          <p:nvPr/>
        </p:nvSpPr>
        <p:spPr>
          <a:xfrm>
            <a:off x="746058" y="-510469"/>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3200" b="1">
                <a:solidFill>
                  <a:srgbClr val="F37936"/>
                </a:solidFill>
                <a:latin typeface="Roboto" panose="02000000000000000000" pitchFamily="2" charset="0"/>
                <a:ea typeface="Roboto" panose="02000000000000000000" pitchFamily="2" charset="0"/>
                <a:cs typeface="Roboto" panose="02000000000000000000" pitchFamily="2" charset="0"/>
                <a:sym typeface="Helvetica Neue"/>
              </a:rPr>
              <a:t>Tenancy reform</a:t>
            </a:r>
          </a:p>
        </p:txBody>
      </p:sp>
      <p:pic>
        <p:nvPicPr>
          <p:cNvPr id="6" name="Picture 5">
            <a:extLst>
              <a:ext uri="{FF2B5EF4-FFF2-40B4-BE49-F238E27FC236}">
                <a16:creationId xmlns:a16="http://schemas.microsoft.com/office/drawing/2014/main" id="{78D2408A-28FE-36FA-6BD3-8E29157B5B8A}"/>
              </a:ext>
            </a:extLst>
          </p:cNvPr>
          <p:cNvPicPr>
            <a:picLocks noChangeAspect="1"/>
          </p:cNvPicPr>
          <p:nvPr/>
        </p:nvPicPr>
        <p:blipFill>
          <a:blip r:embed="rId3"/>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2E0E92AC-3F1B-B176-B081-99DEFC4BBC84}"/>
              </a:ext>
            </a:extLst>
          </p:cNvPr>
          <p:cNvPicPr>
            <a:picLocks noChangeAspect="1"/>
          </p:cNvPicPr>
          <p:nvPr/>
        </p:nvPicPr>
        <p:blipFill>
          <a:blip r:embed="rId4"/>
          <a:stretch>
            <a:fillRect/>
          </a:stretch>
        </p:blipFill>
        <p:spPr>
          <a:xfrm>
            <a:off x="8634061" y="0"/>
            <a:ext cx="4736593" cy="6858000"/>
          </a:xfrm>
          <a:prstGeom prst="rect">
            <a:avLst/>
          </a:prstGeom>
        </p:spPr>
      </p:pic>
      <p:pic>
        <p:nvPicPr>
          <p:cNvPr id="7" name="Picture 6">
            <a:extLst>
              <a:ext uri="{FF2B5EF4-FFF2-40B4-BE49-F238E27FC236}">
                <a16:creationId xmlns:a16="http://schemas.microsoft.com/office/drawing/2014/main" id="{4115110F-2369-FFB7-1013-B6996C7320B3}"/>
              </a:ext>
            </a:extLst>
          </p:cNvPr>
          <p:cNvPicPr>
            <a:picLocks noChangeAspect="1"/>
          </p:cNvPicPr>
          <p:nvPr/>
        </p:nvPicPr>
        <p:blipFill>
          <a:blip r:embed="rId5"/>
          <a:stretch>
            <a:fillRect/>
          </a:stretch>
        </p:blipFill>
        <p:spPr>
          <a:xfrm>
            <a:off x="265471" y="206283"/>
            <a:ext cx="484649" cy="614853"/>
          </a:xfrm>
          <a:prstGeom prst="rect">
            <a:avLst/>
          </a:prstGeom>
        </p:spPr>
      </p:pic>
    </p:spTree>
    <p:extLst>
      <p:ext uri="{BB962C8B-B14F-4D97-AF65-F5344CB8AC3E}">
        <p14:creationId xmlns:p14="http://schemas.microsoft.com/office/powerpoint/2010/main" val="4036566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3F119-0360-F0F7-B9F6-197E948D8464}"/>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01662BF0-C10F-1A08-D1CF-D11DE84FF8EA}"/>
              </a:ext>
            </a:extLst>
          </p:cNvPr>
          <p:cNvSpPr txBox="1">
            <a:spLocks/>
          </p:cNvSpPr>
          <p:nvPr/>
        </p:nvSpPr>
        <p:spPr>
          <a:xfrm>
            <a:off x="907155" y="815094"/>
            <a:ext cx="7292811" cy="521062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10000"/>
              </a:lnSpc>
              <a:spcBef>
                <a:spcPts val="0"/>
              </a:spcBef>
              <a:spcAft>
                <a:spcPts val="600"/>
              </a:spcAft>
              <a:defRPr/>
            </a:pPr>
            <a:r>
              <a:rPr lang="en-GB" sz="1800">
                <a:solidFill>
                  <a:srgbClr val="FAFCFC"/>
                </a:solidFill>
                <a:latin typeface="Roboto"/>
                <a:ea typeface="Roboto"/>
                <a:cs typeface="Roboto"/>
              </a:rPr>
              <a:t>Rent can only be increased once per year and </a:t>
            </a:r>
            <a:r>
              <a:rPr lang="en-GB" sz="1800" b="1">
                <a:solidFill>
                  <a:srgbClr val="FAFCFC"/>
                </a:solidFill>
                <a:latin typeface="Roboto"/>
                <a:ea typeface="Roboto"/>
                <a:cs typeface="Roboto"/>
              </a:rPr>
              <a:t>must</a:t>
            </a:r>
            <a:r>
              <a:rPr lang="en-GB" sz="1800">
                <a:solidFill>
                  <a:srgbClr val="FAFCFC"/>
                </a:solidFill>
                <a:latin typeface="Roboto"/>
                <a:ea typeface="Roboto"/>
                <a:cs typeface="Roboto"/>
              </a:rPr>
              <a:t> start with a Section 13 notice (Form 4A). Requires two months notice of the new rent.</a:t>
            </a:r>
          </a:p>
          <a:p>
            <a:pPr algn="just">
              <a:lnSpc>
                <a:spcPct val="110000"/>
              </a:lnSpc>
              <a:spcBef>
                <a:spcPts val="0"/>
              </a:spcBef>
              <a:spcAft>
                <a:spcPts val="600"/>
              </a:spcAft>
              <a:defRPr/>
            </a:pPr>
            <a:r>
              <a:rPr lang="en-GB" sz="1800">
                <a:solidFill>
                  <a:srgbClr val="FAFCFC"/>
                </a:solidFill>
                <a:latin typeface="Roboto"/>
                <a:ea typeface="Roboto"/>
                <a:cs typeface="Roboto"/>
              </a:rPr>
              <a:t>All clauses that would increase the rent from one period to another are void</a:t>
            </a:r>
          </a:p>
          <a:p>
            <a:pPr algn="just">
              <a:lnSpc>
                <a:spcPct val="110000"/>
              </a:lnSpc>
              <a:spcBef>
                <a:spcPts val="0"/>
              </a:spcBef>
              <a:spcAft>
                <a:spcPts val="600"/>
              </a:spcAft>
              <a:defRPr/>
            </a:pPr>
            <a:r>
              <a:rPr lang="en-GB" sz="1800">
                <a:solidFill>
                  <a:srgbClr val="FAFCFC"/>
                </a:solidFill>
                <a:latin typeface="Roboto"/>
                <a:ea typeface="Roboto"/>
                <a:cs typeface="Roboto"/>
              </a:rPr>
              <a:t>After serving the section 13 notice then either:</a:t>
            </a:r>
          </a:p>
          <a:p>
            <a:pPr marL="800100" lvl="1" indent="-342900" algn="just">
              <a:lnSpc>
                <a:spcPct val="110000"/>
              </a:lnSpc>
              <a:spcBef>
                <a:spcPts val="0"/>
              </a:spcBef>
              <a:spcAft>
                <a:spcPts val="600"/>
              </a:spcAft>
              <a:buFont typeface="+mj-lt"/>
              <a:buAutoNum type="arabicPeriod"/>
              <a:defRPr/>
            </a:pPr>
            <a:r>
              <a:rPr lang="en-GB" sz="1800">
                <a:solidFill>
                  <a:srgbClr val="FAFCFC"/>
                </a:solidFill>
                <a:latin typeface="Roboto"/>
                <a:ea typeface="Roboto"/>
                <a:cs typeface="Roboto"/>
              </a:rPr>
              <a:t>You and the tenant can agree to a lower rent than the one on the S13 form in writing</a:t>
            </a:r>
          </a:p>
          <a:p>
            <a:pPr marL="800100" lvl="1" indent="-342900" algn="just">
              <a:lnSpc>
                <a:spcPct val="110000"/>
              </a:lnSpc>
              <a:spcBef>
                <a:spcPts val="0"/>
              </a:spcBef>
              <a:spcAft>
                <a:spcPts val="600"/>
              </a:spcAft>
              <a:buFont typeface="+mj-lt"/>
              <a:buAutoNum type="arabicPeriod"/>
              <a:defRPr/>
            </a:pPr>
            <a:r>
              <a:rPr lang="en-GB" sz="1800">
                <a:solidFill>
                  <a:srgbClr val="FAFCFC"/>
                </a:solidFill>
                <a:latin typeface="Roboto"/>
                <a:ea typeface="Roboto"/>
                <a:cs typeface="Roboto"/>
              </a:rPr>
              <a:t>The tenant accepts the rent and the new rent starts on the day the notice  expires</a:t>
            </a:r>
          </a:p>
          <a:p>
            <a:pPr marL="800100" lvl="1" indent="-342900" algn="just">
              <a:lnSpc>
                <a:spcPct val="110000"/>
              </a:lnSpc>
              <a:spcBef>
                <a:spcPts val="0"/>
              </a:spcBef>
              <a:spcAft>
                <a:spcPts val="600"/>
              </a:spcAft>
              <a:buFont typeface="+mj-lt"/>
              <a:buAutoNum type="arabicPeriod"/>
              <a:defRPr/>
            </a:pPr>
            <a:r>
              <a:rPr lang="en-GB" sz="1800">
                <a:solidFill>
                  <a:srgbClr val="FAFCFC"/>
                </a:solidFill>
                <a:latin typeface="Roboto"/>
                <a:ea typeface="Roboto"/>
                <a:cs typeface="Roboto"/>
              </a:rPr>
              <a:t>The tenant challenges the rent for £47, delaying the rent increase until the Tribunal has decided on a new rent level. The Tribunal may not increase the rent above the landlord’s proposed amount but may lower it.</a:t>
            </a:r>
          </a:p>
          <a:p>
            <a:pPr algn="just">
              <a:lnSpc>
                <a:spcPct val="110000"/>
              </a:lnSpc>
              <a:spcBef>
                <a:spcPts val="0"/>
              </a:spcBef>
              <a:spcAft>
                <a:spcPts val="600"/>
              </a:spcAft>
              <a:defRPr/>
            </a:pPr>
            <a:r>
              <a:rPr kumimoji="0" lang="en-GB" sz="1800" b="0" i="0" u="none" strike="noStrike" kern="1200" cap="none" spc="0" normalizeH="0" baseline="0" noProof="0">
                <a:ln>
                  <a:noFill/>
                </a:ln>
                <a:solidFill>
                  <a:srgbClr val="FAFCFC"/>
                </a:solidFill>
                <a:effectLst/>
                <a:uLnTx/>
                <a:uFillTx/>
                <a:latin typeface="Roboto"/>
                <a:ea typeface="Roboto"/>
                <a:cs typeface="Roboto"/>
              </a:rPr>
              <a:t>Tenants may also ask the Tribunal to decide whether the starting rent is too high in the first six months of the tenancy.</a:t>
            </a:r>
            <a:endParaRPr lang="en-GB" sz="1800">
              <a:solidFill>
                <a:schemeClr val="bg1"/>
              </a:solidFill>
              <a:latin typeface="Roboto"/>
              <a:ea typeface="Roboto"/>
              <a:cs typeface="Roboto"/>
            </a:endParaRPr>
          </a:p>
          <a:p>
            <a:pPr algn="just">
              <a:lnSpc>
                <a:spcPct val="110000"/>
              </a:lnSpc>
              <a:spcBef>
                <a:spcPts val="0"/>
              </a:spcBef>
              <a:spcAft>
                <a:spcPts val="600"/>
              </a:spcAft>
              <a:defRPr/>
            </a:pPr>
            <a:endParaRPr lang="en-GB" sz="1800">
              <a:solidFill>
                <a:srgbClr val="FAFCFC"/>
              </a:solidFill>
              <a:latin typeface="Roboto"/>
              <a:ea typeface="Roboto"/>
              <a:cs typeface="Roboto"/>
            </a:endParaRPr>
          </a:p>
          <a:p>
            <a:pPr marL="0" indent="0">
              <a:lnSpc>
                <a:spcPct val="110000"/>
              </a:lnSpc>
              <a:spcBef>
                <a:spcPts val="0"/>
              </a:spcBef>
              <a:spcAft>
                <a:spcPts val="600"/>
              </a:spcAft>
              <a:buNone/>
              <a:defRPr/>
            </a:pPr>
            <a:endParaRPr lang="en-GB" sz="1800" b="1">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a:solidFill>
                <a:srgbClr val="FAFCFC"/>
              </a:solidFill>
              <a:latin typeface="Source Sans Pro" panose="020B0503030403020204" pitchFamily="34" charset="0"/>
              <a:ea typeface="Source Sans Pro" panose="020B0503030403020204" pitchFamily="34" charset="0"/>
              <a:sym typeface="Helvetica Neue"/>
            </a:endParaRPr>
          </a:p>
          <a:p>
            <a:pPr marL="0" indent="0">
              <a:lnSpc>
                <a:spcPct val="110000"/>
              </a:lnSpc>
              <a:spcBef>
                <a:spcPts val="0"/>
              </a:spcBef>
              <a:spcAft>
                <a:spcPts val="600"/>
              </a:spcAft>
              <a:buNone/>
              <a:defRPr/>
            </a:pPr>
            <a:endParaRPr lang="en-GB" sz="1800">
              <a:solidFill>
                <a:srgbClr val="FAFCFC"/>
              </a:solidFill>
              <a:latin typeface="Source Sans Pro" panose="020B0503030403020204" pitchFamily="34" charset="0"/>
              <a:ea typeface="Source Sans Pro" panose="020B0503030403020204" pitchFamily="34" charset="0"/>
              <a:sym typeface="Helvetica Neue"/>
            </a:endParaRPr>
          </a:p>
          <a:p>
            <a:pPr>
              <a:lnSpc>
                <a:spcPct val="110000"/>
              </a:lnSpc>
              <a:spcBef>
                <a:spcPts val="0"/>
              </a:spcBef>
              <a:spcAft>
                <a:spcPts val="600"/>
              </a:spcAft>
              <a:defRPr/>
            </a:pPr>
            <a:endParaRPr lang="en-GB" sz="180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a:solidFill>
                <a:srgbClr val="FAFCFC"/>
              </a:solidFill>
              <a:latin typeface="Source Sans Pro" panose="020B0503030403020204" pitchFamily="34" charset="0"/>
              <a:ea typeface="Source Sans Pro" panose="020B0503030403020204" pitchFamily="34" charset="0"/>
              <a:sym typeface="Helvetica Neue"/>
            </a:endParaRPr>
          </a:p>
          <a:p>
            <a:pPr lvl="1">
              <a:lnSpc>
                <a:spcPct val="110000"/>
              </a:lnSpc>
              <a:spcBef>
                <a:spcPts val="0"/>
              </a:spcBef>
              <a:spcAft>
                <a:spcPts val="600"/>
              </a:spcAft>
              <a:defRPr/>
            </a:pPr>
            <a:endParaRPr lang="en-GB" sz="1800">
              <a:solidFill>
                <a:srgbClr val="163B54">
                  <a:lumMod val="95000"/>
                  <a:lumOff val="5000"/>
                </a:srgbClr>
              </a:solidFill>
              <a:latin typeface="Source Sans Pro" panose="020B0503030403020204" pitchFamily="34" charset="0"/>
              <a:ea typeface="Source Sans Pro" panose="020B0503030403020204" pitchFamily="34" charset="0"/>
              <a:sym typeface="Helvetica Neue"/>
            </a:endParaRPr>
          </a:p>
        </p:txBody>
      </p:sp>
      <p:sp>
        <p:nvSpPr>
          <p:cNvPr id="3" name="Title 1">
            <a:extLst>
              <a:ext uri="{FF2B5EF4-FFF2-40B4-BE49-F238E27FC236}">
                <a16:creationId xmlns:a16="http://schemas.microsoft.com/office/drawing/2014/main" id="{67C2A280-DB07-9790-B5C3-AF0C0641EACB}"/>
              </a:ext>
            </a:extLst>
          </p:cNvPr>
          <p:cNvSpPr txBox="1">
            <a:spLocks/>
          </p:cNvSpPr>
          <p:nvPr/>
        </p:nvSpPr>
        <p:spPr>
          <a:xfrm>
            <a:off x="746058" y="-510469"/>
            <a:ext cx="6651276" cy="1325563"/>
          </a:xfrm>
          <a:prstGeom prst="rect">
            <a:avLst/>
          </a:prstGeom>
        </p:spPr>
        <p:txBody>
          <a:bodyPr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GB" sz="3200" b="1">
                <a:solidFill>
                  <a:srgbClr val="F37936"/>
                </a:solidFill>
                <a:latin typeface="Roboto" panose="02000000000000000000" pitchFamily="2" charset="0"/>
                <a:ea typeface="Roboto" panose="02000000000000000000" pitchFamily="2" charset="0"/>
                <a:cs typeface="Roboto" panose="02000000000000000000" pitchFamily="2" charset="0"/>
                <a:sym typeface="Helvetica Neue"/>
              </a:rPr>
              <a:t>Rent increases</a:t>
            </a:r>
          </a:p>
        </p:txBody>
      </p:sp>
      <p:pic>
        <p:nvPicPr>
          <p:cNvPr id="4" name="Picture 3">
            <a:extLst>
              <a:ext uri="{FF2B5EF4-FFF2-40B4-BE49-F238E27FC236}">
                <a16:creationId xmlns:a16="http://schemas.microsoft.com/office/drawing/2014/main" id="{807E0AEE-B468-3573-A802-E0F5EEB7E675}"/>
              </a:ext>
            </a:extLst>
          </p:cNvPr>
          <p:cNvPicPr>
            <a:picLocks noChangeAspect="1"/>
          </p:cNvPicPr>
          <p:nvPr/>
        </p:nvPicPr>
        <p:blipFill>
          <a:blip r:embed="rId3">
            <a:biLevel thresh="25000"/>
          </a:blip>
          <a:stretch>
            <a:fillRect/>
          </a:stretch>
        </p:blipFill>
        <p:spPr>
          <a:xfrm>
            <a:off x="296644" y="247265"/>
            <a:ext cx="391343" cy="496480"/>
          </a:xfrm>
          <a:prstGeom prst="rect">
            <a:avLst/>
          </a:prstGeom>
        </p:spPr>
      </p:pic>
      <p:pic>
        <p:nvPicPr>
          <p:cNvPr id="6" name="Picture 5">
            <a:extLst>
              <a:ext uri="{FF2B5EF4-FFF2-40B4-BE49-F238E27FC236}">
                <a16:creationId xmlns:a16="http://schemas.microsoft.com/office/drawing/2014/main" id="{8A3AEDDD-27D7-BECA-BB8D-9BCD5DA6E6F4}"/>
              </a:ext>
            </a:extLst>
          </p:cNvPr>
          <p:cNvPicPr>
            <a:picLocks noChangeAspect="1"/>
          </p:cNvPicPr>
          <p:nvPr/>
        </p:nvPicPr>
        <p:blipFill>
          <a:blip r:embed="rId4"/>
          <a:stretch>
            <a:fillRect/>
          </a:stretch>
        </p:blipFill>
        <p:spPr>
          <a:xfrm>
            <a:off x="10491028" y="103153"/>
            <a:ext cx="1546249" cy="839804"/>
          </a:xfrm>
          <a:prstGeom prst="rect">
            <a:avLst/>
          </a:prstGeom>
        </p:spPr>
      </p:pic>
      <p:pic>
        <p:nvPicPr>
          <p:cNvPr id="8" name="Picture 7">
            <a:extLst>
              <a:ext uri="{FF2B5EF4-FFF2-40B4-BE49-F238E27FC236}">
                <a16:creationId xmlns:a16="http://schemas.microsoft.com/office/drawing/2014/main" id="{F462A282-3A93-EE37-ECF5-A4F1B5A6C685}"/>
              </a:ext>
            </a:extLst>
          </p:cNvPr>
          <p:cNvPicPr>
            <a:picLocks noChangeAspect="1"/>
          </p:cNvPicPr>
          <p:nvPr/>
        </p:nvPicPr>
        <p:blipFill>
          <a:blip r:embed="rId5"/>
          <a:stretch>
            <a:fillRect/>
          </a:stretch>
        </p:blipFill>
        <p:spPr>
          <a:xfrm>
            <a:off x="8634061" y="0"/>
            <a:ext cx="4736593" cy="6858000"/>
          </a:xfrm>
          <a:prstGeom prst="rect">
            <a:avLst/>
          </a:prstGeom>
        </p:spPr>
      </p:pic>
      <p:pic>
        <p:nvPicPr>
          <p:cNvPr id="7" name="Picture 6">
            <a:extLst>
              <a:ext uri="{FF2B5EF4-FFF2-40B4-BE49-F238E27FC236}">
                <a16:creationId xmlns:a16="http://schemas.microsoft.com/office/drawing/2014/main" id="{44D4F9F1-05E5-1D9A-5D15-89D5200B05B9}"/>
              </a:ext>
            </a:extLst>
          </p:cNvPr>
          <p:cNvPicPr>
            <a:picLocks noChangeAspect="1"/>
          </p:cNvPicPr>
          <p:nvPr/>
        </p:nvPicPr>
        <p:blipFill>
          <a:blip r:embed="rId3"/>
          <a:stretch>
            <a:fillRect/>
          </a:stretch>
        </p:blipFill>
        <p:spPr>
          <a:xfrm>
            <a:off x="265471" y="206283"/>
            <a:ext cx="484649" cy="614853"/>
          </a:xfrm>
          <a:prstGeom prst="rect">
            <a:avLst/>
          </a:prstGeom>
        </p:spPr>
      </p:pic>
    </p:spTree>
    <p:extLst>
      <p:ext uri="{BB962C8B-B14F-4D97-AF65-F5344CB8AC3E}">
        <p14:creationId xmlns:p14="http://schemas.microsoft.com/office/powerpoint/2010/main" val="1779670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AF95E-39AD-B1A1-A86D-6F11509267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559D1EC-38AE-24F9-9912-C756CF76743A}"/>
              </a:ext>
            </a:extLst>
          </p:cNvPr>
          <p:cNvSpPr>
            <a:spLocks noGrp="1"/>
          </p:cNvSpPr>
          <p:nvPr>
            <p:ph type="body" sz="quarter" idx="10"/>
          </p:nvPr>
        </p:nvSpPr>
        <p:spPr>
          <a:xfrm>
            <a:off x="1036975" y="625950"/>
            <a:ext cx="6045750" cy="613914"/>
          </a:xfrm>
        </p:spPr>
        <p:txBody>
          <a:bodyPr>
            <a:noAutofit/>
          </a:bodyPr>
          <a:lstStyle/>
          <a:p>
            <a:r>
              <a:rPr lang="en-GB" sz="2800">
                <a:latin typeface="Roboto" panose="02000000000000000000" pitchFamily="2" charset="0"/>
                <a:ea typeface="Roboto" panose="02000000000000000000" pitchFamily="2" charset="0"/>
              </a:rPr>
              <a:t>Tenant selection</a:t>
            </a:r>
          </a:p>
        </p:txBody>
      </p:sp>
      <p:sp>
        <p:nvSpPr>
          <p:cNvPr id="3" name="Text Placeholder 2">
            <a:extLst>
              <a:ext uri="{FF2B5EF4-FFF2-40B4-BE49-F238E27FC236}">
                <a16:creationId xmlns:a16="http://schemas.microsoft.com/office/drawing/2014/main" id="{B541AC3E-1CFC-6CA4-CFE6-88061984B32C}"/>
              </a:ext>
            </a:extLst>
          </p:cNvPr>
          <p:cNvSpPr>
            <a:spLocks noGrp="1"/>
          </p:cNvSpPr>
          <p:nvPr>
            <p:ph type="body" sz="quarter" idx="11"/>
          </p:nvPr>
        </p:nvSpPr>
        <p:spPr>
          <a:xfrm>
            <a:off x="660837" y="1360559"/>
            <a:ext cx="7667086" cy="4322486"/>
          </a:xfrm>
        </p:spPr>
        <p:txBody>
          <a:bodyPr vert="horz" lIns="91440" tIns="45720" rIns="91440" bIns="45720" rtlCol="0" anchor="t">
            <a:normAutofit fontScale="62500" lnSpcReduction="20000"/>
          </a:bodyPr>
          <a:lstStyle/>
          <a:p>
            <a:pPr>
              <a:lnSpc>
                <a:spcPct val="130000"/>
              </a:lnSpc>
            </a:pPr>
            <a:r>
              <a:rPr lang="en-GB" sz="2600">
                <a:latin typeface="Roboto"/>
                <a:ea typeface="Roboto"/>
                <a:cs typeface="Roboto"/>
              </a:rPr>
              <a:t>The act bans you from discriminating against families or people receiving benefits, but you can still make an informed decision about who to let to based on things like:</a:t>
            </a:r>
            <a:endParaRPr lang="en-US" sz="2600">
              <a:latin typeface="Roboto"/>
              <a:ea typeface="Roboto"/>
              <a:cs typeface="Roboto"/>
            </a:endParaRPr>
          </a:p>
          <a:p>
            <a:pPr marL="285750" indent="-285750">
              <a:lnSpc>
                <a:spcPct val="130000"/>
              </a:lnSpc>
              <a:buFont typeface="Arial" panose="020B0604020202020204" pitchFamily="34" charset="0"/>
              <a:buChar char="•"/>
            </a:pPr>
            <a:r>
              <a:rPr lang="en-GB" sz="2600">
                <a:latin typeface="Roboto"/>
                <a:ea typeface="Roboto"/>
                <a:cs typeface="Roboto"/>
              </a:rPr>
              <a:t>Who can best afford it (taking all their income into account).</a:t>
            </a:r>
            <a:endParaRPr lang="en-GB" sz="260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r>
              <a:rPr lang="en-GB" sz="2600">
                <a:latin typeface="Roboto"/>
                <a:ea typeface="Roboto"/>
                <a:cs typeface="Roboto"/>
              </a:rPr>
              <a:t>References from previous landlords, employers, etc.</a:t>
            </a:r>
          </a:p>
          <a:p>
            <a:pPr marL="285750" indent="-285750">
              <a:lnSpc>
                <a:spcPct val="130000"/>
              </a:lnSpc>
              <a:buFont typeface="Arial" panose="020B0604020202020204" pitchFamily="34" charset="0"/>
              <a:buChar char="•"/>
            </a:pPr>
            <a:r>
              <a:rPr lang="en-GB" sz="2600">
                <a:latin typeface="Roboto"/>
                <a:ea typeface="Roboto"/>
                <a:cs typeface="Roboto"/>
              </a:rPr>
              <a:t>Whether the tenant is likely to stay long term.</a:t>
            </a:r>
            <a:endParaRPr lang="en-GB" sz="2600">
              <a:latin typeface="Roboto" panose="02000000000000000000" pitchFamily="2" charset="0"/>
              <a:ea typeface="Roboto" panose="02000000000000000000" pitchFamily="2" charset="0"/>
              <a:cs typeface="Roboto" panose="02000000000000000000" pitchFamily="2" charset="0"/>
            </a:endParaRPr>
          </a:p>
          <a:p>
            <a:pPr>
              <a:lnSpc>
                <a:spcPct val="130000"/>
              </a:lnSpc>
            </a:pPr>
            <a:r>
              <a:rPr lang="en-GB" sz="2600">
                <a:latin typeface="Roboto"/>
                <a:ea typeface="Roboto"/>
                <a:cs typeface="Roboto"/>
              </a:rPr>
              <a:t>What you can’t do is apply a criteria to discourage applications or viewings because someone is receiving benefits or has children. For example:</a:t>
            </a:r>
          </a:p>
          <a:p>
            <a:pPr marL="285750" indent="-285750">
              <a:lnSpc>
                <a:spcPct val="130000"/>
              </a:lnSpc>
              <a:buFont typeface="Arial" panose="020B0604020202020204" pitchFamily="34" charset="0"/>
              <a:buChar char="•"/>
            </a:pPr>
            <a:r>
              <a:rPr lang="en-GB" sz="2600">
                <a:latin typeface="Roboto"/>
                <a:ea typeface="Roboto"/>
                <a:cs typeface="Roboto"/>
              </a:rPr>
              <a:t>Inconsistent criteria like higher affordability criteria for benefit tenants or requiring guarantors only for families.</a:t>
            </a:r>
            <a:endParaRPr lang="en-GB" sz="260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r>
              <a:rPr lang="en-GB" sz="2600">
                <a:latin typeface="Roboto"/>
                <a:ea typeface="Roboto"/>
                <a:cs typeface="Roboto"/>
              </a:rPr>
              <a:t>Not accepting viewings from those tenants.</a:t>
            </a:r>
            <a:endParaRPr lang="en-GB" sz="2600">
              <a:latin typeface="Roboto" panose="02000000000000000000" pitchFamily="2" charset="0"/>
              <a:ea typeface="Roboto" panose="02000000000000000000" pitchFamily="2" charset="0"/>
              <a:cs typeface="Roboto" panose="02000000000000000000" pitchFamily="2" charset="0"/>
            </a:endParaRPr>
          </a:p>
          <a:p>
            <a:pPr>
              <a:lnSpc>
                <a:spcPct val="130000"/>
              </a:lnSpc>
            </a:pPr>
            <a:r>
              <a:rPr lang="en-GB" sz="2600" b="1">
                <a:latin typeface="Roboto" panose="02000000000000000000" pitchFamily="2" charset="0"/>
                <a:ea typeface="Roboto" panose="02000000000000000000" pitchFamily="2" charset="0"/>
                <a:cs typeface="Roboto" panose="02000000000000000000" pitchFamily="2" charset="0"/>
              </a:rPr>
              <a:t>The key is to apply decisions consistently and fairly and keep a record of this. </a:t>
            </a:r>
          </a:p>
          <a:p>
            <a:pPr marL="285750" indent="-285750">
              <a:lnSpc>
                <a:spcPct val="130000"/>
              </a:lnSpc>
              <a:buFont typeface="Arial" panose="020B0604020202020204" pitchFamily="34" charset="0"/>
              <a:buChar char="•"/>
            </a:pPr>
            <a:endParaRPr lang="en-GB" sz="140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a:latin typeface="Roboto" panose="02000000000000000000" pitchFamily="2" charset="0"/>
              <a:ea typeface="Roboto" panose="02000000000000000000" pitchFamily="2" charset="0"/>
              <a:cs typeface="Roboto" panose="02000000000000000000" pitchFamily="2" charset="0"/>
            </a:endParaRPr>
          </a:p>
          <a:p>
            <a:pPr>
              <a:lnSpc>
                <a:spcPct val="130000"/>
              </a:lnSpc>
            </a:pPr>
            <a:endParaRPr lang="en-GB" sz="140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p:txBody>
      </p:sp>
      <p:pic>
        <p:nvPicPr>
          <p:cNvPr id="5" name="Picture 4" descr="A row of houses with bushes&#10;&#10;Description automatically generated">
            <a:extLst>
              <a:ext uri="{FF2B5EF4-FFF2-40B4-BE49-F238E27FC236}">
                <a16:creationId xmlns:a16="http://schemas.microsoft.com/office/drawing/2014/main" id="{A9A5867D-5562-B0BE-396D-369F2976CC8B}"/>
              </a:ext>
            </a:extLst>
          </p:cNvPr>
          <p:cNvPicPr/>
          <p:nvPr/>
        </p:nvPicPr>
        <p:blipFill rotWithShape="1">
          <a:blip r:embed="rId3">
            <a:alphaModFix amt="24000"/>
          </a:blip>
          <a:srcRect l="26072" t="10466" r="33392" b="9678"/>
          <a:stretch/>
        </p:blipFill>
        <p:spPr>
          <a:xfrm>
            <a:off x="8568471" y="0"/>
            <a:ext cx="4942114" cy="6955972"/>
          </a:xfrm>
          <a:prstGeom prst="rect">
            <a:avLst/>
          </a:prstGeom>
        </p:spPr>
      </p:pic>
    </p:spTree>
    <p:extLst>
      <p:ext uri="{BB962C8B-B14F-4D97-AF65-F5344CB8AC3E}">
        <p14:creationId xmlns:p14="http://schemas.microsoft.com/office/powerpoint/2010/main" val="3274435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6F170-20EB-DD7C-C315-0A689562D27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4BFD444-47A0-89D7-169F-CB85A0930E02}"/>
              </a:ext>
            </a:extLst>
          </p:cNvPr>
          <p:cNvSpPr>
            <a:spLocks noGrp="1"/>
          </p:cNvSpPr>
          <p:nvPr>
            <p:ph type="body" sz="quarter" idx="10"/>
          </p:nvPr>
        </p:nvSpPr>
        <p:spPr>
          <a:xfrm>
            <a:off x="1036975" y="625950"/>
            <a:ext cx="6045750" cy="613914"/>
          </a:xfrm>
        </p:spPr>
        <p:txBody>
          <a:bodyPr>
            <a:noAutofit/>
          </a:bodyPr>
          <a:lstStyle/>
          <a:p>
            <a:r>
              <a:rPr lang="en-GB" sz="2800">
                <a:latin typeface="Roboto" panose="02000000000000000000" pitchFamily="2" charset="0"/>
                <a:ea typeface="Roboto" panose="02000000000000000000" pitchFamily="2" charset="0"/>
              </a:rPr>
              <a:t>Ending a tenancy</a:t>
            </a:r>
          </a:p>
        </p:txBody>
      </p:sp>
      <p:sp>
        <p:nvSpPr>
          <p:cNvPr id="3" name="Text Placeholder 2">
            <a:extLst>
              <a:ext uri="{FF2B5EF4-FFF2-40B4-BE49-F238E27FC236}">
                <a16:creationId xmlns:a16="http://schemas.microsoft.com/office/drawing/2014/main" id="{1F586B97-C96D-EA0E-ACEF-069739BA3C73}"/>
              </a:ext>
            </a:extLst>
          </p:cNvPr>
          <p:cNvSpPr>
            <a:spLocks noGrp="1"/>
          </p:cNvSpPr>
          <p:nvPr>
            <p:ph type="body" sz="quarter" idx="11"/>
          </p:nvPr>
        </p:nvSpPr>
        <p:spPr>
          <a:xfrm>
            <a:off x="660837" y="1360559"/>
            <a:ext cx="7450776" cy="4322486"/>
          </a:xfrm>
        </p:spPr>
        <p:txBody>
          <a:bodyPr vert="horz" lIns="91440" tIns="45720" rIns="91440" bIns="45720" rtlCol="0" anchor="t">
            <a:normAutofit fontScale="92500" lnSpcReduction="20000"/>
          </a:bodyPr>
          <a:lstStyle/>
          <a:p>
            <a:pPr>
              <a:lnSpc>
                <a:spcPct val="130000"/>
              </a:lnSpc>
            </a:pPr>
            <a:r>
              <a:rPr lang="en-GB" sz="1700" dirty="0">
                <a:latin typeface="Roboto"/>
                <a:ea typeface="Roboto"/>
                <a:cs typeface="Roboto"/>
              </a:rPr>
              <a:t>To end a tenancy you must first serve a Section 8 notice (Form 3A) that includes one or more of the legal grounds for possession and then seek a possession order.</a:t>
            </a:r>
          </a:p>
          <a:p>
            <a:pPr>
              <a:lnSpc>
                <a:spcPct val="130000"/>
              </a:lnSpc>
            </a:pPr>
            <a:r>
              <a:rPr lang="en-GB" sz="1700" dirty="0">
                <a:latin typeface="Roboto"/>
                <a:ea typeface="Roboto"/>
                <a:cs typeface="Roboto"/>
              </a:rPr>
              <a:t>Grounds have been updated, including:</a:t>
            </a:r>
          </a:p>
          <a:p>
            <a:pPr marL="285750" indent="-285750">
              <a:lnSpc>
                <a:spcPct val="130000"/>
              </a:lnSpc>
              <a:buFont typeface="Arial" panose="020B0604020202020204" pitchFamily="34" charset="0"/>
              <a:buChar char="•"/>
            </a:pPr>
            <a:r>
              <a:rPr lang="en-GB" sz="1700" b="1" dirty="0">
                <a:latin typeface="Roboto"/>
                <a:ea typeface="Roboto"/>
                <a:cs typeface="Roboto"/>
              </a:rPr>
              <a:t>Grounds for sale or moving family in (1 and 1a)</a:t>
            </a:r>
            <a:r>
              <a:rPr lang="en-GB" sz="1700" dirty="0">
                <a:latin typeface="Roboto"/>
                <a:ea typeface="Roboto"/>
                <a:cs typeface="Roboto"/>
              </a:rPr>
              <a:t>. These Require four months’ notice, can’t end in the first 12 months and you cannot relet, or try to relet, for more than a year after serving.</a:t>
            </a:r>
          </a:p>
          <a:p>
            <a:pPr marL="285750" indent="-285750">
              <a:lnSpc>
                <a:spcPct val="130000"/>
              </a:lnSpc>
              <a:buFont typeface="Arial" panose="020B0604020202020204" pitchFamily="34" charset="0"/>
              <a:buChar char="•"/>
            </a:pPr>
            <a:r>
              <a:rPr lang="en-GB" sz="1700" b="1" dirty="0">
                <a:latin typeface="Roboto"/>
                <a:ea typeface="Roboto"/>
                <a:cs typeface="Roboto"/>
              </a:rPr>
              <a:t>An updated mandatory rent arrears ground (8) </a:t>
            </a:r>
            <a:r>
              <a:rPr lang="en-GB" sz="1700" dirty="0">
                <a:latin typeface="Roboto"/>
                <a:ea typeface="Roboto"/>
                <a:cs typeface="Roboto"/>
              </a:rPr>
              <a:t>that requires three months’ arrears and four weeks' notice. Any Universal Credit delays don’t count as arrears. </a:t>
            </a:r>
          </a:p>
          <a:p>
            <a:pPr marL="285750" indent="-285750">
              <a:lnSpc>
                <a:spcPct val="130000"/>
              </a:lnSpc>
              <a:buFont typeface="Arial" panose="020B0604020202020204" pitchFamily="34" charset="0"/>
              <a:buChar char="•"/>
            </a:pPr>
            <a:r>
              <a:rPr lang="en-GB" sz="1700" b="1" dirty="0">
                <a:latin typeface="Roboto"/>
                <a:ea typeface="Roboto"/>
                <a:cs typeface="Roboto"/>
              </a:rPr>
              <a:t>A new student possession ground (4a) </a:t>
            </a:r>
            <a:r>
              <a:rPr lang="en-GB" sz="1700" dirty="0">
                <a:latin typeface="Roboto"/>
                <a:ea typeface="Roboto"/>
                <a:cs typeface="Roboto"/>
              </a:rPr>
              <a:t>available where the property is a HMO, the landlord gave prior notice, and all the tenants are, or would become students during the tenancy. </a:t>
            </a:r>
          </a:p>
          <a:p>
            <a:pPr>
              <a:lnSpc>
                <a:spcPct val="130000"/>
              </a:lnSpc>
            </a:pPr>
            <a:endParaRPr lang="en-GB" sz="1400" dirty="0">
              <a:latin typeface="Roboto"/>
              <a:ea typeface="Roboto"/>
              <a:cs typeface="Roboto"/>
            </a:endParaRPr>
          </a:p>
          <a:p>
            <a:pPr>
              <a:lnSpc>
                <a:spcPct val="130000"/>
              </a:lnSpc>
            </a:pPr>
            <a:endParaRPr lang="en-GB" sz="1400" b="1"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dirty="0">
              <a:latin typeface="Roboto" panose="02000000000000000000" pitchFamily="2" charset="0"/>
              <a:ea typeface="Roboto" panose="02000000000000000000" pitchFamily="2" charset="0"/>
              <a:cs typeface="Roboto" panose="02000000000000000000" pitchFamily="2" charset="0"/>
            </a:endParaRPr>
          </a:p>
          <a:p>
            <a:pPr>
              <a:lnSpc>
                <a:spcPct val="130000"/>
              </a:lnSpc>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dirty="0">
              <a:latin typeface="Roboto" panose="02000000000000000000" pitchFamily="2" charset="0"/>
              <a:ea typeface="Roboto" panose="02000000000000000000" pitchFamily="2" charset="0"/>
              <a:cs typeface="Roboto" panose="02000000000000000000" pitchFamily="2" charset="0"/>
            </a:endParaRPr>
          </a:p>
        </p:txBody>
      </p:sp>
      <p:pic>
        <p:nvPicPr>
          <p:cNvPr id="5" name="Picture 4" descr="A row of houses with bushes&#10;&#10;Description automatically generated">
            <a:extLst>
              <a:ext uri="{FF2B5EF4-FFF2-40B4-BE49-F238E27FC236}">
                <a16:creationId xmlns:a16="http://schemas.microsoft.com/office/drawing/2014/main" id="{0A76BBA4-EA9A-6F25-6900-35BBF0A3A848}"/>
              </a:ext>
            </a:extLst>
          </p:cNvPr>
          <p:cNvPicPr/>
          <p:nvPr/>
        </p:nvPicPr>
        <p:blipFill rotWithShape="1">
          <a:blip r:embed="rId3">
            <a:alphaModFix amt="24000"/>
          </a:blip>
          <a:srcRect l="26072" t="10466" r="33392" b="9678"/>
          <a:stretch/>
        </p:blipFill>
        <p:spPr>
          <a:xfrm>
            <a:off x="8581170" y="0"/>
            <a:ext cx="4942114" cy="6955972"/>
          </a:xfrm>
          <a:prstGeom prst="rect">
            <a:avLst/>
          </a:prstGeom>
        </p:spPr>
      </p:pic>
    </p:spTree>
    <p:extLst>
      <p:ext uri="{BB962C8B-B14F-4D97-AF65-F5344CB8AC3E}">
        <p14:creationId xmlns:p14="http://schemas.microsoft.com/office/powerpoint/2010/main" val="1434578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BB971-8D13-F9F1-9E30-FF9BDD61ACB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487A7DF-3765-46C8-F1BC-6A020B9CAB12}"/>
              </a:ext>
            </a:extLst>
          </p:cNvPr>
          <p:cNvSpPr>
            <a:spLocks noGrp="1"/>
          </p:cNvSpPr>
          <p:nvPr>
            <p:ph type="body" sz="quarter" idx="10"/>
          </p:nvPr>
        </p:nvSpPr>
        <p:spPr>
          <a:xfrm>
            <a:off x="1036975" y="625950"/>
            <a:ext cx="6045750" cy="613914"/>
          </a:xfrm>
        </p:spPr>
        <p:txBody>
          <a:bodyPr>
            <a:noAutofit/>
          </a:bodyPr>
          <a:lstStyle/>
          <a:p>
            <a:r>
              <a:rPr lang="en-GB" sz="2800" dirty="0">
                <a:latin typeface="Roboto" panose="02000000000000000000" pitchFamily="2" charset="0"/>
                <a:ea typeface="Roboto" panose="02000000000000000000" pitchFamily="2" charset="0"/>
              </a:rPr>
              <a:t>Landlord database (I)</a:t>
            </a:r>
          </a:p>
        </p:txBody>
      </p:sp>
      <p:sp>
        <p:nvSpPr>
          <p:cNvPr id="3" name="Text Placeholder 2">
            <a:extLst>
              <a:ext uri="{FF2B5EF4-FFF2-40B4-BE49-F238E27FC236}">
                <a16:creationId xmlns:a16="http://schemas.microsoft.com/office/drawing/2014/main" id="{C6F09BB5-945C-B300-C5D1-C05909109040}"/>
              </a:ext>
            </a:extLst>
          </p:cNvPr>
          <p:cNvSpPr>
            <a:spLocks noGrp="1"/>
          </p:cNvSpPr>
          <p:nvPr>
            <p:ph type="body" sz="quarter" idx="11"/>
          </p:nvPr>
        </p:nvSpPr>
        <p:spPr>
          <a:xfrm>
            <a:off x="660837" y="1360559"/>
            <a:ext cx="7450776" cy="4322486"/>
          </a:xfrm>
        </p:spPr>
        <p:txBody>
          <a:bodyPr vert="horz" lIns="91440" tIns="45720" rIns="91440" bIns="45720" rtlCol="0" anchor="t">
            <a:normAutofit lnSpcReduction="10000"/>
          </a:bodyPr>
          <a:lstStyle/>
          <a:p>
            <a:pPr>
              <a:lnSpc>
                <a:spcPct val="130000"/>
              </a:lnSpc>
            </a:pPr>
            <a:r>
              <a:rPr lang="en-GB" sz="1600" dirty="0">
                <a:latin typeface="Roboto"/>
                <a:ea typeface="Roboto"/>
                <a:cs typeface="Roboto"/>
              </a:rPr>
              <a:t>Phase 2 of the Renters’ Rights Act requires landlords to register themselves and their property on a new database. </a:t>
            </a:r>
          </a:p>
          <a:p>
            <a:pPr>
              <a:lnSpc>
                <a:spcPct val="130000"/>
              </a:lnSpc>
            </a:pPr>
            <a:r>
              <a:rPr lang="en-GB" sz="1600" dirty="0">
                <a:latin typeface="Roboto"/>
                <a:ea typeface="Roboto"/>
                <a:cs typeface="Roboto"/>
              </a:rPr>
              <a:t>The ‘Register Your Rental Property Service’ will open for registrations on 15</a:t>
            </a:r>
            <a:r>
              <a:rPr lang="en-GB" sz="1600" baseline="30000" dirty="0">
                <a:latin typeface="Roboto"/>
                <a:ea typeface="Roboto"/>
                <a:cs typeface="Roboto"/>
              </a:rPr>
              <a:t>th</a:t>
            </a:r>
            <a:r>
              <a:rPr lang="en-GB" sz="1600" dirty="0">
                <a:latin typeface="Roboto"/>
                <a:ea typeface="Roboto"/>
                <a:cs typeface="Roboto"/>
              </a:rPr>
              <a:t> December 2026, with a different deadline for registration for each region of England. </a:t>
            </a:r>
          </a:p>
          <a:p>
            <a:pPr>
              <a:lnSpc>
                <a:spcPct val="130000"/>
              </a:lnSpc>
            </a:pPr>
            <a:r>
              <a:rPr lang="en-GB" sz="1600" dirty="0">
                <a:latin typeface="Roboto"/>
                <a:ea typeface="Roboto"/>
                <a:cs typeface="Roboto"/>
              </a:rPr>
              <a:t>For landlords with properties in </a:t>
            </a:r>
            <a:r>
              <a:rPr lang="en-GB" sz="1600" b="1" u="sng" dirty="0">
                <a:latin typeface="Roboto"/>
                <a:ea typeface="Roboto"/>
                <a:cs typeface="Roboto"/>
              </a:rPr>
              <a:t>London</a:t>
            </a:r>
            <a:r>
              <a:rPr lang="en-GB" sz="1600" dirty="0">
                <a:latin typeface="Roboto"/>
                <a:ea typeface="Roboto"/>
                <a:cs typeface="Roboto"/>
              </a:rPr>
              <a:t>, regulations apply from 15</a:t>
            </a:r>
            <a:r>
              <a:rPr lang="en-GB" sz="1600" baseline="30000" dirty="0">
                <a:latin typeface="Roboto"/>
                <a:ea typeface="Roboto"/>
                <a:cs typeface="Roboto"/>
              </a:rPr>
              <a:t>th</a:t>
            </a:r>
            <a:r>
              <a:rPr lang="en-GB" sz="1600" dirty="0">
                <a:latin typeface="Roboto"/>
                <a:ea typeface="Roboto"/>
                <a:cs typeface="Roboto"/>
              </a:rPr>
              <a:t> July 2027 and </a:t>
            </a:r>
            <a:r>
              <a:rPr lang="en-GB" sz="1600" b="1" dirty="0">
                <a:latin typeface="Roboto"/>
                <a:ea typeface="Roboto"/>
                <a:cs typeface="Roboto"/>
              </a:rPr>
              <a:t>the deadline is </a:t>
            </a:r>
            <a:r>
              <a:rPr lang="en-GB" sz="1600" b="1" u="sng" dirty="0">
                <a:latin typeface="Roboto"/>
                <a:ea typeface="Roboto"/>
                <a:cs typeface="Roboto"/>
              </a:rPr>
              <a:t>14</a:t>
            </a:r>
            <a:r>
              <a:rPr lang="en-GB" sz="1600" b="1" u="sng" baseline="30000" dirty="0">
                <a:latin typeface="Roboto"/>
                <a:ea typeface="Roboto"/>
                <a:cs typeface="Roboto"/>
              </a:rPr>
              <a:t>th</a:t>
            </a:r>
            <a:r>
              <a:rPr lang="en-GB" sz="1600" b="1" u="sng" dirty="0">
                <a:latin typeface="Roboto"/>
                <a:ea typeface="Roboto"/>
                <a:cs typeface="Roboto"/>
              </a:rPr>
              <a:t> October 2027</a:t>
            </a:r>
            <a:r>
              <a:rPr lang="en-GB" sz="1600" b="1" dirty="0">
                <a:latin typeface="Roboto"/>
                <a:ea typeface="Roboto"/>
                <a:cs typeface="Roboto"/>
              </a:rPr>
              <a:t>. You can register from 15</a:t>
            </a:r>
            <a:r>
              <a:rPr lang="en-GB" sz="1600" b="1" baseline="30000" dirty="0">
                <a:latin typeface="Roboto"/>
                <a:ea typeface="Roboto"/>
                <a:cs typeface="Roboto"/>
              </a:rPr>
              <a:t>th</a:t>
            </a:r>
            <a:r>
              <a:rPr lang="en-GB" sz="1600" b="1" dirty="0">
                <a:latin typeface="Roboto"/>
                <a:ea typeface="Roboto"/>
                <a:cs typeface="Roboto"/>
              </a:rPr>
              <a:t> December 2027 prior to regulations coming into force.</a:t>
            </a:r>
          </a:p>
          <a:p>
            <a:pPr>
              <a:lnSpc>
                <a:spcPct val="130000"/>
              </a:lnSpc>
            </a:pPr>
            <a:r>
              <a:rPr lang="en-GB" sz="1600" dirty="0">
                <a:latin typeface="Roboto"/>
                <a:ea typeface="Roboto"/>
                <a:cs typeface="Roboto"/>
              </a:rPr>
              <a:t>The fee for registering is £65 per property per year. Multi-property landlords will need to pay the fee annually on, or before the day they first registered a property.</a:t>
            </a:r>
          </a:p>
          <a:p>
            <a:pPr>
              <a:lnSpc>
                <a:spcPct val="130000"/>
              </a:lnSpc>
            </a:pPr>
            <a:r>
              <a:rPr lang="en-GB" sz="1600" dirty="0">
                <a:latin typeface="Roboto"/>
                <a:ea typeface="Roboto"/>
                <a:cs typeface="Roboto"/>
              </a:rPr>
              <a:t>Initially only required for tenancies occupied under an assured or regulated tenancy. Will change in the future so you can’t market property until registered. </a:t>
            </a:r>
          </a:p>
          <a:p>
            <a:pPr>
              <a:lnSpc>
                <a:spcPct val="130000"/>
              </a:lnSpc>
            </a:pPr>
            <a:endParaRPr lang="en-GB" sz="1600" dirty="0">
              <a:latin typeface="Roboto"/>
              <a:ea typeface="Roboto"/>
              <a:cs typeface="Roboto"/>
            </a:endParaRPr>
          </a:p>
          <a:p>
            <a:pPr>
              <a:lnSpc>
                <a:spcPct val="130000"/>
              </a:lnSpc>
            </a:pPr>
            <a:endParaRPr lang="en-GB" sz="1600" dirty="0">
              <a:latin typeface="Roboto"/>
              <a:ea typeface="Roboto"/>
              <a:cs typeface="Roboto"/>
            </a:endParaRPr>
          </a:p>
          <a:p>
            <a:pPr>
              <a:lnSpc>
                <a:spcPct val="130000"/>
              </a:lnSpc>
            </a:pPr>
            <a:endParaRPr lang="en-GB" sz="1400" dirty="0">
              <a:latin typeface="Roboto"/>
              <a:ea typeface="Roboto"/>
              <a:cs typeface="Roboto"/>
            </a:endParaRPr>
          </a:p>
          <a:p>
            <a:pPr>
              <a:lnSpc>
                <a:spcPct val="130000"/>
              </a:lnSpc>
            </a:pPr>
            <a:endParaRPr lang="en-GB" sz="1400" b="1"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dirty="0">
              <a:latin typeface="Roboto" panose="02000000000000000000" pitchFamily="2" charset="0"/>
              <a:ea typeface="Roboto" panose="02000000000000000000" pitchFamily="2" charset="0"/>
              <a:cs typeface="Roboto" panose="02000000000000000000" pitchFamily="2" charset="0"/>
            </a:endParaRPr>
          </a:p>
          <a:p>
            <a:pPr>
              <a:lnSpc>
                <a:spcPct val="130000"/>
              </a:lnSpc>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dirty="0">
              <a:latin typeface="Roboto" panose="02000000000000000000" pitchFamily="2" charset="0"/>
              <a:ea typeface="Roboto" panose="02000000000000000000" pitchFamily="2" charset="0"/>
              <a:cs typeface="Roboto" panose="02000000000000000000" pitchFamily="2" charset="0"/>
            </a:endParaRPr>
          </a:p>
        </p:txBody>
      </p:sp>
      <p:pic>
        <p:nvPicPr>
          <p:cNvPr id="5" name="Picture 4" descr="A row of houses with bushes&#10;&#10;Description automatically generated">
            <a:extLst>
              <a:ext uri="{FF2B5EF4-FFF2-40B4-BE49-F238E27FC236}">
                <a16:creationId xmlns:a16="http://schemas.microsoft.com/office/drawing/2014/main" id="{0B00D34F-B359-14C6-9103-76B6C9398763}"/>
              </a:ext>
            </a:extLst>
          </p:cNvPr>
          <p:cNvPicPr/>
          <p:nvPr/>
        </p:nvPicPr>
        <p:blipFill rotWithShape="1">
          <a:blip r:embed="rId3">
            <a:alphaModFix amt="24000"/>
          </a:blip>
          <a:srcRect l="26072" t="10466" r="33392" b="9678"/>
          <a:stretch/>
        </p:blipFill>
        <p:spPr>
          <a:xfrm>
            <a:off x="8581170" y="0"/>
            <a:ext cx="4942114" cy="6955972"/>
          </a:xfrm>
          <a:prstGeom prst="rect">
            <a:avLst/>
          </a:prstGeom>
        </p:spPr>
      </p:pic>
    </p:spTree>
    <p:extLst>
      <p:ext uri="{BB962C8B-B14F-4D97-AF65-F5344CB8AC3E}">
        <p14:creationId xmlns:p14="http://schemas.microsoft.com/office/powerpoint/2010/main" val="3455460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E32FC-E5BC-5AE4-47D9-F1C0D9150C1D}"/>
            </a:ext>
          </a:extLst>
        </p:cNvPr>
        <p:cNvGrpSpPr/>
        <p:nvPr/>
      </p:nvGrpSpPr>
      <p:grpSpPr>
        <a:xfrm>
          <a:off x="0" y="0"/>
          <a:ext cx="0" cy="0"/>
          <a:chOff x="0" y="0"/>
          <a:chExt cx="0" cy="0"/>
        </a:xfrm>
      </p:grpSpPr>
      <p:pic>
        <p:nvPicPr>
          <p:cNvPr id="5" name="Picture 4" descr="A row of houses with bushes&#10;&#10;Description automatically generated">
            <a:extLst>
              <a:ext uri="{FF2B5EF4-FFF2-40B4-BE49-F238E27FC236}">
                <a16:creationId xmlns:a16="http://schemas.microsoft.com/office/drawing/2014/main" id="{572A7B9E-D095-E3BC-146E-67FEE202BF4C}"/>
              </a:ext>
            </a:extLst>
          </p:cNvPr>
          <p:cNvPicPr/>
          <p:nvPr/>
        </p:nvPicPr>
        <p:blipFill rotWithShape="1">
          <a:blip r:embed="rId3">
            <a:alphaModFix amt="24000"/>
          </a:blip>
          <a:srcRect l="26072" t="10466" r="33392" b="9678"/>
          <a:stretch/>
        </p:blipFill>
        <p:spPr>
          <a:xfrm>
            <a:off x="8581170" y="0"/>
            <a:ext cx="4942114" cy="6955972"/>
          </a:xfrm>
          <a:prstGeom prst="rect">
            <a:avLst/>
          </a:prstGeom>
        </p:spPr>
      </p:pic>
      <p:pic>
        <p:nvPicPr>
          <p:cNvPr id="10" name="Picture 9">
            <a:extLst>
              <a:ext uri="{FF2B5EF4-FFF2-40B4-BE49-F238E27FC236}">
                <a16:creationId xmlns:a16="http://schemas.microsoft.com/office/drawing/2014/main" id="{1EAA5247-B084-4C50-37BD-7D7A0253ADBD}"/>
              </a:ext>
            </a:extLst>
          </p:cNvPr>
          <p:cNvPicPr>
            <a:picLocks noChangeAspect="1"/>
          </p:cNvPicPr>
          <p:nvPr/>
        </p:nvPicPr>
        <p:blipFill>
          <a:blip r:embed="rId4"/>
          <a:stretch>
            <a:fillRect/>
          </a:stretch>
        </p:blipFill>
        <p:spPr>
          <a:xfrm>
            <a:off x="1676400" y="432227"/>
            <a:ext cx="8638676" cy="5750560"/>
          </a:xfrm>
          <a:prstGeom prst="rect">
            <a:avLst/>
          </a:prstGeom>
        </p:spPr>
      </p:pic>
    </p:spTree>
    <p:extLst>
      <p:ext uri="{BB962C8B-B14F-4D97-AF65-F5344CB8AC3E}">
        <p14:creationId xmlns:p14="http://schemas.microsoft.com/office/powerpoint/2010/main" val="2020092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C36EE-F340-C4F1-E9D6-82970712575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5CFBC71-5D79-8E83-0360-64FF52979340}"/>
              </a:ext>
            </a:extLst>
          </p:cNvPr>
          <p:cNvSpPr>
            <a:spLocks noGrp="1"/>
          </p:cNvSpPr>
          <p:nvPr>
            <p:ph type="body" sz="quarter" idx="10"/>
          </p:nvPr>
        </p:nvSpPr>
        <p:spPr>
          <a:xfrm>
            <a:off x="1036975" y="625950"/>
            <a:ext cx="6045750" cy="613914"/>
          </a:xfrm>
        </p:spPr>
        <p:txBody>
          <a:bodyPr>
            <a:noAutofit/>
          </a:bodyPr>
          <a:lstStyle/>
          <a:p>
            <a:r>
              <a:rPr lang="en-GB" sz="2800" dirty="0">
                <a:latin typeface="Roboto" panose="02000000000000000000" pitchFamily="2" charset="0"/>
                <a:ea typeface="Roboto" panose="02000000000000000000" pitchFamily="2" charset="0"/>
              </a:rPr>
              <a:t>Landlord database (II)</a:t>
            </a:r>
          </a:p>
        </p:txBody>
      </p:sp>
      <p:sp>
        <p:nvSpPr>
          <p:cNvPr id="3" name="Text Placeholder 2">
            <a:extLst>
              <a:ext uri="{FF2B5EF4-FFF2-40B4-BE49-F238E27FC236}">
                <a16:creationId xmlns:a16="http://schemas.microsoft.com/office/drawing/2014/main" id="{9D85328B-F57B-5EE7-8909-F5997188906D}"/>
              </a:ext>
            </a:extLst>
          </p:cNvPr>
          <p:cNvSpPr>
            <a:spLocks noGrp="1"/>
          </p:cNvSpPr>
          <p:nvPr>
            <p:ph type="body" sz="quarter" idx="11"/>
          </p:nvPr>
        </p:nvSpPr>
        <p:spPr>
          <a:xfrm>
            <a:off x="660837" y="1360559"/>
            <a:ext cx="7450776" cy="4322486"/>
          </a:xfrm>
        </p:spPr>
        <p:txBody>
          <a:bodyPr vert="horz" lIns="91440" tIns="45720" rIns="91440" bIns="45720" rtlCol="0" anchor="t">
            <a:normAutofit lnSpcReduction="10000"/>
          </a:bodyPr>
          <a:lstStyle/>
          <a:p>
            <a:pPr>
              <a:lnSpc>
                <a:spcPct val="130000"/>
              </a:lnSpc>
            </a:pPr>
            <a:r>
              <a:rPr lang="en-GB" sz="1600" b="1" dirty="0">
                <a:latin typeface="Roboto"/>
                <a:ea typeface="Roboto"/>
                <a:cs typeface="Roboto"/>
              </a:rPr>
              <a:t>As part of the registration you will need to give information to the government:</a:t>
            </a:r>
          </a:p>
          <a:p>
            <a:pPr marL="285750" indent="-285750">
              <a:lnSpc>
                <a:spcPct val="130000"/>
              </a:lnSpc>
              <a:buFont typeface="Arial" panose="020B0604020202020204" pitchFamily="34" charset="0"/>
              <a:buChar char="•"/>
            </a:pPr>
            <a:r>
              <a:rPr lang="en-GB" sz="1600" b="1" dirty="0">
                <a:latin typeface="Roboto"/>
                <a:ea typeface="Roboto"/>
                <a:cs typeface="Roboto"/>
              </a:rPr>
              <a:t>Your details: name, DOB, address, phone, email</a:t>
            </a:r>
          </a:p>
          <a:p>
            <a:pPr marL="285750" indent="-285750">
              <a:lnSpc>
                <a:spcPct val="130000"/>
              </a:lnSpc>
              <a:buFont typeface="Arial" panose="020B0604020202020204" pitchFamily="34" charset="0"/>
              <a:buChar char="•"/>
            </a:pPr>
            <a:r>
              <a:rPr lang="en-GB" sz="1600" b="1" dirty="0">
                <a:latin typeface="Roboto"/>
                <a:ea typeface="Roboto"/>
                <a:cs typeface="Roboto"/>
              </a:rPr>
              <a:t>Property details</a:t>
            </a:r>
            <a:r>
              <a:rPr lang="en-GB" sz="1600" dirty="0">
                <a:latin typeface="Roboto"/>
                <a:ea typeface="Roboto"/>
                <a:cs typeface="Roboto"/>
              </a:rPr>
              <a:t>: address, ownership type, type of property, contact details of superior landlord/property manager, number of bedrooms, whether property is currently let</a:t>
            </a:r>
            <a:r>
              <a:rPr lang="en-GB" sz="1600" b="1" dirty="0">
                <a:latin typeface="Roboto"/>
                <a:ea typeface="Roboto"/>
                <a:cs typeface="Roboto"/>
              </a:rPr>
              <a:t> </a:t>
            </a:r>
          </a:p>
          <a:p>
            <a:pPr marL="285750" indent="-285750">
              <a:lnSpc>
                <a:spcPct val="130000"/>
              </a:lnSpc>
              <a:buFont typeface="Arial" panose="020B0604020202020204" pitchFamily="34" charset="0"/>
              <a:buChar char="•"/>
            </a:pPr>
            <a:r>
              <a:rPr lang="en-GB" sz="1600" b="1" dirty="0">
                <a:latin typeface="Roboto"/>
                <a:ea typeface="Roboto"/>
                <a:cs typeface="Roboto"/>
              </a:rPr>
              <a:t>Tenancy details: </a:t>
            </a:r>
            <a:r>
              <a:rPr lang="en-GB" sz="1600" dirty="0">
                <a:latin typeface="Roboto"/>
                <a:ea typeface="Roboto"/>
                <a:cs typeface="Roboto"/>
              </a:rPr>
              <a:t>rent (frequency, amount, bills included), number of people living in the property, number of households, whether it needs a licence, furnished/unfurnished</a:t>
            </a:r>
          </a:p>
          <a:p>
            <a:pPr marL="285750" indent="-285750">
              <a:lnSpc>
                <a:spcPct val="130000"/>
              </a:lnSpc>
              <a:buFont typeface="Arial" panose="020B0604020202020204" pitchFamily="34" charset="0"/>
              <a:buChar char="•"/>
            </a:pPr>
            <a:r>
              <a:rPr lang="en-GB" sz="1600" b="1" dirty="0">
                <a:latin typeface="Roboto"/>
                <a:ea typeface="Roboto"/>
                <a:cs typeface="Roboto"/>
              </a:rPr>
              <a:t>Safety standards</a:t>
            </a:r>
            <a:r>
              <a:rPr lang="en-GB" sz="1600" dirty="0">
                <a:latin typeface="Roboto"/>
                <a:ea typeface="Roboto"/>
                <a:cs typeface="Roboto"/>
              </a:rPr>
              <a:t>: copies of latest GSC, EPC, EICR where needed, MEES exemption details if applicable.</a:t>
            </a:r>
          </a:p>
          <a:p>
            <a:pPr>
              <a:lnSpc>
                <a:spcPct val="130000"/>
              </a:lnSpc>
            </a:pPr>
            <a:r>
              <a:rPr lang="en-GB" sz="1600" b="1" dirty="0">
                <a:latin typeface="Roboto"/>
                <a:ea typeface="Roboto"/>
                <a:cs typeface="Roboto"/>
              </a:rPr>
              <a:t>Agents cannot register for you, but will be able to provide some of this information at your request.</a:t>
            </a:r>
          </a:p>
          <a:p>
            <a:pPr>
              <a:lnSpc>
                <a:spcPct val="130000"/>
              </a:lnSpc>
            </a:pPr>
            <a:endParaRPr lang="en-GB" sz="1600" dirty="0">
              <a:latin typeface="Roboto"/>
              <a:ea typeface="Roboto"/>
              <a:cs typeface="Roboto"/>
            </a:endParaRPr>
          </a:p>
          <a:p>
            <a:pPr>
              <a:lnSpc>
                <a:spcPct val="130000"/>
              </a:lnSpc>
            </a:pPr>
            <a:endParaRPr lang="en-GB" sz="1400" dirty="0">
              <a:latin typeface="Roboto"/>
              <a:ea typeface="Roboto"/>
              <a:cs typeface="Roboto"/>
            </a:endParaRPr>
          </a:p>
          <a:p>
            <a:pPr>
              <a:lnSpc>
                <a:spcPct val="130000"/>
              </a:lnSpc>
            </a:pPr>
            <a:endParaRPr lang="en-GB" sz="1400" b="1"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dirty="0">
              <a:latin typeface="Roboto" panose="02000000000000000000" pitchFamily="2" charset="0"/>
              <a:ea typeface="Roboto" panose="02000000000000000000" pitchFamily="2" charset="0"/>
              <a:cs typeface="Roboto" panose="02000000000000000000" pitchFamily="2" charset="0"/>
            </a:endParaRPr>
          </a:p>
          <a:p>
            <a:pPr>
              <a:lnSpc>
                <a:spcPct val="130000"/>
              </a:lnSpc>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dirty="0">
              <a:latin typeface="Roboto" panose="02000000000000000000" pitchFamily="2" charset="0"/>
              <a:ea typeface="Roboto" panose="02000000000000000000" pitchFamily="2" charset="0"/>
              <a:cs typeface="Roboto" panose="02000000000000000000" pitchFamily="2" charset="0"/>
            </a:endParaRPr>
          </a:p>
        </p:txBody>
      </p:sp>
      <p:pic>
        <p:nvPicPr>
          <p:cNvPr id="5" name="Picture 4" descr="A row of houses with bushes&#10;&#10;Description automatically generated">
            <a:extLst>
              <a:ext uri="{FF2B5EF4-FFF2-40B4-BE49-F238E27FC236}">
                <a16:creationId xmlns:a16="http://schemas.microsoft.com/office/drawing/2014/main" id="{66CBA4ED-16B6-543B-632E-30D7518F80A3}"/>
              </a:ext>
            </a:extLst>
          </p:cNvPr>
          <p:cNvPicPr/>
          <p:nvPr/>
        </p:nvPicPr>
        <p:blipFill rotWithShape="1">
          <a:blip r:embed="rId3">
            <a:alphaModFix amt="24000"/>
          </a:blip>
          <a:srcRect l="26072" t="10466" r="33392" b="9678"/>
          <a:stretch/>
        </p:blipFill>
        <p:spPr>
          <a:xfrm>
            <a:off x="8581170" y="0"/>
            <a:ext cx="4942114" cy="6955972"/>
          </a:xfrm>
          <a:prstGeom prst="rect">
            <a:avLst/>
          </a:prstGeom>
        </p:spPr>
      </p:pic>
    </p:spTree>
    <p:extLst>
      <p:ext uri="{BB962C8B-B14F-4D97-AF65-F5344CB8AC3E}">
        <p14:creationId xmlns:p14="http://schemas.microsoft.com/office/powerpoint/2010/main" val="3147822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3152-5405-C19B-966F-92718E276C0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0C7D8AA-D5E4-F875-CA08-07043873E45F}"/>
              </a:ext>
            </a:extLst>
          </p:cNvPr>
          <p:cNvSpPr>
            <a:spLocks noGrp="1"/>
          </p:cNvSpPr>
          <p:nvPr>
            <p:ph type="body" sz="quarter" idx="10"/>
          </p:nvPr>
        </p:nvSpPr>
        <p:spPr>
          <a:xfrm>
            <a:off x="1036975" y="625950"/>
            <a:ext cx="6045750" cy="613914"/>
          </a:xfrm>
        </p:spPr>
        <p:txBody>
          <a:bodyPr>
            <a:noAutofit/>
          </a:bodyPr>
          <a:lstStyle/>
          <a:p>
            <a:r>
              <a:rPr lang="en-GB" sz="2800" dirty="0">
                <a:latin typeface="Roboto" panose="02000000000000000000" pitchFamily="2" charset="0"/>
                <a:ea typeface="Roboto" panose="02000000000000000000" pitchFamily="2" charset="0"/>
              </a:rPr>
              <a:t>Landlord database (III)</a:t>
            </a:r>
          </a:p>
        </p:txBody>
      </p:sp>
      <p:sp>
        <p:nvSpPr>
          <p:cNvPr id="3" name="Text Placeholder 2">
            <a:extLst>
              <a:ext uri="{FF2B5EF4-FFF2-40B4-BE49-F238E27FC236}">
                <a16:creationId xmlns:a16="http://schemas.microsoft.com/office/drawing/2014/main" id="{E8CB0A8E-A7DC-4978-8ADD-21240365874F}"/>
              </a:ext>
            </a:extLst>
          </p:cNvPr>
          <p:cNvSpPr>
            <a:spLocks noGrp="1"/>
          </p:cNvSpPr>
          <p:nvPr>
            <p:ph type="body" sz="quarter" idx="11"/>
          </p:nvPr>
        </p:nvSpPr>
        <p:spPr>
          <a:xfrm>
            <a:off x="660837" y="1360559"/>
            <a:ext cx="7450776" cy="4322486"/>
          </a:xfrm>
        </p:spPr>
        <p:txBody>
          <a:bodyPr vert="horz" lIns="91440" tIns="45720" rIns="91440" bIns="45720" rtlCol="0" anchor="t">
            <a:normAutofit fontScale="92500" lnSpcReduction="10000"/>
          </a:bodyPr>
          <a:lstStyle/>
          <a:p>
            <a:pPr>
              <a:lnSpc>
                <a:spcPct val="130000"/>
              </a:lnSpc>
            </a:pPr>
            <a:r>
              <a:rPr lang="en-GB" sz="1600" b="1" dirty="0">
                <a:latin typeface="Roboto"/>
                <a:ea typeface="Roboto"/>
                <a:cs typeface="Roboto"/>
              </a:rPr>
              <a:t>In the future, once the database is up and running fully then:</a:t>
            </a:r>
          </a:p>
          <a:p>
            <a:pPr marL="285750" indent="-285750">
              <a:lnSpc>
                <a:spcPct val="130000"/>
              </a:lnSpc>
              <a:buFont typeface="Arial" panose="020B0604020202020204" pitchFamily="34" charset="0"/>
              <a:buChar char="•"/>
            </a:pPr>
            <a:r>
              <a:rPr lang="en-GB" sz="1600" dirty="0">
                <a:latin typeface="Roboto"/>
                <a:ea typeface="Roboto"/>
                <a:cs typeface="Roboto"/>
              </a:rPr>
              <a:t>You will not be able to advertise a property without an active registration</a:t>
            </a:r>
          </a:p>
          <a:p>
            <a:pPr marL="285750" indent="-285750">
              <a:lnSpc>
                <a:spcPct val="130000"/>
              </a:lnSpc>
              <a:buFont typeface="Arial" panose="020B0604020202020204" pitchFamily="34" charset="0"/>
              <a:buChar char="•"/>
            </a:pPr>
            <a:r>
              <a:rPr lang="en-GB" sz="1600" dirty="0">
                <a:latin typeface="Roboto"/>
                <a:ea typeface="Roboto"/>
                <a:cs typeface="Roboto"/>
              </a:rPr>
              <a:t>Tenants will be able to access limited amounts of information about the property via a public portal</a:t>
            </a:r>
          </a:p>
          <a:p>
            <a:pPr marL="285750" indent="-285750">
              <a:lnSpc>
                <a:spcPct val="130000"/>
              </a:lnSpc>
              <a:buFont typeface="Arial" panose="020B0604020202020204" pitchFamily="34" charset="0"/>
              <a:buChar char="•"/>
            </a:pPr>
            <a:r>
              <a:rPr lang="en-GB" sz="1600" dirty="0">
                <a:latin typeface="Roboto"/>
                <a:ea typeface="Roboto"/>
                <a:cs typeface="Roboto"/>
              </a:rPr>
              <a:t>Local authorities will have access to the database for their housing enforcement powers.</a:t>
            </a:r>
          </a:p>
          <a:p>
            <a:pPr marL="285750" indent="-285750">
              <a:lnSpc>
                <a:spcPct val="130000"/>
              </a:lnSpc>
              <a:buFont typeface="Arial" panose="020B0604020202020204" pitchFamily="34" charset="0"/>
              <a:buChar char="•"/>
            </a:pPr>
            <a:r>
              <a:rPr lang="en-GB" sz="1600" dirty="0">
                <a:latin typeface="Roboto"/>
                <a:ea typeface="Roboto"/>
                <a:cs typeface="Roboto"/>
              </a:rPr>
              <a:t>You may be fined up to £7,000 for breaching the database requirements. In some cases, this may go as high as £40,000 for serious breaches. </a:t>
            </a:r>
          </a:p>
          <a:p>
            <a:pPr marL="285750" indent="-285750">
              <a:lnSpc>
                <a:spcPct val="130000"/>
              </a:lnSpc>
              <a:buFont typeface="Arial" panose="020B0604020202020204" pitchFamily="34" charset="0"/>
              <a:buChar char="•"/>
            </a:pPr>
            <a:r>
              <a:rPr lang="en-GB" sz="1600" dirty="0">
                <a:latin typeface="Roboto"/>
                <a:ea typeface="Roboto"/>
                <a:cs typeface="Roboto"/>
              </a:rPr>
              <a:t>You won’t be able to get a possession order in most cases unless you are registered on the database. </a:t>
            </a:r>
          </a:p>
          <a:p>
            <a:pPr marL="285750" indent="-285750">
              <a:lnSpc>
                <a:spcPct val="130000"/>
              </a:lnSpc>
              <a:buFont typeface="Arial" panose="020B0604020202020204" pitchFamily="34" charset="0"/>
              <a:buChar char="•"/>
            </a:pPr>
            <a:r>
              <a:rPr lang="en-GB" sz="1600" dirty="0">
                <a:latin typeface="Roboto"/>
                <a:ea typeface="Roboto"/>
                <a:cs typeface="Roboto"/>
              </a:rPr>
              <a:t>Local authorities will be able to enter residential premises if they believe the property should be registered on the database but isn’t.</a:t>
            </a:r>
          </a:p>
          <a:p>
            <a:pPr marL="285750" indent="-285750">
              <a:lnSpc>
                <a:spcPct val="130000"/>
              </a:lnSpc>
              <a:buFont typeface="Arial" panose="020B0604020202020204" pitchFamily="34" charset="0"/>
              <a:buChar char="•"/>
            </a:pPr>
            <a:endParaRPr lang="en-GB" sz="1600" b="1" dirty="0">
              <a:latin typeface="Roboto"/>
              <a:ea typeface="Roboto"/>
              <a:cs typeface="Roboto"/>
            </a:endParaRPr>
          </a:p>
          <a:p>
            <a:pPr>
              <a:lnSpc>
                <a:spcPct val="130000"/>
              </a:lnSpc>
            </a:pPr>
            <a:endParaRPr lang="en-GB" sz="1600" dirty="0">
              <a:latin typeface="Roboto"/>
              <a:ea typeface="Roboto"/>
              <a:cs typeface="Roboto"/>
            </a:endParaRPr>
          </a:p>
          <a:p>
            <a:pPr>
              <a:lnSpc>
                <a:spcPct val="130000"/>
              </a:lnSpc>
            </a:pPr>
            <a:endParaRPr lang="en-GB" sz="1400" dirty="0">
              <a:latin typeface="Roboto"/>
              <a:ea typeface="Roboto"/>
              <a:cs typeface="Roboto"/>
            </a:endParaRPr>
          </a:p>
          <a:p>
            <a:pPr>
              <a:lnSpc>
                <a:spcPct val="130000"/>
              </a:lnSpc>
            </a:pPr>
            <a:endParaRPr lang="en-GB" sz="1400" b="1"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dirty="0">
              <a:latin typeface="Roboto" panose="02000000000000000000" pitchFamily="2" charset="0"/>
              <a:ea typeface="Roboto" panose="02000000000000000000" pitchFamily="2" charset="0"/>
              <a:cs typeface="Roboto" panose="02000000000000000000" pitchFamily="2" charset="0"/>
            </a:endParaRPr>
          </a:p>
          <a:p>
            <a:pPr>
              <a:lnSpc>
                <a:spcPct val="130000"/>
              </a:lnSpc>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sz="1400" dirty="0">
              <a:latin typeface="Roboto" panose="02000000000000000000" pitchFamily="2" charset="0"/>
              <a:ea typeface="Roboto" panose="02000000000000000000" pitchFamily="2" charset="0"/>
              <a:cs typeface="Roboto" panose="02000000000000000000" pitchFamily="2" charset="0"/>
            </a:endParaRPr>
          </a:p>
          <a:p>
            <a:pPr marL="285750" indent="-285750">
              <a:lnSpc>
                <a:spcPct val="130000"/>
              </a:lnSpc>
              <a:buFont typeface="Arial" panose="020B0604020202020204" pitchFamily="34" charset="0"/>
              <a:buChar char="•"/>
            </a:pPr>
            <a:endParaRPr lang="en-GB" dirty="0">
              <a:latin typeface="Roboto" panose="02000000000000000000" pitchFamily="2" charset="0"/>
              <a:ea typeface="Roboto" panose="02000000000000000000" pitchFamily="2" charset="0"/>
              <a:cs typeface="Roboto" panose="02000000000000000000" pitchFamily="2" charset="0"/>
            </a:endParaRPr>
          </a:p>
        </p:txBody>
      </p:sp>
      <p:pic>
        <p:nvPicPr>
          <p:cNvPr id="5" name="Picture 4" descr="A row of houses with bushes&#10;&#10;Description automatically generated">
            <a:extLst>
              <a:ext uri="{FF2B5EF4-FFF2-40B4-BE49-F238E27FC236}">
                <a16:creationId xmlns:a16="http://schemas.microsoft.com/office/drawing/2014/main" id="{DD19D7E9-E1EB-24D3-6D9A-3C9CBE12A6F9}"/>
              </a:ext>
            </a:extLst>
          </p:cNvPr>
          <p:cNvPicPr/>
          <p:nvPr/>
        </p:nvPicPr>
        <p:blipFill rotWithShape="1">
          <a:blip r:embed="rId3">
            <a:alphaModFix amt="24000"/>
          </a:blip>
          <a:srcRect l="26072" t="10466" r="33392" b="9678"/>
          <a:stretch/>
        </p:blipFill>
        <p:spPr>
          <a:xfrm>
            <a:off x="8581170" y="0"/>
            <a:ext cx="4942114" cy="6955972"/>
          </a:xfrm>
          <a:prstGeom prst="rect">
            <a:avLst/>
          </a:prstGeom>
        </p:spPr>
      </p:pic>
    </p:spTree>
    <p:extLst>
      <p:ext uri="{BB962C8B-B14F-4D97-AF65-F5344CB8AC3E}">
        <p14:creationId xmlns:p14="http://schemas.microsoft.com/office/powerpoint/2010/main" val="3730048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78BF7-1201-C0A0-69DA-D3A0000B29A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AD0DA6A-75C0-A4CE-A57F-C8BABBD8961B}"/>
              </a:ext>
            </a:extLst>
          </p:cNvPr>
          <p:cNvPicPr>
            <a:picLocks noChangeAspect="1"/>
          </p:cNvPicPr>
          <p:nvPr/>
        </p:nvPicPr>
        <p:blipFill>
          <a:blip r:embed="rId3"/>
          <a:stretch>
            <a:fillRect/>
          </a:stretch>
        </p:blipFill>
        <p:spPr>
          <a:xfrm>
            <a:off x="465533" y="539231"/>
            <a:ext cx="420227" cy="533124"/>
          </a:xfrm>
          <a:prstGeom prst="rect">
            <a:avLst/>
          </a:prstGeom>
        </p:spPr>
      </p:pic>
      <p:sp>
        <p:nvSpPr>
          <p:cNvPr id="2" name="Title 1">
            <a:extLst>
              <a:ext uri="{FF2B5EF4-FFF2-40B4-BE49-F238E27FC236}">
                <a16:creationId xmlns:a16="http://schemas.microsoft.com/office/drawing/2014/main" id="{54C9FC79-D406-373D-2B21-3A3167C67B6E}"/>
              </a:ext>
            </a:extLst>
          </p:cNvPr>
          <p:cNvSpPr>
            <a:spLocks noGrp="1"/>
          </p:cNvSpPr>
          <p:nvPr>
            <p:ph type="title"/>
          </p:nvPr>
        </p:nvSpPr>
        <p:spPr>
          <a:xfrm>
            <a:off x="885759" y="228515"/>
            <a:ext cx="10469797" cy="1325563"/>
          </a:xfrm>
        </p:spPr>
        <p:txBody>
          <a:bodyPr>
            <a:normAutofit/>
          </a:bodyPr>
          <a:lstStyle/>
          <a:p>
            <a:r>
              <a:rPr lang="en-GB" b="1">
                <a:solidFill>
                  <a:srgbClr val="F37936"/>
                </a:solidFill>
                <a:latin typeface="Roboto" panose="02000000000000000000" pitchFamily="2" charset="0"/>
                <a:ea typeface="Roboto" panose="02000000000000000000" pitchFamily="2" charset="0"/>
                <a:cs typeface="Roboto" panose="02000000000000000000" pitchFamily="2" charset="0"/>
              </a:rPr>
              <a:t>Impact on landlord behaviour</a:t>
            </a:r>
          </a:p>
        </p:txBody>
      </p:sp>
      <p:sp>
        <p:nvSpPr>
          <p:cNvPr id="5" name="Rectangle 1">
            <a:extLst>
              <a:ext uri="{FF2B5EF4-FFF2-40B4-BE49-F238E27FC236}">
                <a16:creationId xmlns:a16="http://schemas.microsoft.com/office/drawing/2014/main" id="{47023834-7846-D774-7206-2512055E019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63B54"/>
              </a:solidFill>
              <a:effectLst/>
              <a:uLnTx/>
              <a:uFillTx/>
              <a:latin typeface="Aptos" panose="02110004020202020204"/>
              <a:ea typeface="+mn-ea"/>
              <a:cs typeface="+mn-cs"/>
            </a:endParaRPr>
          </a:p>
        </p:txBody>
      </p:sp>
      <p:pic>
        <p:nvPicPr>
          <p:cNvPr id="1026" name="Picture 2">
            <a:extLst>
              <a:ext uri="{FF2B5EF4-FFF2-40B4-BE49-F238E27FC236}">
                <a16:creationId xmlns:a16="http://schemas.microsoft.com/office/drawing/2014/main" id="{DDDD67FE-A534-9ACA-BDFC-8EFA987CB6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6" y="1381125"/>
            <a:ext cx="7572375" cy="547687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ED150C2-5BF5-3E91-2913-10765C786806}"/>
              </a:ext>
            </a:extLst>
          </p:cNvPr>
          <p:cNvSpPr>
            <a:spLocks noGrp="1"/>
          </p:cNvSpPr>
          <p:nvPr>
            <p:ph idx="1"/>
          </p:nvPr>
        </p:nvSpPr>
        <p:spPr>
          <a:xfrm>
            <a:off x="7569369" y="1611585"/>
            <a:ext cx="4622631" cy="4765869"/>
          </a:xfrm>
        </p:spPr>
        <p:txBody>
          <a:bodyPr vert="horz" lIns="91440" tIns="45720" rIns="91440" bIns="45720" numCol="1" spcCol="180000" rtlCol="0" anchor="t">
            <a:normAutofit fontScale="92500" lnSpcReduction="10000"/>
          </a:bodyPr>
          <a:lstStyle/>
          <a:p>
            <a:pPr>
              <a:lnSpc>
                <a:spcPct val="130000"/>
              </a:lnSpc>
              <a:spcAft>
                <a:spcPts val="1800"/>
              </a:spcAft>
            </a:pPr>
            <a:r>
              <a:rPr lang="en-GB" sz="2000">
                <a:solidFill>
                  <a:schemeClr val="bg1"/>
                </a:solidFill>
                <a:latin typeface="Roboto" panose="02000000000000000000" pitchFamily="2" charset="0"/>
                <a:ea typeface="Roboto" panose="02000000000000000000" pitchFamily="2" charset="0"/>
                <a:cs typeface="Roboto" panose="02000000000000000000" pitchFamily="2" charset="0"/>
              </a:rPr>
              <a:t>With a more complex possessions process, potential for court delays, a ban on rent upfront and more, landlords are likely to adopt a more risk-averse attitude when deciding on potential tenants. </a:t>
            </a:r>
          </a:p>
          <a:p>
            <a:pPr>
              <a:lnSpc>
                <a:spcPct val="130000"/>
              </a:lnSpc>
              <a:spcAft>
                <a:spcPts val="1800"/>
              </a:spcAft>
            </a:pPr>
            <a:r>
              <a:rPr lang="en-GB" sz="2000">
                <a:solidFill>
                  <a:schemeClr val="bg1"/>
                </a:solidFill>
                <a:latin typeface="Roboto" panose="02000000000000000000" pitchFamily="2" charset="0"/>
                <a:ea typeface="Roboto" panose="02000000000000000000" pitchFamily="2" charset="0"/>
                <a:cs typeface="Roboto" panose="02000000000000000000" pitchFamily="2" charset="0"/>
              </a:rPr>
              <a:t>Consequently, accessibility to the PRS for those unable to secure a UK-based guarantor, such as international students, or those with poor credit history or no references could be reduced.</a:t>
            </a:r>
          </a:p>
        </p:txBody>
      </p:sp>
    </p:spTree>
    <p:extLst>
      <p:ext uri="{BB962C8B-B14F-4D97-AF65-F5344CB8AC3E}">
        <p14:creationId xmlns:p14="http://schemas.microsoft.com/office/powerpoint/2010/main" val="753095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35820-E89C-3F45-6813-0242059B6A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EDE46B-40E0-236A-2DC5-FF12E9F760CF}"/>
              </a:ext>
            </a:extLst>
          </p:cNvPr>
          <p:cNvSpPr>
            <a:spLocks noGrp="1"/>
          </p:cNvSpPr>
          <p:nvPr>
            <p:ph type="title"/>
          </p:nvPr>
        </p:nvSpPr>
        <p:spPr>
          <a:xfrm>
            <a:off x="1203957" y="241283"/>
            <a:ext cx="10373250" cy="1325563"/>
          </a:xfrm>
        </p:spPr>
        <p:txBody>
          <a:bodyPr>
            <a:normAutofit/>
          </a:bodyPr>
          <a:lstStyle/>
          <a:p>
            <a:r>
              <a:rPr lang="en-GB" b="1">
                <a:solidFill>
                  <a:srgbClr val="F37936"/>
                </a:solidFill>
                <a:latin typeface="Roboto"/>
                <a:ea typeface="Roboto"/>
                <a:cs typeface="Roboto" panose="02000000000000000000" pitchFamily="2" charset="0"/>
              </a:rPr>
              <a:t>Is the state prepared?</a:t>
            </a:r>
            <a:endParaRPr lang="en-GB" b="1">
              <a:solidFill>
                <a:srgbClr val="F37936"/>
              </a:solidFill>
              <a:latin typeface="Roboto" panose="02000000000000000000" pitchFamily="2" charset="0"/>
              <a:ea typeface="Roboto" panose="02000000000000000000" pitchFamily="2" charset="0"/>
              <a:cs typeface="Roboto" panose="02000000000000000000" pitchFamily="2" charset="0"/>
            </a:endParaRPr>
          </a:p>
        </p:txBody>
      </p:sp>
      <p:sp>
        <p:nvSpPr>
          <p:cNvPr id="11" name="TextBox 10">
            <a:extLst>
              <a:ext uri="{FF2B5EF4-FFF2-40B4-BE49-F238E27FC236}">
                <a16:creationId xmlns:a16="http://schemas.microsoft.com/office/drawing/2014/main" id="{E221251A-FFED-16A3-3365-261A79D01BF0}"/>
              </a:ext>
            </a:extLst>
          </p:cNvPr>
          <p:cNvSpPr txBox="1"/>
          <p:nvPr/>
        </p:nvSpPr>
        <p:spPr>
          <a:xfrm>
            <a:off x="1203957" y="1702772"/>
            <a:ext cx="10544000" cy="4426468"/>
          </a:xfrm>
          <a:prstGeom prst="rect">
            <a:avLst/>
          </a:prstGeom>
          <a:noFill/>
        </p:spPr>
        <p:txBody>
          <a:bodyPr wrap="square" lIns="91440" tIns="45720" rIns="91440" bIns="45720" rtlCol="0" anchor="t">
            <a:spAutoFit/>
          </a:bodyPr>
          <a:lstStyle/>
          <a:p>
            <a:pPr marL="514350" marR="0" lvl="0" indent="-285750" algn="l" defTabSz="457200" rtl="0" eaLnBrk="1" fontAlgn="auto" latinLnBrk="0" hangingPunct="1">
              <a:lnSpc>
                <a:spcPct val="115000"/>
              </a:lnSpc>
              <a:spcBef>
                <a:spcPts val="0"/>
              </a:spcBef>
              <a:spcAft>
                <a:spcPts val="800"/>
              </a:spcAft>
              <a:buClrTx/>
              <a:buSzTx/>
              <a:buFont typeface="Arial" panose="020B0604020202020204" pitchFamily="34" charset="0"/>
              <a:buChar char="•"/>
              <a:tabLst/>
              <a:defRPr/>
            </a:pPr>
            <a:r>
              <a:rPr kumimoji="0" lang="en-GB" sz="2000" b="0" i="0" u="none" strike="noStrike" kern="100" cap="none" spc="0" normalizeH="0" baseline="0" noProof="0">
                <a:ln>
                  <a:noFill/>
                </a:ln>
                <a:solidFill>
                  <a:schemeClr val="bg1"/>
                </a:solidFill>
                <a:effectLst/>
                <a:uLnTx/>
                <a:uFillTx/>
                <a:latin typeface="Roboto"/>
                <a:ea typeface="Roboto"/>
                <a:cs typeface="Roboto"/>
                <a:sym typeface="Helvetica Neue"/>
              </a:rPr>
              <a:t>Average time </a:t>
            </a:r>
            <a:r>
              <a:rPr lang="en-GB" sz="2000" kern="100">
                <a:solidFill>
                  <a:schemeClr val="bg1"/>
                </a:solidFill>
                <a:latin typeface="Roboto"/>
                <a:ea typeface="Roboto"/>
                <a:cs typeface="Roboto"/>
                <a:sym typeface="Helvetica Neue"/>
              </a:rPr>
              <a:t>from</a:t>
            </a:r>
            <a:r>
              <a:rPr kumimoji="0" lang="en-GB" sz="2000" b="0" i="0" u="none" strike="noStrike" kern="100" cap="none" spc="0" normalizeH="0" baseline="0" noProof="0">
                <a:ln>
                  <a:noFill/>
                </a:ln>
                <a:solidFill>
                  <a:schemeClr val="bg1"/>
                </a:solidFill>
                <a:effectLst/>
                <a:uLnTx/>
                <a:uFillTx/>
                <a:latin typeface="Roboto"/>
                <a:ea typeface="Roboto"/>
                <a:cs typeface="Roboto"/>
                <a:sym typeface="Helvetica Neue"/>
              </a:rPr>
              <a:t> </a:t>
            </a:r>
            <a:r>
              <a:rPr lang="en-GB" sz="2000" kern="100">
                <a:solidFill>
                  <a:schemeClr val="bg1"/>
                </a:solidFill>
                <a:latin typeface="Roboto"/>
                <a:ea typeface="Roboto"/>
                <a:cs typeface="Roboto"/>
                <a:sym typeface="Helvetica Neue"/>
              </a:rPr>
              <a:t>claim to possession for private landlords is over 6 months according to the </a:t>
            </a:r>
            <a:r>
              <a:rPr lang="en-GB" sz="2000" kern="100">
                <a:solidFill>
                  <a:schemeClr val="bg1"/>
                </a:solidFill>
                <a:latin typeface="Roboto"/>
                <a:ea typeface="Roboto"/>
                <a:cs typeface="Roboto"/>
                <a:sym typeface="Helvetica Neue"/>
                <a:hlinkClick r:id="rId3">
                  <a:extLst>
                    <a:ext uri="{A12FA001-AC4F-418D-AE19-62706E023703}">
                      <ahyp:hlinkClr xmlns:ahyp="http://schemas.microsoft.com/office/drawing/2018/hyperlinkcolor" val="tx"/>
                    </a:ext>
                  </a:extLst>
                </a:hlinkClick>
              </a:rPr>
              <a:t>latest MoJ data. </a:t>
            </a:r>
            <a:endParaRPr lang="en-GB" sz="2000" kern="100">
              <a:solidFill>
                <a:schemeClr val="bg1"/>
              </a:solidFill>
              <a:latin typeface="Roboto"/>
              <a:ea typeface="Roboto"/>
              <a:cs typeface="Roboto"/>
              <a:sym typeface="Helvetica Neue"/>
            </a:endParaRPr>
          </a:p>
          <a:p>
            <a:pPr marL="514350" marR="0" lvl="0" indent="-285750" algn="l" defTabSz="457200" rtl="0" eaLnBrk="1" fontAlgn="auto" latinLnBrk="0" hangingPunct="1">
              <a:lnSpc>
                <a:spcPct val="115000"/>
              </a:lnSpc>
              <a:spcBef>
                <a:spcPts val="0"/>
              </a:spcBef>
              <a:spcAft>
                <a:spcPts val="800"/>
              </a:spcAft>
              <a:buClrTx/>
              <a:buSzTx/>
              <a:buFont typeface="Arial" panose="020B0604020202020204" pitchFamily="34" charset="0"/>
              <a:buChar char="•"/>
              <a:tabLst/>
              <a:defRPr/>
            </a:pPr>
            <a:endParaRPr lang="en-GB" sz="1050" kern="100">
              <a:solidFill>
                <a:schemeClr val="bg1"/>
              </a:solidFill>
              <a:latin typeface="Roboto"/>
              <a:ea typeface="Roboto"/>
              <a:cs typeface="Roboto"/>
              <a:sym typeface="Helvetica Neue"/>
            </a:endParaRPr>
          </a:p>
          <a:p>
            <a:pPr marL="514350" marR="0" lvl="0" indent="-285750" algn="l" defTabSz="457200" rtl="0" eaLnBrk="1" fontAlgn="auto" latinLnBrk="0" hangingPunct="1">
              <a:lnSpc>
                <a:spcPct val="115000"/>
              </a:lnSpc>
              <a:spcBef>
                <a:spcPts val="0"/>
              </a:spcBef>
              <a:spcAft>
                <a:spcPts val="800"/>
              </a:spcAft>
              <a:buClrTx/>
              <a:buSzTx/>
              <a:buFont typeface="Arial" panose="020B0604020202020204" pitchFamily="34" charset="0"/>
              <a:buChar char="•"/>
              <a:tabLst/>
              <a:defRPr/>
            </a:pPr>
            <a:r>
              <a:rPr lang="en-GB" sz="2000" kern="100">
                <a:solidFill>
                  <a:schemeClr val="bg1"/>
                </a:solidFill>
                <a:latin typeface="Roboto"/>
                <a:ea typeface="Roboto"/>
                <a:cs typeface="Roboto"/>
                <a:sym typeface="Helvetica Neue"/>
              </a:rPr>
              <a:t>This has led to the average unpaid rent due at the time of eviction per property rising to £12,708 in England and Wales and £19,223 in London according to the </a:t>
            </a:r>
            <a:r>
              <a:rPr lang="en-GB" sz="2000" kern="100">
                <a:solidFill>
                  <a:schemeClr val="bg1"/>
                </a:solidFill>
                <a:latin typeface="Roboto"/>
                <a:ea typeface="Roboto"/>
                <a:cs typeface="Roboto"/>
                <a:sym typeface="Helvetica Neue"/>
                <a:hlinkClick r:id="rId4">
                  <a:extLst>
                    <a:ext uri="{A12FA001-AC4F-418D-AE19-62706E023703}">
                      <ahyp:hlinkClr xmlns:ahyp="http://schemas.microsoft.com/office/drawing/2018/hyperlinkcolor" val="tx"/>
                    </a:ext>
                  </a:extLst>
                </a:hlinkClick>
              </a:rPr>
              <a:t>High Court Enforcement Officers Association</a:t>
            </a:r>
            <a:r>
              <a:rPr lang="en-GB" sz="2000" kern="100">
                <a:solidFill>
                  <a:schemeClr val="bg1"/>
                </a:solidFill>
                <a:latin typeface="Roboto"/>
                <a:ea typeface="Roboto"/>
                <a:cs typeface="Roboto"/>
                <a:sym typeface="Helvetica Neue"/>
              </a:rPr>
              <a:t>.</a:t>
            </a:r>
          </a:p>
          <a:p>
            <a:pPr marL="514350" marR="0" lvl="0" indent="-285750" algn="l" defTabSz="457200" rtl="0" eaLnBrk="1" fontAlgn="auto" latinLnBrk="0" hangingPunct="1">
              <a:lnSpc>
                <a:spcPct val="115000"/>
              </a:lnSpc>
              <a:spcBef>
                <a:spcPts val="0"/>
              </a:spcBef>
              <a:spcAft>
                <a:spcPts val="800"/>
              </a:spcAft>
              <a:buClrTx/>
              <a:buSzTx/>
              <a:buFont typeface="Arial" panose="020B0604020202020204" pitchFamily="34" charset="0"/>
              <a:buChar char="•"/>
              <a:tabLst/>
              <a:defRPr/>
            </a:pPr>
            <a:endParaRPr lang="en-GB" sz="1050" kern="100">
              <a:solidFill>
                <a:schemeClr val="bg1"/>
              </a:solidFill>
              <a:latin typeface="Roboto"/>
              <a:ea typeface="Roboto"/>
              <a:cs typeface="Roboto"/>
              <a:sym typeface="Helvetica Neue"/>
            </a:endParaRPr>
          </a:p>
          <a:p>
            <a:pPr marL="514350" marR="0" lvl="0" indent="-285750" algn="l" defTabSz="457200" rtl="0" eaLnBrk="1" fontAlgn="auto" latinLnBrk="0" hangingPunct="1">
              <a:lnSpc>
                <a:spcPct val="115000"/>
              </a:lnSpc>
              <a:spcBef>
                <a:spcPts val="0"/>
              </a:spcBef>
              <a:spcAft>
                <a:spcPts val="800"/>
              </a:spcAft>
              <a:buClrTx/>
              <a:buSzTx/>
              <a:buFont typeface="Arial" panose="020B0604020202020204" pitchFamily="34" charset="0"/>
              <a:buChar char="•"/>
              <a:tabLst/>
              <a:defRPr/>
            </a:pPr>
            <a:r>
              <a:rPr lang="en-GB" sz="2000" kern="100">
                <a:solidFill>
                  <a:schemeClr val="bg1"/>
                </a:solidFill>
                <a:latin typeface="Roboto"/>
                <a:ea typeface="Roboto"/>
                <a:cs typeface="Roboto"/>
                <a:sym typeface="Helvetica Neue"/>
              </a:rPr>
              <a:t>Landlord possession claims April–June 2026: 23,635, up 6% year on year, section 21 claims up 16% to 8,569</a:t>
            </a:r>
          </a:p>
          <a:p>
            <a:pPr marL="514350" marR="0" lvl="0" indent="-285750" algn="l" defTabSz="457200" rtl="0" eaLnBrk="1" fontAlgn="auto" latinLnBrk="0" hangingPunct="1">
              <a:lnSpc>
                <a:spcPct val="115000"/>
              </a:lnSpc>
              <a:spcBef>
                <a:spcPts val="0"/>
              </a:spcBef>
              <a:spcAft>
                <a:spcPts val="800"/>
              </a:spcAft>
              <a:buClrTx/>
              <a:buSzTx/>
              <a:buFont typeface="Arial" panose="020B0604020202020204" pitchFamily="34" charset="0"/>
              <a:buChar char="•"/>
              <a:tabLst/>
              <a:defRPr/>
            </a:pPr>
            <a:endParaRPr kumimoji="0" lang="en-GB" sz="1050" b="0" i="0" u="none" strike="noStrike" kern="100" cap="none" spc="0" normalizeH="0" baseline="0" noProof="0">
              <a:ln>
                <a:noFill/>
              </a:ln>
              <a:solidFill>
                <a:srgbClr val="FAFCFC"/>
              </a:solidFill>
              <a:effectLst/>
              <a:uLnTx/>
              <a:uFillTx/>
              <a:latin typeface="Roboto" panose="02000000000000000000" pitchFamily="2" charset="0"/>
              <a:ea typeface="Roboto" panose="02000000000000000000" pitchFamily="2" charset="0"/>
              <a:cs typeface="Roboto" panose="02000000000000000000" pitchFamily="2" charset="0"/>
              <a:sym typeface="Helvetica Neue"/>
            </a:endParaRPr>
          </a:p>
          <a:p>
            <a:pPr marL="571500" marR="0" lvl="0" indent="-342900" algn="l" defTabSz="914400" rtl="0" eaLnBrk="1" fontAlgn="auto" latinLnBrk="0" hangingPunct="1">
              <a:lnSpc>
                <a:spcPct val="115000"/>
              </a:lnSpc>
              <a:spcBef>
                <a:spcPts val="0"/>
              </a:spcBef>
              <a:spcAft>
                <a:spcPts val="800"/>
              </a:spcAft>
              <a:buClrTx/>
              <a:buSzTx/>
              <a:buFont typeface="Arial" panose="020B0604020202020204" pitchFamily="34" charset="0"/>
              <a:buChar char="•"/>
              <a:tabLst/>
              <a:defRPr/>
            </a:pPr>
            <a:r>
              <a:rPr kumimoji="0" lang="en-GB" sz="2000" b="0" i="0" u="none" strike="noStrike" kern="1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sym typeface="Helvetica Neue"/>
              </a:rPr>
              <a:t>The Housing Minister Matthew Pennycook has already </a:t>
            </a:r>
            <a:r>
              <a:rPr lang="en-GB" sz="2000" kern="10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previously </a:t>
            </a:r>
            <a:r>
              <a:rPr kumimoji="0" lang="en-GB" sz="2000" b="0" i="0" u="none" strike="noStrike" kern="1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sym typeface="Helvetica Neue"/>
              </a:rPr>
              <a:t>admitted that the courts system is “on its knees”. </a:t>
            </a:r>
            <a:endParaRPr lang="en-GB" sz="2000" kern="100">
              <a:solidFill>
                <a:schemeClr val="bg1"/>
              </a:solidFill>
              <a:latin typeface="Roboto" panose="02000000000000000000" pitchFamily="2" charset="0"/>
              <a:ea typeface="Roboto" panose="02000000000000000000" pitchFamily="2" charset="0"/>
              <a:cs typeface="Roboto" panose="02000000000000000000" pitchFamily="2" charset="0"/>
              <a:sym typeface="Helvetica Neue"/>
            </a:endParaRPr>
          </a:p>
        </p:txBody>
      </p:sp>
      <p:pic>
        <p:nvPicPr>
          <p:cNvPr id="6" name="Graphic 5" descr="Gavel with solid fill">
            <a:extLst>
              <a:ext uri="{FF2B5EF4-FFF2-40B4-BE49-F238E27FC236}">
                <a16:creationId xmlns:a16="http://schemas.microsoft.com/office/drawing/2014/main" id="{BB9BEC6F-8301-6186-B2B3-1F93766E0FF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38036" y="1702772"/>
            <a:ext cx="914400" cy="914400"/>
          </a:xfrm>
          <a:prstGeom prst="rect">
            <a:avLst/>
          </a:prstGeom>
        </p:spPr>
      </p:pic>
      <p:pic>
        <p:nvPicPr>
          <p:cNvPr id="12" name="Picture 11">
            <a:extLst>
              <a:ext uri="{FF2B5EF4-FFF2-40B4-BE49-F238E27FC236}">
                <a16:creationId xmlns:a16="http://schemas.microsoft.com/office/drawing/2014/main" id="{79C0A4BF-32D4-F469-C1FE-8CD7436637CD}"/>
              </a:ext>
            </a:extLst>
          </p:cNvPr>
          <p:cNvPicPr>
            <a:picLocks noChangeAspect="1"/>
          </p:cNvPicPr>
          <p:nvPr/>
        </p:nvPicPr>
        <p:blipFill>
          <a:blip r:embed="rId6"/>
          <a:stretch>
            <a:fillRect/>
          </a:stretch>
        </p:blipFill>
        <p:spPr>
          <a:xfrm>
            <a:off x="497538" y="548727"/>
            <a:ext cx="595397" cy="755354"/>
          </a:xfrm>
          <a:prstGeom prst="rect">
            <a:avLst/>
          </a:prstGeom>
        </p:spPr>
      </p:pic>
    </p:spTree>
    <p:extLst>
      <p:ext uri="{BB962C8B-B14F-4D97-AF65-F5344CB8AC3E}">
        <p14:creationId xmlns:p14="http://schemas.microsoft.com/office/powerpoint/2010/main" val="1191749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E1BB1-3219-D085-EAC0-4314D8DA33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2C9D60-77FD-7B2C-1F24-893D5F5DFA67}"/>
              </a:ext>
            </a:extLst>
          </p:cNvPr>
          <p:cNvSpPr>
            <a:spLocks noGrp="1"/>
          </p:cNvSpPr>
          <p:nvPr>
            <p:ph type="title"/>
          </p:nvPr>
        </p:nvSpPr>
        <p:spPr>
          <a:xfrm>
            <a:off x="1203957" y="241283"/>
            <a:ext cx="10373250" cy="1325563"/>
          </a:xfrm>
        </p:spPr>
        <p:txBody>
          <a:bodyPr>
            <a:normAutofit/>
          </a:bodyPr>
          <a:lstStyle/>
          <a:p>
            <a:r>
              <a:rPr lang="en-GB" b="1">
                <a:solidFill>
                  <a:srgbClr val="F37936"/>
                </a:solidFill>
                <a:latin typeface="Roboto"/>
                <a:ea typeface="Roboto"/>
                <a:cs typeface="Roboto" panose="02000000000000000000" pitchFamily="2" charset="0"/>
              </a:rPr>
              <a:t>Tribunal system</a:t>
            </a:r>
            <a:endParaRPr lang="en-GB" b="1">
              <a:solidFill>
                <a:srgbClr val="F37936"/>
              </a:solidFill>
              <a:latin typeface="Roboto" panose="02000000000000000000" pitchFamily="2" charset="0"/>
              <a:ea typeface="Roboto" panose="02000000000000000000" pitchFamily="2" charset="0"/>
              <a:cs typeface="Roboto" panose="02000000000000000000" pitchFamily="2" charset="0"/>
            </a:endParaRPr>
          </a:p>
        </p:txBody>
      </p:sp>
      <p:sp>
        <p:nvSpPr>
          <p:cNvPr id="11" name="TextBox 10">
            <a:extLst>
              <a:ext uri="{FF2B5EF4-FFF2-40B4-BE49-F238E27FC236}">
                <a16:creationId xmlns:a16="http://schemas.microsoft.com/office/drawing/2014/main" id="{44E09B75-ED14-7752-BFD2-3D34D0563A8F}"/>
              </a:ext>
            </a:extLst>
          </p:cNvPr>
          <p:cNvSpPr txBox="1"/>
          <p:nvPr/>
        </p:nvSpPr>
        <p:spPr>
          <a:xfrm>
            <a:off x="1203957" y="1541026"/>
            <a:ext cx="10544000" cy="5116657"/>
          </a:xfrm>
          <a:prstGeom prst="rect">
            <a:avLst/>
          </a:prstGeom>
          <a:noFill/>
        </p:spPr>
        <p:txBody>
          <a:bodyPr wrap="square" lIns="91440" tIns="45720" rIns="91440" bIns="45720" rtlCol="0" anchor="t">
            <a:spAutoFit/>
          </a:bodyPr>
          <a:lstStyle/>
          <a:p>
            <a:pPr marL="514350" marR="0" lvl="0" indent="-285750" algn="l" defTabSz="457200" rtl="0" eaLnBrk="1" fontAlgn="auto" latinLnBrk="0" hangingPunct="1">
              <a:lnSpc>
                <a:spcPct val="115000"/>
              </a:lnSpc>
              <a:spcBef>
                <a:spcPts val="0"/>
              </a:spcBef>
              <a:spcAft>
                <a:spcPts val="800"/>
              </a:spcAft>
              <a:buClrTx/>
              <a:buSzTx/>
              <a:buFont typeface="Arial" panose="020B0604020202020204" pitchFamily="34" charset="0"/>
              <a:buChar char="•"/>
              <a:tabLst/>
              <a:defRPr/>
            </a:pPr>
            <a:r>
              <a:rPr kumimoji="0" lang="en-GB" sz="2000" b="0" i="0" u="none" strike="noStrike" kern="100" cap="none" spc="0" normalizeH="0" baseline="0" noProof="0" dirty="0">
                <a:ln>
                  <a:noFill/>
                </a:ln>
                <a:solidFill>
                  <a:schemeClr val="bg1"/>
                </a:solidFill>
                <a:effectLst/>
                <a:uLnTx/>
                <a:uFillTx/>
                <a:latin typeface="Roboto"/>
                <a:ea typeface="Roboto"/>
                <a:cs typeface="Roboto"/>
                <a:sym typeface="Helvetica Neue"/>
              </a:rPr>
              <a:t>With 11 million private renters now able to challenge rent increases, there are serious concerns as to how the tribunal system will cope with an increased workload.</a:t>
            </a:r>
          </a:p>
          <a:p>
            <a:pPr marL="514350" indent="-285750">
              <a:lnSpc>
                <a:spcPct val="115000"/>
              </a:lnSpc>
              <a:spcAft>
                <a:spcPts val="800"/>
              </a:spcAft>
              <a:buFont typeface="Arial" panose="020B0604020202020204" pitchFamily="34" charset="0"/>
              <a:buChar char="•"/>
              <a:defRPr/>
            </a:pPr>
            <a:r>
              <a:rPr lang="en-GB" sz="2000" kern="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So far at least, rent determination cases are progressing relatively quickly despite a significant increase rent determinations. It remains to be seen if this will last.</a:t>
            </a:r>
          </a:p>
          <a:p>
            <a:pPr marL="514350" indent="-285750">
              <a:lnSpc>
                <a:spcPct val="115000"/>
              </a:lnSpc>
              <a:spcAft>
                <a:spcPts val="800"/>
              </a:spcAft>
              <a:buFont typeface="Arial" panose="020B0604020202020204" pitchFamily="34" charset="0"/>
              <a:buChar char="•"/>
              <a:defRPr/>
            </a:pPr>
            <a:r>
              <a:rPr lang="en-GB" sz="2000" kern="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Government confirmed that it plans for the Valuation Office to begin to make initial rent determinations to limit pressure on the Tribunal – but needs further legislation </a:t>
            </a:r>
            <a:r>
              <a:rPr lang="en-GB" sz="2000" kern="10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for this.</a:t>
            </a:r>
            <a:endParaRPr lang="en-GB" sz="2000" kern="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endParaRPr>
          </a:p>
          <a:p>
            <a:pPr marL="514350" marR="0" lvl="0" indent="-285750" algn="l" defTabSz="457200" rtl="0" eaLnBrk="1" fontAlgn="auto" latinLnBrk="0" hangingPunct="1">
              <a:lnSpc>
                <a:spcPct val="115000"/>
              </a:lnSpc>
              <a:spcBef>
                <a:spcPts val="0"/>
              </a:spcBef>
              <a:spcAft>
                <a:spcPts val="800"/>
              </a:spcAft>
              <a:buClrTx/>
              <a:buSzTx/>
              <a:buFont typeface="Arial" panose="020B0604020202020204" pitchFamily="34" charset="0"/>
              <a:buChar char="•"/>
              <a:tabLst/>
              <a:defRPr/>
            </a:pPr>
            <a:r>
              <a:rPr lang="en-GB" sz="2000" kern="100" dirty="0">
                <a:solidFill>
                  <a:schemeClr val="bg1"/>
                </a:solidFill>
                <a:latin typeface="Roboto"/>
                <a:ea typeface="Roboto"/>
                <a:cs typeface="Roboto"/>
                <a:sym typeface="Helvetica Neue"/>
              </a:rPr>
              <a:t>Government has powers to backdate rent increases should the tribunal system be ‘overwhelmed’ however it has stated it does not hold data on the average time for the FTT Property Chamber to consider, process and rule upon rent appeal cases.</a:t>
            </a:r>
            <a:endParaRPr kumimoji="0" lang="en-GB" sz="1050" i="0" u="none" strike="noStrike" kern="100" cap="none" spc="0" normalizeH="0" baseline="0" noProof="0" dirty="0">
              <a:ln>
                <a:noFill/>
              </a:ln>
              <a:solidFill>
                <a:srgbClr val="F37936"/>
              </a:solidFill>
              <a:effectLst/>
              <a:uLnTx/>
              <a:uFillTx/>
              <a:latin typeface="Roboto"/>
              <a:ea typeface="Roboto"/>
              <a:cs typeface="Roboto"/>
              <a:sym typeface="Helvetica Neue"/>
            </a:endParaRPr>
          </a:p>
          <a:p>
            <a:pPr marL="571500" marR="0" lvl="0" indent="-342900" algn="l" defTabSz="914400" rtl="0" eaLnBrk="1" fontAlgn="auto" latinLnBrk="0" hangingPunct="1">
              <a:lnSpc>
                <a:spcPct val="115000"/>
              </a:lnSpc>
              <a:spcBef>
                <a:spcPts val="0"/>
              </a:spcBef>
              <a:spcAft>
                <a:spcPts val="800"/>
              </a:spcAft>
              <a:buClrTx/>
              <a:buSzTx/>
              <a:buFont typeface="Arial" panose="020B0604020202020204" pitchFamily="34" charset="0"/>
              <a:buChar char="•"/>
              <a:tabLst/>
              <a:defRPr/>
            </a:pPr>
            <a:r>
              <a:rPr lang="en-GB" sz="2000" kern="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rPr>
              <a:t>The question is how can Government can therefore determine if the tribunal is “overwhelmed” and put in place mitigations?</a:t>
            </a:r>
            <a:endParaRPr kumimoji="0" lang="en-GB" sz="2000" b="0" i="0" u="none" strike="noStrike" kern="1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Roboto" panose="02000000000000000000" pitchFamily="2" charset="0"/>
              <a:sym typeface="Helvetica Neue"/>
            </a:endParaRPr>
          </a:p>
          <a:p>
            <a:pPr marL="571500" marR="0" lvl="0" indent="-342900" algn="l" defTabSz="914400" rtl="0" eaLnBrk="1" fontAlgn="auto" latinLnBrk="0" hangingPunct="1">
              <a:lnSpc>
                <a:spcPct val="115000"/>
              </a:lnSpc>
              <a:spcBef>
                <a:spcPts val="0"/>
              </a:spcBef>
              <a:spcAft>
                <a:spcPts val="800"/>
              </a:spcAft>
              <a:buClrTx/>
              <a:buSzTx/>
              <a:buFont typeface="Arial" panose="020B0604020202020204" pitchFamily="34" charset="0"/>
              <a:buChar char="•"/>
              <a:tabLst/>
              <a:defRPr/>
            </a:pPr>
            <a:endParaRPr kumimoji="0" lang="en-GB" sz="1050" b="0" i="0" u="none" strike="noStrike" kern="100" cap="none" spc="0" normalizeH="0" baseline="0" noProof="0" dirty="0">
              <a:ln>
                <a:noFill/>
              </a:ln>
              <a:solidFill>
                <a:srgbClr val="FAFCFC"/>
              </a:solidFill>
              <a:effectLst/>
              <a:uLnTx/>
              <a:uFillTx/>
              <a:latin typeface="Roboto" panose="02000000000000000000" pitchFamily="2" charset="0"/>
              <a:ea typeface="Roboto" panose="02000000000000000000" pitchFamily="2" charset="0"/>
              <a:cs typeface="Roboto" panose="02000000000000000000" pitchFamily="2" charset="0"/>
              <a:sym typeface="Helvetica Neue"/>
            </a:endParaRPr>
          </a:p>
          <a:p>
            <a:pPr marL="571500" marR="0" lvl="0" indent="-342900" algn="l" defTabSz="914400" rtl="0" eaLnBrk="1" fontAlgn="auto" latinLnBrk="0" hangingPunct="1">
              <a:lnSpc>
                <a:spcPct val="115000"/>
              </a:lnSpc>
              <a:spcBef>
                <a:spcPts val="0"/>
              </a:spcBef>
              <a:spcAft>
                <a:spcPts val="800"/>
              </a:spcAft>
              <a:buClrTx/>
              <a:buSzTx/>
              <a:buFont typeface="Arial" panose="020B0604020202020204" pitchFamily="34" charset="0"/>
              <a:buChar char="•"/>
              <a:tabLst/>
              <a:defRPr/>
            </a:pPr>
            <a:endParaRPr lang="en-GB" sz="2000" kern="100" dirty="0">
              <a:solidFill>
                <a:schemeClr val="bg1"/>
              </a:solidFill>
              <a:latin typeface="Roboto" panose="02000000000000000000" pitchFamily="2" charset="0"/>
              <a:ea typeface="Roboto" panose="02000000000000000000" pitchFamily="2" charset="0"/>
              <a:cs typeface="Roboto" panose="02000000000000000000" pitchFamily="2" charset="0"/>
              <a:sym typeface="Helvetica Neue"/>
            </a:endParaRPr>
          </a:p>
        </p:txBody>
      </p:sp>
      <p:pic>
        <p:nvPicPr>
          <p:cNvPr id="12" name="Picture 11">
            <a:extLst>
              <a:ext uri="{FF2B5EF4-FFF2-40B4-BE49-F238E27FC236}">
                <a16:creationId xmlns:a16="http://schemas.microsoft.com/office/drawing/2014/main" id="{A70DB288-96EB-DBF2-7463-C6329667509C}"/>
              </a:ext>
            </a:extLst>
          </p:cNvPr>
          <p:cNvPicPr>
            <a:picLocks noChangeAspect="1"/>
          </p:cNvPicPr>
          <p:nvPr/>
        </p:nvPicPr>
        <p:blipFill>
          <a:blip r:embed="rId3"/>
          <a:stretch>
            <a:fillRect/>
          </a:stretch>
        </p:blipFill>
        <p:spPr>
          <a:xfrm>
            <a:off x="497538" y="548727"/>
            <a:ext cx="595397" cy="755354"/>
          </a:xfrm>
          <a:prstGeom prst="rect">
            <a:avLst/>
          </a:prstGeom>
        </p:spPr>
      </p:pic>
      <p:pic>
        <p:nvPicPr>
          <p:cNvPr id="3" name="Graphic 2" descr="Judge female with solid fill">
            <a:extLst>
              <a:ext uri="{FF2B5EF4-FFF2-40B4-BE49-F238E27FC236}">
                <a16:creationId xmlns:a16="http://schemas.microsoft.com/office/drawing/2014/main" id="{8A4C96F3-4F60-B13B-6F62-68654E8862F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38036" y="1702772"/>
            <a:ext cx="914400" cy="914400"/>
          </a:xfrm>
          <a:prstGeom prst="rect">
            <a:avLst/>
          </a:prstGeom>
        </p:spPr>
      </p:pic>
    </p:spTree>
    <p:extLst>
      <p:ext uri="{BB962C8B-B14F-4D97-AF65-F5344CB8AC3E}">
        <p14:creationId xmlns:p14="http://schemas.microsoft.com/office/powerpoint/2010/main" val="3706892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B3CE9-9BCD-2963-CB97-F7BF27B95583}"/>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AA1F53B3-7DF9-39CD-265A-061F66834B3D}"/>
              </a:ext>
            </a:extLst>
          </p:cNvPr>
          <p:cNvPicPr>
            <a:picLocks noChangeAspect="1"/>
          </p:cNvPicPr>
          <p:nvPr/>
        </p:nvPicPr>
        <p:blipFill>
          <a:blip r:embed="rId3"/>
          <a:stretch>
            <a:fillRect/>
          </a:stretch>
        </p:blipFill>
        <p:spPr>
          <a:xfrm>
            <a:off x="497539" y="548727"/>
            <a:ext cx="595397" cy="755354"/>
          </a:xfrm>
          <a:prstGeom prst="rect">
            <a:avLst/>
          </a:prstGeom>
        </p:spPr>
      </p:pic>
      <p:sp>
        <p:nvSpPr>
          <p:cNvPr id="19" name="Title 1">
            <a:extLst>
              <a:ext uri="{FF2B5EF4-FFF2-40B4-BE49-F238E27FC236}">
                <a16:creationId xmlns:a16="http://schemas.microsoft.com/office/drawing/2014/main" id="{7487566F-9B1E-F446-0F0A-E8969E5B5C9C}"/>
              </a:ext>
            </a:extLst>
          </p:cNvPr>
          <p:cNvSpPr txBox="1">
            <a:spLocks/>
          </p:cNvSpPr>
          <p:nvPr/>
        </p:nvSpPr>
        <p:spPr>
          <a:xfrm>
            <a:off x="1031918" y="681039"/>
            <a:ext cx="10757311" cy="812816"/>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a:ln>
                  <a:noFill/>
                </a:ln>
                <a:solidFill>
                  <a:srgbClr val="F37423"/>
                </a:solidFill>
                <a:effectLst/>
                <a:uLnTx/>
                <a:uFillTx/>
                <a:latin typeface="Roboto" panose="02000000000000000000" pitchFamily="2" charset="0"/>
                <a:ea typeface="Roboto" panose="02000000000000000000" pitchFamily="2" charset="0"/>
                <a:cs typeface="+mj-cs"/>
                <a:sym typeface="Helvetica Neue"/>
              </a:rPr>
              <a:t>What else is coming</a:t>
            </a:r>
          </a:p>
        </p:txBody>
      </p:sp>
      <p:pic>
        <p:nvPicPr>
          <p:cNvPr id="2" name="Picture 1">
            <a:extLst>
              <a:ext uri="{FF2B5EF4-FFF2-40B4-BE49-F238E27FC236}">
                <a16:creationId xmlns:a16="http://schemas.microsoft.com/office/drawing/2014/main" id="{D507A794-D786-E9EB-965F-9BAC66E16434}"/>
              </a:ext>
            </a:extLst>
          </p:cNvPr>
          <p:cNvPicPr>
            <a:picLocks noChangeAspect="1"/>
          </p:cNvPicPr>
          <p:nvPr/>
        </p:nvPicPr>
        <p:blipFill>
          <a:blip r:embed="rId4"/>
          <a:stretch>
            <a:fillRect/>
          </a:stretch>
        </p:blipFill>
        <p:spPr>
          <a:xfrm>
            <a:off x="487493" y="5722064"/>
            <a:ext cx="1546249" cy="839804"/>
          </a:xfrm>
          <a:prstGeom prst="rect">
            <a:avLst/>
          </a:prstGeom>
        </p:spPr>
      </p:pic>
      <p:sp>
        <p:nvSpPr>
          <p:cNvPr id="3" name="Content Placeholder 2">
            <a:extLst>
              <a:ext uri="{FF2B5EF4-FFF2-40B4-BE49-F238E27FC236}">
                <a16:creationId xmlns:a16="http://schemas.microsoft.com/office/drawing/2014/main" id="{E2F723F2-27FC-259F-0B72-399D32B68389}"/>
              </a:ext>
            </a:extLst>
          </p:cNvPr>
          <p:cNvSpPr txBox="1">
            <a:spLocks/>
          </p:cNvSpPr>
          <p:nvPr/>
        </p:nvSpPr>
        <p:spPr>
          <a:xfrm>
            <a:off x="8517954" y="6266987"/>
            <a:ext cx="1546249" cy="193899"/>
          </a:xfrm>
          <a:prstGeom prst="rect">
            <a:avLst/>
          </a:prstGeom>
        </p:spPr>
        <p:txBody>
          <a:bodyPr vert="horz" wrap="square" lIns="0" tIns="0" rIns="0" bIns="0" rtlCol="0" anchor="ctr" anchorCtr="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0" cap="none" spc="100" normalizeH="0" baseline="0" noProof="0" err="1">
                <a:ln>
                  <a:noFill/>
                </a:ln>
                <a:solidFill>
                  <a:srgbClr val="F37321"/>
                </a:solidFill>
                <a:effectLst/>
                <a:uLnTx/>
                <a:uFillTx/>
                <a:latin typeface="Roboto" panose="02000000000000000000" pitchFamily="2" charset="0"/>
                <a:ea typeface="Roboto" panose="02000000000000000000" pitchFamily="2" charset="0"/>
                <a:cs typeface="+mn-cs"/>
                <a:sym typeface="Helvetica Neue"/>
              </a:rPr>
              <a:t>www.nrla.org.uk</a:t>
            </a:r>
            <a:endParaRPr kumimoji="0" lang="en-US" sz="1400" b="1" i="0" u="none" strike="noStrike" kern="0" cap="none" spc="100" normalizeH="0" baseline="0" noProof="0">
              <a:ln>
                <a:noFill/>
              </a:ln>
              <a:solidFill>
                <a:srgbClr val="F37321"/>
              </a:solidFill>
              <a:effectLst/>
              <a:uLnTx/>
              <a:uFillTx/>
              <a:latin typeface="Roboto" panose="02000000000000000000" pitchFamily="2" charset="0"/>
              <a:ea typeface="Roboto" panose="02000000000000000000" pitchFamily="2" charset="0"/>
              <a:cs typeface="+mn-cs"/>
              <a:sym typeface="Helvetica Neue"/>
            </a:endParaRPr>
          </a:p>
        </p:txBody>
      </p:sp>
      <p:pic>
        <p:nvPicPr>
          <p:cNvPr id="5" name="Graphic 4" descr="Lightbulb with solid fill">
            <a:extLst>
              <a:ext uri="{FF2B5EF4-FFF2-40B4-BE49-F238E27FC236}">
                <a16:creationId xmlns:a16="http://schemas.microsoft.com/office/drawing/2014/main" id="{753897B2-5C78-1147-EAED-E14E60D85E2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558031" y="2254377"/>
            <a:ext cx="914400" cy="914400"/>
          </a:xfrm>
          <a:prstGeom prst="rect">
            <a:avLst/>
          </a:prstGeom>
        </p:spPr>
      </p:pic>
      <p:pic>
        <p:nvPicPr>
          <p:cNvPr id="22" name="Graphic 21" descr="House with solid fill">
            <a:extLst>
              <a:ext uri="{FF2B5EF4-FFF2-40B4-BE49-F238E27FC236}">
                <a16:creationId xmlns:a16="http://schemas.microsoft.com/office/drawing/2014/main" id="{0265860D-D6BC-3BC3-E186-451BDA84DBF3}"/>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828918" y="2201446"/>
            <a:ext cx="914400" cy="914400"/>
          </a:xfrm>
          <a:prstGeom prst="rect">
            <a:avLst/>
          </a:prstGeom>
        </p:spPr>
      </p:pic>
      <p:sp>
        <p:nvSpPr>
          <p:cNvPr id="25" name="Content Placeholder 2">
            <a:extLst>
              <a:ext uri="{FF2B5EF4-FFF2-40B4-BE49-F238E27FC236}">
                <a16:creationId xmlns:a16="http://schemas.microsoft.com/office/drawing/2014/main" id="{B72F5104-8062-AECF-D068-31818541EB8D}"/>
              </a:ext>
            </a:extLst>
          </p:cNvPr>
          <p:cNvSpPr txBox="1">
            <a:spLocks/>
          </p:cNvSpPr>
          <p:nvPr/>
        </p:nvSpPr>
        <p:spPr>
          <a:xfrm>
            <a:off x="2242107" y="3204653"/>
            <a:ext cx="1546249" cy="1625131"/>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2"/>
                </a:solidFill>
                <a:effectLst/>
                <a:uLnTx/>
                <a:uFillTx/>
                <a:latin typeface="Roboto"/>
                <a:ea typeface="Roboto"/>
                <a:cs typeface="Roboto"/>
                <a:sym typeface="Helvetica Neue"/>
              </a:rPr>
              <a:t>MEES reforms raising the EPC of PRS properties</a:t>
            </a:r>
            <a:r>
              <a:rPr lang="en-US" sz="1800" dirty="0">
                <a:solidFill>
                  <a:schemeClr val="bg2"/>
                </a:solidFill>
                <a:latin typeface="Roboto"/>
                <a:ea typeface="Roboto"/>
                <a:cs typeface="Roboto"/>
                <a:sym typeface="Helvetica Neue"/>
              </a:rPr>
              <a:t>.</a:t>
            </a:r>
            <a:endParaRPr kumimoji="0" lang="en-US" sz="1800" b="0" i="0" u="none" strike="noStrike" kern="1200" cap="none" spc="0" normalizeH="0" baseline="0" noProof="0" dirty="0">
              <a:ln>
                <a:noFill/>
              </a:ln>
              <a:solidFill>
                <a:schemeClr val="bg2"/>
              </a:solidFill>
              <a:effectLst/>
              <a:uLnTx/>
              <a:uFillTx/>
              <a:latin typeface="Roboto" panose="02000000000000000000" pitchFamily="2" charset="0"/>
              <a:ea typeface="Roboto" panose="02000000000000000000" pitchFamily="2" charset="0"/>
              <a:cs typeface="+mn-cs"/>
              <a:sym typeface="Helvetica Neue"/>
            </a:endParaRPr>
          </a:p>
        </p:txBody>
      </p:sp>
      <p:sp>
        <p:nvSpPr>
          <p:cNvPr id="26" name="Content Placeholder 2">
            <a:extLst>
              <a:ext uri="{FF2B5EF4-FFF2-40B4-BE49-F238E27FC236}">
                <a16:creationId xmlns:a16="http://schemas.microsoft.com/office/drawing/2014/main" id="{200BEB61-BDAF-D7CC-9AEC-08D476EBE899}"/>
              </a:ext>
            </a:extLst>
          </p:cNvPr>
          <p:cNvSpPr txBox="1">
            <a:spLocks/>
          </p:cNvSpPr>
          <p:nvPr/>
        </p:nvSpPr>
        <p:spPr>
          <a:xfrm>
            <a:off x="5520054" y="3178610"/>
            <a:ext cx="1546249" cy="1625131"/>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2"/>
                </a:solidFill>
                <a:effectLst/>
                <a:uLnTx/>
                <a:uFillTx/>
                <a:latin typeface="Roboto"/>
                <a:ea typeface="Roboto"/>
                <a:cs typeface="Roboto"/>
                <a:sym typeface="Helvetica Neue"/>
              </a:rPr>
              <a:t>New Decent Homes Standard coming in 2035</a:t>
            </a:r>
            <a:r>
              <a:rPr lang="en-US" sz="1800" dirty="0">
                <a:solidFill>
                  <a:schemeClr val="bg2"/>
                </a:solidFill>
                <a:latin typeface="Roboto"/>
                <a:ea typeface="Roboto"/>
                <a:cs typeface="Roboto"/>
                <a:sym typeface="Helvetica Neue"/>
              </a:rPr>
              <a:t>.</a:t>
            </a:r>
            <a:endParaRPr kumimoji="0" lang="en-US" sz="1800" b="0" i="0" u="none" strike="noStrike" kern="1200" cap="none" spc="0" normalizeH="0" baseline="0" noProof="0" dirty="0">
              <a:ln>
                <a:noFill/>
              </a:ln>
              <a:solidFill>
                <a:schemeClr val="bg2"/>
              </a:solidFill>
              <a:effectLst/>
              <a:uLnTx/>
              <a:uFillTx/>
              <a:latin typeface="Roboto" panose="02000000000000000000" pitchFamily="2" charset="0"/>
              <a:ea typeface="Roboto" panose="02000000000000000000" pitchFamily="2" charset="0"/>
              <a:cs typeface="+mn-cs"/>
              <a:sym typeface="Helvetica Neue"/>
            </a:endParaRPr>
          </a:p>
        </p:txBody>
      </p:sp>
      <p:sp>
        <p:nvSpPr>
          <p:cNvPr id="4" name="Rectangle 3">
            <a:extLst>
              <a:ext uri="{FF2B5EF4-FFF2-40B4-BE49-F238E27FC236}">
                <a16:creationId xmlns:a16="http://schemas.microsoft.com/office/drawing/2014/main" id="{FC801217-6A3F-9665-46E0-F35FA6540B1F}"/>
              </a:ext>
            </a:extLst>
          </p:cNvPr>
          <p:cNvSpPr/>
          <p:nvPr/>
        </p:nvSpPr>
        <p:spPr>
          <a:xfrm>
            <a:off x="5401079" y="2007025"/>
            <a:ext cx="1786255" cy="2823170"/>
          </a:xfrm>
          <a:prstGeom prst="rect">
            <a:avLst/>
          </a:prstGeom>
          <a:no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endParaRPr>
          </a:p>
        </p:txBody>
      </p:sp>
      <p:sp>
        <p:nvSpPr>
          <p:cNvPr id="14" name="Rectangle 13">
            <a:extLst>
              <a:ext uri="{FF2B5EF4-FFF2-40B4-BE49-F238E27FC236}">
                <a16:creationId xmlns:a16="http://schemas.microsoft.com/office/drawing/2014/main" id="{B51ECF1A-C0F4-E7E3-7910-147108C5DAA6}"/>
              </a:ext>
            </a:extLst>
          </p:cNvPr>
          <p:cNvSpPr/>
          <p:nvPr/>
        </p:nvSpPr>
        <p:spPr>
          <a:xfrm>
            <a:off x="2104150" y="2017415"/>
            <a:ext cx="1786255" cy="2823170"/>
          </a:xfrm>
          <a:prstGeom prst="rect">
            <a:avLst/>
          </a:prstGeom>
          <a:no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endParaRPr>
          </a:p>
        </p:txBody>
      </p:sp>
      <p:sp>
        <p:nvSpPr>
          <p:cNvPr id="100" name="Rectangle 100">
            <a:extLst>
              <a:ext uri="{FF2B5EF4-FFF2-40B4-BE49-F238E27FC236}">
                <a16:creationId xmlns:a16="http://schemas.microsoft.com/office/drawing/2014/main" id="{FC801217-6A3F-9665-46E0-F35FA6540B1F}"/>
              </a:ext>
            </a:extLst>
          </p:cNvPr>
          <p:cNvSpPr/>
          <p:nvPr/>
        </p:nvSpPr>
        <p:spPr>
          <a:xfrm>
            <a:off x="8356124" y="2007025"/>
            <a:ext cx="1786255" cy="2823170"/>
          </a:xfrm>
          <a:prstGeom prst="rect">
            <a:avLst/>
          </a:prstGeom>
          <a:no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endParaRPr>
          </a:p>
        </p:txBody>
      </p:sp>
      <p:sp>
        <p:nvSpPr>
          <p:cNvPr id="101" name="Content Placeholder 100">
            <a:extLst>
              <a:ext uri="{FF2B5EF4-FFF2-40B4-BE49-F238E27FC236}">
                <a16:creationId xmlns:a16="http://schemas.microsoft.com/office/drawing/2014/main" id="{200BEB61-BDAF-D7CC-9AEC-08D476EBE899}"/>
              </a:ext>
            </a:extLst>
          </p:cNvPr>
          <p:cNvSpPr txBox="1">
            <a:spLocks/>
          </p:cNvSpPr>
          <p:nvPr/>
        </p:nvSpPr>
        <p:spPr>
          <a:xfrm>
            <a:off x="8491859" y="3178610"/>
            <a:ext cx="1546249" cy="162513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US" sz="1800" dirty="0">
                <a:solidFill>
                  <a:schemeClr val="bg2"/>
                </a:solidFill>
                <a:latin typeface="Roboto" panose="02000000000000000000" pitchFamily="2" charset="0"/>
                <a:ea typeface="Roboto" panose="02000000000000000000" pitchFamily="2" charset="0"/>
                <a:sym typeface="Helvetica Neue"/>
              </a:rPr>
              <a:t>Introduction</a:t>
            </a:r>
            <a:r>
              <a:rPr kumimoji="0" lang="en-US" sz="1800" b="0" i="0" u="none" strike="noStrike" kern="1200" cap="none" spc="0" normalizeH="0" baseline="0" noProof="0" dirty="0">
                <a:ln>
                  <a:noFill/>
                </a:ln>
                <a:solidFill>
                  <a:schemeClr val="bg2"/>
                </a:solidFill>
                <a:effectLst/>
                <a:uLnTx/>
                <a:uFillTx/>
                <a:latin typeface="Roboto" panose="02000000000000000000" pitchFamily="2" charset="0"/>
                <a:ea typeface="Roboto" panose="02000000000000000000" pitchFamily="2" charset="0"/>
                <a:cs typeface="+mn-cs"/>
                <a:sym typeface="Helvetica Neue"/>
              </a:rPr>
              <a:t> of Awaab’s Law to the PRS.</a:t>
            </a:r>
          </a:p>
        </p:txBody>
      </p:sp>
      <p:pic>
        <p:nvPicPr>
          <p:cNvPr id="7" name="Graphic 6" descr="Scales of justice with solid fill">
            <a:extLst>
              <a:ext uri="{FF2B5EF4-FFF2-40B4-BE49-F238E27FC236}">
                <a16:creationId xmlns:a16="http://schemas.microsoft.com/office/drawing/2014/main" id="{307D312E-FD9E-4304-477D-1AA7DC8C7AF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95057" y="2201446"/>
            <a:ext cx="914400" cy="914400"/>
          </a:xfrm>
          <a:prstGeom prst="rect">
            <a:avLst/>
          </a:prstGeom>
        </p:spPr>
      </p:pic>
    </p:spTree>
    <p:extLst>
      <p:ext uri="{BB962C8B-B14F-4D97-AF65-F5344CB8AC3E}">
        <p14:creationId xmlns:p14="http://schemas.microsoft.com/office/powerpoint/2010/main" val="404198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4094B-7E05-F363-0C7A-188523893137}"/>
            </a:ext>
          </a:extLst>
        </p:cNvPr>
        <p:cNvGrpSpPr/>
        <p:nvPr/>
      </p:nvGrpSpPr>
      <p:grpSpPr>
        <a:xfrm>
          <a:off x="0" y="0"/>
          <a:ext cx="0" cy="0"/>
          <a:chOff x="0" y="0"/>
          <a:chExt cx="0" cy="0"/>
        </a:xfrm>
      </p:grpSpPr>
      <p:sp>
        <p:nvSpPr>
          <p:cNvPr id="14" name="Data 21">
            <a:extLst>
              <a:ext uri="{FF2B5EF4-FFF2-40B4-BE49-F238E27FC236}">
                <a16:creationId xmlns:a16="http://schemas.microsoft.com/office/drawing/2014/main" id="{475AE863-4201-A91F-5F5B-D4E9F1A4609C}"/>
              </a:ext>
            </a:extLst>
          </p:cNvPr>
          <p:cNvSpPr/>
          <p:nvPr/>
        </p:nvSpPr>
        <p:spPr>
          <a:xfrm>
            <a:off x="9293470" y="1"/>
            <a:ext cx="2915021" cy="6858001"/>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11610"/>
              <a:gd name="connsiteY0" fmla="*/ 10000 h 10000"/>
              <a:gd name="connsiteX1" fmla="*/ 2000 w 11610"/>
              <a:gd name="connsiteY1" fmla="*/ 0 h 10000"/>
              <a:gd name="connsiteX2" fmla="*/ 11610 w 11610"/>
              <a:gd name="connsiteY2" fmla="*/ 0 h 10000"/>
              <a:gd name="connsiteX3" fmla="*/ 8000 w 11610"/>
              <a:gd name="connsiteY3" fmla="*/ 10000 h 10000"/>
              <a:gd name="connsiteX4" fmla="*/ 0 w 11610"/>
              <a:gd name="connsiteY4" fmla="*/ 10000 h 10000"/>
              <a:gd name="connsiteX0" fmla="*/ 0 w 13647"/>
              <a:gd name="connsiteY0" fmla="*/ 10000 h 10000"/>
              <a:gd name="connsiteX1" fmla="*/ 4037 w 13647"/>
              <a:gd name="connsiteY1" fmla="*/ 0 h 10000"/>
              <a:gd name="connsiteX2" fmla="*/ 13647 w 13647"/>
              <a:gd name="connsiteY2" fmla="*/ 0 h 10000"/>
              <a:gd name="connsiteX3" fmla="*/ 10037 w 13647"/>
              <a:gd name="connsiteY3" fmla="*/ 10000 h 10000"/>
              <a:gd name="connsiteX4" fmla="*/ 0 w 13647"/>
              <a:gd name="connsiteY4" fmla="*/ 10000 h 10000"/>
              <a:gd name="connsiteX0" fmla="*/ 0 w 13647"/>
              <a:gd name="connsiteY0" fmla="*/ 10021 h 10021"/>
              <a:gd name="connsiteX1" fmla="*/ 3548 w 13647"/>
              <a:gd name="connsiteY1" fmla="*/ 0 h 10021"/>
              <a:gd name="connsiteX2" fmla="*/ 13647 w 13647"/>
              <a:gd name="connsiteY2" fmla="*/ 21 h 10021"/>
              <a:gd name="connsiteX3" fmla="*/ 10037 w 13647"/>
              <a:gd name="connsiteY3" fmla="*/ 10021 h 10021"/>
              <a:gd name="connsiteX4" fmla="*/ 0 w 13647"/>
              <a:gd name="connsiteY4" fmla="*/ 10021 h 10021"/>
              <a:gd name="connsiteX0" fmla="*/ 0 w 13647"/>
              <a:gd name="connsiteY0" fmla="*/ 10021 h 10061"/>
              <a:gd name="connsiteX1" fmla="*/ 3548 w 13647"/>
              <a:gd name="connsiteY1" fmla="*/ 0 h 10061"/>
              <a:gd name="connsiteX2" fmla="*/ 13647 w 13647"/>
              <a:gd name="connsiteY2" fmla="*/ 21 h 10061"/>
              <a:gd name="connsiteX3" fmla="*/ 13551 w 13647"/>
              <a:gd name="connsiteY3" fmla="*/ 10061 h 10061"/>
              <a:gd name="connsiteX4" fmla="*/ 0 w 13647"/>
              <a:gd name="connsiteY4" fmla="*/ 10021 h 10061"/>
              <a:gd name="connsiteX0" fmla="*/ 0 w 13647"/>
              <a:gd name="connsiteY0" fmla="*/ 10021 h 10061"/>
              <a:gd name="connsiteX1" fmla="*/ 3548 w 13647"/>
              <a:gd name="connsiteY1" fmla="*/ 0 h 10061"/>
              <a:gd name="connsiteX2" fmla="*/ 13647 w 13647"/>
              <a:gd name="connsiteY2" fmla="*/ 21 h 10061"/>
              <a:gd name="connsiteX3" fmla="*/ 13631 w 13647"/>
              <a:gd name="connsiteY3" fmla="*/ 10061 h 10061"/>
              <a:gd name="connsiteX4" fmla="*/ 0 w 13647"/>
              <a:gd name="connsiteY4" fmla="*/ 10021 h 10061"/>
              <a:gd name="connsiteX0" fmla="*/ 0 w 13647"/>
              <a:gd name="connsiteY0" fmla="*/ 10021 h 10061"/>
              <a:gd name="connsiteX1" fmla="*/ 3548 w 13647"/>
              <a:gd name="connsiteY1" fmla="*/ 0 h 10061"/>
              <a:gd name="connsiteX2" fmla="*/ 13647 w 13647"/>
              <a:gd name="connsiteY2" fmla="*/ 21 h 10061"/>
              <a:gd name="connsiteX3" fmla="*/ 13631 w 13647"/>
              <a:gd name="connsiteY3" fmla="*/ 10061 h 10061"/>
              <a:gd name="connsiteX4" fmla="*/ 0 w 13647"/>
              <a:gd name="connsiteY4" fmla="*/ 10021 h 10061"/>
              <a:gd name="connsiteX0" fmla="*/ 0 w 13650"/>
              <a:gd name="connsiteY0" fmla="*/ 10021 h 10061"/>
              <a:gd name="connsiteX1" fmla="*/ 3548 w 13650"/>
              <a:gd name="connsiteY1" fmla="*/ 0 h 10061"/>
              <a:gd name="connsiteX2" fmla="*/ 13647 w 13650"/>
              <a:gd name="connsiteY2" fmla="*/ 21 h 10061"/>
              <a:gd name="connsiteX3" fmla="*/ 13631 w 13650"/>
              <a:gd name="connsiteY3" fmla="*/ 10061 h 10061"/>
              <a:gd name="connsiteX4" fmla="*/ 0 w 13650"/>
              <a:gd name="connsiteY4" fmla="*/ 10021 h 10061"/>
              <a:gd name="connsiteX0" fmla="*/ 0 w 13631"/>
              <a:gd name="connsiteY0" fmla="*/ 10021 h 10061"/>
              <a:gd name="connsiteX1" fmla="*/ 3548 w 13631"/>
              <a:gd name="connsiteY1" fmla="*/ 0 h 10061"/>
              <a:gd name="connsiteX2" fmla="*/ 9421 w 13631"/>
              <a:gd name="connsiteY2" fmla="*/ 21 h 10061"/>
              <a:gd name="connsiteX3" fmla="*/ 13631 w 13631"/>
              <a:gd name="connsiteY3" fmla="*/ 10061 h 10061"/>
              <a:gd name="connsiteX4" fmla="*/ 0 w 13631"/>
              <a:gd name="connsiteY4" fmla="*/ 10021 h 10061"/>
              <a:gd name="connsiteX0" fmla="*/ 0 w 9529"/>
              <a:gd name="connsiteY0" fmla="*/ 10021 h 10245"/>
              <a:gd name="connsiteX1" fmla="*/ 3548 w 9529"/>
              <a:gd name="connsiteY1" fmla="*/ 0 h 10245"/>
              <a:gd name="connsiteX2" fmla="*/ 9421 w 9529"/>
              <a:gd name="connsiteY2" fmla="*/ 21 h 10245"/>
              <a:gd name="connsiteX3" fmla="*/ 9525 w 9529"/>
              <a:gd name="connsiteY3" fmla="*/ 10245 h 10245"/>
              <a:gd name="connsiteX4" fmla="*/ 0 w 9529"/>
              <a:gd name="connsiteY4" fmla="*/ 10021 h 10245"/>
              <a:gd name="connsiteX0" fmla="*/ 0 w 10031"/>
              <a:gd name="connsiteY0" fmla="*/ 9781 h 9791"/>
              <a:gd name="connsiteX1" fmla="*/ 3723 w 10031"/>
              <a:gd name="connsiteY1" fmla="*/ 0 h 9791"/>
              <a:gd name="connsiteX2" fmla="*/ 9887 w 10031"/>
              <a:gd name="connsiteY2" fmla="*/ 20 h 9791"/>
              <a:gd name="connsiteX3" fmla="*/ 10027 w 10031"/>
              <a:gd name="connsiteY3" fmla="*/ 9791 h 9791"/>
              <a:gd name="connsiteX4" fmla="*/ 0 w 10031"/>
              <a:gd name="connsiteY4" fmla="*/ 9781 h 9791"/>
              <a:gd name="connsiteX0" fmla="*/ 0 w 10000"/>
              <a:gd name="connsiteY0" fmla="*/ 10062 h 10072"/>
              <a:gd name="connsiteX1" fmla="*/ 3711 w 10000"/>
              <a:gd name="connsiteY1" fmla="*/ 72 h 10072"/>
              <a:gd name="connsiteX2" fmla="*/ 9887 w 10000"/>
              <a:gd name="connsiteY2" fmla="*/ 0 h 10072"/>
              <a:gd name="connsiteX3" fmla="*/ 9996 w 10000"/>
              <a:gd name="connsiteY3" fmla="*/ 10072 h 10072"/>
              <a:gd name="connsiteX4" fmla="*/ 0 w 10000"/>
              <a:gd name="connsiteY4" fmla="*/ 10062 h 10072"/>
              <a:gd name="connsiteX0" fmla="*/ 0 w 10000"/>
              <a:gd name="connsiteY0" fmla="*/ 10024 h 10034"/>
              <a:gd name="connsiteX1" fmla="*/ 3711 w 10000"/>
              <a:gd name="connsiteY1" fmla="*/ 34 h 10034"/>
              <a:gd name="connsiteX2" fmla="*/ 9861 w 10000"/>
              <a:gd name="connsiteY2" fmla="*/ 0 h 10034"/>
              <a:gd name="connsiteX3" fmla="*/ 9996 w 10000"/>
              <a:gd name="connsiteY3" fmla="*/ 10034 h 10034"/>
              <a:gd name="connsiteX4" fmla="*/ 0 w 10000"/>
              <a:gd name="connsiteY4" fmla="*/ 10024 h 10034"/>
              <a:gd name="connsiteX0" fmla="*/ 0 w 10000"/>
              <a:gd name="connsiteY0" fmla="*/ 9996 h 10006"/>
              <a:gd name="connsiteX1" fmla="*/ 3711 w 10000"/>
              <a:gd name="connsiteY1" fmla="*/ 6 h 10006"/>
              <a:gd name="connsiteX2" fmla="*/ 9866 w 10000"/>
              <a:gd name="connsiteY2" fmla="*/ 0 h 10006"/>
              <a:gd name="connsiteX3" fmla="*/ 9996 w 10000"/>
              <a:gd name="connsiteY3" fmla="*/ 10006 h 10006"/>
              <a:gd name="connsiteX4" fmla="*/ 0 w 10000"/>
              <a:gd name="connsiteY4" fmla="*/ 9996 h 10006"/>
              <a:gd name="connsiteX0" fmla="*/ 0 w 10000"/>
              <a:gd name="connsiteY0" fmla="*/ 9999 h 10009"/>
              <a:gd name="connsiteX1" fmla="*/ 3716 w 10000"/>
              <a:gd name="connsiteY1" fmla="*/ 0 h 10009"/>
              <a:gd name="connsiteX2" fmla="*/ 9866 w 10000"/>
              <a:gd name="connsiteY2" fmla="*/ 3 h 10009"/>
              <a:gd name="connsiteX3" fmla="*/ 9996 w 10000"/>
              <a:gd name="connsiteY3" fmla="*/ 10009 h 10009"/>
              <a:gd name="connsiteX4" fmla="*/ 0 w 10000"/>
              <a:gd name="connsiteY4" fmla="*/ 9999 h 10009"/>
              <a:gd name="connsiteX0" fmla="*/ 0 w 9996"/>
              <a:gd name="connsiteY0" fmla="*/ 9999 h 10009"/>
              <a:gd name="connsiteX1" fmla="*/ 3716 w 9996"/>
              <a:gd name="connsiteY1" fmla="*/ 0 h 10009"/>
              <a:gd name="connsiteX2" fmla="*/ 6059 w 9996"/>
              <a:gd name="connsiteY2" fmla="*/ 16 h 10009"/>
              <a:gd name="connsiteX3" fmla="*/ 9996 w 9996"/>
              <a:gd name="connsiteY3" fmla="*/ 10009 h 10009"/>
              <a:gd name="connsiteX4" fmla="*/ 0 w 9996"/>
              <a:gd name="connsiteY4" fmla="*/ 9999 h 10009"/>
              <a:gd name="connsiteX0" fmla="*/ 0 w 10000"/>
              <a:gd name="connsiteY0" fmla="*/ 9990 h 10000"/>
              <a:gd name="connsiteX1" fmla="*/ 3717 w 10000"/>
              <a:gd name="connsiteY1" fmla="*/ 0 h 10000"/>
              <a:gd name="connsiteX2" fmla="*/ 5719 w 10000"/>
              <a:gd name="connsiteY2" fmla="*/ 3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5198 w 10000"/>
              <a:gd name="connsiteY2" fmla="*/ 16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499 w 10000"/>
              <a:gd name="connsiteY2" fmla="*/ 29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143 w 10000"/>
              <a:gd name="connsiteY2" fmla="*/ 42 h 10000"/>
              <a:gd name="connsiteX3" fmla="*/ 10000 w 10000"/>
              <a:gd name="connsiteY3" fmla="*/ 10000 h 10000"/>
              <a:gd name="connsiteX4" fmla="*/ 0 w 10000"/>
              <a:gd name="connsiteY4" fmla="*/ 9990 h 10000"/>
              <a:gd name="connsiteX0" fmla="*/ 0 w 10000"/>
              <a:gd name="connsiteY0" fmla="*/ 9990 h 10000"/>
              <a:gd name="connsiteX1" fmla="*/ 3717 w 10000"/>
              <a:gd name="connsiteY1" fmla="*/ 0 h 10000"/>
              <a:gd name="connsiteX2" fmla="*/ 4335 w 10000"/>
              <a:gd name="connsiteY2" fmla="*/ 42 h 10000"/>
              <a:gd name="connsiteX3" fmla="*/ 10000 w 10000"/>
              <a:gd name="connsiteY3" fmla="*/ 10000 h 10000"/>
              <a:gd name="connsiteX4" fmla="*/ 0 w 10000"/>
              <a:gd name="connsiteY4" fmla="*/ 9990 h 10000"/>
              <a:gd name="connsiteX0" fmla="*/ 0 w 4335"/>
              <a:gd name="connsiteY0" fmla="*/ 9990 h 10013"/>
              <a:gd name="connsiteX1" fmla="*/ 3717 w 4335"/>
              <a:gd name="connsiteY1" fmla="*/ 0 h 10013"/>
              <a:gd name="connsiteX2" fmla="*/ 4335 w 4335"/>
              <a:gd name="connsiteY2" fmla="*/ 42 h 10013"/>
              <a:gd name="connsiteX3" fmla="*/ 4274 w 4335"/>
              <a:gd name="connsiteY3" fmla="*/ 10013 h 10013"/>
              <a:gd name="connsiteX4" fmla="*/ 0 w 4335"/>
              <a:gd name="connsiteY4" fmla="*/ 9990 h 10013"/>
              <a:gd name="connsiteX0" fmla="*/ 0 w 10045"/>
              <a:gd name="connsiteY0" fmla="*/ 9977 h 10013"/>
              <a:gd name="connsiteX1" fmla="*/ 8574 w 10045"/>
              <a:gd name="connsiteY1" fmla="*/ 0 h 10013"/>
              <a:gd name="connsiteX2" fmla="*/ 10000 w 10045"/>
              <a:gd name="connsiteY2" fmla="*/ 42 h 10013"/>
              <a:gd name="connsiteX3" fmla="*/ 10017 w 10045"/>
              <a:gd name="connsiteY3" fmla="*/ 10013 h 10013"/>
              <a:gd name="connsiteX4" fmla="*/ 0 w 10045"/>
              <a:gd name="connsiteY4" fmla="*/ 9977 h 10013"/>
              <a:gd name="connsiteX0" fmla="*/ 0 w 10072"/>
              <a:gd name="connsiteY0" fmla="*/ 9977 h 10026"/>
              <a:gd name="connsiteX1" fmla="*/ 8574 w 10072"/>
              <a:gd name="connsiteY1" fmla="*/ 0 h 10026"/>
              <a:gd name="connsiteX2" fmla="*/ 10000 w 10072"/>
              <a:gd name="connsiteY2" fmla="*/ 42 h 10026"/>
              <a:gd name="connsiteX3" fmla="*/ 10049 w 10072"/>
              <a:gd name="connsiteY3" fmla="*/ 10026 h 10026"/>
              <a:gd name="connsiteX4" fmla="*/ 0 w 10072"/>
              <a:gd name="connsiteY4" fmla="*/ 9977 h 10026"/>
              <a:gd name="connsiteX0" fmla="*/ 0 w 10072"/>
              <a:gd name="connsiteY0" fmla="*/ 9977 h 10026"/>
              <a:gd name="connsiteX1" fmla="*/ 8574 w 10072"/>
              <a:gd name="connsiteY1" fmla="*/ 0 h 10026"/>
              <a:gd name="connsiteX2" fmla="*/ 10000 w 10072"/>
              <a:gd name="connsiteY2" fmla="*/ 0 h 10026"/>
              <a:gd name="connsiteX3" fmla="*/ 10049 w 10072"/>
              <a:gd name="connsiteY3" fmla="*/ 10026 h 10026"/>
              <a:gd name="connsiteX4" fmla="*/ 0 w 10072"/>
              <a:gd name="connsiteY4" fmla="*/ 9977 h 10026"/>
              <a:gd name="connsiteX0" fmla="*/ 0 w 10072"/>
              <a:gd name="connsiteY0" fmla="*/ 9977 h 9994"/>
              <a:gd name="connsiteX1" fmla="*/ 8574 w 10072"/>
              <a:gd name="connsiteY1" fmla="*/ 0 h 9994"/>
              <a:gd name="connsiteX2" fmla="*/ 10000 w 10072"/>
              <a:gd name="connsiteY2" fmla="*/ 0 h 9994"/>
              <a:gd name="connsiteX3" fmla="*/ 10049 w 10072"/>
              <a:gd name="connsiteY3" fmla="*/ 9994 h 9994"/>
              <a:gd name="connsiteX4" fmla="*/ 0 w 10072"/>
              <a:gd name="connsiteY4" fmla="*/ 9977 h 9994"/>
              <a:gd name="connsiteX0" fmla="*/ 0 w 10001"/>
              <a:gd name="connsiteY0" fmla="*/ 9983 h 9991"/>
              <a:gd name="connsiteX1" fmla="*/ 8513 w 10001"/>
              <a:gd name="connsiteY1" fmla="*/ 0 h 9991"/>
              <a:gd name="connsiteX2" fmla="*/ 9929 w 10001"/>
              <a:gd name="connsiteY2" fmla="*/ 0 h 9991"/>
              <a:gd name="connsiteX3" fmla="*/ 9977 w 10001"/>
              <a:gd name="connsiteY3" fmla="*/ 9991 h 9991"/>
              <a:gd name="connsiteX4" fmla="*/ 0 w 10001"/>
              <a:gd name="connsiteY4" fmla="*/ 9983 h 9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 h="9991">
                <a:moveTo>
                  <a:pt x="0" y="9983"/>
                </a:moveTo>
                <a:lnTo>
                  <a:pt x="8513" y="0"/>
                </a:lnTo>
                <a:lnTo>
                  <a:pt x="9929" y="0"/>
                </a:lnTo>
                <a:cubicBezTo>
                  <a:pt x="9924" y="3364"/>
                  <a:pt x="10053" y="6659"/>
                  <a:pt x="9977" y="9991"/>
                </a:cubicBezTo>
                <a:lnTo>
                  <a:pt x="0" y="9983"/>
                </a:lnTo>
                <a:close/>
              </a:path>
            </a:pathLst>
          </a:custGeom>
          <a:solidFill>
            <a:srgbClr val="F37321"/>
          </a:solidFill>
          <a:ln w="0">
            <a:solidFill>
              <a:schemeClr val="bg1">
                <a:alpha val="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rPr>
              <a:t>                   </a:t>
            </a:r>
          </a:p>
        </p:txBody>
      </p:sp>
      <p:sp>
        <p:nvSpPr>
          <p:cNvPr id="12" name="Content Placeholder 2">
            <a:extLst>
              <a:ext uri="{FF2B5EF4-FFF2-40B4-BE49-F238E27FC236}">
                <a16:creationId xmlns:a16="http://schemas.microsoft.com/office/drawing/2014/main" id="{B503A988-BD38-1D07-95E6-BAAF87A8B740}"/>
              </a:ext>
            </a:extLst>
          </p:cNvPr>
          <p:cNvSpPr txBox="1">
            <a:spLocks/>
          </p:cNvSpPr>
          <p:nvPr/>
        </p:nvSpPr>
        <p:spPr>
          <a:xfrm>
            <a:off x="1834771" y="3599628"/>
            <a:ext cx="1670757" cy="12838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mn-cs"/>
                <a:sym typeface="Helvetica Neue"/>
              </a:rPr>
              <a:t>A plan for court reform and increased capacity.</a:t>
            </a:r>
          </a:p>
        </p:txBody>
      </p:sp>
      <p:sp>
        <p:nvSpPr>
          <p:cNvPr id="11" name="Title 1">
            <a:extLst>
              <a:ext uri="{FF2B5EF4-FFF2-40B4-BE49-F238E27FC236}">
                <a16:creationId xmlns:a16="http://schemas.microsoft.com/office/drawing/2014/main" id="{97FFDF7B-D488-1FD2-5DE7-50096B09DDE2}"/>
              </a:ext>
            </a:extLst>
          </p:cNvPr>
          <p:cNvSpPr txBox="1">
            <a:spLocks/>
          </p:cNvSpPr>
          <p:nvPr/>
        </p:nvSpPr>
        <p:spPr>
          <a:xfrm>
            <a:off x="1031918" y="681039"/>
            <a:ext cx="10564090" cy="812816"/>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5400" b="1">
                <a:solidFill>
                  <a:srgbClr val="F37321"/>
                </a:solidFill>
                <a:latin typeface="Roboto" panose="02000000000000000000" pitchFamily="2" charset="0"/>
                <a:ea typeface="Roboto" panose="02000000000000000000" pitchFamily="2" charset="0"/>
                <a:sym typeface="Helvetica Neue"/>
              </a:rPr>
              <a:t>What needs to change?</a:t>
            </a:r>
            <a:endParaRPr kumimoji="0" lang="en-US" sz="5400" b="1" i="0" u="none" strike="noStrike" kern="1200" cap="none" spc="0" normalizeH="0" baseline="0" noProof="0">
              <a:ln>
                <a:noFill/>
              </a:ln>
              <a:solidFill>
                <a:srgbClr val="F37321"/>
              </a:solidFill>
              <a:effectLst/>
              <a:uLnTx/>
              <a:uFillTx/>
              <a:latin typeface="Roboto" panose="02000000000000000000" pitchFamily="2" charset="0"/>
              <a:ea typeface="Roboto" panose="02000000000000000000" pitchFamily="2" charset="0"/>
              <a:cs typeface="+mj-cs"/>
              <a:sym typeface="Helvetica Neue"/>
            </a:endParaRPr>
          </a:p>
        </p:txBody>
      </p:sp>
      <p:sp>
        <p:nvSpPr>
          <p:cNvPr id="4" name="Content Placeholder 2">
            <a:extLst>
              <a:ext uri="{FF2B5EF4-FFF2-40B4-BE49-F238E27FC236}">
                <a16:creationId xmlns:a16="http://schemas.microsoft.com/office/drawing/2014/main" id="{4998A085-054D-E458-1993-152B1466A30B}"/>
              </a:ext>
            </a:extLst>
          </p:cNvPr>
          <p:cNvSpPr txBox="1">
            <a:spLocks/>
          </p:cNvSpPr>
          <p:nvPr/>
        </p:nvSpPr>
        <p:spPr>
          <a:xfrm>
            <a:off x="4844480" y="3626962"/>
            <a:ext cx="1561301" cy="1256558"/>
          </a:xfrm>
          <a:prstGeom prst="rect">
            <a:avLst/>
          </a:prstGeom>
        </p:spPr>
        <p:txBody>
          <a:bodyPr vert="horz" lIns="91440" tIns="45720" rIns="91440" bIns="45720" rtlCol="0" anchor="t">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bg1"/>
                </a:solidFill>
                <a:effectLst/>
                <a:uLnTx/>
                <a:uFillTx/>
                <a:latin typeface="Roboto"/>
                <a:ea typeface="Roboto"/>
                <a:cs typeface="Roboto"/>
                <a:sym typeface="Helvetica Neue"/>
              </a:rPr>
              <a:t>Working in partnership with, not against, </a:t>
            </a:r>
            <a:r>
              <a:rPr lang="en-US" sz="1800">
                <a:solidFill>
                  <a:schemeClr val="bg1"/>
                </a:solidFill>
                <a:latin typeface="Roboto"/>
                <a:ea typeface="Roboto"/>
                <a:cs typeface="Roboto"/>
                <a:sym typeface="Helvetica Neue"/>
              </a:rPr>
              <a:t>landlords.</a:t>
            </a:r>
            <a:endParaRPr kumimoji="0" lang="en-US" sz="1800" b="0"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mn-cs"/>
              <a:sym typeface="Helvetica Neue"/>
            </a:endParaRPr>
          </a:p>
        </p:txBody>
      </p:sp>
      <p:pic>
        <p:nvPicPr>
          <p:cNvPr id="27" name="Picture 26">
            <a:extLst>
              <a:ext uri="{FF2B5EF4-FFF2-40B4-BE49-F238E27FC236}">
                <a16:creationId xmlns:a16="http://schemas.microsoft.com/office/drawing/2014/main" id="{0C7C96CE-84E4-3D59-9E9C-689B7415D434}"/>
              </a:ext>
            </a:extLst>
          </p:cNvPr>
          <p:cNvPicPr>
            <a:picLocks noChangeAspect="1"/>
          </p:cNvPicPr>
          <p:nvPr/>
        </p:nvPicPr>
        <p:blipFill>
          <a:blip r:embed="rId3"/>
          <a:stretch>
            <a:fillRect/>
          </a:stretch>
        </p:blipFill>
        <p:spPr>
          <a:xfrm>
            <a:off x="497538" y="548727"/>
            <a:ext cx="595397" cy="755354"/>
          </a:xfrm>
          <a:prstGeom prst="rect">
            <a:avLst/>
          </a:prstGeom>
        </p:spPr>
      </p:pic>
      <p:sp>
        <p:nvSpPr>
          <p:cNvPr id="2" name="Content Placeholder 2">
            <a:extLst>
              <a:ext uri="{FF2B5EF4-FFF2-40B4-BE49-F238E27FC236}">
                <a16:creationId xmlns:a16="http://schemas.microsoft.com/office/drawing/2014/main" id="{2F840371-66F1-4A6D-F96A-6493A2635C46}"/>
              </a:ext>
            </a:extLst>
          </p:cNvPr>
          <p:cNvSpPr txBox="1">
            <a:spLocks/>
          </p:cNvSpPr>
          <p:nvPr/>
        </p:nvSpPr>
        <p:spPr>
          <a:xfrm>
            <a:off x="7717701" y="3599973"/>
            <a:ext cx="1662297" cy="128354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mn-cs"/>
                <a:sym typeface="Helvetica Neue"/>
              </a:rPr>
              <a:t>Transparent tribunal performance data.</a:t>
            </a:r>
          </a:p>
        </p:txBody>
      </p:sp>
      <p:pic>
        <p:nvPicPr>
          <p:cNvPr id="5" name="Graphic 4" descr="Bar chart with solid fill">
            <a:extLst>
              <a:ext uri="{FF2B5EF4-FFF2-40B4-BE49-F238E27FC236}">
                <a16:creationId xmlns:a16="http://schemas.microsoft.com/office/drawing/2014/main" id="{787FEB0B-A98C-03C2-A4F0-AB214A11C50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30155" y="2439984"/>
            <a:ext cx="914400" cy="914400"/>
          </a:xfrm>
          <a:prstGeom prst="rect">
            <a:avLst/>
          </a:prstGeom>
        </p:spPr>
      </p:pic>
      <p:pic>
        <p:nvPicPr>
          <p:cNvPr id="7" name="Graphic 6" descr="Home with solid fill">
            <a:extLst>
              <a:ext uri="{FF2B5EF4-FFF2-40B4-BE49-F238E27FC236}">
                <a16:creationId xmlns:a16="http://schemas.microsoft.com/office/drawing/2014/main" id="{6974A0FC-A45E-4F92-2DD4-98AD0D0680F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148120" y="2386456"/>
            <a:ext cx="914400" cy="914400"/>
          </a:xfrm>
          <a:prstGeom prst="rect">
            <a:avLst/>
          </a:prstGeom>
        </p:spPr>
      </p:pic>
      <p:pic>
        <p:nvPicPr>
          <p:cNvPr id="9" name="Graphic 8" descr="Scales of justice with solid fill">
            <a:extLst>
              <a:ext uri="{FF2B5EF4-FFF2-40B4-BE49-F238E27FC236}">
                <a16:creationId xmlns:a16="http://schemas.microsoft.com/office/drawing/2014/main" id="{1D742E77-AD99-EE71-BAA8-376D709022B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212950" y="2439984"/>
            <a:ext cx="914400" cy="914400"/>
          </a:xfrm>
          <a:prstGeom prst="rect">
            <a:avLst/>
          </a:prstGeom>
        </p:spPr>
      </p:pic>
      <p:sp>
        <p:nvSpPr>
          <p:cNvPr id="10" name="Rectangle 9">
            <a:extLst>
              <a:ext uri="{FF2B5EF4-FFF2-40B4-BE49-F238E27FC236}">
                <a16:creationId xmlns:a16="http://schemas.microsoft.com/office/drawing/2014/main" id="{C78E4F82-1074-B66F-B3E3-E5C674F0EAAB}"/>
              </a:ext>
            </a:extLst>
          </p:cNvPr>
          <p:cNvSpPr/>
          <p:nvPr/>
        </p:nvSpPr>
        <p:spPr>
          <a:xfrm>
            <a:off x="1780043" y="2060350"/>
            <a:ext cx="1780215" cy="2823170"/>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endParaRPr>
          </a:p>
        </p:txBody>
      </p:sp>
      <p:sp>
        <p:nvSpPr>
          <p:cNvPr id="13" name="Rectangle 12">
            <a:extLst>
              <a:ext uri="{FF2B5EF4-FFF2-40B4-BE49-F238E27FC236}">
                <a16:creationId xmlns:a16="http://schemas.microsoft.com/office/drawing/2014/main" id="{95160DDD-201E-B5F3-57AE-85C52D79AF77}"/>
              </a:ext>
            </a:extLst>
          </p:cNvPr>
          <p:cNvSpPr/>
          <p:nvPr/>
        </p:nvSpPr>
        <p:spPr>
          <a:xfrm>
            <a:off x="4715213" y="2060350"/>
            <a:ext cx="1780215" cy="2823170"/>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endParaRPr>
          </a:p>
        </p:txBody>
      </p:sp>
      <p:sp>
        <p:nvSpPr>
          <p:cNvPr id="15" name="Rectangle 14">
            <a:extLst>
              <a:ext uri="{FF2B5EF4-FFF2-40B4-BE49-F238E27FC236}">
                <a16:creationId xmlns:a16="http://schemas.microsoft.com/office/drawing/2014/main" id="{EC3EA08E-6215-E7A4-BE61-3B8A6DD99906}"/>
              </a:ext>
            </a:extLst>
          </p:cNvPr>
          <p:cNvSpPr/>
          <p:nvPr/>
        </p:nvSpPr>
        <p:spPr>
          <a:xfrm>
            <a:off x="7658743" y="2060350"/>
            <a:ext cx="1780215" cy="2823170"/>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endParaRPr>
          </a:p>
        </p:txBody>
      </p:sp>
    </p:spTree>
    <p:extLst>
      <p:ext uri="{BB962C8B-B14F-4D97-AF65-F5344CB8AC3E}">
        <p14:creationId xmlns:p14="http://schemas.microsoft.com/office/powerpoint/2010/main" val="1816042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B3CE9-9BCD-2963-CB97-F7BF27B95583}"/>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AA1F53B3-7DF9-39CD-265A-061F66834B3D}"/>
              </a:ext>
            </a:extLst>
          </p:cNvPr>
          <p:cNvPicPr>
            <a:picLocks noChangeAspect="1"/>
          </p:cNvPicPr>
          <p:nvPr/>
        </p:nvPicPr>
        <p:blipFill>
          <a:blip r:embed="rId3"/>
          <a:stretch>
            <a:fillRect/>
          </a:stretch>
        </p:blipFill>
        <p:spPr>
          <a:xfrm>
            <a:off x="497538" y="548727"/>
            <a:ext cx="595397" cy="755354"/>
          </a:xfrm>
          <a:prstGeom prst="rect">
            <a:avLst/>
          </a:prstGeom>
        </p:spPr>
      </p:pic>
      <p:sp>
        <p:nvSpPr>
          <p:cNvPr id="19" name="Title 1">
            <a:extLst>
              <a:ext uri="{FF2B5EF4-FFF2-40B4-BE49-F238E27FC236}">
                <a16:creationId xmlns:a16="http://schemas.microsoft.com/office/drawing/2014/main" id="{7487566F-9B1E-F446-0F0A-E8969E5B5C9C}"/>
              </a:ext>
            </a:extLst>
          </p:cNvPr>
          <p:cNvSpPr txBox="1">
            <a:spLocks/>
          </p:cNvSpPr>
          <p:nvPr/>
        </p:nvSpPr>
        <p:spPr>
          <a:xfrm>
            <a:off x="1031917" y="660162"/>
            <a:ext cx="10757311" cy="812816"/>
          </a:xfrm>
          <a:prstGeom prst="rect">
            <a:avLst/>
          </a:prstGeom>
          <a:no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defRPr/>
            </a:pPr>
            <a:r>
              <a:rPr lang="en-US" sz="5400" b="1">
                <a:solidFill>
                  <a:srgbClr val="F37423"/>
                </a:solidFill>
                <a:latin typeface="Roboto"/>
                <a:ea typeface="Roboto"/>
                <a:cs typeface="Roboto"/>
                <a:sym typeface="Helvetica Neue"/>
              </a:rPr>
              <a:t>Any questions?</a:t>
            </a:r>
            <a:endParaRPr lang="en-US">
              <a:cs typeface="+mj-cs"/>
            </a:endParaRPr>
          </a:p>
        </p:txBody>
      </p:sp>
      <p:grpSp>
        <p:nvGrpSpPr>
          <p:cNvPr id="30" name="Group 29">
            <a:extLst>
              <a:ext uri="{FF2B5EF4-FFF2-40B4-BE49-F238E27FC236}">
                <a16:creationId xmlns:a16="http://schemas.microsoft.com/office/drawing/2014/main" id="{CB3D859B-EBB6-C4AA-7CBA-9F003F564707}"/>
              </a:ext>
            </a:extLst>
          </p:cNvPr>
          <p:cNvGrpSpPr/>
          <p:nvPr/>
        </p:nvGrpSpPr>
        <p:grpSpPr>
          <a:xfrm>
            <a:off x="836794" y="1690761"/>
            <a:ext cx="2394857" cy="3349325"/>
            <a:chOff x="1404257" y="1690761"/>
            <a:chExt cx="2394857" cy="3349325"/>
          </a:xfrm>
        </p:grpSpPr>
        <p:sp>
          <p:nvSpPr>
            <p:cNvPr id="25" name="Content Placeholder 2">
              <a:extLst>
                <a:ext uri="{FF2B5EF4-FFF2-40B4-BE49-F238E27FC236}">
                  <a16:creationId xmlns:a16="http://schemas.microsoft.com/office/drawing/2014/main" id="{B72F5104-8062-AECF-D068-31818541EB8D}"/>
                </a:ext>
              </a:extLst>
            </p:cNvPr>
            <p:cNvSpPr txBox="1">
              <a:spLocks/>
            </p:cNvSpPr>
            <p:nvPr/>
          </p:nvSpPr>
          <p:spPr>
            <a:xfrm>
              <a:off x="1404257" y="4116261"/>
              <a:ext cx="2394856" cy="56205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mn-cs"/>
                  <a:sym typeface="Helvetica Neue"/>
                </a:rPr>
                <a:t>Renters’ Rights </a:t>
              </a:r>
              <a:r>
                <a:rPr lang="en-US" sz="1800">
                  <a:solidFill>
                    <a:schemeClr val="bg1"/>
                  </a:solidFill>
                  <a:latin typeface="Roboto" panose="02000000000000000000" pitchFamily="2" charset="0"/>
                  <a:ea typeface="Roboto" panose="02000000000000000000" pitchFamily="2" charset="0"/>
                  <a:sym typeface="Helvetica Neue"/>
                </a:rPr>
                <a:t>Hub</a:t>
              </a:r>
              <a:endParaRPr kumimoji="0" lang="en-US" sz="1800" b="0"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mn-cs"/>
                <a:sym typeface="Helvetica Neue"/>
              </a:endParaRPr>
            </a:p>
          </p:txBody>
        </p:sp>
        <p:sp>
          <p:nvSpPr>
            <p:cNvPr id="14" name="Rectangle 13">
              <a:extLst>
                <a:ext uri="{FF2B5EF4-FFF2-40B4-BE49-F238E27FC236}">
                  <a16:creationId xmlns:a16="http://schemas.microsoft.com/office/drawing/2014/main" id="{B51ECF1A-C0F4-E7E3-7910-147108C5DAA6}"/>
                </a:ext>
              </a:extLst>
            </p:cNvPr>
            <p:cNvSpPr/>
            <p:nvPr/>
          </p:nvSpPr>
          <p:spPr>
            <a:xfrm>
              <a:off x="1404258" y="1690762"/>
              <a:ext cx="2394856" cy="3349324"/>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endParaRPr>
            </a:p>
          </p:txBody>
        </p:sp>
        <p:pic>
          <p:nvPicPr>
            <p:cNvPr id="20" name="Picture 19" descr="A qr code with a logo&#10;&#10;AI-generated content may be incorrect.">
              <a:extLst>
                <a:ext uri="{FF2B5EF4-FFF2-40B4-BE49-F238E27FC236}">
                  <a16:creationId xmlns:a16="http://schemas.microsoft.com/office/drawing/2014/main" id="{05351FF1-6F0E-2D6B-31B2-E816F45E6727}"/>
                </a:ext>
              </a:extLst>
            </p:cNvPr>
            <p:cNvPicPr>
              <a:picLocks noChangeAspect="1"/>
            </p:cNvPicPr>
            <p:nvPr/>
          </p:nvPicPr>
          <p:blipFill>
            <a:blip r:embed="rId4"/>
            <a:stretch>
              <a:fillRect/>
            </a:stretch>
          </p:blipFill>
          <p:spPr>
            <a:xfrm>
              <a:off x="1404257" y="1690761"/>
              <a:ext cx="2394856" cy="2394856"/>
            </a:xfrm>
            <a:prstGeom prst="rect">
              <a:avLst/>
            </a:prstGeom>
          </p:spPr>
        </p:pic>
      </p:grpSp>
      <p:grpSp>
        <p:nvGrpSpPr>
          <p:cNvPr id="31" name="Group 30">
            <a:extLst>
              <a:ext uri="{FF2B5EF4-FFF2-40B4-BE49-F238E27FC236}">
                <a16:creationId xmlns:a16="http://schemas.microsoft.com/office/drawing/2014/main" id="{5E77473A-525C-85F6-E512-709391832136}"/>
              </a:ext>
            </a:extLst>
          </p:cNvPr>
          <p:cNvGrpSpPr/>
          <p:nvPr/>
        </p:nvGrpSpPr>
        <p:grpSpPr>
          <a:xfrm>
            <a:off x="4800547" y="1690762"/>
            <a:ext cx="2394856" cy="3349324"/>
            <a:chOff x="4898573" y="1690762"/>
            <a:chExt cx="2394856" cy="3349324"/>
          </a:xfrm>
        </p:grpSpPr>
        <p:sp>
          <p:nvSpPr>
            <p:cNvPr id="18" name="Content Placeholder 2">
              <a:extLst>
                <a:ext uri="{FF2B5EF4-FFF2-40B4-BE49-F238E27FC236}">
                  <a16:creationId xmlns:a16="http://schemas.microsoft.com/office/drawing/2014/main" id="{76105A17-0D0E-6096-B511-028F1E99E412}"/>
                </a:ext>
              </a:extLst>
            </p:cNvPr>
            <p:cNvSpPr txBox="1">
              <a:spLocks/>
            </p:cNvSpPr>
            <p:nvPr/>
          </p:nvSpPr>
          <p:spPr>
            <a:xfrm>
              <a:off x="4898573" y="4116261"/>
              <a:ext cx="2394856" cy="923825"/>
            </a:xfrm>
            <a:prstGeom prst="rect">
              <a:avLst/>
            </a:prstGeom>
            <a:ln>
              <a:solidFill>
                <a:schemeClr val="bg1"/>
              </a:solidFill>
            </a:ln>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cs typeface="+mn-cs"/>
                  <a:sym typeface="Helvetica Neue"/>
                </a:rPr>
                <a:t>Renters’ Rights Q&amp;A Webinar Series – registering on the database</a:t>
              </a:r>
            </a:p>
          </p:txBody>
        </p:sp>
        <p:sp>
          <p:nvSpPr>
            <p:cNvPr id="27" name="Rectangle 26">
              <a:extLst>
                <a:ext uri="{FF2B5EF4-FFF2-40B4-BE49-F238E27FC236}">
                  <a16:creationId xmlns:a16="http://schemas.microsoft.com/office/drawing/2014/main" id="{E1C32C51-757A-4ACC-2B0B-61F72CA4AA43}"/>
                </a:ext>
              </a:extLst>
            </p:cNvPr>
            <p:cNvSpPr/>
            <p:nvPr/>
          </p:nvSpPr>
          <p:spPr>
            <a:xfrm>
              <a:off x="4898573" y="1690762"/>
              <a:ext cx="2394856" cy="3349324"/>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endParaRPr>
            </a:p>
          </p:txBody>
        </p:sp>
      </p:grpSp>
      <p:grpSp>
        <p:nvGrpSpPr>
          <p:cNvPr id="29" name="Group 28">
            <a:extLst>
              <a:ext uri="{FF2B5EF4-FFF2-40B4-BE49-F238E27FC236}">
                <a16:creationId xmlns:a16="http://schemas.microsoft.com/office/drawing/2014/main" id="{40A68DCA-0718-9753-280F-5BA0661DB706}"/>
              </a:ext>
            </a:extLst>
          </p:cNvPr>
          <p:cNvGrpSpPr/>
          <p:nvPr/>
        </p:nvGrpSpPr>
        <p:grpSpPr>
          <a:xfrm>
            <a:off x="8764300" y="1693473"/>
            <a:ext cx="2394856" cy="3349324"/>
            <a:chOff x="7384426" y="1693473"/>
            <a:chExt cx="2394856" cy="3349324"/>
          </a:xfrm>
        </p:grpSpPr>
        <p:sp>
          <p:nvSpPr>
            <p:cNvPr id="26" name="Content Placeholder 2">
              <a:extLst>
                <a:ext uri="{FF2B5EF4-FFF2-40B4-BE49-F238E27FC236}">
                  <a16:creationId xmlns:a16="http://schemas.microsoft.com/office/drawing/2014/main" id="{200BEB61-BDAF-D7CC-9AEC-08D476EBE899}"/>
                </a:ext>
              </a:extLst>
            </p:cNvPr>
            <p:cNvSpPr txBox="1">
              <a:spLocks/>
            </p:cNvSpPr>
            <p:nvPr/>
          </p:nvSpPr>
          <p:spPr>
            <a:xfrm>
              <a:off x="7384426" y="4104167"/>
              <a:ext cx="2394856" cy="65775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chemeClr val="bg1"/>
                  </a:solidFill>
                  <a:effectLst/>
                  <a:uLnTx/>
                  <a:uFillTx/>
                  <a:latin typeface="Roboto" panose="02000000000000000000" pitchFamily="2" charset="0"/>
                  <a:ea typeface="Roboto" panose="02000000000000000000" pitchFamily="2" charset="0"/>
                  <a:cs typeface="+mn-cs"/>
                  <a:sym typeface="Helvetica Neue"/>
                </a:rPr>
                <a:t>Renters’ Rights Training</a:t>
              </a:r>
            </a:p>
          </p:txBody>
        </p:sp>
        <p:pic>
          <p:nvPicPr>
            <p:cNvPr id="23" name="Picture 22" descr="A qr code with a logo&#10;&#10;AI-generated content may be incorrect.">
              <a:extLst>
                <a:ext uri="{FF2B5EF4-FFF2-40B4-BE49-F238E27FC236}">
                  <a16:creationId xmlns:a16="http://schemas.microsoft.com/office/drawing/2014/main" id="{D8E2DEC5-2E7F-DC4C-9530-00F8D32038D7}"/>
                </a:ext>
              </a:extLst>
            </p:cNvPr>
            <p:cNvPicPr>
              <a:picLocks noChangeAspect="1"/>
            </p:cNvPicPr>
            <p:nvPr/>
          </p:nvPicPr>
          <p:blipFill>
            <a:blip r:embed="rId5"/>
            <a:stretch>
              <a:fillRect/>
            </a:stretch>
          </p:blipFill>
          <p:spPr>
            <a:xfrm>
              <a:off x="7400480" y="1706815"/>
              <a:ext cx="2378802" cy="2378802"/>
            </a:xfrm>
            <a:prstGeom prst="rect">
              <a:avLst/>
            </a:prstGeom>
          </p:spPr>
        </p:pic>
        <p:sp>
          <p:nvSpPr>
            <p:cNvPr id="28" name="Rectangle 27">
              <a:extLst>
                <a:ext uri="{FF2B5EF4-FFF2-40B4-BE49-F238E27FC236}">
                  <a16:creationId xmlns:a16="http://schemas.microsoft.com/office/drawing/2014/main" id="{485443CD-BCF0-4818-0136-BED3A810102D}"/>
                </a:ext>
              </a:extLst>
            </p:cNvPr>
            <p:cNvSpPr/>
            <p:nvPr/>
          </p:nvSpPr>
          <p:spPr>
            <a:xfrm>
              <a:off x="7384426" y="1693473"/>
              <a:ext cx="2394856" cy="3349324"/>
            </a:xfrm>
            <a:prstGeom prst="rect">
              <a:avLst/>
            </a:prstGeom>
            <a:no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AFCFC"/>
                </a:solidFill>
                <a:effectLst/>
                <a:uLnTx/>
                <a:uFillTx/>
                <a:latin typeface="Aptos" panose="02110004020202020204"/>
                <a:ea typeface="+mn-ea"/>
                <a:cs typeface="+mn-cs"/>
                <a:sym typeface="Helvetica Neue"/>
              </a:endParaRPr>
            </a:p>
          </p:txBody>
        </p:sp>
      </p:grpSp>
      <p:pic>
        <p:nvPicPr>
          <p:cNvPr id="2" name="Picture 1">
            <a:extLst>
              <a:ext uri="{FF2B5EF4-FFF2-40B4-BE49-F238E27FC236}">
                <a16:creationId xmlns:a16="http://schemas.microsoft.com/office/drawing/2014/main" id="{6329CCCF-A18A-090E-4B7F-B33FB8AB273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800547" y="1706815"/>
            <a:ext cx="2409446" cy="2409446"/>
          </a:xfrm>
          <a:prstGeom prst="rect">
            <a:avLst/>
          </a:prstGeom>
        </p:spPr>
      </p:pic>
    </p:spTree>
    <p:extLst>
      <p:ext uri="{BB962C8B-B14F-4D97-AF65-F5344CB8AC3E}">
        <p14:creationId xmlns:p14="http://schemas.microsoft.com/office/powerpoint/2010/main" val="1232016205"/>
      </p:ext>
    </p:extLst>
  </p:cSld>
  <p:clrMapOvr>
    <a:masterClrMapping/>
  </p:clrMapOvr>
</p:sld>
</file>

<file path=ppt/theme/theme1.xml><?xml version="1.0" encoding="utf-8"?>
<a:theme xmlns:a="http://schemas.openxmlformats.org/drawingml/2006/main" name="Office Theme">
  <a:themeElements>
    <a:clrScheme name="NRLA Brand 2024">
      <a:dk1>
        <a:srgbClr val="163B54"/>
      </a:dk1>
      <a:lt1>
        <a:srgbClr val="FAFCFC"/>
      </a:lt1>
      <a:dk2>
        <a:srgbClr val="F37423"/>
      </a:dk2>
      <a:lt2>
        <a:srgbClr val="FAFCFC"/>
      </a:lt2>
      <a:accent1>
        <a:srgbClr val="156082"/>
      </a:accent1>
      <a:accent2>
        <a:srgbClr val="F37320"/>
      </a:accent2>
      <a:accent3>
        <a:srgbClr val="FFC3F2"/>
      </a:accent3>
      <a:accent4>
        <a:srgbClr val="EEF30C"/>
      </a:accent4>
      <a:accent5>
        <a:srgbClr val="A2D7F6"/>
      </a:accent5>
      <a:accent6>
        <a:srgbClr val="BDD730"/>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0524a077-ab7d-4c8d-948d-e9cb41825ea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2542062677A7340A08D84118541CF91" ma:contentTypeVersion="12" ma:contentTypeDescription="Create a new document." ma:contentTypeScope="" ma:versionID="f7cd8d5169f80d0224f830ca97cff807">
  <xsd:schema xmlns:xsd="http://www.w3.org/2001/XMLSchema" xmlns:xs="http://www.w3.org/2001/XMLSchema" xmlns:p="http://schemas.microsoft.com/office/2006/metadata/properties" xmlns:ns3="0524a077-ab7d-4c8d-948d-e9cb41825ea4" targetNamespace="http://schemas.microsoft.com/office/2006/metadata/properties" ma:root="true" ma:fieldsID="c382759d0a4c953c363706e4c9bffe68" ns3:_="">
    <xsd:import namespace="0524a077-ab7d-4c8d-948d-e9cb41825ea4"/>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OCR"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24a077-ab7d-4c8d-948d-e9cb41825ea4"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67840A-3AD7-4505-BC23-8363B9E12242}">
  <ds:schemaRefs>
    <ds:schemaRef ds:uri="http://purl.org/dc/terms/"/>
    <ds:schemaRef ds:uri="http://purl.org/dc/elements/1.1/"/>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0524a077-ab7d-4c8d-948d-e9cb41825ea4"/>
    <ds:schemaRef ds:uri="http://schemas.microsoft.com/office/2006/metadata/properties"/>
  </ds:schemaRefs>
</ds:datastoreItem>
</file>

<file path=customXml/itemProps2.xml><?xml version="1.0" encoding="utf-8"?>
<ds:datastoreItem xmlns:ds="http://schemas.openxmlformats.org/officeDocument/2006/customXml" ds:itemID="{BD33C9C4-A986-429B-A3C2-53B8600ACBCD}">
  <ds:schemaRefs>
    <ds:schemaRef ds:uri="0524a077-ab7d-4c8d-948d-e9cb41825e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DF27DCE-4518-4A3F-A2B8-AABC4F9471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391</TotalTime>
  <Words>2024</Words>
  <Application>Microsoft Office PowerPoint</Application>
  <PresentationFormat>Widescreen</PresentationFormat>
  <Paragraphs>209</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Aptos Display</vt:lpstr>
      <vt:lpstr>Arial</vt:lpstr>
      <vt:lpstr>Roboto</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Impact on landlord behaviour</vt:lpstr>
      <vt:lpstr>Is the state prepared?</vt:lpstr>
      <vt:lpstr>Tribunal system</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Alexandra Southerington</dc:creator>
  <cp:lastModifiedBy>Lisa Watts</cp:lastModifiedBy>
  <cp:revision>3</cp:revision>
  <dcterms:created xsi:type="dcterms:W3CDTF">2024-04-17T10:55:40Z</dcterms:created>
  <dcterms:modified xsi:type="dcterms:W3CDTF">2026-10-23T16:08:28Z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0x01010002542062677A7340A08D84118541CF91</vt:lpwstr>
  </property>
</Properties>
</file>