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jana Mitrijevaite" initials="LM" lastIdx="2" clrIdx="0">
    <p:extLst>
      <p:ext uri="{19B8F6BF-5375-455C-9EA6-DF929625EA0E}">
        <p15:presenceInfo xmlns:p15="http://schemas.microsoft.com/office/powerpoint/2012/main" userId="S-1-5-21-2032500944-680512171-4281770524-117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ewham.gov.uk/Pages/Services/Helping-to-clean-up-Newham-air-Anti-Idling.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ewham.gov.uk/Pages/ServiceChild/Data-on-local-air-quality.asp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tificamerican.com/article/childrens-attention-deficit-linked-to-air-pollu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pPr>
              <a:defRPr>
                <a:latin typeface="Arial"/>
                <a:ea typeface="Arial"/>
                <a:cs typeface="Arial"/>
                <a:sym typeface="Arial"/>
              </a:defRPr>
            </a:pPr>
            <a:r>
              <a:t>Hello everyone! Everybody take a big breath in. How does that feel?  </a:t>
            </a:r>
          </a:p>
          <a:p>
            <a:pPr>
              <a:defRPr>
                <a:latin typeface="Arial"/>
                <a:ea typeface="Arial"/>
                <a:cs typeface="Arial"/>
                <a:sym typeface="Arial"/>
              </a:defRPr>
            </a:pPr>
            <a:endParaRPr/>
          </a:p>
          <a:p>
            <a:pPr marL="228600" indent="-228600">
              <a:buSzPct val="100000"/>
              <a:buChar char="•"/>
              <a:defRPr>
                <a:latin typeface="Arial"/>
                <a:ea typeface="Arial"/>
                <a:cs typeface="Arial"/>
                <a:sym typeface="Arial"/>
              </a:defRPr>
            </a:pPr>
            <a:r>
              <a:t>We breathe all the time but can anyone tell me why we need to breathe? (what happens if we can't breathe?)  </a:t>
            </a:r>
          </a:p>
          <a:p>
            <a:pPr marL="228600" indent="-228600">
              <a:buSzPct val="100000"/>
              <a:buChar char="•"/>
              <a:defRPr>
                <a:latin typeface="Arial"/>
                <a:ea typeface="Arial"/>
                <a:cs typeface="Arial"/>
                <a:sym typeface="Arial"/>
              </a:defRPr>
            </a:pPr>
            <a:r>
              <a:t>What is the air made up of?</a:t>
            </a:r>
          </a:p>
          <a:p>
            <a:pPr marL="228600" indent="-228600">
              <a:buSzPct val="100000"/>
              <a:buChar char="•"/>
              <a:defRPr>
                <a:latin typeface="Arial"/>
                <a:ea typeface="Arial"/>
                <a:cs typeface="Arial"/>
                <a:sym typeface="Arial"/>
              </a:defRPr>
            </a:pPr>
            <a:r>
              <a:t>What are we breathing in? (Oxygen / CO2)  </a:t>
            </a:r>
          </a:p>
          <a:p>
            <a:pPr marL="228600" indent="-228600">
              <a:buSzPct val="100000"/>
              <a:buChar char="•"/>
              <a:defRPr>
                <a:latin typeface="Arial"/>
                <a:ea typeface="Arial"/>
                <a:cs typeface="Arial"/>
                <a:sym typeface="Arial"/>
              </a:defRPr>
            </a:pPr>
            <a:r>
              <a:t>Does anyone know the names any other gases in the air? (Nitrogen makes up most (80%) of the air we breathe. It is a neutral gas. It isn't good for us or bad for us)</a:t>
            </a:r>
          </a:p>
          <a:p>
            <a:pPr marL="228600" indent="-228600">
              <a:buSzPct val="100000"/>
              <a:buChar char="•"/>
              <a:defRPr>
                <a:latin typeface="Arial"/>
                <a:ea typeface="Arial"/>
                <a:cs typeface="Arial"/>
                <a:sym typeface="Arial"/>
              </a:defRPr>
            </a:pPr>
            <a:r>
              <a:t>What about pollution and some of the things we breathe in that might be bad for 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Newham residents are exposed to higher particulate pollution than in any other London Borough causing the highest number of child asthma hospital admissions.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Newham has the highest population </a:t>
            </a:r>
            <a:r>
              <a:rPr b="1"/>
              <a:t>exposure to PM2.5 in London </a:t>
            </a:r>
            <a:r>
              <a:t>due to road traffic, prominence of flats above shops and  Victorian terraced properties with small front gardens. The town centres of </a:t>
            </a:r>
            <a:r>
              <a:rPr b="1"/>
              <a:t>Stratford, East Ham, Forest Gate and Canning Town </a:t>
            </a:r>
            <a:r>
              <a:t>are particularly affected.</a:t>
            </a:r>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Introduce concept of exposure. Being closer to the source of pollution means that you are breathing more of it in. Pollution is much higher when you are closer to the exhaust of a car. Being even one meter further away can mean that we are breathing much cleaner air. This is why pollution from cars disproportionately effects young people. Children also breathe at a faster rate than adults so you are taking more breaths each minute and might be inhaling more pollution. Because your lungs and hearts are still developing / growing it is really important that you are note exposed to high levels of pollution especially when that pollution is easily avoidable.</a:t>
            </a:r>
          </a:p>
          <a:p>
            <a:endParaRPr/>
          </a:p>
          <a:p>
            <a:r>
              <a:t>Who knows the word that we use to describe a car that is not moving but still has it’s engine running. It starts with ‘i’. (they usually say ignition. </a:t>
            </a:r>
          </a:p>
          <a:p>
            <a:r>
              <a:t>Idling </a:t>
            </a:r>
          </a:p>
          <a:p>
            <a:r>
              <a:t>When something is idle it is not doing anything so when a car has its engine on, making pollution, but it isn’t going anywhere we say that it is idling. </a:t>
            </a:r>
          </a:p>
          <a:p>
            <a:r>
              <a:t>Why might idling be really bad? </a:t>
            </a:r>
          </a:p>
          <a:p>
            <a:r>
              <a:t>It makes pollution collect in one place. An idling car makes up to 20 times the pollution of a moving car and most of the time cars are idling for no reason. </a:t>
            </a:r>
          </a:p>
          <a:p>
            <a:r>
              <a:t>An Idling car creates enough exhaust (the gas that comes out the back of the car) to fill 150 balloons in a minute.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pPr>
              <a:defRPr>
                <a:latin typeface="Arial"/>
                <a:ea typeface="Arial"/>
                <a:cs typeface="Arial"/>
                <a:sym typeface="Arial"/>
              </a:defRPr>
            </a:pPr>
            <a:r>
              <a:t>You can look up for more information on idling and its affects here - </a:t>
            </a:r>
            <a:r>
              <a:rPr u="sng">
                <a:solidFill>
                  <a:srgbClr val="0000FF"/>
                </a:solidFill>
                <a:uFill>
                  <a:solidFill>
                    <a:srgbClr val="0000FF"/>
                  </a:solidFill>
                </a:uFill>
                <a:hlinkClick r:id="rId3"/>
              </a:rPr>
              <a:t>https://www.newham.gov.uk/Pages/Services/Helping-to-clean-up-Newham-air-Anti-Idling.aspx</a:t>
            </a:r>
            <a: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marL="228600" indent="-228600">
              <a:buSzPct val="100000"/>
              <a:buChar char="•"/>
              <a:defRPr>
                <a:latin typeface="Arial"/>
                <a:ea typeface="Arial"/>
                <a:cs typeface="Arial"/>
                <a:sym typeface="Arial"/>
              </a:defRPr>
            </a:pPr>
            <a:r>
              <a:t>What types of pollutants are there?</a:t>
            </a:r>
          </a:p>
          <a:p>
            <a:pPr marL="228600" indent="-228600">
              <a:buSzPct val="100000"/>
              <a:buChar char="•"/>
              <a:defRPr>
                <a:latin typeface="Arial"/>
                <a:ea typeface="Arial"/>
                <a:cs typeface="Arial"/>
                <a:sym typeface="Arial"/>
              </a:defRPr>
            </a:pPr>
            <a:r>
              <a:t>Where do they come from? (stress road traffic. Over half of all the pollution in London comes from road traffic). We are all driving a lot more and walking a lot less than we ever have before. So every journey we make might contribute to the air pollution/ might make the problem worse.</a:t>
            </a:r>
          </a:p>
          <a:p>
            <a:pPr marL="228600" indent="-228600">
              <a:buSzPct val="100000"/>
              <a:buChar char="•"/>
              <a:defRPr>
                <a:latin typeface="Arial"/>
                <a:ea typeface="Arial"/>
                <a:cs typeface="Arial"/>
                <a:sym typeface="Arial"/>
              </a:defRPr>
            </a:pPr>
            <a:r>
              <a:t>Why is pollution bad for us? (heart, lungs, brain).</a:t>
            </a:r>
          </a:p>
          <a:p>
            <a:pPr marL="228600" indent="-228600">
              <a:buSzPct val="100000"/>
              <a:buChar char="•"/>
              <a:defRPr>
                <a:latin typeface="Arial"/>
                <a:ea typeface="Arial"/>
                <a:cs typeface="Arial"/>
                <a:sym typeface="Arial"/>
              </a:defRPr>
            </a:pPr>
            <a:r>
              <a:t>What are some of the conditions that dirty air can cause? (asthma, cancer, dementia).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pPr>
              <a:defRPr>
                <a:latin typeface="Arial"/>
                <a:ea typeface="Arial"/>
                <a:cs typeface="Arial"/>
                <a:sym typeface="Arial"/>
              </a:defRPr>
            </a:pPr>
            <a:r>
              <a:t>Hands up for ideas </a:t>
            </a:r>
          </a:p>
          <a:p>
            <a:pPr marL="171450" indent="-171450">
              <a:buSzPct val="100000"/>
              <a:buFont typeface="Arial"/>
              <a:buChar char="•"/>
              <a:defRPr>
                <a:latin typeface="Arial"/>
                <a:ea typeface="Arial"/>
                <a:cs typeface="Arial"/>
                <a:sym typeface="Arial"/>
              </a:defRPr>
            </a:pPr>
            <a:r>
              <a:t>Share lifts to school</a:t>
            </a:r>
          </a:p>
          <a:p>
            <a:pPr marL="171450" indent="-171450">
              <a:buSzPct val="100000"/>
              <a:buFont typeface="Arial"/>
              <a:buChar char="•"/>
              <a:defRPr>
                <a:latin typeface="Arial"/>
                <a:ea typeface="Arial"/>
                <a:cs typeface="Arial"/>
                <a:sym typeface="Arial"/>
              </a:defRPr>
            </a:pPr>
            <a:r>
              <a:t>Walk or cycle to school (ACTIVE TRAVEL *introduce term*)</a:t>
            </a:r>
          </a:p>
          <a:p>
            <a:pPr marL="171450" indent="-171450">
              <a:buSzPct val="100000"/>
              <a:buFont typeface="Arial"/>
              <a:buChar char="•"/>
              <a:defRPr>
                <a:latin typeface="Arial"/>
                <a:ea typeface="Arial"/>
                <a:cs typeface="Arial"/>
                <a:sym typeface="Arial"/>
              </a:defRPr>
            </a:pPr>
            <a:r>
              <a:t>Park and stride</a:t>
            </a:r>
          </a:p>
          <a:p>
            <a:pPr marL="171450" indent="-171450">
              <a:buSzPct val="100000"/>
              <a:buFont typeface="Arial"/>
              <a:buChar char="•"/>
              <a:defRPr>
                <a:latin typeface="Arial"/>
                <a:ea typeface="Arial"/>
                <a:cs typeface="Arial"/>
                <a:sym typeface="Arial"/>
              </a:defRPr>
            </a:pPr>
            <a:r>
              <a:t>Walk a quieter route</a:t>
            </a:r>
          </a:p>
          <a:p>
            <a:pPr marL="171450" indent="-171450">
              <a:buSzPct val="100000"/>
              <a:buFont typeface="Arial"/>
              <a:buChar char="•"/>
              <a:defRPr>
                <a:latin typeface="Arial"/>
                <a:ea typeface="Arial"/>
                <a:cs typeface="Arial"/>
                <a:sym typeface="Arial"/>
              </a:defRPr>
            </a:pPr>
            <a:r>
              <a:t>Plant hedges around the school</a:t>
            </a:r>
          </a:p>
          <a:p>
            <a:pPr marL="171450" indent="-171450">
              <a:buSzPct val="100000"/>
              <a:buFont typeface="Arial"/>
              <a:buChar char="•"/>
              <a:defRPr>
                <a:latin typeface="Arial"/>
                <a:ea typeface="Arial"/>
                <a:cs typeface="Arial"/>
                <a:sym typeface="Arial"/>
              </a:defRPr>
            </a:pPr>
            <a:r>
              <a:t>Talk to people about pollution</a:t>
            </a:r>
          </a:p>
          <a:p>
            <a:pPr marL="171450" indent="-171450">
              <a:buSzPct val="100000"/>
              <a:buFont typeface="Arial"/>
              <a:buChar char="•"/>
              <a:defRPr>
                <a:latin typeface="Arial"/>
                <a:ea typeface="Arial"/>
                <a:cs typeface="Arial"/>
                <a:sym typeface="Arial"/>
              </a:defRPr>
            </a:pPr>
            <a:r>
              <a:t>Idling-action event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marL="228600" indent="-228600">
              <a:buSzPct val="100000"/>
              <a:buChar char="•"/>
              <a:defRPr>
                <a:latin typeface="Arial"/>
                <a:ea typeface="Arial"/>
                <a:cs typeface="Arial"/>
                <a:sym typeface="Arial"/>
              </a:defRPr>
            </a:pPr>
            <a:r>
              <a:t>Become an Air Quality Champion</a:t>
            </a:r>
          </a:p>
          <a:p>
            <a:pPr marL="228600" indent="-228600">
              <a:buSzPct val="100000"/>
              <a:buChar char="•"/>
              <a:defRPr>
                <a:latin typeface="Arial"/>
                <a:ea typeface="Arial"/>
                <a:cs typeface="Arial"/>
                <a:sym typeface="Arial"/>
              </a:defRPr>
            </a:pPr>
            <a:r>
              <a:t>Running an anti-idling campaign</a:t>
            </a:r>
          </a:p>
          <a:p>
            <a:pPr marL="228600" indent="-228600">
              <a:buSzPct val="100000"/>
              <a:buChar char="•"/>
              <a:defRPr>
                <a:latin typeface="Arial"/>
                <a:ea typeface="Arial"/>
                <a:cs typeface="Arial"/>
                <a:sym typeface="Arial"/>
              </a:defRPr>
            </a:pPr>
            <a:r>
              <a:t>Air text</a:t>
            </a:r>
          </a:p>
          <a:p>
            <a:pPr marL="228600" indent="-228600">
              <a:buSzPct val="100000"/>
              <a:buChar char="•"/>
              <a:defRPr>
                <a:latin typeface="Arial"/>
                <a:ea typeface="Arial"/>
                <a:cs typeface="Arial"/>
                <a:sym typeface="Arial"/>
              </a:defRPr>
            </a:pPr>
            <a:r>
              <a:t>Putting up signs and posters</a:t>
            </a:r>
          </a:p>
          <a:p>
            <a:pPr marL="228600" indent="-228600">
              <a:buSzPct val="100000"/>
              <a:buChar char="•"/>
              <a:defRPr>
                <a:latin typeface="Arial"/>
                <a:ea typeface="Arial"/>
                <a:cs typeface="Arial"/>
                <a:sym typeface="Arial"/>
              </a:defRPr>
            </a:pPr>
            <a:r>
              <a:t>We can encourage others to change their behaviour (no idling!)</a:t>
            </a:r>
          </a:p>
          <a:p>
            <a:pPr>
              <a:defRPr>
                <a:latin typeface="Arial"/>
                <a:ea typeface="Arial"/>
                <a:cs typeface="Arial"/>
                <a:sym typeface="Arial"/>
              </a:defRPr>
            </a:pPr>
            <a:endParaRPr/>
          </a:p>
          <a:p>
            <a:pPr marL="228600" indent="-228600">
              <a:buClr>
                <a:srgbClr val="000000"/>
              </a:buClr>
              <a:buSzPct val="100000"/>
              <a:buChar char="-"/>
              <a:defRPr>
                <a:latin typeface="Arial"/>
                <a:ea typeface="Arial"/>
                <a:cs typeface="Arial"/>
                <a:sym typeface="Arial"/>
              </a:defRPr>
            </a:pPr>
            <a:r>
              <a:t>Tackling idling is an effective way of engaging people </a:t>
            </a:r>
          </a:p>
          <a:p>
            <a:pPr marL="228600" indent="-228600">
              <a:buClr>
                <a:srgbClr val="000000"/>
              </a:buClr>
              <a:buSzPct val="100000"/>
              <a:buChar char="-"/>
              <a:defRPr>
                <a:latin typeface="Arial"/>
                <a:ea typeface="Arial"/>
                <a:cs typeface="Arial"/>
                <a:sym typeface="Arial"/>
              </a:defRPr>
            </a:pPr>
            <a:r>
              <a:t>It stops easily preventable pollution </a:t>
            </a:r>
          </a:p>
          <a:p>
            <a:pPr marL="228600" indent="-228600">
              <a:buClr>
                <a:srgbClr val="000000"/>
              </a:buClr>
              <a:buSzPct val="100000"/>
              <a:buChar char="-"/>
              <a:defRPr>
                <a:latin typeface="Arial"/>
                <a:ea typeface="Arial"/>
                <a:cs typeface="Arial"/>
                <a:sym typeface="Arial"/>
              </a:defRPr>
            </a:pPr>
            <a:endParaRPr/>
          </a:p>
          <a:p>
            <a:pPr marL="228600" indent="-228600">
              <a:buClr>
                <a:srgbClr val="000000"/>
              </a:buClr>
              <a:buSzPct val="100000"/>
              <a:buChar char="-"/>
              <a:defRPr>
                <a:latin typeface="Arial"/>
                <a:ea typeface="Arial"/>
                <a:cs typeface="Arial"/>
                <a:sym typeface="Arial"/>
              </a:defRPr>
            </a:pPr>
            <a:r>
              <a:t>What might be reasons people might have their engines on? Discuss - keep warm, charge phone, listen to radio, work - refuse vehicles, ice-cream vans although later is acceptable. </a:t>
            </a:r>
          </a:p>
          <a:p>
            <a:pPr marL="228600" indent="-228600">
              <a:buClr>
                <a:srgbClr val="000000"/>
              </a:buClr>
              <a:buSzPct val="100000"/>
              <a:buChar char="-"/>
              <a:defRPr>
                <a:latin typeface="Arial"/>
                <a:ea typeface="Arial"/>
                <a:cs typeface="Arial"/>
                <a:sym typeface="Arial"/>
              </a:defRPr>
            </a:pPr>
            <a:r>
              <a:t> </a:t>
            </a:r>
          </a:p>
          <a:p>
            <a:pPr marL="228600" indent="-228600">
              <a:buClr>
                <a:srgbClr val="000000"/>
              </a:buClr>
              <a:buSzPct val="100000"/>
              <a:buChar char="-"/>
              <a:defRPr>
                <a:latin typeface="Arial"/>
                <a:ea typeface="Arial"/>
                <a:cs typeface="Arial"/>
                <a:sym typeface="Arial"/>
              </a:defRPr>
            </a:pPr>
            <a:r>
              <a:t>So what can we say –very politely- to someone if they have their engine running but they are not going anywhere? Can you please switch your engine off!</a:t>
            </a:r>
          </a:p>
          <a:p>
            <a:pPr marL="228600" indent="-228600">
              <a:buClr>
                <a:srgbClr val="000000"/>
              </a:buClr>
              <a:buSzPct val="100000"/>
              <a:buChar char="-"/>
              <a:defRPr>
                <a:latin typeface="Arial"/>
                <a:ea typeface="Arial"/>
                <a:cs typeface="Arial"/>
                <a:sym typeface="Arial"/>
              </a:defRPr>
            </a:pPr>
            <a:endParaRPr/>
          </a:p>
          <a:p>
            <a:pPr marL="228600" indent="-228600">
              <a:buClr>
                <a:srgbClr val="000000"/>
              </a:buClr>
              <a:buSzPct val="100000"/>
              <a:buChar char="-"/>
              <a:defRPr>
                <a:latin typeface="Arial"/>
                <a:ea typeface="Arial"/>
                <a:cs typeface="Arial"/>
                <a:sym typeface="Arial"/>
              </a:defRPr>
            </a:pPr>
            <a:r>
              <a:t>We are going to run an idling action event after class to share the no idling message with drivers. Hopefully this will make grown ups think twice before leaving their engines running for no reason and creating dangerous pollution next to the school (an elsewhere too).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Some of the drawings and messages that children from other schools have designed.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marL="228600" indent="-228600">
              <a:buSzPct val="100000"/>
              <a:buChar char="•"/>
              <a:defRPr>
                <a:latin typeface="Arial"/>
                <a:ea typeface="Arial"/>
                <a:cs typeface="Arial"/>
                <a:sym typeface="Arial"/>
              </a:defRPr>
            </a:pPr>
            <a:r>
              <a:t>There are many other pollutants, but our focus is on NO2 and PM</a:t>
            </a:r>
          </a:p>
          <a:p>
            <a:pPr marL="228600" indent="-228600">
              <a:buSzPct val="100000"/>
              <a:buChar char="•"/>
              <a:defRPr>
                <a:latin typeface="Arial"/>
                <a:ea typeface="Arial"/>
                <a:cs typeface="Arial"/>
                <a:sym typeface="Arial"/>
              </a:defRPr>
            </a:pPr>
            <a:r>
              <a:t>Who can name something we might breathe in that is bad for us? (might say smoke / carbon monoxide / dust / pollen / cigarettes, all correct)</a:t>
            </a:r>
          </a:p>
          <a:p>
            <a:pPr marL="228600" indent="-228600">
              <a:buSzPct val="100000"/>
              <a:buChar char="•"/>
              <a:defRPr>
                <a:latin typeface="Arial"/>
                <a:ea typeface="Arial"/>
                <a:cs typeface="Arial"/>
                <a:sym typeface="Arial"/>
              </a:defRPr>
            </a:pPr>
            <a:r>
              <a:t>The main things we look at when we talk about air pollution are nitrogen dioxide and particulate matter. </a:t>
            </a:r>
          </a:p>
          <a:p>
            <a:pPr marL="228600" indent="-228600">
              <a:buSzPct val="100000"/>
              <a:buChar char="•"/>
              <a:defRPr>
                <a:latin typeface="Arial"/>
                <a:ea typeface="Arial"/>
                <a:cs typeface="Arial"/>
                <a:sym typeface="Arial"/>
              </a:defRPr>
            </a:pPr>
            <a:r>
              <a:t>Nitrogen dioxide is an invisible gas that comes from burning fossil fuels. It might smell a bit bitter or not smell at all. It is made when nitrogen –that neutral gas we spoke about- reacts with oxygen around very hot temperatures and turns into a gas that is very bad for us. </a:t>
            </a:r>
          </a:p>
          <a:p>
            <a:pPr marL="228600" indent="-228600">
              <a:buSzPct val="100000"/>
              <a:buChar char="•"/>
              <a:defRPr>
                <a:latin typeface="Arial"/>
                <a:ea typeface="Arial"/>
                <a:cs typeface="Arial"/>
                <a:sym typeface="Arial"/>
              </a:defRPr>
            </a:pPr>
            <a:r>
              <a:t>Particulate matter is tiny bits of dust, much smaller than a grain of sand, that we might breathe into our lungs. </a:t>
            </a:r>
          </a:p>
          <a:p>
            <a:pPr>
              <a:defRPr>
                <a:latin typeface="Arial"/>
                <a:ea typeface="Arial"/>
                <a:cs typeface="Arial"/>
                <a:sym typeface="Arial"/>
              </a:defRPr>
            </a:pPr>
            <a:endParaRPr/>
          </a:p>
          <a:p>
            <a:pPr>
              <a:defRPr>
                <a:latin typeface="Arial"/>
                <a:ea typeface="Arial"/>
                <a:cs typeface="Arial"/>
                <a:sym typeface="Arial"/>
              </a:defRPr>
            </a:pPr>
            <a:r>
              <a:t>Because this pollution is normally invisible, we have to test for it with special equipment. Newham has over 100 small air quality testing tubes outside all schools and more advanced air quality monitors as well as two hubs / stations - one in Canning Town and another in Stratford. You can find more information and relevant data on Newham website </a:t>
            </a:r>
            <a:r>
              <a:rPr u="sng">
                <a:solidFill>
                  <a:srgbClr val="0000FF"/>
                </a:solidFill>
                <a:uFill>
                  <a:solidFill>
                    <a:srgbClr val="0000FF"/>
                  </a:solidFill>
                </a:uFill>
                <a:hlinkClick r:id="rId3"/>
              </a:rPr>
              <a:t>https://www.newham.gov.uk/Pages/ServiceChild/Data-on-local-air-quality.aspx</a:t>
            </a: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228600" indent="-228600">
              <a:buSzPct val="100000"/>
              <a:buChar char="•"/>
              <a:defRPr>
                <a:latin typeface="Arial"/>
                <a:ea typeface="Arial"/>
                <a:cs typeface="Arial"/>
                <a:sym typeface="Arial"/>
              </a:defRPr>
            </a:pPr>
            <a:r>
              <a:t>Why do we need clean air</a:t>
            </a:r>
          </a:p>
          <a:p>
            <a:pPr marL="228600" indent="-228600">
              <a:buSzPct val="100000"/>
              <a:buChar char="•"/>
              <a:defRPr>
                <a:latin typeface="Arial"/>
                <a:ea typeface="Arial"/>
                <a:cs typeface="Arial"/>
                <a:sym typeface="Arial"/>
              </a:defRPr>
            </a:pPr>
            <a:r>
              <a:t>What happens when we breathe in polluted air? (affects lungs, heart, concentration)</a:t>
            </a:r>
          </a:p>
          <a:p>
            <a:pPr marL="228600" indent="-228600">
              <a:buSzPct val="100000"/>
              <a:buChar char="•"/>
              <a:defRPr>
                <a:latin typeface="Arial"/>
                <a:ea typeface="Arial"/>
                <a:cs typeface="Arial"/>
                <a:sym typeface="Arial"/>
              </a:defRPr>
            </a:pPr>
            <a:r>
              <a:t>What happens to us when we breathe in polluted or dirty air? (we might cough and splutter. It might make our throats, noses and eyes sore and itchy)</a:t>
            </a:r>
          </a:p>
          <a:p>
            <a:pPr marL="228600" indent="-228600">
              <a:buSzPct val="100000"/>
              <a:buChar char="•"/>
              <a:defRPr>
                <a:latin typeface="Arial"/>
                <a:ea typeface="Arial"/>
                <a:cs typeface="Arial"/>
                <a:sym typeface="Arial"/>
              </a:defRPr>
            </a:pPr>
            <a:r>
              <a:t>Let’s think about the parts of our body that need oxygen from the air (our lungs, hearts, brains/ everything). All of these organs need good, clean air to stay healthy. </a:t>
            </a:r>
          </a:p>
          <a:p>
            <a:pPr marL="228600" indent="-228600">
              <a:buSzPct val="100000"/>
              <a:buChar char="•"/>
              <a:defRPr>
                <a:latin typeface="Arial"/>
                <a:ea typeface="Arial"/>
                <a:cs typeface="Arial"/>
                <a:sym typeface="Arial"/>
              </a:defRPr>
            </a:pPr>
            <a:endParaRPr/>
          </a:p>
          <a:p>
            <a:pPr marL="228600" indent="-228600">
              <a:buSzPct val="100000"/>
              <a:buChar char="•"/>
              <a:defRPr>
                <a:latin typeface="Arial"/>
                <a:ea typeface="Arial"/>
                <a:cs typeface="Arial"/>
                <a:sym typeface="Arial"/>
              </a:defRPr>
            </a:pPr>
            <a:r>
              <a:t>Pollution: Nitrogen dioxide or particulate matter can cause disease especially in our hearts and lungs. Who knows what asthma is? </a:t>
            </a:r>
          </a:p>
          <a:p>
            <a:pPr marL="228600" indent="-228600">
              <a:buSzPct val="100000"/>
              <a:buChar char="•"/>
              <a:defRPr>
                <a:latin typeface="Arial"/>
                <a:ea typeface="Arial"/>
                <a:cs typeface="Arial"/>
                <a:sym typeface="Arial"/>
              </a:defRPr>
            </a:pPr>
            <a:r>
              <a:t>Who can explain what happens when we have asthma? (asthma attack / make our lungs tight and makes it hard to breath / carry inhaler) </a:t>
            </a:r>
          </a:p>
          <a:p>
            <a:pPr marL="228600" indent="-228600">
              <a:buSzPct val="100000"/>
              <a:buChar char="•"/>
              <a:defRPr>
                <a:latin typeface="Arial"/>
                <a:ea typeface="Arial"/>
                <a:cs typeface="Arial"/>
                <a:sym typeface="Arial"/>
              </a:defRPr>
            </a:pPr>
            <a:r>
              <a:t>When I do these sessions in schools in the middle of London I find many more of the children I talk to have asthma. Why might that be? (more exposure to pollution and traffic)  </a:t>
            </a:r>
          </a:p>
          <a:p>
            <a:pPr marL="228600" indent="-228600">
              <a:buSzPct val="100000"/>
              <a:buChar char="•"/>
              <a:defRPr>
                <a:latin typeface="Arial"/>
                <a:ea typeface="Arial"/>
                <a:cs typeface="Arial"/>
                <a:sym typeface="Arial"/>
              </a:defRPr>
            </a:pPr>
            <a:r>
              <a:t>Scientists have found that children who live in polluted areas might find it more difficult to concentrate in class. </a:t>
            </a:r>
          </a:p>
          <a:p>
            <a:pPr marL="228600" indent="-228600">
              <a:buSzPct val="100000"/>
              <a:buChar char="•"/>
              <a:defRPr u="sng">
                <a:solidFill>
                  <a:srgbClr val="0000FF"/>
                </a:solidFill>
                <a:uFill>
                  <a:solidFill>
                    <a:srgbClr val="0000FF"/>
                  </a:solidFill>
                </a:uFill>
                <a:latin typeface="Arial"/>
                <a:ea typeface="Arial"/>
                <a:cs typeface="Arial"/>
                <a:sym typeface="Arial"/>
              </a:defRPr>
            </a:pPr>
            <a:r>
              <a:rPr>
                <a:hlinkClick r:id="rId3"/>
              </a:rPr>
              <a:t>https://www.scientificamerican.com/article/childrens-attention-deficit-linked-to-air-pollution/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marL="228600" indent="-228600">
              <a:buSzPct val="100000"/>
              <a:buChar char="•"/>
              <a:defRPr>
                <a:latin typeface="Arial"/>
                <a:ea typeface="Arial"/>
                <a:cs typeface="Arial"/>
                <a:sym typeface="Arial"/>
              </a:defRPr>
            </a:pPr>
            <a:endParaRPr/>
          </a:p>
          <a:p>
            <a:pPr marL="228600" indent="-228600">
              <a:buSzPct val="100000"/>
              <a:buChar char="•"/>
              <a:defRPr>
                <a:latin typeface="Arial"/>
                <a:ea typeface="Arial"/>
                <a:cs typeface="Arial"/>
                <a:sym typeface="Arial"/>
              </a:defRPr>
            </a:pPr>
            <a:r>
              <a:t>There are some natural sources of air pollution.Where do these pollutants come from?</a:t>
            </a:r>
          </a:p>
          <a:p>
            <a:pPr marL="228600" indent="-228600">
              <a:buSzPct val="100000"/>
              <a:buChar char="•"/>
              <a:defRPr>
                <a:latin typeface="Arial"/>
                <a:ea typeface="Arial"/>
                <a:cs typeface="Arial"/>
                <a:sym typeface="Arial"/>
              </a:defRPr>
            </a:pPr>
            <a:r>
              <a:t>Who can tell me what’s happening in these pictures?</a:t>
            </a:r>
          </a:p>
          <a:p>
            <a:pPr marL="228600" indent="-228600">
              <a:buSzPct val="100000"/>
              <a:buChar char="•"/>
              <a:defRPr>
                <a:latin typeface="Arial"/>
                <a:ea typeface="Arial"/>
                <a:cs typeface="Arial"/>
                <a:sym typeface="Arial"/>
              </a:defRPr>
            </a:pPr>
            <a:r>
              <a:t>Even though they are natural they still can be bad for 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228600" indent="-228600">
              <a:buSzPct val="100000"/>
              <a:buChar char="•"/>
              <a:defRPr>
                <a:latin typeface="Arial"/>
                <a:ea typeface="Arial"/>
                <a:cs typeface="Arial"/>
                <a:sym typeface="Arial"/>
              </a:defRPr>
            </a:pPr>
            <a:r>
              <a:t>Where might man made pollution comes from? </a:t>
            </a:r>
          </a:p>
          <a:p>
            <a:pPr marL="228600" indent="-228600">
              <a:buSzPct val="100000"/>
              <a:buChar char="•"/>
              <a:defRPr>
                <a:latin typeface="Arial"/>
                <a:ea typeface="Arial"/>
                <a:cs typeface="Arial"/>
                <a:sym typeface="Arial"/>
              </a:defRPr>
            </a:pPr>
            <a:r>
              <a:t>We talked about how Nitrogen dioxide was made around very high temperatures. So who can tell me what is going on in this picture *pic of exhaust pipe* - combustion of fossil fuels makes pollution.</a:t>
            </a:r>
          </a:p>
          <a:p>
            <a:pPr marL="228600" indent="-228600">
              <a:buSzPct val="100000"/>
              <a:buChar char="•"/>
              <a:defRPr>
                <a:latin typeface="Arial"/>
                <a:ea typeface="Arial"/>
                <a:cs typeface="Arial"/>
                <a:sym typeface="Arial"/>
              </a:defRPr>
            </a:pPr>
            <a:r>
              <a:t>Who can tell me what combustion means? </a:t>
            </a:r>
          </a:p>
          <a:p>
            <a:pPr marL="228600" indent="-228600">
              <a:buSzPct val="100000"/>
              <a:buChar char="•"/>
              <a:defRPr>
                <a:latin typeface="Arial"/>
                <a:ea typeface="Arial"/>
                <a:cs typeface="Arial"/>
                <a:sym typeface="Arial"/>
              </a:defRPr>
            </a:pPr>
            <a:r>
              <a:t>Who can tell me what fossil fuels are / what do we put in the back of our cars? (petrol / diesel)</a:t>
            </a:r>
          </a:p>
          <a:p>
            <a:pPr marL="228600" indent="-228600">
              <a:buSzPct val="100000"/>
              <a:buChar char="•"/>
              <a:defRPr>
                <a:latin typeface="Arial"/>
                <a:ea typeface="Arial"/>
                <a:cs typeface="Arial"/>
                <a:sym typeface="Arial"/>
              </a:defRPr>
            </a:pPr>
            <a:r>
              <a:t>What is the air like on the tube?  Thick and smoky. It makes the floor and the walls dirty; this is because of the particulate matter (and heavy metal deposits) created by the trains’ brakes as they move along the rails.</a:t>
            </a:r>
          </a:p>
          <a:p>
            <a:pPr>
              <a:defRPr>
                <a:latin typeface="Arial"/>
                <a:ea typeface="Arial"/>
                <a:cs typeface="Arial"/>
                <a:sym typeface="Arial"/>
              </a:defRPr>
            </a:pPr>
            <a:endParaRPr/>
          </a:p>
          <a:p>
            <a:pPr>
              <a:defRPr>
                <a:latin typeface="Arial"/>
                <a:ea typeface="Arial"/>
                <a:cs typeface="Arial"/>
                <a:sym typeface="Arial"/>
              </a:defRPr>
            </a:pPr>
            <a:r>
              <a:t>The most common source of pollution in London is from the traffic on our roads. The engines (especially diesel engines) make nitrogen dioxide and the wheels and the brakes make PM pollution. There are 2.6 million privately owned cars in London and many more cars driving through each day.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pPr>
              <a:defRPr>
                <a:latin typeface="Arial"/>
                <a:ea typeface="Arial"/>
                <a:cs typeface="Arial"/>
                <a:sym typeface="Arial"/>
              </a:defRPr>
            </a:pPr>
            <a:r>
              <a:t>Smog used to be a very obvious form of pollution because emissions from coal burning were different. Thick soot, sulphur oxides etc. This pollution was visible. Smoke and smog were sometimes so thick that people couldn’t see across the street and cars and even ambulances couldn’t drive safely.</a:t>
            </a:r>
          </a:p>
          <a:p>
            <a:pPr>
              <a:defRPr>
                <a:latin typeface="Arial"/>
                <a:ea typeface="Arial"/>
                <a:cs typeface="Arial"/>
                <a:sym typeface="Arial"/>
              </a:defRPr>
            </a:pPr>
            <a:endParaRPr/>
          </a:p>
          <a:p>
            <a:pPr marL="228600" indent="-228600">
              <a:buSzPct val="100000"/>
              <a:buChar char="•"/>
              <a:defRPr>
                <a:latin typeface="Arial"/>
                <a:ea typeface="Arial"/>
                <a:cs typeface="Arial"/>
                <a:sym typeface="Arial"/>
              </a:defRPr>
            </a:pPr>
            <a:r>
              <a:t>Great Smog 1952</a:t>
            </a:r>
          </a:p>
          <a:p>
            <a:pPr marL="228600" indent="-228600">
              <a:buSzPct val="100000"/>
              <a:buChar char="•"/>
              <a:defRPr>
                <a:latin typeface="Arial"/>
                <a:ea typeface="Arial"/>
                <a:cs typeface="Arial"/>
                <a:sym typeface="Arial"/>
              </a:defRPr>
            </a:pPr>
            <a:r>
              <a:t>First Clean Air Act 1956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defRPr>
                <a:latin typeface="Arial"/>
                <a:ea typeface="Arial"/>
                <a:cs typeface="Arial"/>
                <a:sym typeface="Arial"/>
              </a:defRPr>
            </a:pPr>
            <a:r>
              <a:t>This is a picture of London today. The pollution hasn’t disappeared but it has changed. What can we see in the picture?</a:t>
            </a:r>
          </a:p>
          <a:p>
            <a:pPr>
              <a:defRPr>
                <a:latin typeface="Arial"/>
                <a:ea typeface="Arial"/>
                <a:cs typeface="Arial"/>
                <a:sym typeface="Arial"/>
              </a:defRPr>
            </a:pPr>
            <a:r>
              <a:t>I’ve chosen a picture of another bridge surrounded by mist and haze but we know that London doesn’t always look like that. It’s not always misty and hazy like this and that might make us think that there is nothing bad in the air. But because of all the people living and working in London, heating their homes and driving around there is still a lot of pollution being placed into the air. The pollutants from burning petrol, gas and diesel are bad for us but they much harder to see now.</a:t>
            </a:r>
          </a:p>
          <a:p>
            <a:pPr marL="228600" indent="-228600">
              <a:buSzPct val="100000"/>
              <a:buChar char="•"/>
              <a:defRPr>
                <a:latin typeface="Arial"/>
                <a:ea typeface="Arial"/>
                <a:cs typeface="Arial"/>
                <a:sym typeface="Arial"/>
              </a:defRPr>
            </a:pPr>
            <a:r>
              <a:t>What do we call the little tube at the back of a car? (exhaust pipe)</a:t>
            </a:r>
          </a:p>
          <a:p>
            <a:pPr marL="228600" indent="-228600">
              <a:buSzPct val="100000"/>
              <a:buChar char="•"/>
              <a:defRPr>
                <a:latin typeface="Arial"/>
                <a:ea typeface="Arial"/>
                <a:cs typeface="Arial"/>
                <a:sym typeface="Arial"/>
              </a:defRPr>
            </a:pPr>
            <a:r>
              <a:t>What comes out of the exhaust? (fumes)</a:t>
            </a:r>
          </a:p>
          <a:p>
            <a:pPr>
              <a:defRPr>
                <a:latin typeface="Arial"/>
                <a:ea typeface="Arial"/>
                <a:cs typeface="Arial"/>
                <a:sym typeface="Arial"/>
              </a:defRPr>
            </a:pPr>
            <a:r>
              <a:t>And we know that these fumes are really bad for us. But they are also usually totally invisible. You can’t see a big cloud of smoke behind most cars (unless it's a very cold day).</a:t>
            </a:r>
          </a:p>
          <a:p>
            <a:pPr>
              <a:defRPr>
                <a:latin typeface="Arial"/>
                <a:ea typeface="Arial"/>
                <a:cs typeface="Arial"/>
                <a:sym typeface="Arial"/>
              </a:defRPr>
            </a:pPr>
            <a:endParaRPr/>
          </a:p>
          <a:p>
            <a:pPr>
              <a:defRPr>
                <a:latin typeface="Arial"/>
                <a:ea typeface="Arial"/>
                <a:cs typeface="Arial"/>
                <a:sym typeface="Arial"/>
              </a:defRPr>
            </a:pPr>
            <a:r>
              <a:t>For this reason we often need scientific equipment to tell us where the pollution is and how bad it 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a:latin typeface="Arial"/>
                <a:ea typeface="Arial"/>
                <a:cs typeface="Arial"/>
                <a:sym typeface="Arial"/>
              </a:defRPr>
            </a:pPr>
            <a:r>
              <a:t>What does this map show us? (it is a map of London. It is showing us where the pollution is and the colors show how bad the pollution is. What we really want is this map to be coloured in either light or even better dark blue).</a:t>
            </a:r>
          </a:p>
          <a:p>
            <a:pPr>
              <a:defRPr>
                <a:latin typeface="Arial"/>
                <a:ea typeface="Arial"/>
                <a:cs typeface="Arial"/>
                <a:sym typeface="Arial"/>
              </a:defRPr>
            </a:pPr>
            <a:endParaRPr/>
          </a:p>
          <a:p>
            <a:pPr marL="228600" indent="-228600">
              <a:buSzPct val="100000"/>
              <a:buChar char="•"/>
              <a:defRPr>
                <a:latin typeface="Arial"/>
                <a:ea typeface="Arial"/>
                <a:cs typeface="Arial"/>
                <a:sym typeface="Arial"/>
              </a:defRPr>
            </a:pPr>
            <a:r>
              <a:t>Talk about the scale and what it shows.</a:t>
            </a:r>
          </a:p>
          <a:p>
            <a:pPr marL="228600" indent="-228600">
              <a:buSzPct val="100000"/>
              <a:buChar char="•"/>
              <a:defRPr>
                <a:latin typeface="Arial"/>
                <a:ea typeface="Arial"/>
                <a:cs typeface="Arial"/>
                <a:sym typeface="Arial"/>
              </a:defRPr>
            </a:pPr>
            <a:r>
              <a:t>What is NO2?</a:t>
            </a:r>
          </a:p>
          <a:p>
            <a:pPr marL="228600" indent="-228600">
              <a:buSzPct val="100000"/>
              <a:buChar char="•"/>
              <a:defRPr>
                <a:latin typeface="Arial"/>
                <a:ea typeface="Arial"/>
                <a:cs typeface="Arial"/>
                <a:sym typeface="Arial"/>
              </a:defRPr>
            </a:pPr>
            <a:r>
              <a:t>Who can remember the types of pollutants we were talking about earlier? If CO2 is carbon dioxide then NO2 is nitrogen dioxide.</a:t>
            </a:r>
          </a:p>
          <a:p>
            <a:pPr marL="228600" indent="-228600">
              <a:buSzPct val="100000"/>
              <a:buChar char="•"/>
              <a:defRPr>
                <a:latin typeface="Arial"/>
                <a:ea typeface="Arial"/>
                <a:cs typeface="Arial"/>
                <a:sym typeface="Arial"/>
              </a:defRPr>
            </a:pPr>
            <a:r>
              <a:t>What do you think these little lines are? (roads)</a:t>
            </a:r>
          </a:p>
          <a:p>
            <a:pPr marL="228600" indent="-228600">
              <a:buSzPct val="100000"/>
              <a:buChar char="•"/>
              <a:defRPr>
                <a:latin typeface="Arial"/>
                <a:ea typeface="Arial"/>
                <a:cs typeface="Arial"/>
                <a:sym typeface="Arial"/>
              </a:defRPr>
            </a:pPr>
            <a:r>
              <a:t>It is roads that have the highest pollution in London. Why do you think that is?</a:t>
            </a:r>
          </a:p>
          <a:p>
            <a:pPr marL="228600" indent="-228600">
              <a:buSzPct val="100000"/>
              <a:buChar char="•"/>
              <a:defRPr>
                <a:latin typeface="Arial"/>
                <a:ea typeface="Arial"/>
                <a:cs typeface="Arial"/>
                <a:sym typeface="Arial"/>
              </a:defRPr>
            </a:pPr>
            <a:r>
              <a:t>(can talk about legal WHO limits which currently is 40 and on the map, the level of air pollution almost everywhere exceeds and is above 40). This map shows us that the most dangerous source of pollution is roads and the traffic on them.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Similar map to that in the above slide, just localised for Newham. Explain that redlines represent high levels of pollution. Ask if children can recognise where the school is located / where they live.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122362"/>
            <a:ext cx="77724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143000" y="3602037"/>
            <a:ext cx="6858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23887" y="1709739"/>
            <a:ext cx="78867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623887" y="4589464"/>
            <a:ext cx="7886701" cy="1500190"/>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28650" y="1825625"/>
            <a:ext cx="38862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29841" y="365125"/>
            <a:ext cx="7886701" cy="1325564"/>
          </a:xfrm>
          <a:prstGeom prst="rect">
            <a:avLst/>
          </a:prstGeom>
        </p:spPr>
        <p:txBody>
          <a:bodyPr/>
          <a:lstStyle/>
          <a:p>
            <a:r>
              <a:t>Title Text</a:t>
            </a:r>
          </a:p>
        </p:txBody>
      </p:sp>
      <p:sp>
        <p:nvSpPr>
          <p:cNvPr id="48" name="Body Level One…"/>
          <p:cNvSpPr txBox="1">
            <a:spLocks noGrp="1"/>
          </p:cNvSpPr>
          <p:nvPr>
            <p:ph type="body" sz="quarter" idx="1"/>
          </p:nvPr>
        </p:nvSpPr>
        <p:spPr>
          <a:xfrm>
            <a:off x="629841" y="1681163"/>
            <a:ext cx="3868343"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29148" y="1681163"/>
            <a:ext cx="3887395"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3887391" y="987425"/>
            <a:ext cx="462915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3887391" y="987425"/>
            <a:ext cx="4629152" cy="4873627"/>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51373" y="6404296"/>
            <a:ext cx="263978"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lijana.Mitrijevaite@Newham.gov.uk"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idlingaction.london/toolkit-form-schools/"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Off val="21960"/>
          </a:schemeClr>
        </a:solidFill>
        <a:effectLst/>
      </p:bgPr>
    </p:bg>
    <p:spTree>
      <p:nvGrpSpPr>
        <p:cNvPr id="1" name=""/>
        <p:cNvGrpSpPr/>
        <p:nvPr/>
      </p:nvGrpSpPr>
      <p:grpSpPr>
        <a:xfrm>
          <a:off x="0" y="0"/>
          <a:ext cx="0" cy="0"/>
          <a:chOff x="0" y="0"/>
          <a:chExt cx="0" cy="0"/>
        </a:xfrm>
      </p:grpSpPr>
      <p:sp>
        <p:nvSpPr>
          <p:cNvPr id="2" name="TextBox 1"/>
          <p:cNvSpPr txBox="1"/>
          <p:nvPr/>
        </p:nvSpPr>
        <p:spPr>
          <a:xfrm>
            <a:off x="508654" y="5389577"/>
            <a:ext cx="8126691" cy="13737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Helvetica"/>
            </a:endParaRPr>
          </a:p>
        </p:txBody>
      </p:sp>
      <p:sp>
        <p:nvSpPr>
          <p:cNvPr id="94" name="Slide Number"/>
          <p:cNvSpPr txBox="1">
            <a:spLocks noGrp="1"/>
          </p:cNvSpPr>
          <p:nvPr>
            <p:ph type="sldNum" sz="quarter" idx="4294967295"/>
          </p:nvPr>
        </p:nvSpPr>
        <p:spPr>
          <a:xfrm>
            <a:off x="8331289" y="6404292"/>
            <a:ext cx="184057"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95" name="Screen Shot 2020-04-20 at 13.47.22.png" descr="Screen Shot 2020-04-20 at 13.47.22.png"/>
          <p:cNvPicPr>
            <a:picLocks noChangeAspect="1"/>
          </p:cNvPicPr>
          <p:nvPr/>
        </p:nvPicPr>
        <p:blipFill>
          <a:blip r:embed="rId2">
            <a:extLst/>
          </a:blip>
          <a:stretch>
            <a:fillRect/>
          </a:stretch>
        </p:blipFill>
        <p:spPr>
          <a:xfrm>
            <a:off x="5845149" y="5609011"/>
            <a:ext cx="2271243" cy="983284"/>
          </a:xfrm>
          <a:prstGeom prst="rect">
            <a:avLst/>
          </a:prstGeom>
          <a:ln w="12700">
            <a:miter lim="400000"/>
          </a:ln>
        </p:spPr>
      </p:pic>
      <p:pic>
        <p:nvPicPr>
          <p:cNvPr id="96" name="Screen Shot 2020-04-20 at 13.49.23.png" descr="Screen Shot 2020-04-20 at 13.49.23.png"/>
          <p:cNvPicPr>
            <a:picLocks noChangeAspect="1"/>
          </p:cNvPicPr>
          <p:nvPr/>
        </p:nvPicPr>
        <p:blipFill>
          <a:blip r:embed="rId3">
            <a:extLst/>
          </a:blip>
          <a:stretch>
            <a:fillRect/>
          </a:stretch>
        </p:blipFill>
        <p:spPr>
          <a:xfrm>
            <a:off x="736663" y="5575334"/>
            <a:ext cx="2846266" cy="1050637"/>
          </a:xfrm>
          <a:prstGeom prst="rect">
            <a:avLst/>
          </a:prstGeom>
          <a:ln w="12700">
            <a:miter lim="400000"/>
          </a:ln>
        </p:spPr>
      </p:pic>
      <p:pic>
        <p:nvPicPr>
          <p:cNvPr id="97" name="Screen Shot 2020-04-20 at 13.51.50.png" descr="Screen Shot 2020-04-20 at 13.51.50.png"/>
          <p:cNvPicPr>
            <a:picLocks noChangeAspect="1"/>
          </p:cNvPicPr>
          <p:nvPr/>
        </p:nvPicPr>
        <p:blipFill>
          <a:blip r:embed="rId4">
            <a:extLst/>
          </a:blip>
          <a:stretch>
            <a:fillRect/>
          </a:stretch>
        </p:blipFill>
        <p:spPr>
          <a:xfrm>
            <a:off x="3810937" y="5616125"/>
            <a:ext cx="1489036" cy="969056"/>
          </a:xfrm>
          <a:prstGeom prst="rect">
            <a:avLst/>
          </a:prstGeom>
          <a:ln w="12700">
            <a:miter lim="400000"/>
          </a:ln>
        </p:spPr>
      </p:pic>
      <p:pic>
        <p:nvPicPr>
          <p:cNvPr id="98" name="Image" descr="Image"/>
          <p:cNvPicPr>
            <a:picLocks noChangeAspect="1"/>
          </p:cNvPicPr>
          <p:nvPr/>
        </p:nvPicPr>
        <p:blipFill>
          <a:blip r:embed="rId5">
            <a:extLst/>
          </a:blip>
          <a:stretch>
            <a:fillRect/>
          </a:stretch>
        </p:blipFill>
        <p:spPr>
          <a:xfrm>
            <a:off x="311645" y="184629"/>
            <a:ext cx="1332510" cy="1332541"/>
          </a:xfrm>
          <a:prstGeom prst="rect">
            <a:avLst/>
          </a:prstGeom>
          <a:ln w="12700">
            <a:miter lim="400000"/>
          </a:ln>
        </p:spPr>
      </p:pic>
      <p:pic>
        <p:nvPicPr>
          <p:cNvPr id="99" name="Image" descr="Image"/>
          <p:cNvPicPr>
            <a:picLocks noChangeAspect="1"/>
          </p:cNvPicPr>
          <p:nvPr/>
        </p:nvPicPr>
        <p:blipFill>
          <a:blip r:embed="rId6">
            <a:extLst/>
          </a:blip>
          <a:stretch>
            <a:fillRect/>
          </a:stretch>
        </p:blipFill>
        <p:spPr>
          <a:xfrm>
            <a:off x="6859051" y="492463"/>
            <a:ext cx="1489037" cy="905553"/>
          </a:xfrm>
          <a:prstGeom prst="rect">
            <a:avLst/>
          </a:prstGeom>
          <a:ln w="12700">
            <a:miter lim="400000"/>
          </a:ln>
        </p:spPr>
      </p:pic>
      <p:pic>
        <p:nvPicPr>
          <p:cNvPr id="100" name="Image" descr="Image"/>
          <p:cNvPicPr>
            <a:picLocks noChangeAspect="1"/>
          </p:cNvPicPr>
          <p:nvPr/>
        </p:nvPicPr>
        <p:blipFill>
          <a:blip r:embed="rId7">
            <a:extLst/>
          </a:blip>
          <a:stretch>
            <a:fillRect/>
          </a:stretch>
        </p:blipFill>
        <p:spPr>
          <a:xfrm>
            <a:off x="2090062" y="82931"/>
            <a:ext cx="4963876" cy="3924498"/>
          </a:xfrm>
          <a:prstGeom prst="rect">
            <a:avLst/>
          </a:prstGeom>
          <a:ln w="12700">
            <a:miter lim="400000"/>
          </a:ln>
        </p:spPr>
      </p:pic>
      <p:sp>
        <p:nvSpPr>
          <p:cNvPr id="101" name="Title 1"/>
          <p:cNvSpPr txBox="1">
            <a:spLocks noGrp="1"/>
          </p:cNvSpPr>
          <p:nvPr>
            <p:ph type="ctrTitle"/>
          </p:nvPr>
        </p:nvSpPr>
        <p:spPr>
          <a:xfrm>
            <a:off x="333997" y="1848012"/>
            <a:ext cx="8476006" cy="1050637"/>
          </a:xfrm>
          <a:prstGeom prst="rect">
            <a:avLst/>
          </a:prstGeom>
        </p:spPr>
        <p:txBody>
          <a:bodyPr>
            <a:normAutofit fontScale="90000"/>
          </a:bodyPr>
          <a:lstStyle>
            <a:lvl1pPr defTabSz="822959">
              <a:defRPr sz="4500">
                <a:solidFill>
                  <a:schemeClr val="accent5"/>
                </a:solidFill>
                <a:latin typeface="SignPainter-HouseScript Semibol"/>
                <a:ea typeface="SignPainter-HouseScript Semibol"/>
                <a:cs typeface="SignPainter-HouseScript Semibol"/>
                <a:sym typeface="SignPainter-HouseScript Semibol"/>
              </a:defRPr>
            </a:lvl1pPr>
          </a:lstStyle>
          <a:p>
            <a:r>
              <a:rPr b="1" dirty="0"/>
              <a:t>Idling and Air </a:t>
            </a:r>
            <a:r>
              <a:rPr lang="en-GB" b="1" dirty="0" smtClean="0"/>
              <a:t>Quality</a:t>
            </a:r>
            <a:r>
              <a:rPr b="1" dirty="0" smtClean="0"/>
              <a:t> </a:t>
            </a:r>
            <a:r>
              <a:rPr b="1" dirty="0"/>
              <a:t>Workshop </a:t>
            </a:r>
          </a:p>
        </p:txBody>
      </p:sp>
      <p:pic>
        <p:nvPicPr>
          <p:cNvPr id="102" name="Image" descr="Image"/>
          <p:cNvPicPr>
            <a:picLocks noChangeAspect="1"/>
          </p:cNvPicPr>
          <p:nvPr/>
        </p:nvPicPr>
        <p:blipFill>
          <a:blip r:embed="rId8">
            <a:extLst/>
          </a:blip>
          <a:stretch>
            <a:fillRect/>
          </a:stretch>
        </p:blipFill>
        <p:spPr>
          <a:xfrm>
            <a:off x="1598600" y="3394536"/>
            <a:ext cx="852601" cy="133254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7D6A3"/>
        </a:solidFill>
        <a:effectLst/>
      </p:bgPr>
    </p:bg>
    <p:spTree>
      <p:nvGrpSpPr>
        <p:cNvPr id="1" name=""/>
        <p:cNvGrpSpPr/>
        <p:nvPr/>
      </p:nvGrpSpPr>
      <p:grpSpPr>
        <a:xfrm>
          <a:off x="0" y="0"/>
          <a:ext cx="0" cy="0"/>
          <a:chOff x="0" y="0"/>
          <a:chExt cx="0" cy="0"/>
        </a:xfrm>
      </p:grpSpPr>
      <p:sp>
        <p:nvSpPr>
          <p:cNvPr id="172" name="Title 1"/>
          <p:cNvSpPr txBox="1">
            <a:spLocks noGrp="1"/>
          </p:cNvSpPr>
          <p:nvPr>
            <p:ph type="title"/>
          </p:nvPr>
        </p:nvSpPr>
        <p:spPr>
          <a:xfrm>
            <a:off x="1089059" y="365125"/>
            <a:ext cx="7426291" cy="991648"/>
          </a:xfrm>
          <a:prstGeom prst="rect">
            <a:avLst/>
          </a:prstGeom>
        </p:spPr>
        <p:txBody>
          <a:bodyPr/>
          <a:lstStyle>
            <a:lvl1pPr>
              <a:defRPr sz="3000">
                <a:latin typeface="Arial"/>
                <a:ea typeface="Arial"/>
                <a:cs typeface="Arial"/>
                <a:sym typeface="Arial"/>
              </a:defRPr>
            </a:lvl1pPr>
          </a:lstStyle>
          <a:p>
            <a:r>
              <a:t>Greater London - annual mean NO2 concentrations in 2016</a:t>
            </a:r>
          </a:p>
        </p:txBody>
      </p:sp>
      <p:pic>
        <p:nvPicPr>
          <p:cNvPr id="173" name="Picture 5" descr="Picture 5"/>
          <p:cNvPicPr>
            <a:picLocks noChangeAspect="1"/>
          </p:cNvPicPr>
          <p:nvPr/>
        </p:nvPicPr>
        <p:blipFill>
          <a:blip r:embed="rId3">
            <a:extLst/>
          </a:blip>
          <a:stretch>
            <a:fillRect/>
          </a:stretch>
        </p:blipFill>
        <p:spPr>
          <a:xfrm>
            <a:off x="1193219" y="1495128"/>
            <a:ext cx="6757560" cy="3500216"/>
          </a:xfrm>
          <a:prstGeom prst="rect">
            <a:avLst/>
          </a:prstGeom>
          <a:ln w="12700">
            <a:miter lim="400000"/>
          </a:ln>
        </p:spPr>
      </p:pic>
      <p:pic>
        <p:nvPicPr>
          <p:cNvPr id="174" name="Picture 6" descr="Picture 6"/>
          <p:cNvPicPr>
            <a:picLocks noChangeAspect="1"/>
          </p:cNvPicPr>
          <p:nvPr/>
        </p:nvPicPr>
        <p:blipFill>
          <a:blip r:embed="rId4">
            <a:extLst/>
          </a:blip>
          <a:stretch>
            <a:fillRect/>
          </a:stretch>
        </p:blipFill>
        <p:spPr>
          <a:xfrm>
            <a:off x="1193219" y="5133697"/>
            <a:ext cx="6757560" cy="1422115"/>
          </a:xfrm>
          <a:prstGeom prst="rect">
            <a:avLst/>
          </a:prstGeom>
          <a:ln w="12700">
            <a:miter lim="400000"/>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178" name="Newham - Annual Mean NO2 Concentrations 2016"/>
          <p:cNvSpPr txBox="1">
            <a:spLocks noGrp="1"/>
          </p:cNvSpPr>
          <p:nvPr>
            <p:ph type="title"/>
          </p:nvPr>
        </p:nvSpPr>
        <p:spPr>
          <a:xfrm>
            <a:off x="641350" y="272657"/>
            <a:ext cx="7886700" cy="1325564"/>
          </a:xfrm>
          <a:prstGeom prst="rect">
            <a:avLst/>
          </a:prstGeom>
        </p:spPr>
        <p:txBody>
          <a:bodyPr/>
          <a:lstStyle>
            <a:lvl1pPr>
              <a:defRPr sz="3000">
                <a:latin typeface="Arial"/>
                <a:ea typeface="Arial"/>
                <a:cs typeface="Arial"/>
                <a:sym typeface="Arial"/>
              </a:defRPr>
            </a:lvl1pPr>
          </a:lstStyle>
          <a:p>
            <a:r>
              <a:t>Newham - Annual Mean NO2 Concentrations 2016</a:t>
            </a:r>
          </a:p>
        </p:txBody>
      </p:sp>
      <p:sp>
        <p:nvSpPr>
          <p:cNvPr id="179" name="The modelled map predicts that NO2 concentrations are exceeding the national air quality objective (AQO) for the protection of human health (40 μg/m3) in the locality of all major roads in the across the borough."/>
          <p:cNvSpPr txBox="1">
            <a:spLocks noGrp="1"/>
          </p:cNvSpPr>
          <p:nvPr>
            <p:ph type="body" sz="quarter" idx="1"/>
          </p:nvPr>
        </p:nvSpPr>
        <p:spPr>
          <a:xfrm>
            <a:off x="641348" y="1724024"/>
            <a:ext cx="2351439" cy="3292428"/>
          </a:xfrm>
          <a:prstGeom prst="rect">
            <a:avLst/>
          </a:prstGeom>
        </p:spPr>
        <p:txBody>
          <a:bodyPr>
            <a:normAutofit lnSpcReduction="10000"/>
          </a:bodyPr>
          <a:lstStyle>
            <a:lvl1pPr marL="217170" indent="-217170" defTabSz="868680">
              <a:spcBef>
                <a:spcPts val="900"/>
              </a:spcBef>
              <a:buSzPct val="80000"/>
              <a:buBlip>
                <a:blip r:embed="rId3"/>
              </a:buBlip>
              <a:defRPr sz="1900">
                <a:latin typeface="Arial"/>
                <a:ea typeface="Arial"/>
                <a:cs typeface="Arial"/>
                <a:sym typeface="Arial"/>
              </a:defRPr>
            </a:lvl1pPr>
          </a:lstStyle>
          <a:p>
            <a:r>
              <a:t>The modelled map predicts that NO2 concentrations are exceeding the national air quality objective (AQO) for the protection of human health (40 μg/m3) in the locality of all major roads in the across the borough.</a:t>
            </a:r>
          </a:p>
        </p:txBody>
      </p:sp>
      <p:pic>
        <p:nvPicPr>
          <p:cNvPr id="180" name="image.png" descr="image.png"/>
          <p:cNvPicPr>
            <a:picLocks noChangeAspect="1"/>
          </p:cNvPicPr>
          <p:nvPr/>
        </p:nvPicPr>
        <p:blipFill>
          <a:blip r:embed="rId4">
            <a:extLst/>
          </a:blip>
          <a:stretch>
            <a:fillRect/>
          </a:stretch>
        </p:blipFill>
        <p:spPr>
          <a:xfrm>
            <a:off x="3130002" y="1109934"/>
            <a:ext cx="5707612" cy="5255942"/>
          </a:xfrm>
          <a:prstGeom prst="rect">
            <a:avLst/>
          </a:prstGeom>
          <a:ln w="12700">
            <a:miter lim="400000"/>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D6A3"/>
        </a:solidFill>
        <a:effectLst/>
      </p:bgPr>
    </p:bg>
    <p:spTree>
      <p:nvGrpSpPr>
        <p:cNvPr id="1" name=""/>
        <p:cNvGrpSpPr/>
        <p:nvPr/>
      </p:nvGrpSpPr>
      <p:grpSpPr>
        <a:xfrm>
          <a:off x="0" y="0"/>
          <a:ext cx="0" cy="0"/>
          <a:chOff x="0" y="0"/>
          <a:chExt cx="0" cy="0"/>
        </a:xfrm>
      </p:grpSpPr>
      <p:sp>
        <p:nvSpPr>
          <p:cNvPr id="184" name="Newham facts and figures - what do we know?"/>
          <p:cNvSpPr txBox="1">
            <a:spLocks noGrp="1"/>
          </p:cNvSpPr>
          <p:nvPr>
            <p:ph type="title"/>
          </p:nvPr>
        </p:nvSpPr>
        <p:spPr>
          <a:xfrm>
            <a:off x="628650" y="365125"/>
            <a:ext cx="7886700" cy="1325564"/>
          </a:xfrm>
          <a:prstGeom prst="rect">
            <a:avLst/>
          </a:prstGeom>
        </p:spPr>
        <p:txBody>
          <a:bodyPr/>
          <a:lstStyle>
            <a:lvl1pPr algn="ctr">
              <a:defRPr sz="3000">
                <a:latin typeface="Arial"/>
                <a:ea typeface="Arial"/>
                <a:cs typeface="Arial"/>
                <a:sym typeface="Arial"/>
              </a:defRPr>
            </a:lvl1pPr>
          </a:lstStyle>
          <a:p>
            <a:r>
              <a:t>What do we know about air quality in Newham?</a:t>
            </a:r>
          </a:p>
        </p:txBody>
      </p:sp>
      <p:pic>
        <p:nvPicPr>
          <p:cNvPr id="185" name="Picture 1" descr="Picture 1"/>
          <p:cNvPicPr>
            <a:picLocks noChangeAspect="1"/>
          </p:cNvPicPr>
          <p:nvPr/>
        </p:nvPicPr>
        <p:blipFill>
          <a:blip r:embed="rId3">
            <a:extLst/>
          </a:blip>
          <a:stretch>
            <a:fillRect/>
          </a:stretch>
        </p:blipFill>
        <p:spPr>
          <a:xfrm>
            <a:off x="1879785" y="1618769"/>
            <a:ext cx="5384430" cy="5036028"/>
          </a:xfrm>
          <a:prstGeom prst="rect">
            <a:avLst/>
          </a:prstGeom>
          <a:ln w="12700">
            <a:miter lim="400000"/>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Off val="21960"/>
          </a:schemeClr>
        </a:solidFill>
        <a:effectLst/>
      </p:bgPr>
    </p:bg>
    <p:spTree>
      <p:nvGrpSpPr>
        <p:cNvPr id="1" name=""/>
        <p:cNvGrpSpPr/>
        <p:nvPr/>
      </p:nvGrpSpPr>
      <p:grpSpPr>
        <a:xfrm>
          <a:off x="0" y="0"/>
          <a:ext cx="0" cy="0"/>
          <a:chOff x="0" y="0"/>
          <a:chExt cx="0" cy="0"/>
        </a:xfrm>
      </p:grpSpPr>
      <p:pic>
        <p:nvPicPr>
          <p:cNvPr id="189" name="Picture 3" descr="Picture 3"/>
          <p:cNvPicPr>
            <a:picLocks noChangeAspect="1"/>
          </p:cNvPicPr>
          <p:nvPr/>
        </p:nvPicPr>
        <p:blipFill>
          <a:blip r:embed="rId3">
            <a:extLst/>
          </a:blip>
          <a:stretch>
            <a:fillRect/>
          </a:stretch>
        </p:blipFill>
        <p:spPr>
          <a:xfrm>
            <a:off x="1157948" y="1763690"/>
            <a:ext cx="3044381" cy="2136217"/>
          </a:xfrm>
          <a:prstGeom prst="rect">
            <a:avLst/>
          </a:prstGeom>
          <a:ln w="12700">
            <a:miter lim="400000"/>
          </a:ln>
        </p:spPr>
      </p:pic>
      <p:sp>
        <p:nvSpPr>
          <p:cNvPr id="190" name="Newham facts and figures - what do we know?"/>
          <p:cNvSpPr txBox="1">
            <a:spLocks noGrp="1"/>
          </p:cNvSpPr>
          <p:nvPr>
            <p:ph type="title"/>
          </p:nvPr>
        </p:nvSpPr>
        <p:spPr>
          <a:xfrm>
            <a:off x="628650" y="365125"/>
            <a:ext cx="7886700" cy="1325564"/>
          </a:xfrm>
          <a:prstGeom prst="rect">
            <a:avLst/>
          </a:prstGeom>
        </p:spPr>
        <p:txBody>
          <a:bodyPr/>
          <a:lstStyle>
            <a:lvl1pPr algn="ctr">
              <a:defRPr sz="3000">
                <a:latin typeface="Arial"/>
                <a:ea typeface="Arial"/>
                <a:cs typeface="Arial"/>
                <a:sym typeface="Arial"/>
              </a:defRPr>
            </a:lvl1pPr>
          </a:lstStyle>
          <a:p>
            <a:r>
              <a:t>What do we know about air quality in Newham?</a:t>
            </a:r>
          </a:p>
        </p:txBody>
      </p:sp>
      <p:pic>
        <p:nvPicPr>
          <p:cNvPr id="191" name="Picture 8" descr="Picture 8"/>
          <p:cNvPicPr>
            <a:picLocks noChangeAspect="1"/>
          </p:cNvPicPr>
          <p:nvPr/>
        </p:nvPicPr>
        <p:blipFill>
          <a:blip r:embed="rId4">
            <a:extLst/>
          </a:blip>
          <a:stretch>
            <a:fillRect/>
          </a:stretch>
        </p:blipFill>
        <p:spPr>
          <a:xfrm>
            <a:off x="5284408" y="1881777"/>
            <a:ext cx="3466258" cy="4847796"/>
          </a:xfrm>
          <a:prstGeom prst="rect">
            <a:avLst/>
          </a:prstGeom>
          <a:ln w="12700">
            <a:miter lim="400000"/>
          </a:ln>
        </p:spPr>
      </p:pic>
      <p:pic>
        <p:nvPicPr>
          <p:cNvPr id="192" name="Picture 4" descr="Picture 4"/>
          <p:cNvPicPr>
            <a:picLocks noChangeAspect="1"/>
          </p:cNvPicPr>
          <p:nvPr/>
        </p:nvPicPr>
        <p:blipFill>
          <a:blip r:embed="rId5">
            <a:extLst/>
          </a:blip>
          <a:stretch>
            <a:fillRect/>
          </a:stretch>
        </p:blipFill>
        <p:spPr>
          <a:xfrm>
            <a:off x="462043" y="3972908"/>
            <a:ext cx="4436191" cy="2810075"/>
          </a:xfrm>
          <a:prstGeom prst="rect">
            <a:avLst/>
          </a:prstGeom>
          <a:ln w="12700">
            <a:miter lim="400000"/>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8" descr="Picture 8"/>
          <p:cNvPicPr>
            <a:picLocks noChangeAspect="1"/>
          </p:cNvPicPr>
          <p:nvPr/>
        </p:nvPicPr>
        <p:blipFill>
          <a:blip r:embed="rId3">
            <a:extLst/>
          </a:blip>
          <a:stretch>
            <a:fillRect/>
          </a:stretch>
        </p:blipFill>
        <p:spPr>
          <a:xfrm>
            <a:off x="-844310" y="-183428"/>
            <a:ext cx="10298235" cy="7137484"/>
          </a:xfrm>
          <a:prstGeom prst="rect">
            <a:avLst/>
          </a:prstGeom>
          <a:ln w="12700">
            <a:miter lim="400000"/>
          </a:ln>
        </p:spPr>
      </p:pic>
      <p:grpSp>
        <p:nvGrpSpPr>
          <p:cNvPr id="201" name="Group 12"/>
          <p:cNvGrpSpPr/>
          <p:nvPr/>
        </p:nvGrpSpPr>
        <p:grpSpPr>
          <a:xfrm>
            <a:off x="389524" y="519760"/>
            <a:ext cx="8615983" cy="5995464"/>
            <a:chOff x="0" y="0"/>
            <a:chExt cx="8615981" cy="5995462"/>
          </a:xfrm>
        </p:grpSpPr>
        <p:sp>
          <p:nvSpPr>
            <p:cNvPr id="197" name="Straight Arrow Connector 6"/>
            <p:cNvSpPr/>
            <p:nvPr/>
          </p:nvSpPr>
          <p:spPr>
            <a:xfrm flipV="1">
              <a:off x="442702" y="605782"/>
              <a:ext cx="18085" cy="5389681"/>
            </a:xfrm>
            <a:prstGeom prst="line">
              <a:avLst/>
            </a:prstGeom>
            <a:noFill/>
            <a:ln w="76200" cap="flat">
              <a:solidFill>
                <a:srgbClr val="FF0000"/>
              </a:solidFill>
              <a:prstDash val="solid"/>
              <a:miter lim="800000"/>
              <a:tailEnd type="triangle" w="med" len="med"/>
            </a:ln>
            <a:effectLst/>
          </p:spPr>
          <p:txBody>
            <a:bodyPr wrap="square" lIns="45718" tIns="45718" rIns="45718" bIns="45718" numCol="1" anchor="t">
              <a:noAutofit/>
            </a:bodyPr>
            <a:lstStyle/>
            <a:p>
              <a:endParaRPr/>
            </a:p>
          </p:txBody>
        </p:sp>
        <p:sp>
          <p:nvSpPr>
            <p:cNvPr id="198" name="Straight Arrow Connector 7"/>
            <p:cNvSpPr/>
            <p:nvPr/>
          </p:nvSpPr>
          <p:spPr>
            <a:xfrm flipV="1">
              <a:off x="131197" y="5766527"/>
              <a:ext cx="8484784" cy="39172"/>
            </a:xfrm>
            <a:prstGeom prst="line">
              <a:avLst/>
            </a:prstGeom>
            <a:noFill/>
            <a:ln w="76200" cap="flat">
              <a:solidFill>
                <a:srgbClr val="FF0000"/>
              </a:solidFill>
              <a:prstDash val="solid"/>
              <a:miter lim="800000"/>
              <a:tailEnd type="triangle" w="med" len="med"/>
            </a:ln>
            <a:effectLst/>
          </p:spPr>
          <p:txBody>
            <a:bodyPr wrap="square" lIns="45718" tIns="45718" rIns="45718" bIns="45718" numCol="1" anchor="t">
              <a:noAutofit/>
            </a:bodyPr>
            <a:lstStyle/>
            <a:p>
              <a:endParaRPr/>
            </a:p>
          </p:txBody>
        </p:sp>
        <p:sp>
          <p:nvSpPr>
            <p:cNvPr id="199" name="Content Placeholder 2"/>
            <p:cNvSpPr txBox="1"/>
            <p:nvPr/>
          </p:nvSpPr>
          <p:spPr>
            <a:xfrm>
              <a:off x="4049715" y="5405285"/>
              <a:ext cx="2688158" cy="5251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lvl1pPr defTabSz="365758">
                <a:lnSpc>
                  <a:spcPct val="90000"/>
                </a:lnSpc>
                <a:spcBef>
                  <a:spcPts val="400"/>
                </a:spcBef>
                <a:defRPr sz="800" b="1">
                  <a:solidFill>
                    <a:srgbClr val="FF0000"/>
                  </a:solidFill>
                  <a:latin typeface="+mj-lt"/>
                  <a:ea typeface="+mj-ea"/>
                  <a:cs typeface="+mj-cs"/>
                  <a:sym typeface="Calibri"/>
                </a:defRPr>
              </a:lvl1pPr>
            </a:lstStyle>
            <a:p>
              <a:r>
                <a:t>Distance from source</a:t>
              </a:r>
            </a:p>
          </p:txBody>
        </p:sp>
        <p:sp>
          <p:nvSpPr>
            <p:cNvPr id="200" name="Content Placeholder 2"/>
            <p:cNvSpPr txBox="1"/>
            <p:nvPr/>
          </p:nvSpPr>
          <p:spPr>
            <a:xfrm rot="16200000">
              <a:off x="-1397434" y="1397431"/>
              <a:ext cx="3300624" cy="505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lvl1pPr defTabSz="365758">
                <a:lnSpc>
                  <a:spcPct val="81000"/>
                </a:lnSpc>
                <a:spcBef>
                  <a:spcPts val="400"/>
                </a:spcBef>
                <a:defRPr sz="900" b="1">
                  <a:solidFill>
                    <a:srgbClr val="FF0000"/>
                  </a:solidFill>
                  <a:latin typeface="+mj-lt"/>
                  <a:ea typeface="+mj-ea"/>
                  <a:cs typeface="+mj-cs"/>
                  <a:sym typeface="Calibri"/>
                </a:defRPr>
              </a:lvl1pPr>
            </a:lstStyle>
            <a:p>
              <a:r>
                <a:t>Emissions concentration</a:t>
              </a:r>
            </a:p>
          </p:txBody>
        </p:sp>
      </p:grpSp>
      <p:pic>
        <p:nvPicPr>
          <p:cNvPr id="202" name="Picture 5" descr="Picture 5"/>
          <p:cNvPicPr>
            <a:picLocks noChangeAspect="1"/>
          </p:cNvPicPr>
          <p:nvPr/>
        </p:nvPicPr>
        <p:blipFill>
          <a:blip r:embed="rId4">
            <a:extLst/>
          </a:blip>
          <a:srcRect l="8262" r="128" b="356"/>
          <a:stretch>
            <a:fillRect/>
          </a:stretch>
        </p:blipFill>
        <p:spPr>
          <a:xfrm>
            <a:off x="1232132" y="1491913"/>
            <a:ext cx="7648039" cy="4021794"/>
          </a:xfrm>
          <a:prstGeom prst="rect">
            <a:avLst/>
          </a:prstGeom>
          <a:ln w="12700">
            <a:miter lim="400000"/>
          </a:ln>
        </p:spPr>
      </p:pic>
      <p:pic>
        <p:nvPicPr>
          <p:cNvPr id="203" name="Picture 9" descr="Picture 9"/>
          <p:cNvPicPr>
            <a:picLocks noChangeAspect="1"/>
          </p:cNvPicPr>
          <p:nvPr/>
        </p:nvPicPr>
        <p:blipFill>
          <a:blip r:embed="rId5">
            <a:extLst/>
          </a:blip>
          <a:srcRect b="11597"/>
          <a:stretch>
            <a:fillRect/>
          </a:stretch>
        </p:blipFill>
        <p:spPr>
          <a:xfrm>
            <a:off x="2177207" y="4379714"/>
            <a:ext cx="2132555" cy="1916987"/>
          </a:xfrm>
          <a:prstGeom prst="rect">
            <a:avLst/>
          </a:prstGeom>
          <a:ln w="12700">
            <a:miter lim="400000"/>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2" nodeType="clickEffect">
                                  <p:stCondLst>
                                    <p:cond delay="0"/>
                                  </p:stCondLst>
                                  <p:iterate>
                                    <p:tmAbs val="0"/>
                                  </p:iterate>
                                  <p:childTnLst>
                                    <p:set>
                                      <p:cBhvr>
                                        <p:cTn id="10" fill="hold"/>
                                        <p:tgtEl>
                                          <p:spTgt spid="202"/>
                                        </p:tgtEl>
                                        <p:attrNameLst>
                                          <p:attrName>style.visibility</p:attrName>
                                        </p:attrNameLst>
                                      </p:cBhvr>
                                      <p:to>
                                        <p:strVal val="visible"/>
                                      </p:to>
                                    </p:set>
                                    <p:animEffect transition="in" filter="wipe(down)">
                                      <p:cBhvr>
                                        <p:cTn id="11"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1" animBg="1" advAuto="0"/>
      <p:bldP spid="202"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pic>
        <p:nvPicPr>
          <p:cNvPr id="207" name="Picture 6" descr="Picture 6"/>
          <p:cNvPicPr>
            <a:picLocks noChangeAspect="1"/>
          </p:cNvPicPr>
          <p:nvPr/>
        </p:nvPicPr>
        <p:blipFill>
          <a:blip r:embed="rId3">
            <a:extLst/>
          </a:blip>
          <a:stretch>
            <a:fillRect/>
          </a:stretch>
        </p:blipFill>
        <p:spPr>
          <a:xfrm>
            <a:off x="183705" y="3886665"/>
            <a:ext cx="3861778" cy="2526221"/>
          </a:xfrm>
          <a:prstGeom prst="rect">
            <a:avLst/>
          </a:prstGeom>
          <a:ln w="12700">
            <a:miter lim="400000"/>
          </a:ln>
        </p:spPr>
      </p:pic>
      <p:sp>
        <p:nvSpPr>
          <p:cNvPr id="208" name="Content Placeholder 2"/>
          <p:cNvSpPr txBox="1"/>
          <p:nvPr/>
        </p:nvSpPr>
        <p:spPr>
          <a:xfrm>
            <a:off x="5391320" y="595744"/>
            <a:ext cx="3362229" cy="2005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defTabSz="740662">
              <a:lnSpc>
                <a:spcPct val="90000"/>
              </a:lnSpc>
              <a:defRPr sz="2500">
                <a:latin typeface="Arial"/>
                <a:ea typeface="Arial"/>
                <a:cs typeface="Arial"/>
                <a:sym typeface="Arial"/>
              </a:defRPr>
            </a:lvl1pPr>
          </a:lstStyle>
          <a:p>
            <a:r>
              <a:t>If pollution is worse the closer you are to cars and their exhaust pipes, what does that mean for us?</a:t>
            </a:r>
          </a:p>
        </p:txBody>
      </p:sp>
      <p:pic>
        <p:nvPicPr>
          <p:cNvPr id="209" name="Picture 10" descr="Picture 10"/>
          <p:cNvPicPr>
            <a:picLocks noChangeAspect="1"/>
          </p:cNvPicPr>
          <p:nvPr/>
        </p:nvPicPr>
        <p:blipFill>
          <a:blip r:embed="rId4">
            <a:extLst/>
          </a:blip>
          <a:stretch>
            <a:fillRect/>
          </a:stretch>
        </p:blipFill>
        <p:spPr>
          <a:xfrm>
            <a:off x="188241" y="128978"/>
            <a:ext cx="4829622" cy="3240989"/>
          </a:xfrm>
          <a:prstGeom prst="rect">
            <a:avLst/>
          </a:prstGeom>
          <a:ln w="12700">
            <a:miter lim="400000"/>
          </a:ln>
        </p:spPr>
      </p:pic>
      <p:pic>
        <p:nvPicPr>
          <p:cNvPr id="210" name="Picture 4" descr="Picture 4"/>
          <p:cNvPicPr>
            <a:picLocks noChangeAspect="1"/>
          </p:cNvPicPr>
          <p:nvPr/>
        </p:nvPicPr>
        <p:blipFill>
          <a:blip r:embed="rId5">
            <a:extLst/>
          </a:blip>
          <a:stretch>
            <a:fillRect/>
          </a:stretch>
        </p:blipFill>
        <p:spPr>
          <a:xfrm>
            <a:off x="4172146" y="3427800"/>
            <a:ext cx="4847176" cy="3250759"/>
          </a:xfrm>
          <a:prstGeom prst="rect">
            <a:avLst/>
          </a:prstGeom>
          <a:ln w="12700">
            <a:miter lim="400000"/>
          </a:ln>
        </p:spPr>
      </p:pic>
      <p:sp>
        <p:nvSpPr>
          <p:cNvPr id="211" name="Content Placeholder 2"/>
          <p:cNvSpPr txBox="1"/>
          <p:nvPr/>
        </p:nvSpPr>
        <p:spPr>
          <a:xfrm>
            <a:off x="3037152" y="2939401"/>
            <a:ext cx="3069695" cy="979195"/>
          </a:xfrm>
          <a:prstGeom prst="rect">
            <a:avLst/>
          </a:prstGeom>
          <a:solidFill>
            <a:srgbClr val="BBBBB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914400">
              <a:lnSpc>
                <a:spcPct val="90000"/>
              </a:lnSpc>
              <a:defRPr sz="3000" b="1">
                <a:latin typeface="Arial"/>
                <a:ea typeface="Arial"/>
                <a:cs typeface="Arial"/>
                <a:sym typeface="Arial"/>
              </a:defRPr>
            </a:lvl1pPr>
          </a:lstStyle>
          <a:p>
            <a:r>
              <a:t>IDLING</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15" name="Picture 4" descr="Picture 4"/>
          <p:cNvPicPr>
            <a:picLocks noChangeAspect="1"/>
          </p:cNvPicPr>
          <p:nvPr/>
        </p:nvPicPr>
        <p:blipFill>
          <a:blip r:embed="rId3">
            <a:extLst/>
          </a:blip>
          <a:stretch>
            <a:fillRect/>
          </a:stretch>
        </p:blipFill>
        <p:spPr>
          <a:xfrm>
            <a:off x="506061" y="3351314"/>
            <a:ext cx="2398779" cy="701043"/>
          </a:xfrm>
          <a:prstGeom prst="rect">
            <a:avLst/>
          </a:prstGeom>
          <a:ln w="12700">
            <a:miter lim="400000"/>
          </a:ln>
        </p:spPr>
      </p:pic>
      <p:pic>
        <p:nvPicPr>
          <p:cNvPr id="216" name="Picture 5" descr="Picture 5"/>
          <p:cNvPicPr>
            <a:picLocks noChangeAspect="1"/>
          </p:cNvPicPr>
          <p:nvPr/>
        </p:nvPicPr>
        <p:blipFill>
          <a:blip r:embed="rId4">
            <a:extLst/>
          </a:blip>
          <a:stretch>
            <a:fillRect/>
          </a:stretch>
        </p:blipFill>
        <p:spPr>
          <a:xfrm>
            <a:off x="7003497" y="2196376"/>
            <a:ext cx="1304547" cy="1709930"/>
          </a:xfrm>
          <a:prstGeom prst="rect">
            <a:avLst/>
          </a:prstGeom>
          <a:ln w="12700">
            <a:miter lim="400000"/>
          </a:ln>
        </p:spPr>
      </p:pic>
      <p:pic>
        <p:nvPicPr>
          <p:cNvPr id="217" name="Picture 6" descr="Picture 6"/>
          <p:cNvPicPr>
            <a:picLocks noChangeAspect="1"/>
          </p:cNvPicPr>
          <p:nvPr/>
        </p:nvPicPr>
        <p:blipFill>
          <a:blip r:embed="rId5">
            <a:extLst/>
          </a:blip>
          <a:stretch>
            <a:fillRect/>
          </a:stretch>
        </p:blipFill>
        <p:spPr>
          <a:xfrm>
            <a:off x="1814839" y="4422576"/>
            <a:ext cx="2932179" cy="1155195"/>
          </a:xfrm>
          <a:prstGeom prst="rect">
            <a:avLst/>
          </a:prstGeom>
          <a:ln w="12700">
            <a:miter lim="400000"/>
          </a:ln>
        </p:spPr>
      </p:pic>
      <p:pic>
        <p:nvPicPr>
          <p:cNvPr id="218" name="Picture 7" descr="Picture 7"/>
          <p:cNvPicPr>
            <a:picLocks noChangeAspect="1"/>
          </p:cNvPicPr>
          <p:nvPr/>
        </p:nvPicPr>
        <p:blipFill>
          <a:blip r:embed="rId6">
            <a:extLst/>
          </a:blip>
          <a:stretch>
            <a:fillRect/>
          </a:stretch>
        </p:blipFill>
        <p:spPr>
          <a:xfrm>
            <a:off x="1229457" y="1364479"/>
            <a:ext cx="2746252" cy="1069848"/>
          </a:xfrm>
          <a:prstGeom prst="rect">
            <a:avLst/>
          </a:prstGeom>
          <a:ln w="12700">
            <a:miter lim="400000"/>
          </a:ln>
        </p:spPr>
      </p:pic>
      <p:pic>
        <p:nvPicPr>
          <p:cNvPr id="219" name="Picture 8" descr="Picture 8"/>
          <p:cNvPicPr>
            <a:picLocks noChangeAspect="1"/>
          </p:cNvPicPr>
          <p:nvPr/>
        </p:nvPicPr>
        <p:blipFill>
          <a:blip r:embed="rId7">
            <a:extLst/>
          </a:blip>
          <a:stretch>
            <a:fillRect/>
          </a:stretch>
        </p:blipFill>
        <p:spPr>
          <a:xfrm>
            <a:off x="4637625" y="1185326"/>
            <a:ext cx="2535936" cy="856490"/>
          </a:xfrm>
          <a:prstGeom prst="rect">
            <a:avLst/>
          </a:prstGeom>
          <a:ln w="12700">
            <a:miter lim="400000"/>
          </a:ln>
        </p:spPr>
      </p:pic>
      <p:pic>
        <p:nvPicPr>
          <p:cNvPr id="220" name="Picture 9" descr="Picture 9"/>
          <p:cNvPicPr>
            <a:picLocks noChangeAspect="1"/>
          </p:cNvPicPr>
          <p:nvPr/>
        </p:nvPicPr>
        <p:blipFill>
          <a:blip r:embed="rId8">
            <a:extLst/>
          </a:blip>
          <a:stretch>
            <a:fillRect/>
          </a:stretch>
        </p:blipFill>
        <p:spPr>
          <a:xfrm>
            <a:off x="5092793" y="4164217"/>
            <a:ext cx="2999348" cy="1051126"/>
          </a:xfrm>
          <a:prstGeom prst="rect">
            <a:avLst/>
          </a:prstGeom>
          <a:ln w="12700">
            <a:miter lim="400000"/>
          </a:ln>
        </p:spPr>
      </p:pic>
      <p:sp>
        <p:nvSpPr>
          <p:cNvPr id="221" name="Content Placeholder 2"/>
          <p:cNvSpPr txBox="1"/>
          <p:nvPr/>
        </p:nvSpPr>
        <p:spPr>
          <a:xfrm>
            <a:off x="921468" y="369955"/>
            <a:ext cx="3362230" cy="806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786383">
              <a:lnSpc>
                <a:spcPct val="90000"/>
              </a:lnSpc>
              <a:defRPr sz="2500">
                <a:latin typeface="Arial"/>
                <a:ea typeface="Arial"/>
                <a:cs typeface="Arial"/>
                <a:sym typeface="Arial"/>
              </a:defRPr>
            </a:lvl1pPr>
          </a:lstStyle>
          <a:p>
            <a:r>
              <a:t>What type of pollutants are there?</a:t>
            </a:r>
          </a:p>
        </p:txBody>
      </p:sp>
      <p:sp>
        <p:nvSpPr>
          <p:cNvPr id="222" name="Content Placeholder 2"/>
          <p:cNvSpPr txBox="1"/>
          <p:nvPr/>
        </p:nvSpPr>
        <p:spPr>
          <a:xfrm>
            <a:off x="4911354" y="369955"/>
            <a:ext cx="3362228" cy="806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786383">
              <a:lnSpc>
                <a:spcPct val="90000"/>
              </a:lnSpc>
              <a:defRPr sz="2500">
                <a:latin typeface="Arial"/>
                <a:ea typeface="Arial"/>
                <a:cs typeface="Arial"/>
                <a:sym typeface="Arial"/>
              </a:defRPr>
            </a:lvl1pPr>
          </a:lstStyle>
          <a:p>
            <a:r>
              <a:t>Where does pollution come from?</a:t>
            </a:r>
          </a:p>
        </p:txBody>
      </p:sp>
      <p:sp>
        <p:nvSpPr>
          <p:cNvPr id="223" name="Content Placeholder 2"/>
          <p:cNvSpPr txBox="1"/>
          <p:nvPr/>
        </p:nvSpPr>
        <p:spPr>
          <a:xfrm>
            <a:off x="2440620" y="5771298"/>
            <a:ext cx="4262760" cy="806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defTabSz="813816">
              <a:lnSpc>
                <a:spcPct val="90000"/>
              </a:lnSpc>
              <a:defRPr sz="2600">
                <a:latin typeface="Arial"/>
                <a:ea typeface="Arial"/>
                <a:cs typeface="Arial"/>
                <a:sym typeface="Arial"/>
              </a:defRPr>
            </a:lvl1pPr>
          </a:lstStyle>
          <a:p>
            <a:r>
              <a:t>Why is pollution bad for us?</a:t>
            </a:r>
          </a:p>
        </p:txBody>
      </p:sp>
      <p:sp>
        <p:nvSpPr>
          <p:cNvPr id="224" name="Content Placeholder 2"/>
          <p:cNvSpPr txBox="1"/>
          <p:nvPr/>
        </p:nvSpPr>
        <p:spPr>
          <a:xfrm>
            <a:off x="3751603" y="2939402"/>
            <a:ext cx="1640795" cy="585587"/>
          </a:xfrm>
          <a:prstGeom prst="rect">
            <a:avLst/>
          </a:prstGeom>
          <a:solidFill>
            <a:srgbClr val="BBBBB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defTabSz="914400">
              <a:lnSpc>
                <a:spcPct val="90000"/>
              </a:lnSpc>
              <a:defRPr sz="3000" b="1">
                <a:latin typeface="Arial"/>
                <a:ea typeface="Arial"/>
                <a:cs typeface="Arial"/>
                <a:sym typeface="Arial"/>
              </a:defRPr>
            </a:lvl1pPr>
          </a:lstStyle>
          <a:p>
            <a:r>
              <a:t>RECAP</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1" animBg="1" advAuto="0"/>
      <p:bldP spid="222" grpId="2" animBg="1" advAuto="0"/>
      <p:bldP spid="223" grpId="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329330"/>
                <a:satOff val="40776"/>
                <a:lumOff val="24655"/>
              </a:schemeClr>
            </a:gs>
            <a:gs pos="35000">
              <a:srgbClr val="C6DEFF"/>
            </a:gs>
            <a:gs pos="100000">
              <a:schemeClr val="accent1">
                <a:hueOff val="406823"/>
                <a:satOff val="40776"/>
                <a:lumOff val="36085"/>
              </a:schemeClr>
            </a:gs>
          </a:gsLst>
          <a:lin ang="16200000" scaled="0"/>
        </a:gradFill>
        <a:effectLst/>
      </p:bgPr>
    </p:bg>
    <p:spTree>
      <p:nvGrpSpPr>
        <p:cNvPr id="1" name=""/>
        <p:cNvGrpSpPr/>
        <p:nvPr/>
      </p:nvGrpSpPr>
      <p:grpSpPr>
        <a:xfrm>
          <a:off x="0" y="0"/>
          <a:ext cx="0" cy="0"/>
          <a:chOff x="0" y="0"/>
          <a:chExt cx="0" cy="0"/>
        </a:xfrm>
      </p:grpSpPr>
      <p:sp>
        <p:nvSpPr>
          <p:cNvPr id="228" name="Content Placeholder 2"/>
          <p:cNvSpPr txBox="1">
            <a:spLocks noGrp="1"/>
          </p:cNvSpPr>
          <p:nvPr>
            <p:ph type="body" sz="half" idx="1"/>
          </p:nvPr>
        </p:nvSpPr>
        <p:spPr>
          <a:xfrm>
            <a:off x="4954689" y="1404891"/>
            <a:ext cx="3979565" cy="4937217"/>
          </a:xfrm>
          <a:prstGeom prst="rect">
            <a:avLst/>
          </a:prstGeom>
        </p:spPr>
        <p:txBody>
          <a:bodyPr anchor="ctr"/>
          <a:lstStyle/>
          <a:p>
            <a:pPr>
              <a:lnSpc>
                <a:spcPct val="100000"/>
              </a:lnSpc>
              <a:buSzPct val="80000"/>
              <a:buBlip>
                <a:blip r:embed="rId3"/>
              </a:buBlip>
              <a:defRPr sz="3000">
                <a:latin typeface="Arial"/>
                <a:ea typeface="Arial"/>
                <a:cs typeface="Arial"/>
                <a:sym typeface="Arial"/>
              </a:defRPr>
            </a:pPr>
            <a:r>
              <a:t> How do we prevent air pollution?</a:t>
            </a:r>
          </a:p>
          <a:p>
            <a:pPr>
              <a:lnSpc>
                <a:spcPct val="100000"/>
              </a:lnSpc>
              <a:buSzPct val="80000"/>
              <a:buBlip>
                <a:blip r:embed="rId3"/>
              </a:buBlip>
              <a:defRPr sz="3000">
                <a:latin typeface="Arial"/>
                <a:ea typeface="Arial"/>
                <a:cs typeface="Arial"/>
                <a:sym typeface="Arial"/>
              </a:defRPr>
            </a:pPr>
            <a:r>
              <a:t> How can we avoid it?</a:t>
            </a:r>
          </a:p>
          <a:p>
            <a:pPr>
              <a:lnSpc>
                <a:spcPct val="100000"/>
              </a:lnSpc>
              <a:buSzPct val="80000"/>
              <a:buBlip>
                <a:blip r:embed="rId3"/>
              </a:buBlip>
              <a:defRPr sz="3000">
                <a:latin typeface="Arial"/>
                <a:ea typeface="Arial"/>
                <a:cs typeface="Arial"/>
                <a:sym typeface="Arial"/>
              </a:defRPr>
            </a:pPr>
            <a:r>
              <a:t> How can we help other people avoid it?</a:t>
            </a:r>
          </a:p>
        </p:txBody>
      </p:sp>
      <p:pic>
        <p:nvPicPr>
          <p:cNvPr id="229" name="Image" descr="Image"/>
          <p:cNvPicPr>
            <a:picLocks noChangeAspect="1"/>
          </p:cNvPicPr>
          <p:nvPr/>
        </p:nvPicPr>
        <p:blipFill>
          <a:blip r:embed="rId4">
            <a:extLst/>
          </a:blip>
          <a:stretch>
            <a:fillRect/>
          </a:stretch>
        </p:blipFill>
        <p:spPr>
          <a:xfrm>
            <a:off x="581277" y="3442106"/>
            <a:ext cx="3979565" cy="2003962"/>
          </a:xfrm>
          <a:prstGeom prst="rect">
            <a:avLst/>
          </a:prstGeom>
          <a:ln w="12700">
            <a:miter lim="400000"/>
          </a:ln>
        </p:spPr>
      </p:pic>
      <p:grpSp>
        <p:nvGrpSpPr>
          <p:cNvPr id="232" name="What can we do about air pollution?"/>
          <p:cNvGrpSpPr/>
          <p:nvPr/>
        </p:nvGrpSpPr>
        <p:grpSpPr>
          <a:xfrm>
            <a:off x="372718" y="685003"/>
            <a:ext cx="4396681" cy="2649687"/>
            <a:chOff x="0" y="0"/>
            <a:chExt cx="4396680" cy="2649686"/>
          </a:xfrm>
        </p:grpSpPr>
        <p:sp>
          <p:nvSpPr>
            <p:cNvPr id="230" name="Shape"/>
            <p:cNvSpPr/>
            <p:nvPr/>
          </p:nvSpPr>
          <p:spPr>
            <a:xfrm>
              <a:off x="0" y="0"/>
              <a:ext cx="4396681" cy="2649687"/>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solidFill>
            <a:ln w="25400" cap="flat">
              <a:solidFill>
                <a:schemeClr val="accent1"/>
              </a:solidFill>
              <a:prstDash val="solid"/>
              <a:round/>
            </a:ln>
            <a:effectLst/>
          </p:spPr>
          <p:txBody>
            <a:bodyPr wrap="square" lIns="45718" tIns="45718" rIns="45718" bIns="45718" numCol="1" anchor="ctr">
              <a:noAutofit/>
            </a:bodyPr>
            <a:lstStyle/>
            <a:p>
              <a:pPr algn="ctr" defTabSz="914400">
                <a:lnSpc>
                  <a:spcPct val="90000"/>
                </a:lnSpc>
                <a:defRPr sz="3500">
                  <a:solidFill>
                    <a:srgbClr val="FFFFFF"/>
                  </a:solidFill>
                  <a:latin typeface="Arial"/>
                  <a:ea typeface="Arial"/>
                  <a:cs typeface="Arial"/>
                  <a:sym typeface="Arial"/>
                </a:defRPr>
              </a:pPr>
              <a:endParaRPr/>
            </a:p>
          </p:txBody>
        </p:sp>
        <p:sp>
          <p:nvSpPr>
            <p:cNvPr id="231" name="What can we do about air pollution?"/>
            <p:cNvSpPr txBox="1"/>
            <p:nvPr/>
          </p:nvSpPr>
          <p:spPr>
            <a:xfrm>
              <a:off x="0" y="573742"/>
              <a:ext cx="4396681" cy="15022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defTabSz="914400">
                <a:lnSpc>
                  <a:spcPct val="90000"/>
                </a:lnSpc>
                <a:defRPr sz="3500">
                  <a:latin typeface="Arial"/>
                  <a:ea typeface="Arial"/>
                  <a:cs typeface="Arial"/>
                  <a:sym typeface="Arial"/>
                </a:defRPr>
              </a:pPr>
              <a:endParaRPr/>
            </a:p>
            <a:p>
              <a:pPr algn="ctr" defTabSz="914400">
                <a:lnSpc>
                  <a:spcPct val="90000"/>
                </a:lnSpc>
                <a:defRPr sz="3500">
                  <a:solidFill>
                    <a:srgbClr val="FFFFFF"/>
                  </a:solidFill>
                  <a:latin typeface="Arial"/>
                  <a:ea typeface="Arial"/>
                  <a:cs typeface="Arial"/>
                  <a:sym typeface="Arial"/>
                </a:defRPr>
              </a:pPr>
              <a:r>
                <a:t>What can we do about air pollution?</a:t>
              </a:r>
            </a:p>
          </p:txBody>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Off val="21960"/>
          </a:schemeClr>
        </a:solidFill>
        <a:effectLst/>
      </p:bgPr>
    </p:bg>
    <p:spTree>
      <p:nvGrpSpPr>
        <p:cNvPr id="1" name=""/>
        <p:cNvGrpSpPr/>
        <p:nvPr/>
      </p:nvGrpSpPr>
      <p:grpSpPr>
        <a:xfrm>
          <a:off x="0" y="0"/>
          <a:ext cx="0" cy="0"/>
          <a:chOff x="0" y="0"/>
          <a:chExt cx="0" cy="0"/>
        </a:xfrm>
      </p:grpSpPr>
      <p:pic>
        <p:nvPicPr>
          <p:cNvPr id="236" name="Picture 6" descr="Picture 6"/>
          <p:cNvPicPr>
            <a:picLocks noChangeAspect="1"/>
          </p:cNvPicPr>
          <p:nvPr/>
        </p:nvPicPr>
        <p:blipFill>
          <a:blip r:embed="rId3">
            <a:extLst/>
          </a:blip>
          <a:srcRect l="13693" t="344" r="11133"/>
          <a:stretch>
            <a:fillRect/>
          </a:stretch>
        </p:blipFill>
        <p:spPr>
          <a:xfrm>
            <a:off x="196427" y="345974"/>
            <a:ext cx="3672639" cy="2740771"/>
          </a:xfrm>
          <a:prstGeom prst="rect">
            <a:avLst/>
          </a:prstGeom>
          <a:ln w="12700">
            <a:miter lim="400000"/>
          </a:ln>
        </p:spPr>
      </p:pic>
      <p:pic>
        <p:nvPicPr>
          <p:cNvPr id="237" name="Picture 2" descr="Picture 2"/>
          <p:cNvPicPr>
            <a:picLocks noChangeAspect="1"/>
          </p:cNvPicPr>
          <p:nvPr/>
        </p:nvPicPr>
        <p:blipFill>
          <a:blip r:embed="rId4">
            <a:extLst/>
          </a:blip>
          <a:stretch>
            <a:fillRect/>
          </a:stretch>
        </p:blipFill>
        <p:spPr>
          <a:xfrm>
            <a:off x="4632600" y="3982863"/>
            <a:ext cx="4320002" cy="2335838"/>
          </a:xfrm>
          <a:prstGeom prst="rect">
            <a:avLst/>
          </a:prstGeom>
          <a:ln w="12700">
            <a:miter lim="400000"/>
          </a:ln>
        </p:spPr>
      </p:pic>
      <p:pic>
        <p:nvPicPr>
          <p:cNvPr id="238" name="Picture 4" descr="Picture 4"/>
          <p:cNvPicPr>
            <a:picLocks noChangeAspect="1"/>
          </p:cNvPicPr>
          <p:nvPr/>
        </p:nvPicPr>
        <p:blipFill>
          <a:blip r:embed="rId5">
            <a:extLst/>
          </a:blip>
          <a:stretch>
            <a:fillRect/>
          </a:stretch>
        </p:blipFill>
        <p:spPr>
          <a:xfrm>
            <a:off x="196430" y="3956737"/>
            <a:ext cx="4346155" cy="2446888"/>
          </a:xfrm>
          <a:prstGeom prst="rect">
            <a:avLst/>
          </a:prstGeom>
          <a:ln w="12700">
            <a:miter lim="400000"/>
          </a:ln>
        </p:spPr>
      </p:pic>
      <p:pic>
        <p:nvPicPr>
          <p:cNvPr id="239" name="023_200227_LBN_ANTI_IDLING_27th_FEB_JLM.jpg" descr="023_200227_LBN_ANTI_IDLING_27th_FEB_JLM.jpg"/>
          <p:cNvPicPr>
            <a:picLocks noChangeAspect="1"/>
          </p:cNvPicPr>
          <p:nvPr/>
        </p:nvPicPr>
        <p:blipFill>
          <a:blip r:embed="rId6">
            <a:extLst/>
          </a:blip>
          <a:stretch>
            <a:fillRect/>
          </a:stretch>
        </p:blipFill>
        <p:spPr>
          <a:xfrm>
            <a:off x="4009011" y="309461"/>
            <a:ext cx="4846694" cy="3231130"/>
          </a:xfrm>
          <a:prstGeom prst="rect">
            <a:avLst/>
          </a:prstGeom>
          <a:ln w="12700">
            <a:miter lim="400000"/>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Off val="20196"/>
          </a:schemeClr>
        </a:solidFill>
        <a:effectLst/>
      </p:bgPr>
    </p:bg>
    <p:spTree>
      <p:nvGrpSpPr>
        <p:cNvPr id="1" name=""/>
        <p:cNvGrpSpPr/>
        <p:nvPr/>
      </p:nvGrpSpPr>
      <p:grpSpPr>
        <a:xfrm>
          <a:off x="0" y="0"/>
          <a:ext cx="0" cy="0"/>
          <a:chOff x="0" y="0"/>
          <a:chExt cx="0" cy="0"/>
        </a:xfrm>
      </p:grpSpPr>
      <p:pic>
        <p:nvPicPr>
          <p:cNvPr id="243" name="Picture 5" descr="Picture 5"/>
          <p:cNvPicPr>
            <a:picLocks noChangeAspect="1"/>
          </p:cNvPicPr>
          <p:nvPr/>
        </p:nvPicPr>
        <p:blipFill>
          <a:blip r:embed="rId3">
            <a:extLst/>
          </a:blip>
          <a:stretch>
            <a:fillRect/>
          </a:stretch>
        </p:blipFill>
        <p:spPr>
          <a:xfrm>
            <a:off x="5228247" y="0"/>
            <a:ext cx="4059763" cy="2860285"/>
          </a:xfrm>
          <a:prstGeom prst="rect">
            <a:avLst/>
          </a:prstGeom>
          <a:ln w="12700">
            <a:miter lim="400000"/>
          </a:ln>
        </p:spPr>
      </p:pic>
      <p:pic>
        <p:nvPicPr>
          <p:cNvPr id="244" name="Picture 6" descr="Picture 6"/>
          <p:cNvPicPr>
            <a:picLocks noChangeAspect="1"/>
          </p:cNvPicPr>
          <p:nvPr/>
        </p:nvPicPr>
        <p:blipFill>
          <a:blip r:embed="rId4">
            <a:extLst/>
          </a:blip>
          <a:stretch>
            <a:fillRect/>
          </a:stretch>
        </p:blipFill>
        <p:spPr>
          <a:xfrm>
            <a:off x="1" y="0"/>
            <a:ext cx="4059762" cy="2820428"/>
          </a:xfrm>
          <a:prstGeom prst="rect">
            <a:avLst/>
          </a:prstGeom>
          <a:ln w="12700">
            <a:miter lim="400000"/>
          </a:ln>
        </p:spPr>
      </p:pic>
      <p:pic>
        <p:nvPicPr>
          <p:cNvPr id="245" name="Picture 4" descr="Picture 4"/>
          <p:cNvPicPr>
            <a:picLocks noChangeAspect="1"/>
          </p:cNvPicPr>
          <p:nvPr/>
        </p:nvPicPr>
        <p:blipFill>
          <a:blip r:embed="rId5">
            <a:extLst/>
          </a:blip>
          <a:stretch>
            <a:fillRect/>
          </a:stretch>
        </p:blipFill>
        <p:spPr>
          <a:xfrm>
            <a:off x="6036038" y="3675872"/>
            <a:ext cx="2389731" cy="3275133"/>
          </a:xfrm>
          <a:prstGeom prst="rect">
            <a:avLst/>
          </a:prstGeom>
          <a:ln w="12700">
            <a:miter lim="400000"/>
          </a:ln>
        </p:spPr>
      </p:pic>
      <p:pic>
        <p:nvPicPr>
          <p:cNvPr id="246" name="Picture 3" descr="Picture 3"/>
          <p:cNvPicPr>
            <a:picLocks noChangeAspect="1"/>
          </p:cNvPicPr>
          <p:nvPr/>
        </p:nvPicPr>
        <p:blipFill>
          <a:blip r:embed="rId6">
            <a:extLst/>
          </a:blip>
          <a:stretch>
            <a:fillRect/>
          </a:stretch>
        </p:blipFill>
        <p:spPr>
          <a:xfrm>
            <a:off x="-237" y="3768876"/>
            <a:ext cx="4373508" cy="3089124"/>
          </a:xfrm>
          <a:prstGeom prst="rect">
            <a:avLst/>
          </a:prstGeom>
          <a:ln w="12700">
            <a:miter lim="400000"/>
          </a:ln>
        </p:spPr>
      </p:pic>
      <p:sp>
        <p:nvSpPr>
          <p:cNvPr id="247" name="QUESTIONS?"/>
          <p:cNvSpPr txBox="1"/>
          <p:nvPr/>
        </p:nvSpPr>
        <p:spPr>
          <a:xfrm>
            <a:off x="3007468" y="2970968"/>
            <a:ext cx="3406385" cy="646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b="1">
                <a:solidFill>
                  <a:srgbClr val="011993"/>
                </a:solidFill>
                <a:latin typeface="Arial"/>
                <a:ea typeface="Arial"/>
                <a:cs typeface="Arial"/>
                <a:sym typeface="Arial"/>
              </a:defRPr>
            </a:lvl1pPr>
          </a:lstStyle>
          <a:p>
            <a:r>
              <a:t>QUESTIONS?</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2" descr="Picture 2"/>
          <p:cNvPicPr>
            <a:picLocks noChangeAspect="1"/>
          </p:cNvPicPr>
          <p:nvPr/>
        </p:nvPicPr>
        <p:blipFill>
          <a:blip r:embed="rId3">
            <a:extLst/>
          </a:blip>
          <a:srcRect l="6821" r="26418"/>
          <a:stretch>
            <a:fillRect/>
          </a:stretch>
        </p:blipFill>
        <p:spPr>
          <a:xfrm>
            <a:off x="-115207" y="-41721"/>
            <a:ext cx="9385459" cy="7029118"/>
          </a:xfrm>
          <a:prstGeom prst="rect">
            <a:avLst/>
          </a:prstGeom>
          <a:ln w="12700">
            <a:miter lim="400000"/>
          </a:ln>
        </p:spPr>
      </p:pic>
      <p:sp>
        <p:nvSpPr>
          <p:cNvPr id="105" name="Content Placeholder 2"/>
          <p:cNvSpPr txBox="1">
            <a:spLocks noGrp="1"/>
          </p:cNvSpPr>
          <p:nvPr>
            <p:ph type="body" sz="quarter" idx="1"/>
          </p:nvPr>
        </p:nvSpPr>
        <p:spPr>
          <a:xfrm>
            <a:off x="516848" y="1158806"/>
            <a:ext cx="5237183" cy="1656877"/>
          </a:xfrm>
          <a:prstGeom prst="rect">
            <a:avLst/>
          </a:prstGeom>
        </p:spPr>
        <p:txBody>
          <a:bodyPr>
            <a:normAutofit lnSpcReduction="10000"/>
          </a:bodyPr>
          <a:lstStyle/>
          <a:p>
            <a:pPr>
              <a:lnSpc>
                <a:spcPct val="100000"/>
              </a:lnSpc>
              <a:buSzPct val="80000"/>
              <a:buBlip>
                <a:blip r:embed="rId4"/>
              </a:buBlip>
              <a:defRPr sz="3000">
                <a:solidFill>
                  <a:srgbClr val="FFFFFF"/>
                </a:solidFill>
                <a:latin typeface="Arial"/>
                <a:ea typeface="Arial"/>
                <a:cs typeface="Arial"/>
                <a:sym typeface="Arial"/>
              </a:defRPr>
            </a:pPr>
            <a:r>
              <a:rPr dirty="0"/>
              <a:t> What do we breathe?</a:t>
            </a:r>
          </a:p>
          <a:p>
            <a:pPr>
              <a:lnSpc>
                <a:spcPct val="100000"/>
              </a:lnSpc>
              <a:buSzPct val="80000"/>
              <a:buBlip>
                <a:blip r:embed="rId4"/>
              </a:buBlip>
              <a:defRPr sz="3000">
                <a:solidFill>
                  <a:srgbClr val="FFFFFF"/>
                </a:solidFill>
                <a:latin typeface="Arial"/>
                <a:ea typeface="Arial"/>
                <a:cs typeface="Arial"/>
                <a:sym typeface="Arial"/>
              </a:defRPr>
            </a:pPr>
            <a:r>
              <a:rPr dirty="0"/>
              <a:t> What is the air made up of?</a:t>
            </a:r>
          </a:p>
          <a:p>
            <a:pPr>
              <a:lnSpc>
                <a:spcPct val="100000"/>
              </a:lnSpc>
              <a:buSzPct val="80000"/>
              <a:buBlip>
                <a:blip r:embed="rId4"/>
              </a:buBlip>
              <a:defRPr sz="3000">
                <a:solidFill>
                  <a:srgbClr val="FFFFFF"/>
                </a:solidFill>
                <a:latin typeface="Arial"/>
                <a:ea typeface="Arial"/>
                <a:cs typeface="Arial"/>
                <a:sym typeface="Arial"/>
              </a:defRPr>
            </a:pPr>
            <a:r>
              <a:rPr dirty="0"/>
              <a:t> What do we need air for?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he next two slides are not part of the presentation to students."/>
          <p:cNvSpPr txBox="1">
            <a:spLocks noGrp="1"/>
          </p:cNvSpPr>
          <p:nvPr>
            <p:ph type="ctrTitle"/>
          </p:nvPr>
        </p:nvSpPr>
        <p:spPr>
          <a:xfrm>
            <a:off x="675526" y="1605245"/>
            <a:ext cx="7772401" cy="2387604"/>
          </a:xfrm>
          <a:prstGeom prst="rect">
            <a:avLst/>
          </a:prstGeom>
        </p:spPr>
        <p:txBody>
          <a:bodyPr/>
          <a:lstStyle/>
          <a:p>
            <a:pPr defTabSz="658368">
              <a:defRPr sz="3000">
                <a:latin typeface="Arial"/>
                <a:ea typeface="Arial"/>
                <a:cs typeface="Arial"/>
                <a:sym typeface="Arial"/>
              </a:defRPr>
            </a:pPr>
            <a:r>
              <a:rPr dirty="0"/>
              <a:t>The next two slides are not part of the presentation to students.</a:t>
            </a:r>
            <a:br>
              <a:rPr dirty="0"/>
            </a:br>
            <a:r>
              <a:rPr dirty="0"/>
              <a:t/>
            </a:r>
            <a:br>
              <a:rPr dirty="0"/>
            </a:br>
            <a:r>
              <a:rPr dirty="0"/>
              <a:t>If you have any questions or queries, please contact: </a:t>
            </a:r>
            <a:r>
              <a:rPr lang="en-GB" u="sng" dirty="0">
                <a:solidFill>
                  <a:srgbClr val="0000FF"/>
                </a:solidFill>
                <a:uFill>
                  <a:solidFill>
                    <a:srgbClr val="0000FF"/>
                  </a:solidFill>
                </a:uFill>
              </a:rPr>
              <a:t>L</a:t>
            </a:r>
            <a:r>
              <a:rPr u="sng" dirty="0" smtClean="0">
                <a:solidFill>
                  <a:srgbClr val="0000FF"/>
                </a:solidFill>
                <a:uFill>
                  <a:solidFill>
                    <a:srgbClr val="0000FF"/>
                  </a:solidFill>
                </a:uFill>
                <a:hlinkClick r:id="rId2"/>
              </a:rPr>
              <a:t>ijana.Mitrijevaite@Newham.gov.uk</a:t>
            </a:r>
            <a:r>
              <a:rPr dirty="0" smtClean="0"/>
              <a:t>  </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Off val="20196"/>
          </a:schemeClr>
        </a:solidFill>
        <a:effectLst/>
      </p:bgPr>
    </p:bg>
    <p:spTree>
      <p:nvGrpSpPr>
        <p:cNvPr id="1" name=""/>
        <p:cNvGrpSpPr/>
        <p:nvPr/>
      </p:nvGrpSpPr>
      <p:grpSpPr>
        <a:xfrm>
          <a:off x="0" y="0"/>
          <a:ext cx="0" cy="0"/>
          <a:chOff x="0" y="0"/>
          <a:chExt cx="0" cy="0"/>
        </a:xfrm>
      </p:grpSpPr>
      <p:sp>
        <p:nvSpPr>
          <p:cNvPr id="253" name="Sir John Heron Primary School in Manor Park was the first school in the borough to host an ‘Anti-Vehicle Idling’ event!"/>
          <p:cNvSpPr txBox="1">
            <a:spLocks noGrp="1"/>
          </p:cNvSpPr>
          <p:nvPr>
            <p:ph type="title"/>
          </p:nvPr>
        </p:nvSpPr>
        <p:spPr>
          <a:xfrm>
            <a:off x="628650" y="365125"/>
            <a:ext cx="7886700" cy="1325564"/>
          </a:xfrm>
          <a:prstGeom prst="rect">
            <a:avLst/>
          </a:prstGeom>
        </p:spPr>
        <p:txBody>
          <a:bodyPr/>
          <a:lstStyle>
            <a:lvl1pPr algn="ctr">
              <a:defRPr sz="2700">
                <a:latin typeface="Arial"/>
                <a:ea typeface="Arial"/>
                <a:cs typeface="Arial"/>
                <a:sym typeface="Arial"/>
              </a:defRPr>
            </a:lvl1pPr>
          </a:lstStyle>
          <a:p>
            <a:r>
              <a:t>Sir John Heron Primary School in Manor Park was the first school in the borough to host an ‘Anti-Vehicle Idling’ event!</a:t>
            </a:r>
          </a:p>
        </p:txBody>
      </p:sp>
      <p:sp>
        <p:nvSpPr>
          <p:cNvPr id="254" name="The one hour workshop to students involved learning about what air pollution is, the sources, and what can be done about it – centralising an anti-idling campaign as an effective way to reduce air pollution they may be exposed to at school. Students then made posters with anti-idling messages, some on which were turned into a banner which will be hung outside the school to prevent drivers idling their engines."/>
          <p:cNvSpPr txBox="1">
            <a:spLocks noGrp="1"/>
          </p:cNvSpPr>
          <p:nvPr>
            <p:ph type="body" sz="quarter" idx="1"/>
          </p:nvPr>
        </p:nvSpPr>
        <p:spPr>
          <a:xfrm>
            <a:off x="666749" y="1752114"/>
            <a:ext cx="8034340" cy="1325566"/>
          </a:xfrm>
          <a:prstGeom prst="rect">
            <a:avLst/>
          </a:prstGeom>
        </p:spPr>
        <p:txBody>
          <a:bodyPr/>
          <a:lstStyle>
            <a:lvl1pPr marL="0" indent="0" defTabSz="512062">
              <a:spcBef>
                <a:spcPts val="0"/>
              </a:spcBef>
              <a:buSzTx/>
              <a:buNone/>
              <a:defRPr sz="1600">
                <a:latin typeface="Arial"/>
                <a:ea typeface="Arial"/>
                <a:cs typeface="Arial"/>
                <a:sym typeface="Arial"/>
              </a:defRPr>
            </a:lvl1pPr>
          </a:lstStyle>
          <a:p>
            <a:r>
              <a:t>The one hour workshop to students involved learning about what air pollution is, the sources, and what can be done about it – centralising an anti-idling campaign as an effective way to reduce air pollution they may be exposed to at school. Students then made posters with anti-idling messages, some on which were turned into a banner which will be hung outside the school to prevent drivers idling their engines. </a:t>
            </a:r>
          </a:p>
        </p:txBody>
      </p:sp>
      <p:pic>
        <p:nvPicPr>
          <p:cNvPr id="255" name="Screen Shot 2020-04-20 at 14.51.45.png" descr="Screen Shot 2020-04-20 at 14.51.45.png"/>
          <p:cNvPicPr>
            <a:picLocks noChangeAspect="1"/>
          </p:cNvPicPr>
          <p:nvPr/>
        </p:nvPicPr>
        <p:blipFill>
          <a:blip r:embed="rId2">
            <a:extLst/>
          </a:blip>
          <a:stretch>
            <a:fillRect/>
          </a:stretch>
        </p:blipFill>
        <p:spPr>
          <a:xfrm>
            <a:off x="1126525" y="3139106"/>
            <a:ext cx="6890950" cy="3404835"/>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Off val="20196"/>
          </a:schemeClr>
        </a:solidFill>
        <a:effectLst/>
      </p:bgPr>
    </p:bg>
    <p:spTree>
      <p:nvGrpSpPr>
        <p:cNvPr id="1" name=""/>
        <p:cNvGrpSpPr/>
        <p:nvPr/>
      </p:nvGrpSpPr>
      <p:grpSpPr>
        <a:xfrm>
          <a:off x="0" y="0"/>
          <a:ext cx="0" cy="0"/>
          <a:chOff x="0" y="0"/>
          <a:chExt cx="0" cy="0"/>
        </a:xfrm>
      </p:grpSpPr>
      <p:sp>
        <p:nvSpPr>
          <p:cNvPr id="257" name="How to deliver anti-idling action event at your school"/>
          <p:cNvSpPr txBox="1">
            <a:spLocks noGrp="1"/>
          </p:cNvSpPr>
          <p:nvPr>
            <p:ph type="title"/>
          </p:nvPr>
        </p:nvSpPr>
        <p:spPr>
          <a:xfrm>
            <a:off x="628650" y="365125"/>
            <a:ext cx="7886700" cy="1325564"/>
          </a:xfrm>
          <a:prstGeom prst="rect">
            <a:avLst/>
          </a:prstGeom>
        </p:spPr>
        <p:txBody>
          <a:bodyPr/>
          <a:lstStyle>
            <a:lvl1pPr>
              <a:defRPr>
                <a:latin typeface="Arial"/>
                <a:ea typeface="Arial"/>
                <a:cs typeface="Arial"/>
                <a:sym typeface="Arial"/>
              </a:defRPr>
            </a:lvl1pPr>
          </a:lstStyle>
          <a:p>
            <a:r>
              <a:rPr dirty="0"/>
              <a:t>How to deliver anti-idling action event at your school</a:t>
            </a:r>
          </a:p>
        </p:txBody>
      </p:sp>
      <p:sp>
        <p:nvSpPr>
          <p:cNvPr id="258" name="You can download a toolkit to host your own Idling Action campaign here, as well as further lesson resources for students to conduct further experiments into air quality."/>
          <p:cNvSpPr txBox="1">
            <a:spLocks noGrp="1"/>
          </p:cNvSpPr>
          <p:nvPr>
            <p:ph type="body" sz="quarter" idx="1"/>
          </p:nvPr>
        </p:nvSpPr>
        <p:spPr>
          <a:xfrm>
            <a:off x="628650" y="1736725"/>
            <a:ext cx="7886700" cy="1325563"/>
          </a:xfrm>
          <a:prstGeom prst="rect">
            <a:avLst/>
          </a:prstGeom>
        </p:spPr>
        <p:txBody>
          <a:bodyPr/>
          <a:lstStyle/>
          <a:p>
            <a:pPr marL="0" indent="0" defTabSz="466617">
              <a:lnSpc>
                <a:spcPct val="81000"/>
              </a:lnSpc>
              <a:spcBef>
                <a:spcPts val="0"/>
              </a:spcBef>
              <a:buSzTx/>
              <a:buNone/>
              <a:defRPr sz="1500">
                <a:latin typeface="Arial"/>
                <a:ea typeface="Arial"/>
                <a:cs typeface="Arial"/>
                <a:sym typeface="Arial"/>
              </a:defRPr>
            </a:pPr>
            <a:r>
              <a:t>Due to the pandemic, we had to postpone all our face-to-face workshops, but we would like to encourage teachers to incorporate this teaching resource if and when possible. As a thank you for your time and work, we will post an anti-idling campaign poster to your school. </a:t>
            </a:r>
          </a:p>
          <a:p>
            <a:pPr marL="0" indent="0" defTabSz="466617">
              <a:lnSpc>
                <a:spcPct val="81000"/>
              </a:lnSpc>
              <a:spcBef>
                <a:spcPts val="0"/>
              </a:spcBef>
              <a:buSzTx/>
              <a:buNone/>
              <a:defRPr sz="1500">
                <a:latin typeface="Arial"/>
                <a:ea typeface="Arial"/>
                <a:cs typeface="Arial"/>
                <a:sym typeface="Arial"/>
              </a:defRPr>
            </a:pPr>
            <a:r>
              <a:t>Hopefully in the not so far future and it is safe to do so, you can download a toolkit to host your own Idling Action campaigns </a:t>
            </a:r>
            <a:r>
              <a:rPr u="sng">
                <a:solidFill>
                  <a:srgbClr val="0000FF"/>
                </a:solidFill>
                <a:uFill>
                  <a:solidFill>
                    <a:srgbClr val="0000FF"/>
                  </a:solidFill>
                </a:uFill>
                <a:hlinkClick r:id="rId2"/>
              </a:rPr>
              <a:t>here</a:t>
            </a:r>
            <a:r>
              <a:t>, as well as access further lesson resources for students to conduct experiments into air quality. </a:t>
            </a:r>
          </a:p>
        </p:txBody>
      </p:sp>
      <p:pic>
        <p:nvPicPr>
          <p:cNvPr id="259" name="Screen Shot 2020-04-20 at 15.13.57.png" descr="Screen Shot 2020-04-20 at 15.13.57.png"/>
          <p:cNvPicPr>
            <a:picLocks noChangeAspect="1"/>
          </p:cNvPicPr>
          <p:nvPr/>
        </p:nvPicPr>
        <p:blipFill>
          <a:blip r:embed="rId3">
            <a:extLst/>
          </a:blip>
          <a:stretch>
            <a:fillRect/>
          </a:stretch>
        </p:blipFill>
        <p:spPr>
          <a:xfrm>
            <a:off x="655191" y="3409353"/>
            <a:ext cx="3931312" cy="2591990"/>
          </a:xfrm>
          <a:prstGeom prst="rect">
            <a:avLst/>
          </a:prstGeom>
          <a:ln w="12700">
            <a:miter lim="400000"/>
          </a:ln>
        </p:spPr>
      </p:pic>
      <p:pic>
        <p:nvPicPr>
          <p:cNvPr id="260" name="Screen Shot 2020-04-20 at 15.14.07.png" descr="Screen Shot 2020-04-20 at 15.14.07.png"/>
          <p:cNvPicPr>
            <a:picLocks noChangeAspect="1"/>
          </p:cNvPicPr>
          <p:nvPr/>
        </p:nvPicPr>
        <p:blipFill>
          <a:blip r:embed="rId4">
            <a:extLst/>
          </a:blip>
          <a:stretch>
            <a:fillRect/>
          </a:stretch>
        </p:blipFill>
        <p:spPr>
          <a:xfrm>
            <a:off x="4869689" y="3455861"/>
            <a:ext cx="4077641" cy="2591990"/>
          </a:xfrm>
          <a:prstGeom prst="rect">
            <a:avLst/>
          </a:prstGeom>
          <a:ln w="12700">
            <a:miter lim="400000"/>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4B4DF"/>
        </a:solidFill>
        <a:effectLst/>
      </p:bgPr>
    </p:bg>
    <p:spTree>
      <p:nvGrpSpPr>
        <p:cNvPr id="1" name=""/>
        <p:cNvGrpSpPr/>
        <p:nvPr/>
      </p:nvGrpSpPr>
      <p:grpSpPr>
        <a:xfrm>
          <a:off x="0" y="0"/>
          <a:ext cx="0" cy="0"/>
          <a:chOff x="0" y="0"/>
          <a:chExt cx="0" cy="0"/>
        </a:xfrm>
      </p:grpSpPr>
      <p:sp>
        <p:nvSpPr>
          <p:cNvPr id="109" name="Title 1"/>
          <p:cNvSpPr txBox="1">
            <a:spLocks noGrp="1"/>
          </p:cNvSpPr>
          <p:nvPr>
            <p:ph type="title"/>
          </p:nvPr>
        </p:nvSpPr>
        <p:spPr>
          <a:xfrm>
            <a:off x="628650" y="174626"/>
            <a:ext cx="7886700" cy="945926"/>
          </a:xfrm>
          <a:prstGeom prst="rect">
            <a:avLst/>
          </a:prstGeom>
        </p:spPr>
        <p:txBody>
          <a:bodyPr/>
          <a:lstStyle>
            <a:lvl1pPr algn="ctr">
              <a:defRPr sz="3000">
                <a:latin typeface="Arial"/>
                <a:ea typeface="Arial"/>
                <a:cs typeface="Arial"/>
                <a:sym typeface="Arial"/>
              </a:defRPr>
            </a:lvl1pPr>
          </a:lstStyle>
          <a:p>
            <a:r>
              <a:t>What pollutants are there in the air?</a:t>
            </a:r>
          </a:p>
        </p:txBody>
      </p:sp>
      <p:sp>
        <p:nvSpPr>
          <p:cNvPr id="110" name="Content Placeholder 2"/>
          <p:cNvSpPr txBox="1">
            <a:spLocks noGrp="1"/>
          </p:cNvSpPr>
          <p:nvPr>
            <p:ph type="body" sz="quarter" idx="1"/>
          </p:nvPr>
        </p:nvSpPr>
        <p:spPr>
          <a:xfrm>
            <a:off x="425350" y="5124455"/>
            <a:ext cx="8293300" cy="1120732"/>
          </a:xfrm>
          <a:prstGeom prst="rect">
            <a:avLst/>
          </a:prstGeom>
        </p:spPr>
        <p:txBody>
          <a:bodyPr/>
          <a:lstStyle>
            <a:lvl1pPr marL="0" indent="0" algn="ctr">
              <a:spcBef>
                <a:spcPts val="0"/>
              </a:spcBef>
              <a:buSzTx/>
              <a:buNone/>
              <a:defRPr sz="3000">
                <a:latin typeface="Arial"/>
                <a:ea typeface="Arial"/>
                <a:cs typeface="Arial"/>
                <a:sym typeface="Arial"/>
              </a:defRPr>
            </a:lvl1pPr>
          </a:lstStyle>
          <a:p>
            <a:r>
              <a:t>They are usually invisible so how do we know they are there?</a:t>
            </a:r>
          </a:p>
        </p:txBody>
      </p:sp>
      <p:pic>
        <p:nvPicPr>
          <p:cNvPr id="111" name="Picture 2" descr="Picture 2"/>
          <p:cNvPicPr>
            <a:picLocks noChangeAspect="1"/>
          </p:cNvPicPr>
          <p:nvPr/>
        </p:nvPicPr>
        <p:blipFill>
          <a:blip r:embed="rId3">
            <a:extLst/>
          </a:blip>
          <a:srcRect l="67791" t="44021" b="10906"/>
          <a:stretch>
            <a:fillRect/>
          </a:stretch>
        </p:blipFill>
        <p:spPr>
          <a:xfrm>
            <a:off x="5220318" y="1122253"/>
            <a:ext cx="3332480" cy="3791340"/>
          </a:xfrm>
          <a:prstGeom prst="rect">
            <a:avLst/>
          </a:prstGeom>
          <a:ln w="12700">
            <a:miter lim="400000"/>
          </a:ln>
        </p:spPr>
      </p:pic>
      <p:pic>
        <p:nvPicPr>
          <p:cNvPr id="112" name="Picture 2" descr="Picture 2"/>
          <p:cNvPicPr>
            <a:picLocks noChangeAspect="1"/>
          </p:cNvPicPr>
          <p:nvPr/>
        </p:nvPicPr>
        <p:blipFill>
          <a:blip r:embed="rId3">
            <a:extLst/>
          </a:blip>
          <a:srcRect l="1878" t="42485" r="63312" b="14647"/>
          <a:stretch>
            <a:fillRect/>
          </a:stretch>
        </p:blipFill>
        <p:spPr>
          <a:xfrm flipH="1">
            <a:off x="620618" y="1122253"/>
            <a:ext cx="3787236" cy="3791480"/>
          </a:xfrm>
          <a:prstGeom prst="rect">
            <a:avLst/>
          </a:prstGeom>
          <a:ln w="12700">
            <a:miter lim="400000"/>
          </a:ln>
        </p:spPr>
      </p:pic>
      <p:grpSp>
        <p:nvGrpSpPr>
          <p:cNvPr id="115" name="Group 9"/>
          <p:cNvGrpSpPr/>
          <p:nvPr/>
        </p:nvGrpSpPr>
        <p:grpSpPr>
          <a:xfrm>
            <a:off x="6059319" y="1733572"/>
            <a:ext cx="2122869" cy="1876163"/>
            <a:chOff x="-1" y="-1"/>
            <a:chExt cx="2122868" cy="1876162"/>
          </a:xfrm>
        </p:grpSpPr>
        <p:sp>
          <p:nvSpPr>
            <p:cNvPr id="113" name="Content Placeholder 2"/>
            <p:cNvSpPr txBox="1"/>
            <p:nvPr/>
          </p:nvSpPr>
          <p:spPr>
            <a:xfrm>
              <a:off x="444748" y="-2"/>
              <a:ext cx="1469284" cy="1397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defTabSz="914400">
                <a:lnSpc>
                  <a:spcPct val="90000"/>
                </a:lnSpc>
                <a:spcBef>
                  <a:spcPts val="1000"/>
                </a:spcBef>
                <a:defRPr sz="4000" b="1">
                  <a:latin typeface="+mj-lt"/>
                  <a:ea typeface="+mj-ea"/>
                  <a:cs typeface="+mj-cs"/>
                  <a:sym typeface="Calibri"/>
                </a:defRPr>
              </a:pPr>
              <a:r>
                <a:t>NO</a:t>
              </a:r>
              <a:r>
                <a:rPr baseline="-25000"/>
                <a:t>2</a:t>
              </a:r>
            </a:p>
          </p:txBody>
        </p:sp>
        <p:sp>
          <p:nvSpPr>
            <p:cNvPr id="114" name="Content Placeholder 2"/>
            <p:cNvSpPr txBox="1"/>
            <p:nvPr/>
          </p:nvSpPr>
          <p:spPr>
            <a:xfrm>
              <a:off x="-2" y="919015"/>
              <a:ext cx="2122870" cy="9571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lvl1pPr algn="ctr" defTabSz="841247">
                <a:lnSpc>
                  <a:spcPct val="72000"/>
                </a:lnSpc>
                <a:spcBef>
                  <a:spcPts val="900"/>
                </a:spcBef>
                <a:defRPr sz="2300" b="1">
                  <a:latin typeface="+mj-lt"/>
                  <a:ea typeface="+mj-ea"/>
                  <a:cs typeface="+mj-cs"/>
                  <a:sym typeface="Calibri"/>
                </a:defRPr>
              </a:lvl1pPr>
            </a:lstStyle>
            <a:p>
              <a:r>
                <a:t>Nitrogen Dioxide</a:t>
              </a:r>
            </a:p>
          </p:txBody>
        </p:sp>
      </p:grpSp>
      <p:grpSp>
        <p:nvGrpSpPr>
          <p:cNvPr id="118" name="Group 3"/>
          <p:cNvGrpSpPr/>
          <p:nvPr/>
        </p:nvGrpSpPr>
        <p:grpSpPr>
          <a:xfrm>
            <a:off x="1488816" y="1986399"/>
            <a:ext cx="2616297" cy="1783038"/>
            <a:chOff x="0" y="-1"/>
            <a:chExt cx="2616296" cy="1783036"/>
          </a:xfrm>
        </p:grpSpPr>
        <p:sp>
          <p:nvSpPr>
            <p:cNvPr id="116" name="Content Placeholder 2"/>
            <p:cNvSpPr txBox="1"/>
            <p:nvPr/>
          </p:nvSpPr>
          <p:spPr>
            <a:xfrm>
              <a:off x="597273" y="-2"/>
              <a:ext cx="1459637" cy="981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lvl1pPr defTabSz="685800">
                <a:lnSpc>
                  <a:spcPct val="90000"/>
                </a:lnSpc>
                <a:spcBef>
                  <a:spcPts val="700"/>
                </a:spcBef>
                <a:defRPr sz="3000" b="1">
                  <a:latin typeface="+mj-lt"/>
                  <a:ea typeface="+mj-ea"/>
                  <a:cs typeface="+mj-cs"/>
                  <a:sym typeface="Calibri"/>
                </a:defRPr>
              </a:lvl1pPr>
            </a:lstStyle>
            <a:p>
              <a:r>
                <a:t>PM</a:t>
              </a:r>
            </a:p>
          </p:txBody>
        </p:sp>
        <p:sp>
          <p:nvSpPr>
            <p:cNvPr id="117" name="Content Placeholder 2"/>
            <p:cNvSpPr txBox="1"/>
            <p:nvPr/>
          </p:nvSpPr>
          <p:spPr>
            <a:xfrm>
              <a:off x="0" y="832173"/>
              <a:ext cx="2616297" cy="9508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lvl1pPr algn="ctr" defTabSz="841247">
                <a:lnSpc>
                  <a:spcPct val="72000"/>
                </a:lnSpc>
                <a:spcBef>
                  <a:spcPts val="900"/>
                </a:spcBef>
                <a:defRPr sz="2300" b="1">
                  <a:latin typeface="+mj-lt"/>
                  <a:ea typeface="+mj-ea"/>
                  <a:cs typeface="+mj-cs"/>
                  <a:sym typeface="Calibri"/>
                </a:defRPr>
              </a:lvl1pPr>
            </a:lstStyle>
            <a:p>
              <a:r>
                <a:t>Particulate Matter</a:t>
              </a:r>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Off val="25000"/>
          </a:schemeClr>
        </a:solidFill>
        <a:effectLst/>
      </p:bgPr>
    </p:bg>
    <p:spTree>
      <p:nvGrpSpPr>
        <p:cNvPr id="1" name=""/>
        <p:cNvGrpSpPr/>
        <p:nvPr/>
      </p:nvGrpSpPr>
      <p:grpSpPr>
        <a:xfrm>
          <a:off x="0" y="0"/>
          <a:ext cx="0" cy="0"/>
          <a:chOff x="0" y="0"/>
          <a:chExt cx="0" cy="0"/>
        </a:xfrm>
      </p:grpSpPr>
      <p:sp>
        <p:nvSpPr>
          <p:cNvPr id="122" name="Text Placeholder 3"/>
          <p:cNvSpPr txBox="1">
            <a:spLocks noGrp="1"/>
          </p:cNvSpPr>
          <p:nvPr>
            <p:ph type="body" sz="half" idx="1"/>
          </p:nvPr>
        </p:nvSpPr>
        <p:spPr>
          <a:xfrm>
            <a:off x="0" y="2073117"/>
            <a:ext cx="3341259" cy="2215419"/>
          </a:xfrm>
          <a:prstGeom prst="rect">
            <a:avLst/>
          </a:prstGeom>
        </p:spPr>
        <p:txBody>
          <a:bodyPr>
            <a:normAutofit/>
          </a:bodyPr>
          <a:lstStyle/>
          <a:p>
            <a:pPr marL="194310" indent="-194310" defTabSz="777240">
              <a:spcBef>
                <a:spcPts val="800"/>
              </a:spcBef>
              <a:buSzPct val="80000"/>
              <a:buBlip>
                <a:blip r:embed="rId2"/>
              </a:buBlip>
              <a:defRPr sz="1700"/>
            </a:pPr>
            <a:r>
              <a:rPr sz="1600" dirty="0">
                <a:latin typeface="Arial" panose="020B0604020202020204" pitchFamily="34" charset="0"/>
                <a:cs typeface="Arial" panose="020B0604020202020204" pitchFamily="34" charset="0"/>
              </a:rPr>
              <a:t>PM</a:t>
            </a:r>
            <a:r>
              <a:rPr sz="1600" baseline="-28352" dirty="0">
                <a:latin typeface="Arial" panose="020B0604020202020204" pitchFamily="34" charset="0"/>
                <a:cs typeface="Arial" panose="020B0604020202020204" pitchFamily="34" charset="0"/>
              </a:rPr>
              <a:t>10 </a:t>
            </a:r>
            <a:r>
              <a:rPr sz="1600" dirty="0">
                <a:latin typeface="Arial" panose="020B0604020202020204" pitchFamily="34" charset="0"/>
                <a:ea typeface="Arial"/>
                <a:cs typeface="Arial" panose="020B0604020202020204" pitchFamily="34" charset="0"/>
                <a:sym typeface="Arial"/>
              </a:rPr>
              <a:t>: </a:t>
            </a:r>
            <a:r>
              <a:rPr lang="en-GB" sz="1600" dirty="0" smtClean="0">
                <a:latin typeface="Arial" panose="020B0604020202020204" pitchFamily="34" charset="0"/>
                <a:ea typeface="Arial"/>
                <a:cs typeface="Arial" panose="020B0604020202020204" pitchFamily="34" charset="0"/>
                <a:sym typeface="Arial"/>
              </a:rPr>
              <a:t>are tiny </a:t>
            </a:r>
            <a:r>
              <a:rPr sz="1600" dirty="0" smtClean="0">
                <a:latin typeface="Arial" panose="020B0604020202020204" pitchFamily="34" charset="0"/>
                <a:ea typeface="Arial"/>
                <a:cs typeface="Arial" panose="020B0604020202020204" pitchFamily="34" charset="0"/>
                <a:sym typeface="Arial"/>
              </a:rPr>
              <a:t>inhalable</a:t>
            </a:r>
            <a:r>
              <a:rPr sz="1600" dirty="0">
                <a:latin typeface="Arial" panose="020B0604020202020204" pitchFamily="34" charset="0"/>
                <a:ea typeface="Arial"/>
                <a:cs typeface="Arial" panose="020B0604020202020204" pitchFamily="34" charset="0"/>
                <a:sym typeface="Arial"/>
              </a:rPr>
              <a:t> </a:t>
            </a:r>
            <a:r>
              <a:rPr sz="1600" dirty="0" smtClean="0">
                <a:latin typeface="Arial" panose="020B0604020202020204" pitchFamily="34" charset="0"/>
                <a:ea typeface="Arial"/>
                <a:cs typeface="Arial" panose="020B0604020202020204" pitchFamily="34" charset="0"/>
                <a:sym typeface="Arial"/>
              </a:rPr>
              <a:t>particles</a:t>
            </a:r>
            <a:r>
              <a:rPr lang="en-GB" sz="1600" dirty="0" smtClean="0">
                <a:latin typeface="Arial" panose="020B0604020202020204" pitchFamily="34" charset="0"/>
                <a:ea typeface="Arial"/>
                <a:cs typeface="Arial" panose="020B0604020202020204" pitchFamily="34" charset="0"/>
                <a:sym typeface="Arial"/>
              </a:rPr>
              <a:t> </a:t>
            </a:r>
            <a:r>
              <a:rPr sz="1600" dirty="0" smtClean="0">
                <a:latin typeface="Arial" panose="020B0604020202020204" pitchFamily="34" charset="0"/>
                <a:ea typeface="Arial"/>
                <a:cs typeface="Arial" panose="020B0604020202020204" pitchFamily="34" charset="0"/>
                <a:sym typeface="Arial"/>
              </a:rPr>
              <a:t>that </a:t>
            </a:r>
            <a:r>
              <a:rPr sz="1600" dirty="0">
                <a:latin typeface="Arial" panose="020B0604020202020204" pitchFamily="34" charset="0"/>
                <a:ea typeface="Arial"/>
                <a:cs typeface="Arial" panose="020B0604020202020204" pitchFamily="34" charset="0"/>
                <a:sym typeface="Arial"/>
              </a:rPr>
              <a:t>are generally 10 </a:t>
            </a:r>
            <a:r>
              <a:rPr sz="1600" dirty="0" err="1">
                <a:latin typeface="Arial" panose="020B0604020202020204" pitchFamily="34" charset="0"/>
                <a:ea typeface="Arial"/>
                <a:cs typeface="Arial" panose="020B0604020202020204" pitchFamily="34" charset="0"/>
                <a:sym typeface="Arial"/>
              </a:rPr>
              <a:t>micrometres</a:t>
            </a:r>
            <a:r>
              <a:rPr sz="1600" dirty="0">
                <a:latin typeface="Arial" panose="020B0604020202020204" pitchFamily="34" charset="0"/>
                <a:ea typeface="Arial"/>
                <a:cs typeface="Arial" panose="020B0604020202020204" pitchFamily="34" charset="0"/>
                <a:sym typeface="Arial"/>
              </a:rPr>
              <a:t> and </a:t>
            </a:r>
            <a:r>
              <a:rPr sz="1600" dirty="0" smtClean="0">
                <a:latin typeface="Arial" panose="020B0604020202020204" pitchFamily="34" charset="0"/>
                <a:ea typeface="Arial"/>
                <a:cs typeface="Arial" panose="020B0604020202020204" pitchFamily="34" charset="0"/>
                <a:sym typeface="Arial"/>
              </a:rPr>
              <a:t>smaller</a:t>
            </a:r>
            <a:r>
              <a:rPr lang="en-GB" sz="1600" dirty="0" smtClean="0">
                <a:latin typeface="Arial" panose="020B0604020202020204" pitchFamily="34" charset="0"/>
                <a:ea typeface="Arial"/>
                <a:cs typeface="Arial" panose="020B0604020202020204" pitchFamily="34" charset="0"/>
                <a:sym typeface="Arial"/>
              </a:rPr>
              <a:t>.</a:t>
            </a:r>
            <a:endParaRPr sz="1600" dirty="0">
              <a:latin typeface="Arial" panose="020B0604020202020204" pitchFamily="34" charset="0"/>
              <a:ea typeface="Arial"/>
              <a:cs typeface="Arial" panose="020B0604020202020204" pitchFamily="34" charset="0"/>
              <a:sym typeface="Arial"/>
            </a:endParaRPr>
          </a:p>
          <a:p>
            <a:pPr marL="194310" indent="-194310" defTabSz="777240">
              <a:spcBef>
                <a:spcPts val="800"/>
              </a:spcBef>
              <a:buSzPct val="80000"/>
              <a:buBlip>
                <a:blip r:embed="rId2"/>
              </a:buBlip>
              <a:defRPr sz="1700"/>
            </a:pPr>
            <a:r>
              <a:rPr sz="1600" dirty="0">
                <a:latin typeface="Arial" panose="020B0604020202020204" pitchFamily="34" charset="0"/>
                <a:cs typeface="Arial" panose="020B0604020202020204" pitchFamily="34" charset="0"/>
              </a:rPr>
              <a:t>PM</a:t>
            </a:r>
            <a:r>
              <a:rPr sz="1600" baseline="-28352" dirty="0">
                <a:latin typeface="Arial" panose="020B0604020202020204" pitchFamily="34" charset="0"/>
                <a:cs typeface="Arial" panose="020B0604020202020204" pitchFamily="34" charset="0"/>
              </a:rPr>
              <a:t>2.5</a:t>
            </a:r>
            <a:r>
              <a:rPr sz="1600" dirty="0">
                <a:latin typeface="Arial" panose="020B0604020202020204" pitchFamily="34" charset="0"/>
                <a:ea typeface="Arial"/>
                <a:cs typeface="Arial" panose="020B0604020202020204" pitchFamily="34" charset="0"/>
                <a:sym typeface="Arial"/>
              </a:rPr>
              <a:t> : </a:t>
            </a:r>
            <a:r>
              <a:rPr lang="en-GB" sz="1600" dirty="0" smtClean="0">
                <a:latin typeface="Arial" panose="020B0604020202020204" pitchFamily="34" charset="0"/>
                <a:ea typeface="Arial"/>
                <a:cs typeface="Arial" panose="020B0604020202020204" pitchFamily="34" charset="0"/>
                <a:sym typeface="Arial"/>
              </a:rPr>
              <a:t>is even smaller in size than the PM</a:t>
            </a:r>
            <a:r>
              <a:rPr lang="en-GB" sz="1600" baseline="-28352" dirty="0" smtClean="0">
                <a:latin typeface="Arial" panose="020B0604020202020204" pitchFamily="34" charset="0"/>
                <a:cs typeface="Arial" panose="020B0604020202020204" pitchFamily="34" charset="0"/>
              </a:rPr>
              <a:t>10</a:t>
            </a:r>
            <a:r>
              <a:rPr lang="en-GB" sz="1600" dirty="0" smtClean="0">
                <a:latin typeface="Arial" panose="020B0604020202020204" pitchFamily="34" charset="0"/>
                <a:cs typeface="Arial" panose="020B0604020202020204" pitchFamily="34" charset="0"/>
                <a:sym typeface="Arial"/>
              </a:rPr>
              <a:t>. The fine particles are </a:t>
            </a:r>
            <a:r>
              <a:rPr lang="en-GB" sz="1600" dirty="0" err="1" smtClean="0">
                <a:latin typeface="Arial" panose="020B0604020202020204" pitchFamily="34" charset="0"/>
                <a:cs typeface="Arial" panose="020B0604020202020204" pitchFamily="34" charset="0"/>
                <a:sym typeface="Arial"/>
              </a:rPr>
              <a:t>generaly</a:t>
            </a:r>
            <a:r>
              <a:rPr lang="en-GB" sz="1600" dirty="0" smtClean="0">
                <a:latin typeface="Arial" panose="020B0604020202020204" pitchFamily="34" charset="0"/>
                <a:cs typeface="Arial" panose="020B0604020202020204" pitchFamily="34" charset="0"/>
                <a:sym typeface="Arial"/>
              </a:rPr>
              <a:t> 2.5 </a:t>
            </a:r>
            <a:r>
              <a:rPr lang="en-GB" sz="1600" dirty="0" err="1" smtClean="0">
                <a:latin typeface="Arial" panose="020B0604020202020204" pitchFamily="34" charset="0"/>
                <a:cs typeface="Arial" panose="020B0604020202020204" pitchFamily="34" charset="0"/>
                <a:sym typeface="Arial"/>
              </a:rPr>
              <a:t>micrometers</a:t>
            </a:r>
            <a:r>
              <a:rPr lang="en-GB" sz="1600" dirty="0" smtClean="0">
                <a:latin typeface="Arial" panose="020B0604020202020204" pitchFamily="34" charset="0"/>
                <a:cs typeface="Arial" panose="020B0604020202020204" pitchFamily="34" charset="0"/>
                <a:sym typeface="Arial"/>
              </a:rPr>
              <a:t> and smaller. </a:t>
            </a:r>
            <a:endParaRPr lang="en-GB" sz="1600" dirty="0">
              <a:latin typeface="Arial" panose="020B0604020202020204" pitchFamily="34" charset="0"/>
              <a:cs typeface="Arial" panose="020B0604020202020204" pitchFamily="34" charset="0"/>
              <a:sym typeface="Arial"/>
            </a:endParaRPr>
          </a:p>
          <a:p>
            <a:pPr marL="0" indent="0" algn="ctr" defTabSz="777240">
              <a:spcBef>
                <a:spcPts val="800"/>
              </a:spcBef>
              <a:buSzPct val="80000"/>
              <a:buNone/>
              <a:defRPr sz="1700"/>
            </a:pPr>
            <a:endParaRPr lang="en-GB" sz="1600" b="1" dirty="0" smtClean="0">
              <a:latin typeface="Arial" panose="020B0604020202020204" pitchFamily="34" charset="0"/>
              <a:cs typeface="Arial" panose="020B0604020202020204" pitchFamily="34" charset="0"/>
              <a:sym typeface="Arial"/>
            </a:endParaRPr>
          </a:p>
        </p:txBody>
      </p:sp>
      <p:pic>
        <p:nvPicPr>
          <p:cNvPr id="123" name="Picture 4" descr="Picture 4"/>
          <p:cNvPicPr>
            <a:picLocks noChangeAspect="1"/>
          </p:cNvPicPr>
          <p:nvPr/>
        </p:nvPicPr>
        <p:blipFill>
          <a:blip r:embed="rId3">
            <a:extLst/>
          </a:blip>
          <a:stretch>
            <a:fillRect/>
          </a:stretch>
        </p:blipFill>
        <p:spPr>
          <a:xfrm>
            <a:off x="3441843" y="1140430"/>
            <a:ext cx="5498409" cy="3922796"/>
          </a:xfrm>
          <a:prstGeom prst="rect">
            <a:avLst/>
          </a:prstGeom>
          <a:ln w="12700">
            <a:miter lim="400000"/>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
        <p:nvSpPr>
          <p:cNvPr id="2" name="Rectangle 1"/>
          <p:cNvSpPr/>
          <p:nvPr/>
        </p:nvSpPr>
        <p:spPr>
          <a:xfrm>
            <a:off x="128016" y="5508712"/>
            <a:ext cx="8812236" cy="877163"/>
          </a:xfrm>
          <a:prstGeom prst="rect">
            <a:avLst/>
          </a:prstGeom>
        </p:spPr>
        <p:txBody>
          <a:bodyPr wrap="square">
            <a:spAutoFit/>
          </a:bodyPr>
          <a:lstStyle/>
          <a:p>
            <a:pPr defTabSz="777240">
              <a:spcBef>
                <a:spcPts val="800"/>
              </a:spcBef>
              <a:buSzPct val="80000"/>
              <a:defRPr sz="1700"/>
            </a:pPr>
            <a:r>
              <a:rPr lang="en-GB" dirty="0">
                <a:solidFill>
                  <a:schemeClr val="tx1"/>
                </a:solidFill>
                <a:latin typeface="Arial" panose="020B0604020202020204" pitchFamily="34" charset="0"/>
                <a:cs typeface="Arial" panose="020B0604020202020204" pitchFamily="34" charset="0"/>
                <a:sym typeface="Arial"/>
              </a:rPr>
              <a:t>How small is 2.5 </a:t>
            </a:r>
            <a:r>
              <a:rPr lang="en-GB" dirty="0" err="1">
                <a:solidFill>
                  <a:schemeClr val="tx1"/>
                </a:solidFill>
                <a:latin typeface="Arial" panose="020B0604020202020204" pitchFamily="34" charset="0"/>
                <a:cs typeface="Arial" panose="020B0604020202020204" pitchFamily="34" charset="0"/>
                <a:sym typeface="Arial"/>
              </a:rPr>
              <a:t>micrometers</a:t>
            </a:r>
            <a:r>
              <a:rPr lang="en-GB" dirty="0">
                <a:solidFill>
                  <a:schemeClr val="tx1"/>
                </a:solidFill>
                <a:latin typeface="Arial" panose="020B0604020202020204" pitchFamily="34" charset="0"/>
                <a:cs typeface="Arial" panose="020B0604020202020204" pitchFamily="34" charset="0"/>
                <a:sym typeface="Arial"/>
              </a:rPr>
              <a:t>? Think about </a:t>
            </a:r>
            <a:r>
              <a:rPr lang="en-GB" dirty="0">
                <a:solidFill>
                  <a:schemeClr val="tx1"/>
                </a:solidFill>
                <a:latin typeface="Arial" panose="020B0604020202020204" pitchFamily="34" charset="0"/>
                <a:cs typeface="Arial" panose="020B0604020202020204" pitchFamily="34" charset="0"/>
              </a:rPr>
              <a:t>a single hair from your head. The average human hair is about 70 micrometres in diameter – making it 30 times larger than the largest fine particle that comes from pollution.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6" descr="Picture 6"/>
          <p:cNvPicPr>
            <a:picLocks noChangeAspect="1"/>
          </p:cNvPicPr>
          <p:nvPr/>
        </p:nvPicPr>
        <p:blipFill>
          <a:blip r:embed="rId3">
            <a:extLst/>
          </a:blip>
          <a:srcRect l="5662" r="5489"/>
          <a:stretch>
            <a:fillRect/>
          </a:stretch>
        </p:blipFill>
        <p:spPr>
          <a:xfrm>
            <a:off x="4647890" y="3495335"/>
            <a:ext cx="4318002" cy="3240003"/>
          </a:xfrm>
          <a:prstGeom prst="rect">
            <a:avLst/>
          </a:prstGeom>
          <a:ln w="12700">
            <a:miter lim="400000"/>
          </a:ln>
        </p:spPr>
      </p:pic>
      <p:pic>
        <p:nvPicPr>
          <p:cNvPr id="126" name="Picture 8" descr="Picture 8"/>
          <p:cNvPicPr>
            <a:picLocks noChangeAspect="1"/>
          </p:cNvPicPr>
          <p:nvPr/>
        </p:nvPicPr>
        <p:blipFill>
          <a:blip r:embed="rId4">
            <a:extLst/>
          </a:blip>
          <a:srcRect l="6160"/>
          <a:stretch>
            <a:fillRect/>
          </a:stretch>
        </p:blipFill>
        <p:spPr>
          <a:xfrm>
            <a:off x="189305" y="3550199"/>
            <a:ext cx="4321772" cy="3240003"/>
          </a:xfrm>
          <a:prstGeom prst="rect">
            <a:avLst/>
          </a:prstGeom>
          <a:ln w="12700">
            <a:miter lim="400000"/>
          </a:ln>
        </p:spPr>
      </p:pic>
      <p:pic>
        <p:nvPicPr>
          <p:cNvPr id="127" name="Picture 10" descr="Picture 10"/>
          <p:cNvPicPr>
            <a:picLocks noChangeAspect="1"/>
          </p:cNvPicPr>
          <p:nvPr/>
        </p:nvPicPr>
        <p:blipFill>
          <a:blip r:embed="rId5">
            <a:extLst/>
          </a:blip>
          <a:srcRect l="18744" t="14553" r="17940" b="14047"/>
          <a:stretch>
            <a:fillRect/>
          </a:stretch>
        </p:blipFill>
        <p:spPr>
          <a:xfrm>
            <a:off x="189304" y="121483"/>
            <a:ext cx="4318003" cy="3240005"/>
          </a:xfrm>
          <a:prstGeom prst="rect">
            <a:avLst/>
          </a:prstGeom>
          <a:ln w="12700">
            <a:miter lim="400000"/>
          </a:ln>
        </p:spPr>
      </p:pic>
      <p:pic>
        <p:nvPicPr>
          <p:cNvPr id="128" name="Picture 2" descr="Picture 2"/>
          <p:cNvPicPr>
            <a:picLocks noChangeAspect="1"/>
          </p:cNvPicPr>
          <p:nvPr/>
        </p:nvPicPr>
        <p:blipFill>
          <a:blip r:embed="rId6">
            <a:extLst/>
          </a:blip>
          <a:srcRect l="15277" r="12960"/>
          <a:stretch>
            <a:fillRect/>
          </a:stretch>
        </p:blipFill>
        <p:spPr>
          <a:xfrm>
            <a:off x="4647889" y="121485"/>
            <a:ext cx="4318003" cy="3240000"/>
          </a:xfrm>
          <a:prstGeom prst="rect">
            <a:avLst/>
          </a:prstGeom>
          <a:ln w="12700">
            <a:miter lim="400000"/>
          </a:ln>
        </p:spPr>
      </p:pic>
      <p:sp>
        <p:nvSpPr>
          <p:cNvPr id="129" name="Content Placeholder 2"/>
          <p:cNvSpPr txBox="1"/>
          <p:nvPr/>
        </p:nvSpPr>
        <p:spPr>
          <a:xfrm>
            <a:off x="3037152" y="3053083"/>
            <a:ext cx="3069695" cy="97919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defTabSz="914400">
              <a:lnSpc>
                <a:spcPct val="90000"/>
              </a:lnSpc>
              <a:defRPr sz="3000">
                <a:latin typeface="Arial"/>
                <a:ea typeface="Arial"/>
                <a:cs typeface="Arial"/>
                <a:sym typeface="Arial"/>
              </a:defRPr>
            </a:lvl1pPr>
          </a:lstStyle>
          <a:p>
            <a:r>
              <a:t>Why do we need clean air?</a:t>
            </a:r>
          </a:p>
        </p:txBody>
      </p:sp>
      <p:sp>
        <p:nvSpPr>
          <p:cNvPr id="130" name="HEART"/>
          <p:cNvSpPr txBox="1"/>
          <p:nvPr/>
        </p:nvSpPr>
        <p:spPr>
          <a:xfrm>
            <a:off x="1960241" y="1556108"/>
            <a:ext cx="780090"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HEART</a:t>
            </a:r>
          </a:p>
        </p:txBody>
      </p:sp>
      <p:sp>
        <p:nvSpPr>
          <p:cNvPr id="131" name="LUNGS"/>
          <p:cNvSpPr txBox="1"/>
          <p:nvPr/>
        </p:nvSpPr>
        <p:spPr>
          <a:xfrm>
            <a:off x="6283785" y="1556108"/>
            <a:ext cx="791251"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LUNGS</a:t>
            </a:r>
          </a:p>
        </p:txBody>
      </p:sp>
      <p:sp>
        <p:nvSpPr>
          <p:cNvPr id="132" name="ASTHMA"/>
          <p:cNvSpPr txBox="1"/>
          <p:nvPr/>
        </p:nvSpPr>
        <p:spPr>
          <a:xfrm>
            <a:off x="1879818" y="4929959"/>
            <a:ext cx="940936"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ASTHMA</a:t>
            </a:r>
          </a:p>
        </p:txBody>
      </p:sp>
      <p:sp>
        <p:nvSpPr>
          <p:cNvPr id="133" name="CONCENTRATION"/>
          <p:cNvSpPr txBox="1"/>
          <p:nvPr/>
        </p:nvSpPr>
        <p:spPr>
          <a:xfrm>
            <a:off x="5890271" y="4929959"/>
            <a:ext cx="1833234"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CONCENTRATION</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5934" y="229013"/>
            <a:ext cx="1344534" cy="58961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6"/>
          <p:cNvGrpSpPr/>
          <p:nvPr/>
        </p:nvGrpSpPr>
        <p:grpSpPr>
          <a:xfrm>
            <a:off x="175982" y="160599"/>
            <a:ext cx="8781269" cy="6591363"/>
            <a:chOff x="0" y="-1"/>
            <a:chExt cx="8781268" cy="6591362"/>
          </a:xfrm>
        </p:grpSpPr>
        <p:pic>
          <p:nvPicPr>
            <p:cNvPr id="137" name="Picture 4" descr="Picture 4"/>
            <p:cNvPicPr>
              <a:picLocks noChangeAspect="1"/>
            </p:cNvPicPr>
            <p:nvPr/>
          </p:nvPicPr>
          <p:blipFill>
            <a:blip r:embed="rId3">
              <a:extLst/>
            </a:blip>
            <a:srcRect l="2392" r="32244"/>
            <a:stretch>
              <a:fillRect/>
            </a:stretch>
          </p:blipFill>
          <p:spPr>
            <a:xfrm>
              <a:off x="4454924" y="3351358"/>
              <a:ext cx="4299048" cy="3240004"/>
            </a:xfrm>
            <a:prstGeom prst="rect">
              <a:avLst/>
            </a:prstGeom>
            <a:ln w="12700" cap="flat">
              <a:noFill/>
              <a:miter lim="400000"/>
            </a:ln>
            <a:effectLst/>
          </p:spPr>
        </p:pic>
        <p:pic>
          <p:nvPicPr>
            <p:cNvPr id="138" name="Picture 6" descr="Picture 6"/>
            <p:cNvPicPr>
              <a:picLocks noChangeAspect="1"/>
            </p:cNvPicPr>
            <p:nvPr/>
          </p:nvPicPr>
          <p:blipFill>
            <a:blip r:embed="rId4">
              <a:extLst/>
            </a:blip>
            <a:srcRect l="12740" r="12111"/>
            <a:stretch>
              <a:fillRect/>
            </a:stretch>
          </p:blipFill>
          <p:spPr>
            <a:xfrm>
              <a:off x="4454924" y="-2"/>
              <a:ext cx="4326344" cy="3240005"/>
            </a:xfrm>
            <a:prstGeom prst="rect">
              <a:avLst/>
            </a:prstGeom>
            <a:ln w="12700" cap="flat">
              <a:noFill/>
              <a:miter lim="400000"/>
            </a:ln>
            <a:effectLst/>
          </p:spPr>
        </p:pic>
        <p:pic>
          <p:nvPicPr>
            <p:cNvPr id="139" name="Picture 8" descr="Picture 8"/>
            <p:cNvPicPr>
              <a:picLocks noChangeAspect="1"/>
            </p:cNvPicPr>
            <p:nvPr/>
          </p:nvPicPr>
          <p:blipFill>
            <a:blip r:embed="rId5">
              <a:extLst/>
            </a:blip>
            <a:srcRect l="11052"/>
            <a:stretch>
              <a:fillRect/>
            </a:stretch>
          </p:blipFill>
          <p:spPr>
            <a:xfrm>
              <a:off x="-1" y="-1"/>
              <a:ext cx="4320004" cy="3237843"/>
            </a:xfrm>
            <a:prstGeom prst="rect">
              <a:avLst/>
            </a:prstGeom>
            <a:ln w="12700" cap="flat">
              <a:noFill/>
              <a:miter lim="400000"/>
            </a:ln>
            <a:effectLst/>
          </p:spPr>
        </p:pic>
        <p:pic>
          <p:nvPicPr>
            <p:cNvPr id="140" name="Picture 2" descr="Picture 2"/>
            <p:cNvPicPr>
              <a:picLocks noChangeAspect="1"/>
            </p:cNvPicPr>
            <p:nvPr/>
          </p:nvPicPr>
          <p:blipFill>
            <a:blip r:embed="rId6">
              <a:extLst/>
            </a:blip>
            <a:stretch>
              <a:fillRect/>
            </a:stretch>
          </p:blipFill>
          <p:spPr>
            <a:xfrm>
              <a:off x="0" y="3351358"/>
              <a:ext cx="4320004" cy="3240004"/>
            </a:xfrm>
            <a:prstGeom prst="rect">
              <a:avLst/>
            </a:prstGeom>
            <a:ln w="12700" cap="flat">
              <a:noFill/>
              <a:miter lim="400000"/>
            </a:ln>
            <a:effectLst/>
          </p:spPr>
        </p:pic>
      </p:grpSp>
      <p:sp>
        <p:nvSpPr>
          <p:cNvPr id="142" name="Content Placeholder 2"/>
          <p:cNvSpPr txBox="1"/>
          <p:nvPr/>
        </p:nvSpPr>
        <p:spPr>
          <a:xfrm>
            <a:off x="3037152" y="3053083"/>
            <a:ext cx="3069695" cy="97919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defTabSz="795527">
              <a:lnSpc>
                <a:spcPct val="90000"/>
              </a:lnSpc>
              <a:defRPr sz="2600">
                <a:latin typeface="Arial"/>
                <a:ea typeface="Arial"/>
                <a:cs typeface="Arial"/>
                <a:sym typeface="Arial"/>
              </a:defRPr>
            </a:lvl1pPr>
          </a:lstStyle>
          <a:p>
            <a:r>
              <a:t>Where do pollutants come from?</a:t>
            </a:r>
          </a:p>
        </p:txBody>
      </p:sp>
      <p:sp>
        <p:nvSpPr>
          <p:cNvPr id="143" name="POLLEN"/>
          <p:cNvSpPr txBox="1"/>
          <p:nvPr/>
        </p:nvSpPr>
        <p:spPr>
          <a:xfrm>
            <a:off x="1960241" y="1556108"/>
            <a:ext cx="898185"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POLLEN</a:t>
            </a:r>
          </a:p>
        </p:txBody>
      </p:sp>
      <p:sp>
        <p:nvSpPr>
          <p:cNvPr id="144" name="VOLCANOES"/>
          <p:cNvSpPr txBox="1"/>
          <p:nvPr/>
        </p:nvSpPr>
        <p:spPr>
          <a:xfrm>
            <a:off x="6331334" y="1556108"/>
            <a:ext cx="1324800"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VOLCANOES</a:t>
            </a:r>
          </a:p>
        </p:txBody>
      </p:sp>
      <p:sp>
        <p:nvSpPr>
          <p:cNvPr id="145" name="FIRES"/>
          <p:cNvSpPr txBox="1"/>
          <p:nvPr/>
        </p:nvSpPr>
        <p:spPr>
          <a:xfrm>
            <a:off x="1960242" y="5010508"/>
            <a:ext cx="665901"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FIRES</a:t>
            </a:r>
          </a:p>
        </p:txBody>
      </p:sp>
      <p:sp>
        <p:nvSpPr>
          <p:cNvPr id="146" name="DUST"/>
          <p:cNvSpPr txBox="1"/>
          <p:nvPr/>
        </p:nvSpPr>
        <p:spPr>
          <a:xfrm>
            <a:off x="6544643" y="5010508"/>
            <a:ext cx="647930"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DUST</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5421" y="268742"/>
            <a:ext cx="1344534" cy="589611"/>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4" descr="Picture 4"/>
          <p:cNvPicPr>
            <a:picLocks noChangeAspect="1"/>
          </p:cNvPicPr>
          <p:nvPr/>
        </p:nvPicPr>
        <p:blipFill>
          <a:blip r:embed="rId3">
            <a:extLst/>
          </a:blip>
          <a:srcRect l="1918" r="17891"/>
          <a:stretch>
            <a:fillRect/>
          </a:stretch>
        </p:blipFill>
        <p:spPr>
          <a:xfrm>
            <a:off x="165685" y="118043"/>
            <a:ext cx="4325740" cy="3240023"/>
          </a:xfrm>
          <a:prstGeom prst="rect">
            <a:avLst/>
          </a:prstGeom>
          <a:ln w="12700">
            <a:miter lim="400000"/>
          </a:ln>
        </p:spPr>
      </p:pic>
      <p:pic>
        <p:nvPicPr>
          <p:cNvPr id="151" name="Picture 8" descr="Picture 8"/>
          <p:cNvPicPr>
            <a:picLocks noChangeAspect="1"/>
          </p:cNvPicPr>
          <p:nvPr/>
        </p:nvPicPr>
        <p:blipFill>
          <a:blip r:embed="rId4">
            <a:extLst/>
          </a:blip>
          <a:srcRect l="1696" r="9335"/>
          <a:stretch>
            <a:fillRect/>
          </a:stretch>
        </p:blipFill>
        <p:spPr>
          <a:xfrm>
            <a:off x="166677" y="3472353"/>
            <a:ext cx="4323883" cy="3240003"/>
          </a:xfrm>
          <a:prstGeom prst="rect">
            <a:avLst/>
          </a:prstGeom>
          <a:ln w="12700">
            <a:miter lim="400000"/>
          </a:ln>
        </p:spPr>
      </p:pic>
      <p:pic>
        <p:nvPicPr>
          <p:cNvPr id="152" name="Picture 10" descr="Picture 10"/>
          <p:cNvPicPr>
            <a:picLocks noChangeAspect="1"/>
          </p:cNvPicPr>
          <p:nvPr/>
        </p:nvPicPr>
        <p:blipFill>
          <a:blip r:embed="rId5">
            <a:extLst/>
          </a:blip>
          <a:srcRect l="13981" r="6402" b="10206"/>
          <a:stretch>
            <a:fillRect/>
          </a:stretch>
        </p:blipFill>
        <p:spPr>
          <a:xfrm>
            <a:off x="4607738" y="3472353"/>
            <a:ext cx="4317859" cy="3240003"/>
          </a:xfrm>
          <a:prstGeom prst="rect">
            <a:avLst/>
          </a:prstGeom>
          <a:ln w="12700">
            <a:miter lim="400000"/>
          </a:ln>
        </p:spPr>
      </p:pic>
      <p:pic>
        <p:nvPicPr>
          <p:cNvPr id="153" name="Picture 2" descr="Picture 2"/>
          <p:cNvPicPr>
            <a:picLocks noChangeAspect="1"/>
          </p:cNvPicPr>
          <p:nvPr/>
        </p:nvPicPr>
        <p:blipFill>
          <a:blip r:embed="rId6">
            <a:extLst/>
          </a:blip>
          <a:srcRect l="10885"/>
          <a:stretch>
            <a:fillRect/>
          </a:stretch>
        </p:blipFill>
        <p:spPr>
          <a:xfrm>
            <a:off x="4607740" y="118043"/>
            <a:ext cx="4331009" cy="3240023"/>
          </a:xfrm>
          <a:prstGeom prst="rect">
            <a:avLst/>
          </a:prstGeom>
          <a:ln w="12700">
            <a:miter lim="400000"/>
          </a:ln>
        </p:spPr>
      </p:pic>
      <p:sp>
        <p:nvSpPr>
          <p:cNvPr id="154" name="Content Placeholder 2"/>
          <p:cNvSpPr txBox="1"/>
          <p:nvPr/>
        </p:nvSpPr>
        <p:spPr>
          <a:xfrm>
            <a:off x="3037152" y="2939401"/>
            <a:ext cx="3069695" cy="97919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defTabSz="768094">
              <a:lnSpc>
                <a:spcPct val="90000"/>
              </a:lnSpc>
              <a:defRPr sz="2500">
                <a:latin typeface="Arial"/>
                <a:ea typeface="Arial"/>
                <a:cs typeface="Arial"/>
                <a:sym typeface="Arial"/>
              </a:defRPr>
            </a:lvl1pPr>
          </a:lstStyle>
          <a:p>
            <a:r>
              <a:t>Where does pollution come from?</a:t>
            </a:r>
          </a:p>
        </p:txBody>
      </p:sp>
      <p:sp>
        <p:nvSpPr>
          <p:cNvPr id="155" name="ROAD TRAFFIC"/>
          <p:cNvSpPr txBox="1"/>
          <p:nvPr/>
        </p:nvSpPr>
        <p:spPr>
          <a:xfrm>
            <a:off x="1693541" y="1552665"/>
            <a:ext cx="1584655"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ROAD TRAFFIC</a:t>
            </a:r>
          </a:p>
        </p:txBody>
      </p:sp>
      <p:sp>
        <p:nvSpPr>
          <p:cNvPr id="156" name="HEATING"/>
          <p:cNvSpPr txBox="1"/>
          <p:nvPr/>
        </p:nvSpPr>
        <p:spPr>
          <a:xfrm>
            <a:off x="6317646" y="4906976"/>
            <a:ext cx="998308"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HEATING</a:t>
            </a:r>
          </a:p>
        </p:txBody>
      </p:sp>
      <p:sp>
        <p:nvSpPr>
          <p:cNvPr id="157" name="TRAINS"/>
          <p:cNvSpPr txBox="1"/>
          <p:nvPr/>
        </p:nvSpPr>
        <p:spPr>
          <a:xfrm>
            <a:off x="6317646" y="1552665"/>
            <a:ext cx="836904"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TRAINS</a:t>
            </a:r>
          </a:p>
        </p:txBody>
      </p:sp>
      <p:sp>
        <p:nvSpPr>
          <p:cNvPr id="158" name="INDUSTRY"/>
          <p:cNvSpPr txBox="1"/>
          <p:nvPr/>
        </p:nvSpPr>
        <p:spPr>
          <a:xfrm>
            <a:off x="1879560" y="4906976"/>
            <a:ext cx="1106246" cy="370837"/>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INDUSTRY</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0479" y="205917"/>
            <a:ext cx="1344534" cy="589611"/>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162" name="Picture 11" descr="Picture 11"/>
          <p:cNvPicPr>
            <a:picLocks noChangeAspect="1"/>
          </p:cNvPicPr>
          <p:nvPr/>
        </p:nvPicPr>
        <p:blipFill>
          <a:blip r:embed="rId3">
            <a:extLst/>
          </a:blip>
          <a:stretch>
            <a:fillRect/>
          </a:stretch>
        </p:blipFill>
        <p:spPr>
          <a:xfrm>
            <a:off x="190199" y="1520575"/>
            <a:ext cx="8734244" cy="4914997"/>
          </a:xfrm>
          <a:prstGeom prst="rect">
            <a:avLst/>
          </a:prstGeom>
          <a:ln w="12700">
            <a:miter lim="400000"/>
          </a:ln>
        </p:spPr>
      </p:pic>
      <p:sp>
        <p:nvSpPr>
          <p:cNvPr id="163" name="Title 1"/>
          <p:cNvSpPr txBox="1">
            <a:spLocks noGrp="1"/>
          </p:cNvSpPr>
          <p:nvPr>
            <p:ph type="title"/>
          </p:nvPr>
        </p:nvSpPr>
        <p:spPr>
          <a:xfrm>
            <a:off x="190199" y="102742"/>
            <a:ext cx="8504288" cy="1325564"/>
          </a:xfrm>
          <a:prstGeom prst="rect">
            <a:avLst/>
          </a:prstGeom>
        </p:spPr>
        <p:txBody>
          <a:bodyPr/>
          <a:lstStyle>
            <a:lvl1pPr>
              <a:defRPr>
                <a:latin typeface="Arial"/>
                <a:ea typeface="Arial"/>
                <a:cs typeface="Arial"/>
                <a:sym typeface="Arial"/>
              </a:defRPr>
            </a:lvl1pPr>
          </a:lstStyle>
          <a:p>
            <a:r>
              <a:t>Pollution in Cities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Off val="20196"/>
          </a:schemeClr>
        </a:solidFill>
        <a:effectLst/>
      </p:bgPr>
    </p:bg>
    <p:spTree>
      <p:nvGrpSpPr>
        <p:cNvPr id="1" name=""/>
        <p:cNvGrpSpPr/>
        <p:nvPr/>
      </p:nvGrpSpPr>
      <p:grpSpPr>
        <a:xfrm>
          <a:off x="0" y="0"/>
          <a:ext cx="0" cy="0"/>
          <a:chOff x="0" y="0"/>
          <a:chExt cx="0" cy="0"/>
        </a:xfrm>
      </p:grpSpPr>
      <p:sp>
        <p:nvSpPr>
          <p:cNvPr id="167" name="Title 1"/>
          <p:cNvSpPr txBox="1">
            <a:spLocks noGrp="1"/>
          </p:cNvSpPr>
          <p:nvPr>
            <p:ph type="title"/>
          </p:nvPr>
        </p:nvSpPr>
        <p:spPr>
          <a:xfrm>
            <a:off x="628650" y="365125"/>
            <a:ext cx="7886700" cy="1325564"/>
          </a:xfrm>
          <a:prstGeom prst="rect">
            <a:avLst/>
          </a:prstGeom>
        </p:spPr>
        <p:txBody>
          <a:bodyPr/>
          <a:lstStyle>
            <a:lvl1pPr>
              <a:defRPr>
                <a:latin typeface="Arial"/>
                <a:ea typeface="Arial"/>
                <a:cs typeface="Arial"/>
                <a:sym typeface="Arial"/>
              </a:defRPr>
            </a:lvl1pPr>
          </a:lstStyle>
          <a:p>
            <a:r>
              <a:t>Pollution in Cities</a:t>
            </a:r>
          </a:p>
        </p:txBody>
      </p:sp>
      <p:pic>
        <p:nvPicPr>
          <p:cNvPr id="168" name="Picture 6" descr="Picture 6"/>
          <p:cNvPicPr>
            <a:picLocks noChangeAspect="1"/>
          </p:cNvPicPr>
          <p:nvPr/>
        </p:nvPicPr>
        <p:blipFill>
          <a:blip r:embed="rId3">
            <a:extLst/>
          </a:blip>
          <a:stretch>
            <a:fillRect/>
          </a:stretch>
        </p:blipFill>
        <p:spPr>
          <a:xfrm>
            <a:off x="685402" y="1490063"/>
            <a:ext cx="7773197" cy="5186332"/>
          </a:xfrm>
          <a:prstGeom prst="rect">
            <a:avLst/>
          </a:prstGeom>
          <a:ln w="12700">
            <a:miter lim="400000"/>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238" y="105333"/>
            <a:ext cx="1344534" cy="589611"/>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TotalTime>
  <Words>2469</Words>
  <Application>Microsoft Office PowerPoint</Application>
  <PresentationFormat>On-screen Show (4:3)</PresentationFormat>
  <Paragraphs>149</Paragraphs>
  <Slides>22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Helvetica</vt:lpstr>
      <vt:lpstr>SignPainter-HouseScript Semibol</vt:lpstr>
      <vt:lpstr>Office Theme</vt:lpstr>
      <vt:lpstr>Idling and Air Quality Workshop </vt:lpstr>
      <vt:lpstr>PowerPoint Presentation</vt:lpstr>
      <vt:lpstr>What pollutants are there in the air?</vt:lpstr>
      <vt:lpstr>PowerPoint Presentation</vt:lpstr>
      <vt:lpstr>PowerPoint Presentation</vt:lpstr>
      <vt:lpstr>PowerPoint Presentation</vt:lpstr>
      <vt:lpstr>PowerPoint Presentation</vt:lpstr>
      <vt:lpstr>Pollution in Cities</vt:lpstr>
      <vt:lpstr>Pollution in Cities</vt:lpstr>
      <vt:lpstr>Greater London - annual mean NO2 concentrations in 2016</vt:lpstr>
      <vt:lpstr>Newham - Annual Mean NO2 Concentrations 2016</vt:lpstr>
      <vt:lpstr>What do we know about air quality in Newham?</vt:lpstr>
      <vt:lpstr>What do we know about air quality in Newham?</vt:lpstr>
      <vt:lpstr>PowerPoint Presentation</vt:lpstr>
      <vt:lpstr>PowerPoint Presentation</vt:lpstr>
      <vt:lpstr>PowerPoint Presentation</vt:lpstr>
      <vt:lpstr>PowerPoint Presentation</vt:lpstr>
      <vt:lpstr>PowerPoint Presentation</vt:lpstr>
      <vt:lpstr>PowerPoint Presentation</vt:lpstr>
      <vt:lpstr>The next two slides are not part of the presentation to students.  If you have any questions or queries, please contact: Lijana.Mitrijevaite@Newham.gov.uk  </vt:lpstr>
      <vt:lpstr>Sir John Heron Primary School in Manor Park was the first school in the borough to host an ‘Anti-Vehicle Idling’ event!</vt:lpstr>
      <vt:lpstr>How to deliver anti-idling action event at your school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Idling and Air Pollution Workshop </dc:title>
  <cp:lastModifiedBy>Lijana Mitrijevaite</cp:lastModifiedBy>
  <cp:revision>8</cp:revision>
  <dcterms:modified xsi:type="dcterms:W3CDTF">2020-06-30T11:48:40Z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