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36"/>
  </p:notesMasterIdLst>
  <p:sldIdLst>
    <p:sldId id="276" r:id="rId5"/>
    <p:sldId id="303" r:id="rId6"/>
    <p:sldId id="304" r:id="rId7"/>
    <p:sldId id="314" r:id="rId8"/>
    <p:sldId id="315" r:id="rId9"/>
    <p:sldId id="307" r:id="rId10"/>
    <p:sldId id="317" r:id="rId11"/>
    <p:sldId id="282" r:id="rId12"/>
    <p:sldId id="283" r:id="rId13"/>
    <p:sldId id="316" r:id="rId14"/>
    <p:sldId id="296" r:id="rId15"/>
    <p:sldId id="295" r:id="rId16"/>
    <p:sldId id="311" r:id="rId17"/>
    <p:sldId id="302" r:id="rId18"/>
    <p:sldId id="280" r:id="rId19"/>
    <p:sldId id="279" r:id="rId20"/>
    <p:sldId id="281" r:id="rId21"/>
    <p:sldId id="291" r:id="rId22"/>
    <p:sldId id="293" r:id="rId23"/>
    <p:sldId id="313" r:id="rId24"/>
    <p:sldId id="289" r:id="rId25"/>
    <p:sldId id="312" r:id="rId26"/>
    <p:sldId id="299" r:id="rId27"/>
    <p:sldId id="284" r:id="rId28"/>
    <p:sldId id="285" r:id="rId29"/>
    <p:sldId id="286" r:id="rId30"/>
    <p:sldId id="288" r:id="rId31"/>
    <p:sldId id="287" r:id="rId32"/>
    <p:sldId id="277" r:id="rId33"/>
    <p:sldId id="278" r:id="rId34"/>
    <p:sldId id="301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Ward" initials="AW" lastIdx="7" clrIdx="0">
    <p:extLst>
      <p:ext uri="{19B8F6BF-5375-455C-9EA6-DF929625EA0E}">
        <p15:presenceInfo xmlns:p15="http://schemas.microsoft.com/office/powerpoint/2012/main" userId="S-1-5-21-2032500944-680512171-4281770524-123475" providerId="AD"/>
      </p:ext>
    </p:extLst>
  </p:cmAuthor>
  <p:cmAuthor id="2" name="Daniel Durcan" initials="DD" lastIdx="6" clrIdx="1">
    <p:extLst>
      <p:ext uri="{19B8F6BF-5375-455C-9EA6-DF929625EA0E}">
        <p15:presenceInfo xmlns:p15="http://schemas.microsoft.com/office/powerpoint/2012/main" userId="6e4db70178934be1" providerId="Windows Live"/>
      </p:ext>
    </p:extLst>
  </p:cmAuthor>
  <p:cmAuthor id="3" name="Sally Taylor" initials="ST" lastIdx="1" clrIdx="2">
    <p:extLst>
      <p:ext uri="{19B8F6BF-5375-455C-9EA6-DF929625EA0E}">
        <p15:presenceInfo xmlns:p15="http://schemas.microsoft.com/office/powerpoint/2012/main" userId="59a9b7d6a97e512f" providerId="Windows Live"/>
      </p:ext>
    </p:extLst>
  </p:cmAuthor>
  <p:cmAuthor id="4" name="Rokhsana Fiaz" initials="RF" lastIdx="2" clrIdx="3">
    <p:extLst>
      <p:ext uri="{19B8F6BF-5375-455C-9EA6-DF929625EA0E}">
        <p15:presenceInfo xmlns:p15="http://schemas.microsoft.com/office/powerpoint/2012/main" userId="S-1-5-21-2032500944-680512171-4281770524-94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253"/>
    <a:srgbClr val="DF247B"/>
    <a:srgbClr val="EE4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87082" autoAdjust="0"/>
  </p:normalViewPr>
  <p:slideViewPr>
    <p:cSldViewPr snapToGrid="0">
      <p:cViewPr varScale="1">
        <p:scale>
          <a:sx n="87" d="100"/>
          <a:sy n="87" d="100"/>
        </p:scale>
        <p:origin x="1416" y="52"/>
      </p:cViewPr>
      <p:guideLst/>
    </p:cSldViewPr>
  </p:slideViewPr>
  <p:outlineViewPr>
    <p:cViewPr>
      <p:scale>
        <a:sx n="33" d="100"/>
        <a:sy n="33" d="100"/>
      </p:scale>
      <p:origin x="0" y="-54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1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187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356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2455258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861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683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TP</a:t>
            </a:r>
            <a:r>
              <a:rPr lang="en-GB" baseline="0" dirty="0"/>
              <a:t> to talk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803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697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193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17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02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801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584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33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28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36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14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94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1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18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123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78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303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94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Relationship Id="rId22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svg"/><Relationship Id="rId18" Type="http://schemas.openxmlformats.org/officeDocument/2006/relationships/image" Target="../media/image40.png"/><Relationship Id="rId3" Type="http://schemas.openxmlformats.org/officeDocument/2006/relationships/image" Target="../media/image43.jpg"/><Relationship Id="rId21" Type="http://schemas.openxmlformats.org/officeDocument/2006/relationships/image" Target="../media/image29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2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3.svg"/><Relationship Id="rId5" Type="http://schemas.openxmlformats.org/officeDocument/2006/relationships/image" Target="../media/image25.svg"/><Relationship Id="rId15" Type="http://schemas.openxmlformats.org/officeDocument/2006/relationships/image" Target="../media/image37.svg"/><Relationship Id="rId23" Type="http://schemas.openxmlformats.org/officeDocument/2006/relationships/image" Target="../media/image35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4.png"/><Relationship Id="rId9" Type="http://schemas.openxmlformats.org/officeDocument/2006/relationships/image" Target="../media/image39.svg"/><Relationship Id="rId14" Type="http://schemas.openxmlformats.org/officeDocument/2006/relationships/image" Target="../media/image36.png"/><Relationship Id="rId2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ewham.budget@newham.gov.uk" TargetMode="External"/><Relationship Id="rId4" Type="http://schemas.openxmlformats.org/officeDocument/2006/relationships/hyperlink" Target="http://www.newham.gov.uk/budgetengagem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FA33-202A-6B46-BCCE-07D70034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58773-E075-B741-88B5-6213558F4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64D07A-3E93-9241-AEAF-74B99A8E8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0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2230-8EA8-E340-9C95-FA199162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4C463-D7AA-CC41-BC42-144132F75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F2B64D-E484-3A4D-85A7-5818B3E6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8"/>
            <a:ext cx="9144000" cy="68522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0FE43A-699D-4CD4-9C2B-55B7DAB914E4}"/>
              </a:ext>
            </a:extLst>
          </p:cNvPr>
          <p:cNvSpPr txBox="1">
            <a:spLocks/>
          </p:cNvSpPr>
          <p:nvPr/>
        </p:nvSpPr>
        <p:spPr bwMode="auto">
          <a:xfrm>
            <a:off x="212651" y="1292264"/>
            <a:ext cx="876122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Covid-19 </a:t>
            </a:r>
            <a:r>
              <a:rPr lang="en-GB" sz="24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mpact</a:t>
            </a:r>
            <a:r>
              <a:rPr lang="en-GB" sz="2400" b="1" noProof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Arial"/>
              </a:rPr>
              <a:t>on the Budget at a time when we are s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upporting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 residents through the pandemic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072BB4-63F8-4259-9A57-D88D79008A16}"/>
              </a:ext>
            </a:extLst>
          </p:cNvPr>
          <p:cNvSpPr txBox="1">
            <a:spLocks/>
          </p:cNvSpPr>
          <p:nvPr/>
        </p:nvSpPr>
        <p:spPr>
          <a:xfrm>
            <a:off x="311700" y="2044486"/>
            <a:ext cx="8619649" cy="427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#HelpNewham, Covid-19 Health Champions, Well Newham and Newham Food Alliance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30,000 residents assisted through #HelpNewham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2,637 isolated residents reached by the befriending service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64,000 support parcels provided by #HelpNewham and the Newham Food Alliance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Provided a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total £4m Council Tax Hardship support to 27,000 Households on the lowest incomes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Supported Local Businesses -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£170m of business support grants and rates relief have gone to businesses, including £13m of discretionary grants mainly to micro businesses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Campaigning for fair and proper government funding, including for a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Covid-19 Deprivation </a:t>
            </a:r>
            <a:r>
              <a:rPr lang="en-GB" b="1" dirty="0">
                <a:solidFill>
                  <a:srgbClr val="000000"/>
                </a:solidFill>
              </a:rPr>
              <a:t>P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remium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71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F5D8-E0AF-FC4F-928D-9EF7BB7D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414BF-9D5E-3F42-8A25-F1F64D9CB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5AF2C071-F7A6-EB47-AF4F-B8B403D79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1180"/>
            <a:ext cx="9144000" cy="7286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83B350-24E7-4213-AB06-A7AD645F6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4" y="1066056"/>
            <a:ext cx="7565792" cy="49442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AA3DC3-D47E-4F18-8C37-439190EE6CF4}"/>
              </a:ext>
            </a:extLst>
          </p:cNvPr>
          <p:cNvSpPr txBox="1">
            <a:spLocks/>
          </p:cNvSpPr>
          <p:nvPr/>
        </p:nvSpPr>
        <p:spPr bwMode="auto">
          <a:xfrm>
            <a:off x="81776" y="424035"/>
            <a:ext cx="68516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Government funding has not kept up</a:t>
            </a:r>
          </a:p>
        </p:txBody>
      </p:sp>
    </p:spTree>
    <p:extLst>
      <p:ext uri="{BB962C8B-B14F-4D97-AF65-F5344CB8AC3E}">
        <p14:creationId xmlns:p14="http://schemas.microsoft.com/office/powerpoint/2010/main" val="420055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2974-E43E-BB42-8F09-DB580712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D5D0-1EB0-E842-BDEF-229F8AE49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40F34458-A0B0-AA4F-BD84-4BCF1955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54"/>
            <a:ext cx="9144000" cy="68522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AA2055C-24CC-4C4B-80AF-76BABD2BF5B6}"/>
              </a:ext>
            </a:extLst>
          </p:cNvPr>
          <p:cNvSpPr txBox="1">
            <a:spLocks/>
          </p:cNvSpPr>
          <p:nvPr/>
        </p:nvSpPr>
        <p:spPr>
          <a:xfrm>
            <a:off x="326568" y="1356866"/>
            <a:ext cx="85206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20000"/>
              </a:spcBef>
              <a:buClr>
                <a:srgbClr val="D10074"/>
              </a:buClr>
            </a:pPr>
            <a:r>
              <a:rPr lang="en-GB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 the 2021/22 Budget, and Responding to Covid-19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5BFD76-A8AE-4F71-88E2-E616A093A39B}"/>
              </a:ext>
            </a:extLst>
          </p:cNvPr>
          <p:cNvSpPr txBox="1">
            <a:spLocks/>
          </p:cNvSpPr>
          <p:nvPr/>
        </p:nvSpPr>
        <p:spPr>
          <a:xfrm>
            <a:off x="326568" y="1826050"/>
            <a:ext cx="8604781" cy="414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sz="2200" dirty="0">
                <a:solidFill>
                  <a:schemeClr val="tx1"/>
                </a:solidFill>
                <a:ea typeface="+mn-ea"/>
                <a:cs typeface="+mn-cs"/>
              </a:rPr>
              <a:t>A combination of: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ea typeface="+mn-ea"/>
                <a:cs typeface="+mn-cs"/>
              </a:rPr>
              <a:t>Continued support through the pandemic – including £12.5m of extra costs for Adult Social Care, £4m on Children’s Social Care.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ea typeface="+mn-ea"/>
                <a:cs typeface="+mn-cs"/>
              </a:rPr>
              <a:t>Shortfall in Government Covid-19 funding, longer term impact on the Council’s income sources and £4.5m less from local taxation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ea typeface="+mn-ea"/>
                <a:cs typeface="+mn-cs"/>
              </a:rPr>
              <a:t>Results in a budget gap - </a:t>
            </a:r>
            <a:r>
              <a:rPr lang="en-GB" sz="2200" b="1" dirty="0">
                <a:solidFill>
                  <a:schemeClr val="tx1"/>
                </a:solidFill>
                <a:ea typeface="+mn-ea"/>
                <a:cs typeface="+mn-cs"/>
              </a:rPr>
              <a:t>£12m </a:t>
            </a:r>
            <a:r>
              <a:rPr lang="en-GB" sz="2200" dirty="0">
                <a:solidFill>
                  <a:schemeClr val="tx1"/>
                </a:solidFill>
                <a:ea typeface="+mn-ea"/>
                <a:cs typeface="+mn-cs"/>
              </a:rPr>
              <a:t>- and some difficult savings decisions, on top of £40m savings agreed in our March 2020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>
              <a:lnSpc>
                <a:spcPct val="100000"/>
              </a:lnSpc>
            </a:pPr>
            <a:r>
              <a:rPr lang="en-GB" sz="2400" b="1" dirty="0">
                <a:solidFill>
                  <a:schemeClr val="tx1"/>
                </a:solidFill>
                <a:ea typeface="+mn-ea"/>
                <a:cs typeface="+mn-cs"/>
              </a:rPr>
              <a:t>March 2020 Investments and Key Financial Commitments will be maintained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F5D8-E0AF-FC4F-928D-9EF7BB7D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414BF-9D5E-3F42-8A25-F1F64D9CB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5AF2C071-F7A6-EB47-AF4F-B8B403D79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22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B49FBF-4949-476C-860D-1CE32E46B692}"/>
              </a:ext>
            </a:extLst>
          </p:cNvPr>
          <p:cNvSpPr txBox="1">
            <a:spLocks/>
          </p:cNvSpPr>
          <p:nvPr/>
        </p:nvSpPr>
        <p:spPr bwMode="auto">
          <a:xfrm>
            <a:off x="157396" y="1340048"/>
            <a:ext cx="68516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Budget Overview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B49FBF-4949-476C-860D-1CE32E46B692}"/>
              </a:ext>
            </a:extLst>
          </p:cNvPr>
          <p:cNvSpPr txBox="1">
            <a:spLocks/>
          </p:cNvSpPr>
          <p:nvPr/>
        </p:nvSpPr>
        <p:spPr bwMode="auto">
          <a:xfrm>
            <a:off x="234548" y="2323210"/>
            <a:ext cx="8674904" cy="14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Andrew Ward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Assistant Director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Finance and Transformation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99" y="3785368"/>
            <a:ext cx="1886143" cy="21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5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 idx="4294967295"/>
          </p:nvPr>
        </p:nvSpPr>
        <p:spPr>
          <a:xfrm>
            <a:off x="0" y="-4763"/>
            <a:ext cx="9144000" cy="561900"/>
          </a:xfrm>
          <a:prstGeom prst="rect">
            <a:avLst/>
          </a:prstGeom>
          <a:solidFill>
            <a:srgbClr val="DF247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2400"/>
            </a:pPr>
            <a:r>
              <a:rPr lang="en-GB" b="1" dirty="0">
                <a:solidFill>
                  <a:schemeClr val="tx2"/>
                </a:solidFill>
              </a:rPr>
              <a:t>A Snapshot – What the Council does for you</a:t>
            </a:r>
            <a:endParaRPr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32FCE-99B5-4F52-AEB1-FE41EE1E45CD}"/>
              </a:ext>
            </a:extLst>
          </p:cNvPr>
          <p:cNvSpPr txBox="1"/>
          <p:nvPr/>
        </p:nvSpPr>
        <p:spPr>
          <a:xfrm>
            <a:off x="511097" y="908015"/>
            <a:ext cx="809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income Newham Council receives – from your Council Tax; Government grants, and other income is invested back into services for residents and businesses, including: </a:t>
            </a:r>
          </a:p>
        </p:txBody>
      </p:sp>
      <p:pic>
        <p:nvPicPr>
          <p:cNvPr id="7" name="Graphic 6" descr="Books outline">
            <a:extLst>
              <a:ext uri="{FF2B5EF4-FFF2-40B4-BE49-F238E27FC236}">
                <a16:creationId xmlns:a16="http://schemas.microsoft.com/office/drawing/2014/main" id="{88C8449D-93D0-4C73-9FE4-09585A80C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1901" y="4649245"/>
            <a:ext cx="672792" cy="672792"/>
          </a:xfrm>
          <a:prstGeom prst="rect">
            <a:avLst/>
          </a:prstGeom>
        </p:spPr>
      </p:pic>
      <p:pic>
        <p:nvPicPr>
          <p:cNvPr id="9" name="Graphic 8" descr="House outline">
            <a:extLst>
              <a:ext uri="{FF2B5EF4-FFF2-40B4-BE49-F238E27FC236}">
                <a16:creationId xmlns:a16="http://schemas.microsoft.com/office/drawing/2014/main" id="{7DAFF619-A307-4276-BAF4-B06CD62F4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5619" y="1870224"/>
            <a:ext cx="665356" cy="665356"/>
          </a:xfrm>
          <a:prstGeom prst="rect">
            <a:avLst/>
          </a:prstGeom>
        </p:spPr>
      </p:pic>
      <p:pic>
        <p:nvPicPr>
          <p:cNvPr id="13" name="Graphic 12" descr="Graduation cap outline">
            <a:extLst>
              <a:ext uri="{FF2B5EF4-FFF2-40B4-BE49-F238E27FC236}">
                <a16:creationId xmlns:a16="http://schemas.microsoft.com/office/drawing/2014/main" id="{4F93889B-F36E-4812-9CA3-5BCF3DB3A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500" y="1870224"/>
            <a:ext cx="665356" cy="665356"/>
          </a:xfrm>
          <a:prstGeom prst="rect">
            <a:avLst/>
          </a:prstGeom>
        </p:spPr>
      </p:pic>
      <p:pic>
        <p:nvPicPr>
          <p:cNvPr id="17" name="Graphic 16" descr="Medical outline">
            <a:extLst>
              <a:ext uri="{FF2B5EF4-FFF2-40B4-BE49-F238E27FC236}">
                <a16:creationId xmlns:a16="http://schemas.microsoft.com/office/drawing/2014/main" id="{4914B29B-BDBA-443F-A66C-AC67A36489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4685" y="4564122"/>
            <a:ext cx="776869" cy="776869"/>
          </a:xfrm>
          <a:prstGeom prst="rect">
            <a:avLst/>
          </a:prstGeom>
        </p:spPr>
      </p:pic>
      <p:pic>
        <p:nvPicPr>
          <p:cNvPr id="19" name="Graphic 18" descr="No Littering outline">
            <a:extLst>
              <a:ext uri="{FF2B5EF4-FFF2-40B4-BE49-F238E27FC236}">
                <a16:creationId xmlns:a16="http://schemas.microsoft.com/office/drawing/2014/main" id="{186D0EB7-F965-4404-A253-6EC2C2F55C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987" y="5437888"/>
            <a:ext cx="646770" cy="646770"/>
          </a:xfrm>
          <a:prstGeom prst="rect">
            <a:avLst/>
          </a:prstGeom>
        </p:spPr>
      </p:pic>
      <p:pic>
        <p:nvPicPr>
          <p:cNvPr id="21" name="Graphic 20" descr="Deciduous tree outline">
            <a:extLst>
              <a:ext uri="{FF2B5EF4-FFF2-40B4-BE49-F238E27FC236}">
                <a16:creationId xmlns:a16="http://schemas.microsoft.com/office/drawing/2014/main" id="{F662F39D-2583-4664-8782-1858D2D52C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21901" y="3665107"/>
            <a:ext cx="672792" cy="672792"/>
          </a:xfrm>
          <a:prstGeom prst="rect">
            <a:avLst/>
          </a:prstGeom>
        </p:spPr>
      </p:pic>
      <p:pic>
        <p:nvPicPr>
          <p:cNvPr id="23" name="Graphic 22" descr="Heart with pulse outline">
            <a:extLst>
              <a:ext uri="{FF2B5EF4-FFF2-40B4-BE49-F238E27FC236}">
                <a16:creationId xmlns:a16="http://schemas.microsoft.com/office/drawing/2014/main" id="{C8F9D0DF-2463-4E23-8545-9345B4BF54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7795" y="3665107"/>
            <a:ext cx="718962" cy="7189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2A370B8-4DA1-46D8-9E2D-F27FD9FEBDB7}"/>
              </a:ext>
            </a:extLst>
          </p:cNvPr>
          <p:cNvSpPr txBox="1"/>
          <p:nvPr/>
        </p:nvSpPr>
        <p:spPr>
          <a:xfrm>
            <a:off x="1274068" y="1668746"/>
            <a:ext cx="335233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Education - £448m</a:t>
            </a:r>
          </a:p>
          <a:p>
            <a:pPr>
              <a:lnSpc>
                <a:spcPct val="150000"/>
              </a:lnSpc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Business support - £170m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Covid-19 support and impact - £75m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Public Health  - £31m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Waste collection - £22m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" name="Graphic 25" descr="Fork and knife outline">
            <a:extLst>
              <a:ext uri="{FF2B5EF4-FFF2-40B4-BE49-F238E27FC236}">
                <a16:creationId xmlns:a16="http://schemas.microsoft.com/office/drawing/2014/main" id="{DD19BEF3-DAC4-4296-968C-F4620D2AF7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21901" y="2816074"/>
            <a:ext cx="613639" cy="61363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E62E3DF-A9A1-41A1-92B2-968BE252E1DA}"/>
              </a:ext>
            </a:extLst>
          </p:cNvPr>
          <p:cNvSpPr txBox="1"/>
          <p:nvPr/>
        </p:nvSpPr>
        <p:spPr>
          <a:xfrm>
            <a:off x="5605596" y="1911650"/>
            <a:ext cx="3352339" cy="557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Housing - £20m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School meals - £6m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Environment - £6m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Libraries - £3.7m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Leisure &amp; Recreation - £2m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" name="Graphic 28" descr="Tennis outline">
            <a:extLst>
              <a:ext uri="{FF2B5EF4-FFF2-40B4-BE49-F238E27FC236}">
                <a16:creationId xmlns:a16="http://schemas.microsoft.com/office/drawing/2014/main" id="{D9666B4F-3236-459F-A2D0-5DDE305D78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89405" y="5500650"/>
            <a:ext cx="672792" cy="672792"/>
          </a:xfrm>
          <a:prstGeom prst="rect">
            <a:avLst/>
          </a:prstGeom>
        </p:spPr>
      </p:pic>
      <p:pic>
        <p:nvPicPr>
          <p:cNvPr id="31" name="Graphic 30" descr="Shopping cart outline">
            <a:extLst>
              <a:ext uri="{FF2B5EF4-FFF2-40B4-BE49-F238E27FC236}">
                <a16:creationId xmlns:a16="http://schemas.microsoft.com/office/drawing/2014/main" id="{598171F2-2450-46D5-8069-BDA1660D5F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8551" y="2758857"/>
            <a:ext cx="650489" cy="6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9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2230-8EA8-E340-9C95-FA199162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4C463-D7AA-CC41-BC42-144132F75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F2B64D-E484-3A4D-85A7-5818B3E6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8"/>
            <a:ext cx="9144000" cy="6852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32DDCE-C457-467E-A1C0-81FB9A9B0EFD}"/>
              </a:ext>
            </a:extLst>
          </p:cNvPr>
          <p:cNvSpPr txBox="1"/>
          <p:nvPr/>
        </p:nvSpPr>
        <p:spPr>
          <a:xfrm>
            <a:off x="79752" y="1394625"/>
            <a:ext cx="2699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Departmental Spend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094" y="1727244"/>
            <a:ext cx="7015811" cy="43225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6847" y="4216845"/>
            <a:ext cx="2142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66p in every pound is spent on adults and children’s services  </a:t>
            </a:r>
          </a:p>
        </p:txBody>
      </p:sp>
    </p:spTree>
    <p:extLst>
      <p:ext uri="{BB962C8B-B14F-4D97-AF65-F5344CB8AC3E}">
        <p14:creationId xmlns:p14="http://schemas.microsoft.com/office/powerpoint/2010/main" val="1927447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BBAD-580C-FD48-B0BA-8F5886A4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18FA3-663E-A64F-B6A2-C5A724873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FB07A2-2CDB-B043-A470-DC6E428E8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8"/>
            <a:ext cx="9144000" cy="68522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D18CC7-6E93-48C0-BD17-EBE627997F2F}"/>
              </a:ext>
            </a:extLst>
          </p:cNvPr>
          <p:cNvSpPr txBox="1">
            <a:spLocks/>
          </p:cNvSpPr>
          <p:nvPr/>
        </p:nvSpPr>
        <p:spPr>
          <a:xfrm>
            <a:off x="94243" y="1463769"/>
            <a:ext cx="3303162" cy="48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tx1"/>
                </a:solidFill>
              </a:rPr>
              <a:t>How that spend is funded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886" y="2017338"/>
            <a:ext cx="6849942" cy="39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2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F5D8-E0AF-FC4F-928D-9EF7BB7D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414BF-9D5E-3F42-8A25-F1F64D9CB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5AF2C071-F7A6-EB47-AF4F-B8B403D79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663002-F2DB-4973-AA9A-E51297230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9" b="2057"/>
          <a:stretch/>
        </p:blipFill>
        <p:spPr>
          <a:xfrm>
            <a:off x="662894" y="2051029"/>
            <a:ext cx="7496920" cy="40070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B49FBF-4949-476C-860D-1CE32E46B692}"/>
              </a:ext>
            </a:extLst>
          </p:cNvPr>
          <p:cNvSpPr txBox="1">
            <a:spLocks/>
          </p:cNvSpPr>
          <p:nvPr/>
        </p:nvSpPr>
        <p:spPr bwMode="auto">
          <a:xfrm>
            <a:off x="157396" y="1340048"/>
            <a:ext cx="68516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Local Government Funding has been cut over the last 10 years</a:t>
            </a:r>
          </a:p>
        </p:txBody>
      </p:sp>
    </p:spTree>
    <p:extLst>
      <p:ext uri="{BB962C8B-B14F-4D97-AF65-F5344CB8AC3E}">
        <p14:creationId xmlns:p14="http://schemas.microsoft.com/office/powerpoint/2010/main" val="2532801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F5D8-E0AF-FC4F-928D-9EF7BB7D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414BF-9D5E-3F42-8A25-F1F64D9CB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5AF2C071-F7A6-EB47-AF4F-B8B403D79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2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4B76CCC-D835-4B0C-A9CF-E5EE688457DF}"/>
              </a:ext>
            </a:extLst>
          </p:cNvPr>
          <p:cNvSpPr txBox="1">
            <a:spLocks/>
          </p:cNvSpPr>
          <p:nvPr/>
        </p:nvSpPr>
        <p:spPr>
          <a:xfrm>
            <a:off x="311700" y="1398699"/>
            <a:ext cx="7747779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Council Tax in Newham is one of the lowest in London and the lowest in East London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5A2F5-1003-4319-9505-2246ECF67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13" y="2433531"/>
            <a:ext cx="7231020" cy="3552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29" y="1991053"/>
            <a:ext cx="2392326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Band D Bills in 20/21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 b="1" dirty="0"/>
              <a:t>Newham	£1,051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 b="1" dirty="0"/>
              <a:t>Tower Hamlets  £1,060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 b="1" dirty="0"/>
              <a:t>Hackney   £1,179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 b="1" dirty="0"/>
              <a:t>Barking &amp; Dagenham  £1,285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 b="1" dirty="0"/>
              <a:t>Waltham Forest £1,428 </a:t>
            </a:r>
          </a:p>
          <a:p>
            <a:pPr marL="228600" indent="-228600">
              <a:buAutoNum type="arabicPeriod"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87755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F4B8-D61A-3F4E-8F13-15721D48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2909B-86F7-2A4E-82CC-D23EDBBA9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5825B8E-02BC-E04A-9E09-4AA71D3EC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4847"/>
            <a:ext cx="9144000" cy="6599481"/>
          </a:xfrm>
          <a:prstGeom prst="rect">
            <a:avLst/>
          </a:prstGeom>
        </p:spPr>
      </p:pic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A8D3FE83-8949-47B1-99DC-310E990D7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613553"/>
              </p:ext>
            </p:extLst>
          </p:nvPr>
        </p:nvGraphicFramePr>
        <p:xfrm>
          <a:off x="404121" y="1137424"/>
          <a:ext cx="8335757" cy="5152586"/>
        </p:xfrm>
        <a:graphic>
          <a:graphicData uri="http://schemas.openxmlformats.org/drawingml/2006/table">
            <a:tbl>
              <a:tblPr firstRow="1" bandRow="1"/>
              <a:tblGrid>
                <a:gridCol w="7231268">
                  <a:extLst>
                    <a:ext uri="{9D8B030D-6E8A-4147-A177-3AD203B41FA5}">
                      <a16:colId xmlns:a16="http://schemas.microsoft.com/office/drawing/2014/main" val="4263317434"/>
                    </a:ext>
                  </a:extLst>
                </a:gridCol>
                <a:gridCol w="1104489">
                  <a:extLst>
                    <a:ext uri="{9D8B030D-6E8A-4147-A177-3AD203B41FA5}">
                      <a16:colId xmlns:a16="http://schemas.microsoft.com/office/drawing/2014/main" val="2023286279"/>
                    </a:ext>
                  </a:extLst>
                </a:gridCol>
              </a:tblGrid>
              <a:tr h="55315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  <a:sym typeface="Arial"/>
                        </a:rPr>
                        <a:t>Financial Commitments: what we’ll continue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311709"/>
                  </a:ext>
                </a:extLst>
              </a:tr>
              <a:tr h="5940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b="1" dirty="0"/>
                        <a:t>Eat For Free</a:t>
                      </a:r>
                      <a:r>
                        <a:rPr lang="en-GB" b="1" baseline="0" dirty="0"/>
                        <a:t> and Food Security</a:t>
                      </a:r>
                      <a:r>
                        <a:rPr lang="en-GB" dirty="0"/>
                        <a:t>:</a:t>
                      </a:r>
                      <a:r>
                        <a:rPr lang="en-GB" baseline="0" dirty="0"/>
                        <a:t> Continue to fund school meals for all Primary school children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£6m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76851"/>
                  </a:ext>
                </a:extLst>
              </a:tr>
              <a:tr h="5940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b="1" dirty="0"/>
                        <a:t>Address Poverty</a:t>
                      </a:r>
                      <a:r>
                        <a:rPr lang="en-GB" dirty="0"/>
                        <a:t>: Help</a:t>
                      </a:r>
                      <a:r>
                        <a:rPr lang="en-GB" baseline="0" dirty="0"/>
                        <a:t> Low-Income Households by safeguarding the Council Tax Support Scheme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£2m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74442"/>
                  </a:ext>
                </a:extLst>
              </a:tr>
              <a:tr h="5940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b="1" dirty="0"/>
                        <a:t>London Living Wage</a:t>
                      </a:r>
                      <a:r>
                        <a:rPr lang="en-GB" dirty="0"/>
                        <a:t>: pay London</a:t>
                      </a:r>
                      <a:r>
                        <a:rPr lang="en-GB" baseline="0" dirty="0"/>
                        <a:t> Living Wage for new contracts in 2021/22, will cost £3m in the year alone = £6m in total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£3m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899176"/>
                  </a:ext>
                </a:extLst>
              </a:tr>
              <a:tr h="5940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b="1" dirty="0"/>
                        <a:t>Keeping</a:t>
                      </a:r>
                      <a:r>
                        <a:rPr lang="en-GB" b="1" baseline="0" dirty="0"/>
                        <a:t> Residents Safe</a:t>
                      </a:r>
                      <a:r>
                        <a:rPr lang="en-GB" baseline="0" dirty="0"/>
                        <a:t>: retain the Met Police Enforcement Partnership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£1m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154529"/>
                  </a:ext>
                </a:extLst>
              </a:tr>
              <a:tr h="3841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b="1" dirty="0"/>
                        <a:t>Protecting Core</a:t>
                      </a:r>
                      <a:r>
                        <a:rPr lang="en-GB" b="1" baseline="0" dirty="0"/>
                        <a:t> Services</a:t>
                      </a:r>
                      <a:r>
                        <a:rPr lang="en-GB" baseline="0" dirty="0"/>
                        <a:t>: Maintaining Weekly Bin Collections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£1m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03787"/>
                  </a:ext>
                </a:extLst>
              </a:tr>
              <a:tr h="84868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b="1" dirty="0"/>
                        <a:t>Maintaining</a:t>
                      </a:r>
                      <a:r>
                        <a:rPr lang="en-GB" b="1" baseline="0" dirty="0"/>
                        <a:t> Community Hubs</a:t>
                      </a:r>
                      <a:r>
                        <a:rPr lang="en-GB" baseline="0" dirty="0"/>
                        <a:t>: Keeping our Libraries open. All our Libraries will be kept open, with the whole of the budget retained as set out in Feb 2020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£4m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28618"/>
                  </a:ext>
                </a:extLst>
              </a:tr>
              <a:tr h="5940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b="1" dirty="0"/>
                        <a:t>Valuing our</a:t>
                      </a:r>
                      <a:r>
                        <a:rPr lang="en-GB" b="1" baseline="0" dirty="0"/>
                        <a:t> staff</a:t>
                      </a:r>
                      <a:r>
                        <a:rPr lang="en-GB" baseline="0" dirty="0"/>
                        <a:t>: the Council will retain national terms and conditions on staff pay. Pay increases = £2.5m for 2021/22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£3m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420344"/>
                  </a:ext>
                </a:extLst>
              </a:tr>
              <a:tr h="3841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/>
                        <a:t>£20m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62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94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F5D8-E0AF-FC4F-928D-9EF7BB7D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414BF-9D5E-3F42-8A25-F1F64D9CB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5AF2C071-F7A6-EB47-AF4F-B8B403D79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B49FBF-4949-476C-860D-1CE32E46B692}"/>
              </a:ext>
            </a:extLst>
          </p:cNvPr>
          <p:cNvSpPr txBox="1">
            <a:spLocks/>
          </p:cNvSpPr>
          <p:nvPr/>
        </p:nvSpPr>
        <p:spPr bwMode="auto">
          <a:xfrm>
            <a:off x="157396" y="1340048"/>
            <a:ext cx="68516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Welco</a:t>
            </a:r>
            <a:r>
              <a:rPr lang="en-GB" sz="2400" b="1" noProof="0" dirty="0">
                <a:solidFill>
                  <a:schemeClr val="tx1"/>
                </a:solidFill>
                <a:latin typeface="Arial"/>
              </a:rPr>
              <a:t>me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B49FBF-4949-476C-860D-1CE32E46B692}"/>
              </a:ext>
            </a:extLst>
          </p:cNvPr>
          <p:cNvSpPr txBox="1">
            <a:spLocks/>
          </p:cNvSpPr>
          <p:nvPr/>
        </p:nvSpPr>
        <p:spPr bwMode="auto">
          <a:xfrm>
            <a:off x="73152" y="2316740"/>
            <a:ext cx="8997696" cy="157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dirty="0">
                <a:solidFill>
                  <a:schemeClr val="tx1"/>
                </a:solidFill>
              </a:rPr>
              <a:t>Councillor Charlene McLean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Deputy Mayor (Statutory)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Cabinet Member for Resident Engagement &amp; Participation </a:t>
            </a:r>
            <a:r>
              <a:rPr lang="en-GB" dirty="0">
                <a:solidFill>
                  <a:schemeClr val="tx1"/>
                </a:solidFill>
              </a:rPr>
              <a:t>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100" y="3768548"/>
            <a:ext cx="1683799" cy="22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76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2230-8EA8-E340-9C95-FA199162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4C463-D7AA-CC41-BC42-144132F75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F2B64D-E484-3A4D-85A7-5818B3E6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29"/>
            <a:ext cx="9144000" cy="68522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98F2B7-E3AE-4EE8-9E26-836B5FA84DEC}"/>
              </a:ext>
            </a:extLst>
          </p:cNvPr>
          <p:cNvSpPr txBox="1">
            <a:spLocks/>
          </p:cNvSpPr>
          <p:nvPr/>
        </p:nvSpPr>
        <p:spPr>
          <a:xfrm>
            <a:off x="229996" y="1393198"/>
            <a:ext cx="866218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/>
              <a:t>Food Security: addressing food poverty and health inequality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C6C355-A4A5-4F11-A6B0-2C70CD76FAE9}"/>
              </a:ext>
            </a:extLst>
          </p:cNvPr>
          <p:cNvSpPr txBox="1">
            <a:spLocks/>
          </p:cNvSpPr>
          <p:nvPr/>
        </p:nvSpPr>
        <p:spPr bwMode="auto">
          <a:xfrm>
            <a:off x="311700" y="1971428"/>
            <a:ext cx="8520601" cy="41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Char char="•"/>
              <a:defRPr>
                <a:solidFill>
                  <a:srgbClr val="4D4D4D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Char char="–"/>
              <a:defRPr>
                <a:solidFill>
                  <a:srgbClr val="4D4D4D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Char char="•"/>
              <a:defRPr>
                <a:solidFill>
                  <a:srgbClr val="4D4D4D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Char char="–"/>
              <a:defRPr>
                <a:solidFill>
                  <a:srgbClr val="4D4D4D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Char char="»"/>
              <a:defRPr>
                <a:solidFill>
                  <a:srgbClr val="4D4D4D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Char char="»"/>
              <a:defRPr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Char char="»"/>
              <a:defRPr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Char char="»"/>
              <a:defRPr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Char char="»"/>
              <a:defRPr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In response to the pandemic in 2020,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</a:t>
            </a:r>
            <a:r>
              <a:rPr kumimoji="0" lang="en-GB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#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HelpNewham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and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Newham Food Alliance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founded</a:t>
            </a:r>
            <a:r>
              <a:rPr lang="en-GB" sz="1800" dirty="0">
                <a:solidFill>
                  <a:schemeClr val="tx1"/>
                </a:solidFill>
                <a:latin typeface="Arial"/>
              </a:rPr>
              <a:t>: 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a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collaboration of the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Council </a:t>
            </a:r>
            <a:r>
              <a:rPr lang="en-GB" sz="1800" dirty="0">
                <a:solidFill>
                  <a:schemeClr val="tx1"/>
                </a:solidFill>
                <a:latin typeface="Arial"/>
              </a:rPr>
              <a:t>and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voluntary /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community /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faith organisations to support vulnerable residents: </a:t>
            </a:r>
          </a:p>
          <a:p>
            <a:pPr marL="742950" lvl="2" indent="-285750">
              <a:buFont typeface="Courier New" panose="02070309020205020404" pitchFamily="49" charset="0"/>
              <a:buChar char="o"/>
              <a:defRPr/>
            </a:pPr>
            <a:r>
              <a:rPr lang="en-GB" sz="1800" b="1" dirty="0">
                <a:solidFill>
                  <a:schemeClr val="tx1"/>
                </a:solidFill>
              </a:rPr>
              <a:t>940 tonnes </a:t>
            </a:r>
            <a:r>
              <a:rPr lang="en-GB" sz="1800" dirty="0">
                <a:solidFill>
                  <a:schemeClr val="tx1"/>
                </a:solidFill>
              </a:rPr>
              <a:t>of food to Newham residents with a value of </a:t>
            </a:r>
            <a:r>
              <a:rPr lang="en-GB" sz="1800" b="1" dirty="0">
                <a:solidFill>
                  <a:schemeClr val="tx1"/>
                </a:solidFill>
              </a:rPr>
              <a:t>£3.5 million </a:t>
            </a:r>
          </a:p>
          <a:p>
            <a:pPr marL="742950" lvl="2" indent="-285750">
              <a:buFont typeface="Courier New" panose="02070309020205020404" pitchFamily="49" charset="0"/>
              <a:buChar char="o"/>
              <a:defRPr/>
            </a:pPr>
            <a:r>
              <a:rPr lang="en-GB" sz="1800" b="1" dirty="0">
                <a:solidFill>
                  <a:schemeClr val="tx1"/>
                </a:solidFill>
              </a:rPr>
              <a:t>184,000 food parcels </a:t>
            </a:r>
            <a:r>
              <a:rPr lang="en-GB" sz="1800" dirty="0">
                <a:solidFill>
                  <a:schemeClr val="tx1"/>
                </a:solidFill>
              </a:rPr>
              <a:t>to Newham residents </a:t>
            </a:r>
          </a:p>
          <a:p>
            <a:pPr marL="742950" lvl="2" indent="-285750">
              <a:buFont typeface="Courier New" panose="02070309020205020404" pitchFamily="49" charset="0"/>
              <a:buChar char="o"/>
              <a:defRPr/>
            </a:pPr>
            <a:r>
              <a:rPr lang="en-GB" sz="1800" b="1" dirty="0">
                <a:solidFill>
                  <a:schemeClr val="tx1"/>
                </a:solidFill>
              </a:rPr>
              <a:t>10,000 </a:t>
            </a:r>
            <a:r>
              <a:rPr lang="en-GB" sz="1800" dirty="0">
                <a:solidFill>
                  <a:schemeClr val="tx1"/>
                </a:solidFill>
              </a:rPr>
              <a:t>children helped </a:t>
            </a:r>
          </a:p>
          <a:p>
            <a:pPr marL="742950" lvl="2" indent="-285750">
              <a:buFont typeface="Courier New" panose="02070309020205020404" pitchFamily="49" charset="0"/>
              <a:buChar char="o"/>
              <a:defRPr/>
            </a:pPr>
            <a:r>
              <a:rPr lang="en-GB" sz="1800" dirty="0">
                <a:solidFill>
                  <a:schemeClr val="tx1"/>
                </a:solidFill>
              </a:rPr>
              <a:t>More than </a:t>
            </a:r>
            <a:r>
              <a:rPr lang="en-GB" sz="1800" b="1" dirty="0">
                <a:solidFill>
                  <a:schemeClr val="tx1"/>
                </a:solidFill>
              </a:rPr>
              <a:t>17,000 </a:t>
            </a:r>
            <a:r>
              <a:rPr lang="en-GB" sz="1800" dirty="0">
                <a:solidFill>
                  <a:schemeClr val="tx1"/>
                </a:solidFill>
              </a:rPr>
              <a:t>food vouchers to address holiday hunger during Christmas holidays, with a similar amount to follow this half term  </a:t>
            </a:r>
          </a:p>
          <a:p>
            <a:pPr marL="742950" lvl="2" indent="-285750">
              <a:buFont typeface="Courier New" panose="02070309020205020404" pitchFamily="49" charset="0"/>
              <a:buChar char="o"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Saved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3.8 tonnes 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of CO2</a:t>
            </a:r>
            <a:r>
              <a:rPr kumimoji="0" lang="en-GB" sz="1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emissions </a:t>
            </a:r>
          </a:p>
          <a:p>
            <a:pPr marL="742950" lvl="2" indent="-285750">
              <a:buFont typeface="Courier New" panose="02070309020205020404" pitchFamily="49" charset="0"/>
              <a:buChar char="o"/>
              <a:defRPr/>
            </a:pPr>
            <a:r>
              <a:rPr lang="en-GB" sz="1800" baseline="0" dirty="0">
                <a:solidFill>
                  <a:schemeClr val="tx1"/>
                </a:solidFill>
                <a:latin typeface="Arial"/>
              </a:rPr>
              <a:t>More than </a:t>
            </a:r>
            <a:r>
              <a:rPr lang="en-GB" sz="1800" b="1" baseline="0" dirty="0">
                <a:solidFill>
                  <a:schemeClr val="tx1"/>
                </a:solidFill>
                <a:latin typeface="Arial"/>
              </a:rPr>
              <a:t>£6 million</a:t>
            </a:r>
            <a:r>
              <a:rPr lang="en-GB" sz="180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/>
              </a:rPr>
              <a:t>invested directly or mobilised</a:t>
            </a: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Eat for Free Scheme:</a:t>
            </a:r>
            <a:r>
              <a:rPr kumimoji="0" lang="en-GB" sz="1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</a:t>
            </a:r>
            <a:r>
              <a:rPr kumimoji="0" lang="en-GB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£6 million guaranteed </a:t>
            </a:r>
            <a:r>
              <a:rPr lang="en-GB" sz="1800" dirty="0">
                <a:solidFill>
                  <a:schemeClr val="tx1"/>
                </a:solidFill>
              </a:rPr>
              <a:t>Free School Meals </a:t>
            </a:r>
            <a:r>
              <a:rPr kumimoji="0" lang="en-GB" sz="1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to all 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primary school children, regardless</a:t>
            </a:r>
            <a:r>
              <a:rPr kumimoji="0" lang="en-GB" sz="1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of background</a:t>
            </a:r>
          </a:p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Arial"/>
              </a:rPr>
              <a:t>N</a:t>
            </a:r>
            <a:r>
              <a:rPr kumimoji="0" lang="en-GB" sz="18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ew</a:t>
            </a:r>
            <a:r>
              <a:rPr kumimoji="0" lang="en-GB" sz="1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‘Young People and Food Security’ initiative</a:t>
            </a: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0074"/>
              </a:buClr>
              <a:buSzTx/>
              <a:buFontTx/>
              <a:buChar char="–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467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BBAD-580C-FD48-B0BA-8F5886A4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18FA3-663E-A64F-B6A2-C5A724873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FB07A2-2CDB-B043-A470-DC6E428E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B61DE7-71BD-4CEE-A362-F4F98DBD8D7B}"/>
              </a:ext>
            </a:extLst>
          </p:cNvPr>
          <p:cNvSpPr txBox="1">
            <a:spLocks/>
          </p:cNvSpPr>
          <p:nvPr/>
        </p:nvSpPr>
        <p:spPr>
          <a:xfrm>
            <a:off x="496542" y="1536633"/>
            <a:ext cx="8335758" cy="413191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sz="2000" b="1" dirty="0">
                <a:solidFill>
                  <a:schemeClr val="tx1"/>
                </a:solidFill>
              </a:rPr>
              <a:t>Supporting Residents and Improving Air Quality</a:t>
            </a:r>
          </a:p>
          <a:p>
            <a:pPr marL="0" indent="0"/>
            <a:endParaRPr lang="en-GB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Council remains committed to Investing in our streets and neighbourhoods to encourage healthier and sustainable travel – walking cycling and enjoying our Borough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E.g. Investment of </a:t>
            </a:r>
            <a:r>
              <a:rPr lang="en-GB" sz="2000" b="1" dirty="0">
                <a:solidFill>
                  <a:schemeClr val="tx1"/>
                </a:solidFill>
              </a:rPr>
              <a:t>£450,000</a:t>
            </a:r>
            <a:r>
              <a:rPr lang="en-GB" sz="2000" dirty="0">
                <a:solidFill>
                  <a:schemeClr val="tx1"/>
                </a:solidFill>
              </a:rPr>
              <a:t> to create and maintain electric vehicle charging points, to enable the council and residents to move to electric vehicles</a:t>
            </a:r>
          </a:p>
          <a:p>
            <a:pPr marL="0" indent="0"/>
            <a:endParaRPr lang="en-GB" sz="2000" dirty="0">
              <a:solidFill>
                <a:schemeClr val="tx1"/>
              </a:solidFill>
            </a:endParaRPr>
          </a:p>
          <a:p>
            <a:pPr marL="0" indent="0"/>
            <a:r>
              <a:rPr lang="en-GB" sz="2000" b="1" dirty="0">
                <a:solidFill>
                  <a:schemeClr val="tx1"/>
                </a:solidFill>
              </a:rPr>
              <a:t>NB: 20% COVID 19 discount applied to Emission Based Parking Permits and a further 20% discount proposed to be approved at a Council meeting on the 2</a:t>
            </a:r>
            <a:r>
              <a:rPr lang="en-GB" sz="2000" b="1" baseline="30000" dirty="0">
                <a:solidFill>
                  <a:schemeClr val="tx1"/>
                </a:solidFill>
              </a:rPr>
              <a:t>nd</a:t>
            </a:r>
            <a:r>
              <a:rPr lang="en-GB" sz="2000" b="1" dirty="0">
                <a:solidFill>
                  <a:schemeClr val="tx1"/>
                </a:solidFill>
              </a:rPr>
              <a:t> February 2021</a:t>
            </a:r>
          </a:p>
          <a:p>
            <a:pPr marL="0" indent="0"/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2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BBAD-580C-FD48-B0BA-8F5886A4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18FA3-663E-A64F-B6A2-C5A724873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FB07A2-2CDB-B043-A470-DC6E428E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8"/>
            <a:ext cx="9144000" cy="685224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6B8B74-0804-46A0-B746-3F013A674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87231"/>
              </p:ext>
            </p:extLst>
          </p:nvPr>
        </p:nvGraphicFramePr>
        <p:xfrm>
          <a:off x="342023" y="1631836"/>
          <a:ext cx="8459954" cy="4512439"/>
        </p:xfrm>
        <a:graphic>
          <a:graphicData uri="http://schemas.openxmlformats.org/drawingml/2006/table">
            <a:tbl>
              <a:tblPr firstRow="1" bandRow="1"/>
              <a:tblGrid>
                <a:gridCol w="7339009">
                  <a:extLst>
                    <a:ext uri="{9D8B030D-6E8A-4147-A177-3AD203B41FA5}">
                      <a16:colId xmlns:a16="http://schemas.microsoft.com/office/drawing/2014/main" val="1243977615"/>
                    </a:ext>
                  </a:extLst>
                </a:gridCol>
                <a:gridCol w="1120945">
                  <a:extLst>
                    <a:ext uri="{9D8B030D-6E8A-4147-A177-3AD203B41FA5}">
                      <a16:colId xmlns:a16="http://schemas.microsoft.com/office/drawing/2014/main" val="401535838"/>
                    </a:ext>
                  </a:extLst>
                </a:gridCol>
              </a:tblGrid>
              <a:tr h="4138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sz="2400" dirty="0"/>
                        <a:t>Challenging Savings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20230"/>
                  </a:ext>
                </a:extLst>
              </a:tr>
              <a:tr h="4138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Return families to local, shared accommodation from self-contained accommodation out of the borough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£1,500k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37445"/>
                  </a:ext>
                </a:extLst>
              </a:tr>
              <a:tr h="4138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sz="1600" b="0" dirty="0"/>
                        <a:t>Adult</a:t>
                      </a:r>
                      <a:r>
                        <a:rPr lang="en-GB" sz="1600" b="0" baseline="0" dirty="0"/>
                        <a:t> Social Care contributions – reviewing the cap on charging for Social Care</a:t>
                      </a:r>
                      <a:endParaRPr lang="en-GB" sz="16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£300k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722924"/>
                  </a:ext>
                </a:extLst>
              </a:tr>
              <a:tr h="4138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sz="1600" b="0" dirty="0"/>
                        <a:t>Enrichment activities</a:t>
                      </a:r>
                      <a:r>
                        <a:rPr lang="en-GB" sz="1600" b="0" baseline="0" dirty="0"/>
                        <a:t> for pupils in schools – maintaining £750,000 per year </a:t>
                      </a:r>
                    </a:p>
                    <a:p>
                      <a:r>
                        <a:rPr lang="en-GB" sz="1600" b="0" baseline="0" dirty="0"/>
                        <a:t>plus new provision through partnership working and Youth Empowerment</a:t>
                      </a:r>
                      <a:endParaRPr lang="en-GB" sz="16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£250k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333204"/>
                  </a:ext>
                </a:extLst>
              </a:tr>
              <a:tr h="4138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sz="1600" b="0" dirty="0"/>
                        <a:t>Reform and repurpose support offer to Care Leavers</a:t>
                      </a:r>
                      <a:r>
                        <a:rPr lang="en-GB" sz="1600" b="0" baseline="0" dirty="0"/>
                        <a:t> 21 years + </a:t>
                      </a:r>
                      <a:endParaRPr lang="en-GB" sz="16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£900k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438940"/>
                  </a:ext>
                </a:extLst>
              </a:tr>
              <a:tr h="4138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sz="1600" b="0" dirty="0"/>
                        <a:t>Rationalise</a:t>
                      </a:r>
                      <a:r>
                        <a:rPr lang="en-GB" sz="1600" b="0" baseline="0" dirty="0"/>
                        <a:t> use of buildings for children’s health and support</a:t>
                      </a:r>
                      <a:endParaRPr lang="en-GB" sz="16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£150k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85276"/>
                  </a:ext>
                </a:extLst>
              </a:tr>
              <a:tr h="4138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sz="1600" b="0" dirty="0"/>
                        <a:t>Review the impact</a:t>
                      </a:r>
                      <a:r>
                        <a:rPr lang="en-GB" sz="1600" b="0" baseline="0" dirty="0"/>
                        <a:t> of low traffic neighbourhoods</a:t>
                      </a:r>
                      <a:endParaRPr lang="en-GB" sz="16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£352k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649717"/>
                  </a:ext>
                </a:extLst>
              </a:tr>
              <a:tr h="4138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sz="1600" b="0" dirty="0"/>
                        <a:t>NRPF – redesigning</a:t>
                      </a:r>
                      <a:r>
                        <a:rPr lang="en-GB" sz="1600" b="0" baseline="0" dirty="0"/>
                        <a:t> help given through the immigration advice service</a:t>
                      </a:r>
                      <a:endParaRPr lang="en-GB" sz="16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£140k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205048"/>
                  </a:ext>
                </a:extLst>
              </a:tr>
              <a:tr h="4138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n-GB" sz="1600" dirty="0"/>
                        <a:t>Pause service </a:t>
                      </a:r>
                      <a:r>
                        <a:rPr lang="en-GB" sz="1600" baseline="0" dirty="0"/>
                        <a:t>– integrate this provision elsewhere in the service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£175k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28050"/>
                  </a:ext>
                </a:extLst>
              </a:tr>
              <a:tr h="4138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/>
                        <a:t>£4,767k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43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129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BBAD-580C-FD48-B0BA-8F5886A4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18FA3-663E-A64F-B6A2-C5A724873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FB07A2-2CDB-B043-A470-DC6E428E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7B7EF7-3FF1-474F-8B8A-0FE98B7CB772}"/>
              </a:ext>
            </a:extLst>
          </p:cNvPr>
          <p:cNvSpPr txBox="1"/>
          <p:nvPr/>
        </p:nvSpPr>
        <p:spPr>
          <a:xfrm>
            <a:off x="0" y="1356866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What the budget means for local people: some illustrative examples 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BF900-6BA4-4A72-BDB4-82651D43C3F8}"/>
              </a:ext>
            </a:extLst>
          </p:cNvPr>
          <p:cNvSpPr txBox="1"/>
          <p:nvPr/>
        </p:nvSpPr>
        <p:spPr>
          <a:xfrm>
            <a:off x="1270973" y="1706851"/>
            <a:ext cx="2877015" cy="440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1800" kern="1200" dirty="0">
              <a:latin typeface="Arial" charset="0"/>
              <a:ea typeface="MS PGothic" pitchFamily="34" charset="-128"/>
              <a:cs typeface="+mn-cs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000" kern="1200" dirty="0">
                <a:latin typeface="Arial" charset="0"/>
                <a:ea typeface="MS PGothic" pitchFamily="34" charset="-128"/>
                <a:cs typeface="+mn-cs"/>
              </a:rPr>
              <a:t>Housing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2000" kern="1200" dirty="0">
              <a:latin typeface="Arial" charset="0"/>
              <a:ea typeface="MS PGothic" pitchFamily="34" charset="-128"/>
              <a:cs typeface="+mn-cs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000" kern="1200" dirty="0">
                <a:latin typeface="Arial" charset="0"/>
                <a:ea typeface="MS PGothic" pitchFamily="34" charset="-128"/>
                <a:cs typeface="+mn-cs"/>
              </a:rPr>
              <a:t>Education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2000" kern="1200" dirty="0">
              <a:latin typeface="Arial" charset="0"/>
              <a:ea typeface="MS PGothic" pitchFamily="34" charset="-128"/>
              <a:cs typeface="+mn-cs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000" kern="1200" dirty="0">
                <a:latin typeface="Arial" charset="0"/>
                <a:ea typeface="MS PGothic" pitchFamily="34" charset="-128"/>
                <a:cs typeface="+mn-cs"/>
              </a:rPr>
              <a:t>Leisure &amp; Recreation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2000" kern="1200" dirty="0">
              <a:latin typeface="Arial" charset="0"/>
              <a:ea typeface="MS PGothic" pitchFamily="34" charset="-128"/>
              <a:cs typeface="+mn-cs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000" kern="1200" dirty="0">
                <a:latin typeface="Arial" charset="0"/>
                <a:ea typeface="MS PGothic" pitchFamily="34" charset="-128"/>
                <a:cs typeface="+mn-cs"/>
              </a:rPr>
              <a:t>Environment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2000" kern="1200" dirty="0">
              <a:latin typeface="Arial" charset="0"/>
              <a:ea typeface="MS PGothic" pitchFamily="34" charset="-128"/>
              <a:cs typeface="+mn-cs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000" kern="1200" dirty="0">
                <a:latin typeface="Arial" charset="0"/>
                <a:ea typeface="MS PGothic" pitchFamily="34" charset="-128"/>
                <a:cs typeface="+mn-cs"/>
              </a:rPr>
              <a:t>Waste collection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A5E073-8638-4160-BDA6-57FCEFDA2F20}"/>
              </a:ext>
            </a:extLst>
          </p:cNvPr>
          <p:cNvSpPr txBox="1"/>
          <p:nvPr/>
        </p:nvSpPr>
        <p:spPr>
          <a:xfrm>
            <a:off x="5639788" y="1983804"/>
            <a:ext cx="2553626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000" kern="1200" dirty="0">
                <a:latin typeface="Arial" charset="0"/>
                <a:ea typeface="MS PGothic" pitchFamily="34" charset="-128"/>
                <a:cs typeface="+mn-cs"/>
              </a:rPr>
              <a:t>School meals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2000" kern="1200" dirty="0">
              <a:latin typeface="Arial" charset="0"/>
              <a:ea typeface="MS PGothic" pitchFamily="34" charset="-128"/>
              <a:cs typeface="+mn-cs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000" kern="1200" dirty="0">
                <a:latin typeface="Arial" charset="0"/>
                <a:ea typeface="MS PGothic" pitchFamily="34" charset="-128"/>
                <a:cs typeface="+mn-cs"/>
              </a:rPr>
              <a:t>Libraries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2000" kern="1200" dirty="0">
              <a:latin typeface="Arial" charset="0"/>
              <a:ea typeface="MS PGothic" pitchFamily="34" charset="-128"/>
              <a:cs typeface="+mn-cs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000" kern="1200" dirty="0">
                <a:latin typeface="Arial" charset="0"/>
                <a:ea typeface="MS PGothic" pitchFamily="34" charset="-128"/>
                <a:cs typeface="+mn-cs"/>
              </a:rPr>
              <a:t>Business grants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2000" kern="1200" dirty="0">
              <a:latin typeface="Arial" charset="0"/>
              <a:ea typeface="MS PGothic" pitchFamily="34" charset="-128"/>
              <a:cs typeface="+mn-cs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000" kern="1200" dirty="0">
                <a:latin typeface="Arial" charset="0"/>
                <a:ea typeface="MS PGothic" pitchFamily="34" charset="-128"/>
                <a:cs typeface="+mn-cs"/>
              </a:rPr>
              <a:t>Public Health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2000" kern="1200" dirty="0">
              <a:latin typeface="Arial" charset="0"/>
              <a:ea typeface="MS PGothic" pitchFamily="34" charset="-128"/>
              <a:cs typeface="+mn-cs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000" kern="1200" dirty="0">
                <a:latin typeface="Arial" charset="0"/>
                <a:ea typeface="MS PGothic" pitchFamily="34" charset="-128"/>
                <a:cs typeface="+mn-cs"/>
              </a:rPr>
              <a:t>Covid-19 support </a:t>
            </a:r>
          </a:p>
        </p:txBody>
      </p:sp>
      <p:pic>
        <p:nvPicPr>
          <p:cNvPr id="10" name="Graphic 9" descr="House outline">
            <a:extLst>
              <a:ext uri="{FF2B5EF4-FFF2-40B4-BE49-F238E27FC236}">
                <a16:creationId xmlns:a16="http://schemas.microsoft.com/office/drawing/2014/main" id="{4B584C2A-C6F1-4D94-8219-581FB5372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771" y="1922622"/>
            <a:ext cx="665356" cy="665356"/>
          </a:xfrm>
          <a:prstGeom prst="rect">
            <a:avLst/>
          </a:prstGeom>
        </p:spPr>
      </p:pic>
      <p:pic>
        <p:nvPicPr>
          <p:cNvPr id="11" name="Graphic 10" descr="Graduation cap outline">
            <a:extLst>
              <a:ext uri="{FF2B5EF4-FFF2-40B4-BE49-F238E27FC236}">
                <a16:creationId xmlns:a16="http://schemas.microsoft.com/office/drawing/2014/main" id="{D21FED88-1A08-4157-9BA6-1336E4D2B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833" y="2767540"/>
            <a:ext cx="665356" cy="665356"/>
          </a:xfrm>
          <a:prstGeom prst="rect">
            <a:avLst/>
          </a:prstGeom>
        </p:spPr>
      </p:pic>
      <p:pic>
        <p:nvPicPr>
          <p:cNvPr id="15" name="Graphic 14" descr="Tennis outline">
            <a:extLst>
              <a:ext uri="{FF2B5EF4-FFF2-40B4-BE49-F238E27FC236}">
                <a16:creationId xmlns:a16="http://schemas.microsoft.com/office/drawing/2014/main" id="{1E90E249-21F1-43AF-9F08-A67108C0E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483" y="3704745"/>
            <a:ext cx="672792" cy="672792"/>
          </a:xfrm>
          <a:prstGeom prst="rect">
            <a:avLst/>
          </a:prstGeom>
        </p:spPr>
      </p:pic>
      <p:pic>
        <p:nvPicPr>
          <p:cNvPr id="16" name="Graphic 15" descr="Deciduous tree outline">
            <a:extLst>
              <a:ext uri="{FF2B5EF4-FFF2-40B4-BE49-F238E27FC236}">
                <a16:creationId xmlns:a16="http://schemas.microsoft.com/office/drawing/2014/main" id="{EAAFE850-986A-4A2B-AE99-B8DB1703CA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269" y="4602019"/>
            <a:ext cx="672792" cy="672792"/>
          </a:xfrm>
          <a:prstGeom prst="rect">
            <a:avLst/>
          </a:prstGeom>
        </p:spPr>
      </p:pic>
      <p:pic>
        <p:nvPicPr>
          <p:cNvPr id="17" name="Graphic 16" descr="No Littering outline">
            <a:extLst>
              <a:ext uri="{FF2B5EF4-FFF2-40B4-BE49-F238E27FC236}">
                <a16:creationId xmlns:a16="http://schemas.microsoft.com/office/drawing/2014/main" id="{00FBD421-689F-495E-9901-45D04D3558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7563" y="5427734"/>
            <a:ext cx="646770" cy="646770"/>
          </a:xfrm>
          <a:prstGeom prst="rect">
            <a:avLst/>
          </a:prstGeom>
        </p:spPr>
      </p:pic>
      <p:pic>
        <p:nvPicPr>
          <p:cNvPr id="18" name="Graphic 17" descr="Fork and knife outline">
            <a:extLst>
              <a:ext uri="{FF2B5EF4-FFF2-40B4-BE49-F238E27FC236}">
                <a16:creationId xmlns:a16="http://schemas.microsoft.com/office/drawing/2014/main" id="{3227A5B2-5E01-4CBC-962A-ECB6C6EC34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00441" y="1993608"/>
            <a:ext cx="613639" cy="613639"/>
          </a:xfrm>
          <a:prstGeom prst="rect">
            <a:avLst/>
          </a:prstGeom>
        </p:spPr>
      </p:pic>
      <p:pic>
        <p:nvPicPr>
          <p:cNvPr id="19" name="Graphic 18" descr="Books outline">
            <a:extLst>
              <a:ext uri="{FF2B5EF4-FFF2-40B4-BE49-F238E27FC236}">
                <a16:creationId xmlns:a16="http://schemas.microsoft.com/office/drawing/2014/main" id="{3D628E70-32C3-45C0-8934-BF367F016AB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11146" y="2899168"/>
            <a:ext cx="672792" cy="672792"/>
          </a:xfrm>
          <a:prstGeom prst="rect">
            <a:avLst/>
          </a:prstGeom>
        </p:spPr>
      </p:pic>
      <p:pic>
        <p:nvPicPr>
          <p:cNvPr id="20" name="Graphic 19" descr="Shopping cart outline">
            <a:extLst>
              <a:ext uri="{FF2B5EF4-FFF2-40B4-BE49-F238E27FC236}">
                <a16:creationId xmlns:a16="http://schemas.microsoft.com/office/drawing/2014/main" id="{94E80051-DFC3-44F4-9720-F1A00457B5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73746" y="3751727"/>
            <a:ext cx="650489" cy="650489"/>
          </a:xfrm>
          <a:prstGeom prst="rect">
            <a:avLst/>
          </a:prstGeom>
        </p:spPr>
      </p:pic>
      <p:pic>
        <p:nvPicPr>
          <p:cNvPr id="21" name="Graphic 20" descr="Medical outline">
            <a:extLst>
              <a:ext uri="{FF2B5EF4-FFF2-40B4-BE49-F238E27FC236}">
                <a16:creationId xmlns:a16="http://schemas.microsoft.com/office/drawing/2014/main" id="{BFC5ABA8-A30F-4C35-BB22-6C6B975AC6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839510" y="4635485"/>
            <a:ext cx="776869" cy="776869"/>
          </a:xfrm>
          <a:prstGeom prst="rect">
            <a:avLst/>
          </a:prstGeom>
        </p:spPr>
      </p:pic>
      <p:pic>
        <p:nvPicPr>
          <p:cNvPr id="22" name="Graphic 21" descr="Heart with pulse outline">
            <a:extLst>
              <a:ext uri="{FF2B5EF4-FFF2-40B4-BE49-F238E27FC236}">
                <a16:creationId xmlns:a16="http://schemas.microsoft.com/office/drawing/2014/main" id="{D6E14834-1231-46E4-84C0-4B01212B603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93854" y="5462755"/>
            <a:ext cx="718962" cy="71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60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19AF-BA4B-A54E-B461-7EF31740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1B831-E126-9740-9FDD-5B764F1CE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8CA371-A3FB-2E4F-A4BC-E86B010F2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7FE3B-EB62-4DF6-84F6-7B6997E9578C}"/>
              </a:ext>
            </a:extLst>
          </p:cNvPr>
          <p:cNvSpPr txBox="1"/>
          <p:nvPr/>
        </p:nvSpPr>
        <p:spPr>
          <a:xfrm>
            <a:off x="371173" y="3953619"/>
            <a:ext cx="235715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Age: 27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Family: Single, one son, 9 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Work: </a:t>
            </a:r>
            <a:r>
              <a:rPr lang="en-GB" sz="1400" dirty="0">
                <a:solidFill>
                  <a:schemeClr val="bg1"/>
                </a:solidFill>
              </a:rPr>
              <a:t>Teaching Assistant</a:t>
            </a:r>
            <a:endParaRPr lang="en-GB" sz="20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Health: Jenny’s son, Alfie, has asthma</a:t>
            </a:r>
            <a:endParaRPr lang="en-GB" sz="20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Home: Placed in temporary accommodation outside of borough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A9485413-53BE-4087-A964-A0EF015A3FE6}"/>
              </a:ext>
            </a:extLst>
          </p:cNvPr>
          <p:cNvSpPr txBox="1">
            <a:spLocks/>
          </p:cNvSpPr>
          <p:nvPr/>
        </p:nvSpPr>
        <p:spPr>
          <a:xfrm>
            <a:off x="2670049" y="1356866"/>
            <a:ext cx="6533424" cy="630086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SzPts val="1200"/>
            </a:pPr>
            <a:r>
              <a:rPr lang="en-GB" dirty="0">
                <a:solidFill>
                  <a:schemeClr val="tx1"/>
                </a:solidFill>
              </a:rPr>
              <a:t>Single-mum Jenny and her son Alfie benefit from Newham’s budget and policies in the following ways: </a:t>
            </a:r>
          </a:p>
          <a:p>
            <a:pPr marL="0" indent="0">
              <a:lnSpc>
                <a:spcPct val="100000"/>
              </a:lnSpc>
              <a:buSzPts val="1200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Free school meals, worth approx. £500 through Eat for Free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Single person’s 25% Band C council tax discount worth £233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WellNewham</a:t>
            </a:r>
            <a:r>
              <a:rPr lang="en-GB" dirty="0">
                <a:solidFill>
                  <a:schemeClr val="tx1"/>
                </a:solidFill>
              </a:rPr>
              <a:t> help with holiday hunger, which has delivered food and support to more than 8,000 households during the pandemic.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Help from the council’s £3.2m employment advice and benefits services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Cleaner air around Alfie’s school improves his asthma.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The council has invested £1m in climate improvement, including anti-idling and safer school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streets, as well as introducing emissions-based permits</a:t>
            </a:r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Pts val="1200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F4E58-B0AC-4774-BBE4-7AB713288399}"/>
              </a:ext>
            </a:extLst>
          </p:cNvPr>
          <p:cNvSpPr txBox="1"/>
          <p:nvPr/>
        </p:nvSpPr>
        <p:spPr>
          <a:xfrm>
            <a:off x="371173" y="1451578"/>
            <a:ext cx="2505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Jenny &amp; Alfie </a:t>
            </a:r>
          </a:p>
        </p:txBody>
      </p:sp>
    </p:spTree>
    <p:extLst>
      <p:ext uri="{BB962C8B-B14F-4D97-AF65-F5344CB8AC3E}">
        <p14:creationId xmlns:p14="http://schemas.microsoft.com/office/powerpoint/2010/main" val="3155295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3351-B6A0-2444-A528-26AE73B5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061C7-2448-344F-B5AD-4564816CF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B11D865-B0BA-5143-AA27-05ED21FAB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29"/>
            <a:ext cx="9144000" cy="6852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8F49A-88AA-449E-AB81-02DBD2D8562B}"/>
              </a:ext>
            </a:extLst>
          </p:cNvPr>
          <p:cNvSpPr txBox="1"/>
          <p:nvPr/>
        </p:nvSpPr>
        <p:spPr>
          <a:xfrm>
            <a:off x="382859" y="3918900"/>
            <a:ext cx="24123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Age: Mum and Dad both 35</a:t>
            </a:r>
            <a:endParaRPr lang="en-GB" sz="20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Family: Married with children aged 6 and 2, pregnant with third child </a:t>
            </a:r>
            <a:endParaRPr lang="en-GB" sz="20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Work: Supermarket checkout &amp; delivery driver </a:t>
            </a:r>
            <a:endParaRPr lang="en-GB" sz="20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Health: Good</a:t>
            </a:r>
            <a:endParaRPr lang="en-GB" sz="20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Home: Owner-occupiers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21161-F4BF-41E5-A3E5-7FE2CAA83312}"/>
              </a:ext>
            </a:extLst>
          </p:cNvPr>
          <p:cNvSpPr txBox="1"/>
          <p:nvPr/>
        </p:nvSpPr>
        <p:spPr>
          <a:xfrm>
            <a:off x="234177" y="1449659"/>
            <a:ext cx="256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Maxwell Family </a:t>
            </a:r>
          </a:p>
        </p:txBody>
      </p:sp>
      <p:sp>
        <p:nvSpPr>
          <p:cNvPr id="9" name="Google Shape;65;p14">
            <a:extLst>
              <a:ext uri="{FF2B5EF4-FFF2-40B4-BE49-F238E27FC236}">
                <a16:creationId xmlns:a16="http://schemas.microsoft.com/office/drawing/2014/main" id="{5E40B8EE-6F18-44BD-9015-1D586BA6B825}"/>
              </a:ext>
            </a:extLst>
          </p:cNvPr>
          <p:cNvSpPr txBox="1">
            <a:spLocks/>
          </p:cNvSpPr>
          <p:nvPr/>
        </p:nvSpPr>
        <p:spPr>
          <a:xfrm>
            <a:off x="2866398" y="1449660"/>
            <a:ext cx="6277602" cy="5300546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SzPts val="1200"/>
            </a:pPr>
            <a:r>
              <a:rPr lang="en-GB" dirty="0">
                <a:solidFill>
                  <a:schemeClr val="tx1"/>
                </a:solidFill>
              </a:rPr>
              <a:t>The Maxwell Family can access support including: 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 90% reduction worth £728 per year from the Council Tax Support Scheme 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Ongoing school meals worth almost £500 per year per child when the children reach junior school age 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Access to Newham’s libraries, including books and children’s activities. Libraries and community centres receive £3.7m of funding.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Using Newham’s Workplace Employment advice service, which has had £3.2m investment, to find more secure work.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Improved environment through </a:t>
            </a:r>
            <a:r>
              <a:rPr lang="en-GB" b="1" dirty="0">
                <a:solidFill>
                  <a:schemeClr val="tx1"/>
                </a:solidFill>
              </a:rPr>
              <a:t>Low Traffic Neighbourhoods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b="1" dirty="0">
                <a:solidFill>
                  <a:schemeClr val="tx1"/>
                </a:solidFill>
              </a:rPr>
              <a:t>Healthy School Streets  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Use of Newham’s parks and recreation grounds </a:t>
            </a:r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54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C90C-9CE5-4E45-9FDA-24F4744C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1CC3B-883A-BB45-AC30-3BC874FDE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BC6F1ED-01C7-5D43-AC7F-8FEA60C52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8BEB4A-2345-4E1C-AEA0-2B7D93F1D244}"/>
              </a:ext>
            </a:extLst>
          </p:cNvPr>
          <p:cNvSpPr txBox="1"/>
          <p:nvPr/>
        </p:nvSpPr>
        <p:spPr>
          <a:xfrm>
            <a:off x="311700" y="1360717"/>
            <a:ext cx="236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Anna &amp; James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86B9A-23B1-4169-AB1D-4ACEB3D655B9}"/>
              </a:ext>
            </a:extLst>
          </p:cNvPr>
          <p:cNvSpPr txBox="1"/>
          <p:nvPr/>
        </p:nvSpPr>
        <p:spPr>
          <a:xfrm>
            <a:off x="486937" y="3936372"/>
            <a:ext cx="21893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Age: 76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Family: Widow, disabled adult son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Work: Retired teacher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Health: Has trouble getting around, fell and broke her arm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Home: 1 bed council flat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56506AB7-0BA9-4BDE-B443-14BD647CE7C7}"/>
              </a:ext>
            </a:extLst>
          </p:cNvPr>
          <p:cNvSpPr txBox="1">
            <a:spLocks/>
          </p:cNvSpPr>
          <p:nvPr/>
        </p:nvSpPr>
        <p:spPr>
          <a:xfrm>
            <a:off x="2832143" y="1545415"/>
            <a:ext cx="6311857" cy="5152658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SzPts val="1200"/>
            </a:pPr>
            <a:r>
              <a:rPr lang="en-GB" sz="2000" dirty="0">
                <a:solidFill>
                  <a:schemeClr val="tx1"/>
                </a:solidFill>
              </a:rPr>
              <a:t>Anna and her son James benefit in the following ways: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Future support for social care needs, with carers paid at London Living Wage, £10.85 p/h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Improvements to her council home from the council’s planned £70m investment in Council Homes in 2020/21.</a:t>
            </a:r>
          </a:p>
          <a:p>
            <a:pPr marL="0" indent="0">
              <a:lnSpc>
                <a:spcPct val="100000"/>
              </a:lnSpc>
              <a:buSzPts val="1200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Support from £3.2m Workplace Service for coaching to help James find suitable work 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Community Neighbourhoods &amp; Libraries network, including over-50s exercise and social groups 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Online shopping help during Covid-19 lockdown</a:t>
            </a:r>
          </a:p>
        </p:txBody>
      </p:sp>
    </p:spTree>
    <p:extLst>
      <p:ext uri="{BB962C8B-B14F-4D97-AF65-F5344CB8AC3E}">
        <p14:creationId xmlns:p14="http://schemas.microsoft.com/office/powerpoint/2010/main" val="128338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FC92-55ED-4549-943E-C419793D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EFEF8-79E7-1447-B2E2-99F5863D6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, Word, website&#10;&#10;Description automatically generated">
            <a:extLst>
              <a:ext uri="{FF2B5EF4-FFF2-40B4-BE49-F238E27FC236}">
                <a16:creationId xmlns:a16="http://schemas.microsoft.com/office/drawing/2014/main" id="{4E2B59EB-C86B-C54F-8665-C42DF7DD3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27E5E9-1E1B-41CA-B02F-F63AF7E6EB5C}"/>
              </a:ext>
            </a:extLst>
          </p:cNvPr>
          <p:cNvSpPr txBox="1"/>
          <p:nvPr/>
        </p:nvSpPr>
        <p:spPr>
          <a:xfrm>
            <a:off x="454552" y="3898017"/>
            <a:ext cx="21298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Age: Dad Imran is 50, mum Sara is 49 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Family: Married</a:t>
            </a:r>
            <a:r>
              <a:rPr lang="en-GB" sz="1400" dirty="0">
                <a:solidFill>
                  <a:schemeClr val="bg1"/>
                </a:solidFill>
              </a:rPr>
              <a:t> with five school-aged </a:t>
            </a: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children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Work: Shop owner and full-time parent 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Health: Good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Home: </a:t>
            </a:r>
            <a:r>
              <a:rPr lang="en-GB" sz="1400" dirty="0">
                <a:solidFill>
                  <a:schemeClr val="bg1"/>
                </a:solidFill>
              </a:rPr>
              <a:t>Rent a council property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80FC4-0434-48D3-AAB4-D810DDDD9C9E}"/>
              </a:ext>
            </a:extLst>
          </p:cNvPr>
          <p:cNvSpPr txBox="1"/>
          <p:nvPr/>
        </p:nvSpPr>
        <p:spPr>
          <a:xfrm>
            <a:off x="311700" y="1469726"/>
            <a:ext cx="240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Abbas Family</a:t>
            </a:r>
          </a:p>
        </p:txBody>
      </p:sp>
      <p:sp>
        <p:nvSpPr>
          <p:cNvPr id="12" name="Google Shape;65;p14">
            <a:extLst>
              <a:ext uri="{FF2B5EF4-FFF2-40B4-BE49-F238E27FC236}">
                <a16:creationId xmlns:a16="http://schemas.microsoft.com/office/drawing/2014/main" id="{5DA3B90C-6B49-4B98-BA52-5F7703286E4F}"/>
              </a:ext>
            </a:extLst>
          </p:cNvPr>
          <p:cNvSpPr txBox="1">
            <a:spLocks/>
          </p:cNvSpPr>
          <p:nvPr/>
        </p:nvSpPr>
        <p:spPr>
          <a:xfrm>
            <a:off x="2831620" y="1460926"/>
            <a:ext cx="6247866" cy="539419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SzPts val="1200"/>
            </a:pPr>
            <a:r>
              <a:rPr lang="en-GB" sz="2000" dirty="0">
                <a:solidFill>
                  <a:schemeClr val="tx1"/>
                </a:solidFill>
              </a:rPr>
              <a:t>The Abbas family have had the following support: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Small Business Rates relief and Covid-19 support grants of £17,000 to help his small business survive the pandemic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£5.6m investment in Good Growth Programme and Queens Market Investment Works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Children accessed some of the £0.75m of enrichment activities and youth hubs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Access to 37 parks &amp; open spaces and leisure facilities, boosted with £1.5m public health funding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£1m investment in better air quality, including through healthy school streets and emissions based permits </a:t>
            </a:r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48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CFA-E950-C745-9EFF-69C1CB73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DAE6C-7B5B-E44B-954B-C16F3A322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480F9B8-1875-8B48-8AE0-B30C7CA0C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F4E04-C097-40F1-B67B-AF387F46E1A4}"/>
              </a:ext>
            </a:extLst>
          </p:cNvPr>
          <p:cNvSpPr txBox="1"/>
          <p:nvPr/>
        </p:nvSpPr>
        <p:spPr>
          <a:xfrm>
            <a:off x="400910" y="1445188"/>
            <a:ext cx="235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Khan Family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15676-D2CE-4AD3-B69B-77C2F0038DF7}"/>
              </a:ext>
            </a:extLst>
          </p:cNvPr>
          <p:cNvSpPr txBox="1"/>
          <p:nvPr/>
        </p:nvSpPr>
        <p:spPr>
          <a:xfrm>
            <a:off x="400910" y="3852295"/>
            <a:ext cx="23051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tx1"/>
                </a:solidFill>
                <a:sym typeface="Arial"/>
              </a:rPr>
              <a:t>Age: 62</a:t>
            </a:r>
            <a:endParaRPr lang="en-GB" sz="14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tx1"/>
                </a:solidFill>
                <a:sym typeface="Arial"/>
              </a:rPr>
              <a:t>Family: Married with four children and </a:t>
            </a:r>
            <a:r>
              <a:rPr lang="en-GB" sz="1400" dirty="0">
                <a:solidFill>
                  <a:schemeClr val="tx1"/>
                </a:solidFill>
              </a:rPr>
              <a:t>six </a:t>
            </a:r>
            <a:r>
              <a:rPr lang="en-GB" sz="1400" b="0" i="0" u="none" strike="noStrike" cap="none" dirty="0">
                <a:solidFill>
                  <a:schemeClr val="tx1"/>
                </a:solidFill>
                <a:sym typeface="Arial"/>
              </a:rPr>
              <a:t>grandchildren</a:t>
            </a:r>
            <a:endParaRPr lang="en-GB" sz="14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tx1"/>
                </a:solidFill>
                <a:sym typeface="Arial"/>
              </a:rPr>
              <a:t>Work: Retired</a:t>
            </a:r>
            <a:endParaRPr lang="en-GB" sz="14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tx1"/>
                </a:solidFill>
                <a:sym typeface="Arial"/>
              </a:rPr>
              <a:t>Health: Poor eyesight and not very mobile</a:t>
            </a:r>
            <a:endParaRPr lang="en-GB" sz="14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tx1"/>
                </a:solidFill>
                <a:sym typeface="Arial"/>
              </a:rPr>
              <a:t>Home: Owns a family home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B2344E25-8F41-4A4B-9DAF-4B75C7D4D02A}"/>
              </a:ext>
            </a:extLst>
          </p:cNvPr>
          <p:cNvSpPr txBox="1">
            <a:spLocks/>
          </p:cNvSpPr>
          <p:nvPr/>
        </p:nvSpPr>
        <p:spPr>
          <a:xfrm>
            <a:off x="2787805" y="1436162"/>
            <a:ext cx="6296721" cy="5409933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SzPts val="1200"/>
            </a:pPr>
            <a:r>
              <a:rPr lang="en-GB" sz="2000" dirty="0">
                <a:solidFill>
                  <a:schemeClr val="tx1"/>
                </a:solidFill>
              </a:rPr>
              <a:t>Abdul and his family have seen their wellbeing improve thanks to: 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HelpNewham</a:t>
            </a:r>
            <a:r>
              <a:rPr lang="en-GB" sz="2000" dirty="0">
                <a:solidFill>
                  <a:schemeClr val="tx1"/>
                </a:solidFill>
              </a:rPr>
              <a:t> support including one of 8,000 food parcels when they had to isolate due to Covid-19 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Access to all 10 local libraries, and community activities 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15-minute neighbourhoods to bring amenities closer to home 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Activities at Community Neighbourhoods Centre to keep them in touch with friends 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£36m investment in school places means the grandchildren are educated locally at one of Newham’s good or outstanding schools </a:t>
            </a:r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Pts val="1200"/>
            </a:pPr>
            <a:endParaRPr lang="en-GB" dirty="0"/>
          </a:p>
          <a:p>
            <a:pPr marL="0" indent="0">
              <a:lnSpc>
                <a:spcPct val="100000"/>
              </a:lnSpc>
              <a:buSzPts val="1200"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5369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D592-3842-0744-B79B-483D475F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A9E0F-1ED6-AE4A-B57D-B52DEE62C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, website, Teams&#10;&#10;Description automatically generated">
            <a:extLst>
              <a:ext uri="{FF2B5EF4-FFF2-40B4-BE49-F238E27FC236}">
                <a16:creationId xmlns:a16="http://schemas.microsoft.com/office/drawing/2014/main" id="{FC0B186D-0968-C649-81DC-DA1324CBC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54"/>
            <a:ext cx="9144000" cy="6852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81AF1F-BABD-4BCE-8B94-7CDD4A6BC8F0}"/>
              </a:ext>
            </a:extLst>
          </p:cNvPr>
          <p:cNvSpPr txBox="1"/>
          <p:nvPr/>
        </p:nvSpPr>
        <p:spPr>
          <a:xfrm>
            <a:off x="427940" y="4004429"/>
            <a:ext cx="231526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Age: </a:t>
            </a:r>
            <a:r>
              <a:rPr lang="en-GB" sz="1400" dirty="0">
                <a:solidFill>
                  <a:schemeClr val="bg1"/>
                </a:solidFill>
              </a:rPr>
              <a:t>48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Family: </a:t>
            </a:r>
            <a:r>
              <a:rPr lang="en-GB" sz="1400" dirty="0">
                <a:solidFill>
                  <a:schemeClr val="bg1"/>
                </a:solidFill>
              </a:rPr>
              <a:t>Single, lives alone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Work: Senior finance manager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Health: Good health in general, wheelchair user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Home: Home owner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C7541-AFF8-416D-81F4-1082931AEF84}"/>
              </a:ext>
            </a:extLst>
          </p:cNvPr>
          <p:cNvSpPr txBox="1"/>
          <p:nvPr/>
        </p:nvSpPr>
        <p:spPr>
          <a:xfrm>
            <a:off x="782726" y="1369516"/>
            <a:ext cx="148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Demitri</a:t>
            </a:r>
            <a:r>
              <a:rPr lang="en-GB" sz="2400" b="1" dirty="0"/>
              <a:t> </a:t>
            </a: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E089C6CE-5A5F-4D42-9712-CBD79E7A0798}"/>
              </a:ext>
            </a:extLst>
          </p:cNvPr>
          <p:cNvSpPr txBox="1">
            <a:spLocks/>
          </p:cNvSpPr>
          <p:nvPr/>
        </p:nvSpPr>
        <p:spPr>
          <a:xfrm>
            <a:off x="2738738" y="1392296"/>
            <a:ext cx="6405261" cy="5265762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SzPts val="1200"/>
            </a:pPr>
            <a:r>
              <a:rPr lang="en-GB" sz="2000" dirty="0" err="1">
                <a:solidFill>
                  <a:schemeClr val="tx1"/>
                </a:solidFill>
              </a:rPr>
              <a:t>Demitri</a:t>
            </a:r>
            <a:r>
              <a:rPr lang="en-GB" sz="2000" dirty="0">
                <a:solidFill>
                  <a:schemeClr val="tx1"/>
                </a:solidFill>
              </a:rPr>
              <a:t> has benefited from the following: </a:t>
            </a:r>
          </a:p>
          <a:p>
            <a:pPr marL="0" indent="0">
              <a:lnSpc>
                <a:spcPct val="100000"/>
              </a:lnSpc>
              <a:buSzPts val="1200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High street and environment improvements, which have made his local area more wheelchair-friendly 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Better air quality and greener accessible open space, helping to lower his stress 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Access to local leisure facilities, boosted by £1.5m investment in Active Newham 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Community Covid-19 testing at one of the borough’s eight testing sites has enabled </a:t>
            </a:r>
            <a:r>
              <a:rPr lang="en-GB" sz="2000" dirty="0" err="1">
                <a:solidFill>
                  <a:schemeClr val="tx1"/>
                </a:solidFill>
              </a:rPr>
              <a:t>Demitri</a:t>
            </a:r>
            <a:r>
              <a:rPr lang="en-GB" sz="2000" dirty="0">
                <a:solidFill>
                  <a:schemeClr val="tx1"/>
                </a:solidFill>
              </a:rPr>
              <a:t> to continue working during the pandemic </a:t>
            </a: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During lockdown, the Covid-19 befriending service helped him to stay connected</a:t>
            </a:r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/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/>
          </a:p>
          <a:p>
            <a:pPr marL="0" indent="0">
              <a:lnSpc>
                <a:spcPct val="100000"/>
              </a:lnSpc>
              <a:buSzPts val="1200"/>
            </a:pPr>
            <a:endParaRPr lang="en-GB" dirty="0"/>
          </a:p>
          <a:p>
            <a:pPr marL="0" indent="0">
              <a:lnSpc>
                <a:spcPct val="100000"/>
              </a:lnSpc>
              <a:buSzPts val="12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91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2974-E43E-BB42-8F09-DB580712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D5D0-1EB0-E842-BDEF-229F8AE49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40F34458-A0B0-AA4F-BD84-4BCF1955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8"/>
            <a:ext cx="9144000" cy="685224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4D1E505-F90A-4A7D-ABF0-6A43B7BB2AF2}"/>
              </a:ext>
            </a:extLst>
          </p:cNvPr>
          <p:cNvSpPr txBox="1">
            <a:spLocks/>
          </p:cNvSpPr>
          <p:nvPr/>
        </p:nvSpPr>
        <p:spPr bwMode="auto">
          <a:xfrm>
            <a:off x="157396" y="1340048"/>
            <a:ext cx="68516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Housekeeping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7EC0BCB-4964-4FA2-9204-EA217FA2236B}"/>
              </a:ext>
            </a:extLst>
          </p:cNvPr>
          <p:cNvSpPr txBox="1">
            <a:spLocks/>
          </p:cNvSpPr>
          <p:nvPr/>
        </p:nvSpPr>
        <p:spPr>
          <a:xfrm>
            <a:off x="628650" y="2344412"/>
            <a:ext cx="7886700" cy="35540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Attendees are automatically muted      and their   videos        turned off when joining zoom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webinar is being recorded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Please use the          window to ask questions which we will go through at the end of the webinar</a:t>
            </a:r>
          </a:p>
          <a:p>
            <a:pPr marL="0" indent="0">
              <a:buNone/>
            </a:pP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100" dirty="0"/>
          </a:p>
        </p:txBody>
      </p:sp>
      <p:pic>
        <p:nvPicPr>
          <p:cNvPr id="13" name="Picture 2" descr="Zoom Guide for Attendees - Washington University School of Medicine">
            <a:extLst>
              <a:ext uri="{FF2B5EF4-FFF2-40B4-BE49-F238E27FC236}">
                <a16:creationId xmlns:a16="http://schemas.microsoft.com/office/drawing/2014/main" id="{CD05FD6C-B99E-42D4-8FDE-54AE5A63B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64" y="4360135"/>
            <a:ext cx="474345" cy="4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Mute Icon 5031">
            <a:extLst>
              <a:ext uri="{FF2B5EF4-FFF2-40B4-BE49-F238E27FC236}">
                <a16:creationId xmlns:a16="http://schemas.microsoft.com/office/drawing/2014/main" id="{C209F7C0-37F4-4B66-B7F6-D67B26D6A84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61" y="2344412"/>
            <a:ext cx="268424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Turn Video Off Button Vector - Turn Off Video Icon (400x400), Png Download">
            <a:extLst>
              <a:ext uri="{FF2B5EF4-FFF2-40B4-BE49-F238E27FC236}">
                <a16:creationId xmlns:a16="http://schemas.microsoft.com/office/drawing/2014/main" id="{82D32A77-D3F0-417A-99F5-BB8C3E1928B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29" y="2722682"/>
            <a:ext cx="32194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012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1EC3A-803A-F647-B2B2-1B27F2DB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237E4-305E-1A42-8493-68D99F516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12EE1AE0-7055-C447-900D-23EF51799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3DC3DF-2670-4781-BEB9-EA515D22E63A}"/>
              </a:ext>
            </a:extLst>
          </p:cNvPr>
          <p:cNvSpPr txBox="1"/>
          <p:nvPr/>
        </p:nvSpPr>
        <p:spPr>
          <a:xfrm>
            <a:off x="482804" y="1434220"/>
            <a:ext cx="2172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Alex &amp; Christina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06E3C-39C8-4A84-B082-DE42425820BF}"/>
              </a:ext>
            </a:extLst>
          </p:cNvPr>
          <p:cNvSpPr txBox="1"/>
          <p:nvPr/>
        </p:nvSpPr>
        <p:spPr>
          <a:xfrm>
            <a:off x="373075" y="3898017"/>
            <a:ext cx="22823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Age: </a:t>
            </a:r>
            <a:r>
              <a:rPr lang="en-GB" sz="1400" dirty="0">
                <a:solidFill>
                  <a:schemeClr val="bg1"/>
                </a:solidFill>
              </a:rPr>
              <a:t>37 &amp; 34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Family: </a:t>
            </a:r>
            <a:r>
              <a:rPr lang="en-GB" sz="1400" dirty="0">
                <a:solidFill>
                  <a:schemeClr val="bg1"/>
                </a:solidFill>
              </a:rPr>
              <a:t>Couple with no children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Work: Alex is ex-Forces </a:t>
            </a:r>
            <a:r>
              <a:rPr lang="en-GB" sz="1400" dirty="0">
                <a:solidFill>
                  <a:schemeClr val="bg1"/>
                </a:solidFill>
              </a:rPr>
              <a:t>and </a:t>
            </a: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Christina is a care worker 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Health: Good health 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sym typeface="Arial"/>
              </a:rPr>
              <a:t>Home: Rent a room in a shared house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9A0BEB60-9713-4911-AC00-3962CAFA773C}"/>
              </a:ext>
            </a:extLst>
          </p:cNvPr>
          <p:cNvSpPr txBox="1">
            <a:spLocks/>
          </p:cNvSpPr>
          <p:nvPr/>
        </p:nvSpPr>
        <p:spPr>
          <a:xfrm>
            <a:off x="2756224" y="1386962"/>
            <a:ext cx="6317478" cy="5471038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SzPts val="1200"/>
            </a:pPr>
            <a:r>
              <a:rPr lang="en-GB" sz="2000" dirty="0">
                <a:solidFill>
                  <a:schemeClr val="tx1"/>
                </a:solidFill>
              </a:rPr>
              <a:t>Alex and Christina benefit from the following: 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£150 Council Tax Covid-19 support during the first lockdown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Christina’s pay increased through the council’s commitment to London Living Wage, insisting all contractors pay staff LLW as a minimum. As a result her pay increased by £2 per hour to £10.85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Access to 37 local parks and open spaces, leisure facilities and events 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Newham’s landlord licensing scheme means their private rented house is well maintained </a:t>
            </a: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Commitment to the Armed Forces Covenant places the couple on the priority list for a council home </a:t>
            </a:r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/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/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/>
          </a:p>
          <a:p>
            <a:pPr marL="0" indent="0">
              <a:lnSpc>
                <a:spcPct val="100000"/>
              </a:lnSpc>
              <a:buSzPts val="1200"/>
            </a:pPr>
            <a:endParaRPr lang="en-GB" sz="1600" dirty="0"/>
          </a:p>
          <a:p>
            <a:pPr marL="0" indent="0">
              <a:lnSpc>
                <a:spcPct val="100000"/>
              </a:lnSpc>
              <a:buSzPts val="1200"/>
            </a:pPr>
            <a:endParaRPr lang="en-GB" sz="1600" i="1" dirty="0"/>
          </a:p>
          <a:p>
            <a:pPr marL="0" indent="0">
              <a:lnSpc>
                <a:spcPct val="100000"/>
              </a:lnSpc>
              <a:buSzPts val="1200"/>
            </a:pPr>
            <a:endParaRPr lang="en-GB" dirty="0"/>
          </a:p>
          <a:p>
            <a:pPr marL="0" indent="0">
              <a:lnSpc>
                <a:spcPct val="100000"/>
              </a:lnSpc>
              <a:buSzPts val="12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738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F5D8-E0AF-FC4F-928D-9EF7BB7D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414BF-9D5E-3F42-8A25-F1F64D9CB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5AF2C071-F7A6-EB47-AF4F-B8B403D79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8"/>
            <a:ext cx="9144000" cy="6852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EF59F-25C3-4DA1-AA6B-E8A208BD11A6}"/>
              </a:ext>
            </a:extLst>
          </p:cNvPr>
          <p:cNvSpPr txBox="1"/>
          <p:nvPr/>
        </p:nvSpPr>
        <p:spPr>
          <a:xfrm>
            <a:off x="449765" y="2254582"/>
            <a:ext cx="803259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Ongoing residents conversations via People’s Budget Forums and online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Cabinet decision: </a:t>
            </a:r>
            <a:r>
              <a:rPr lang="en-GB" sz="2000" dirty="0">
                <a:solidFill>
                  <a:schemeClr val="tx1"/>
                </a:solidFill>
              </a:rPr>
              <a:t>16</a:t>
            </a:r>
            <a:r>
              <a:rPr lang="en-GB" sz="2000" baseline="30000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February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ea typeface="MS PGothic"/>
              </a:rPr>
              <a:t>Full Council approval: </a:t>
            </a:r>
            <a:r>
              <a:rPr lang="en-GB" sz="2000" dirty="0">
                <a:solidFill>
                  <a:schemeClr val="tx1"/>
                </a:solidFill>
                <a:ea typeface="MS PGothic"/>
              </a:rPr>
              <a:t>22</a:t>
            </a:r>
            <a:r>
              <a:rPr lang="en-GB" sz="2000" baseline="30000" dirty="0">
                <a:solidFill>
                  <a:schemeClr val="tx1"/>
                </a:solidFill>
                <a:ea typeface="MS PGothic"/>
              </a:rPr>
              <a:t>nd</a:t>
            </a:r>
            <a:r>
              <a:rPr lang="en-GB" sz="2000" dirty="0">
                <a:solidFill>
                  <a:schemeClr val="tx1"/>
                </a:solidFill>
                <a:ea typeface="MS PGothic"/>
              </a:rPr>
              <a:t> February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ea typeface="MS PGothic"/>
              </a:rPr>
              <a:t>Mid-March 2021: </a:t>
            </a:r>
            <a:r>
              <a:rPr lang="en-GB" sz="2000" dirty="0">
                <a:solidFill>
                  <a:schemeClr val="tx1"/>
                </a:solidFill>
                <a:ea typeface="MS PGothic"/>
              </a:rPr>
              <a:t>Council tax statements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ea typeface="MS P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ea typeface="MS PGothic"/>
              </a:rPr>
              <a:t>For more information: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tx1"/>
                </a:solidFill>
                <a:hlinkClick r:id="rId4"/>
              </a:rPr>
              <a:t>www.newham.gov.uk/budgetengagement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Tell us your views, email: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newham.budget@newham.gov.uk</a:t>
            </a:r>
            <a:endParaRPr lang="en-GB" sz="2000" b="1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69B88E-42F6-4C55-9201-B221DF60458A}"/>
              </a:ext>
            </a:extLst>
          </p:cNvPr>
          <p:cNvSpPr txBox="1">
            <a:spLocks/>
          </p:cNvSpPr>
          <p:nvPr/>
        </p:nvSpPr>
        <p:spPr>
          <a:xfrm>
            <a:off x="99825" y="1487979"/>
            <a:ext cx="820142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b="1" dirty="0">
                <a:solidFill>
                  <a:schemeClr val="tx1"/>
                </a:solidFill>
              </a:rPr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83339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F5D8-E0AF-FC4F-928D-9EF7BB7D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414BF-9D5E-3F42-8A25-F1F64D9CB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5AF2C071-F7A6-EB47-AF4F-B8B403D79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1180"/>
            <a:ext cx="9144000" cy="728630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5091BA-5668-44F7-884A-849D7737C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46457"/>
              </p:ext>
            </p:extLst>
          </p:nvPr>
        </p:nvGraphicFramePr>
        <p:xfrm>
          <a:off x="526694" y="1400727"/>
          <a:ext cx="8093317" cy="44052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248728">
                  <a:extLst>
                    <a:ext uri="{9D8B030D-6E8A-4147-A177-3AD203B41FA5}">
                      <a16:colId xmlns:a16="http://schemas.microsoft.com/office/drawing/2014/main" val="2952910261"/>
                    </a:ext>
                  </a:extLst>
                </a:gridCol>
                <a:gridCol w="4261334">
                  <a:extLst>
                    <a:ext uri="{9D8B030D-6E8A-4147-A177-3AD203B41FA5}">
                      <a16:colId xmlns:a16="http://schemas.microsoft.com/office/drawing/2014/main" val="2569837447"/>
                    </a:ext>
                  </a:extLst>
                </a:gridCol>
                <a:gridCol w="2583255">
                  <a:extLst>
                    <a:ext uri="{9D8B030D-6E8A-4147-A177-3AD203B41FA5}">
                      <a16:colId xmlns:a16="http://schemas.microsoft.com/office/drawing/2014/main" val="2648813421"/>
                    </a:ext>
                  </a:extLst>
                </a:gridCol>
              </a:tblGrid>
              <a:tr h="334645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Duration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Session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Presenter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extLst>
                  <a:ext uri="{0D108BD9-81ED-4DB2-BD59-A6C34878D82A}">
                    <a16:rowId xmlns:a16="http://schemas.microsoft.com/office/drawing/2014/main" val="2531784065"/>
                  </a:ext>
                </a:extLst>
              </a:tr>
              <a:tr h="954665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5 </a:t>
                      </a:r>
                      <a:r>
                        <a:rPr lang="en-GB" sz="1800" dirty="0" err="1">
                          <a:effectLst/>
                        </a:rPr>
                        <a:t>mins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Welcome, housekeeping &amp; introductions      </a:t>
                      </a: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Cllr. Charlene McLean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extLst>
                  <a:ext uri="{0D108BD9-81ED-4DB2-BD59-A6C34878D82A}">
                    <a16:rowId xmlns:a16="http://schemas.microsoft.com/office/drawing/2014/main" val="287516478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10 </a:t>
                      </a:r>
                      <a:r>
                        <a:rPr lang="en-GB" sz="1800" dirty="0" err="1">
                          <a:effectLst/>
                        </a:rPr>
                        <a:t>mins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Introduction</a:t>
                      </a:r>
                      <a:r>
                        <a:rPr lang="en-GB" sz="1800" baseline="0" dirty="0">
                          <a:effectLst/>
                        </a:rPr>
                        <a:t> and context to the ‘</a:t>
                      </a:r>
                      <a:r>
                        <a:rPr lang="en-GB" sz="1800" dirty="0">
                          <a:effectLst/>
                        </a:rPr>
                        <a:t>Towards a Better Newham</a:t>
                      </a:r>
                      <a:r>
                        <a:rPr lang="en-GB" sz="1800" baseline="0" dirty="0">
                          <a:effectLst/>
                        </a:rPr>
                        <a:t> – a budget for recovery and hope’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Mayor</a:t>
                      </a:r>
                      <a:r>
                        <a:rPr lang="en-GB" sz="1800" baseline="0" dirty="0">
                          <a:effectLst/>
                        </a:rPr>
                        <a:t> Rokhsana Fiaz 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extLst>
                  <a:ext uri="{0D108BD9-81ED-4DB2-BD59-A6C34878D82A}">
                    <a16:rowId xmlns:a16="http://schemas.microsoft.com/office/drawing/2014/main" val="1402701066"/>
                  </a:ext>
                </a:extLst>
              </a:tr>
              <a:tr h="581645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10 </a:t>
                      </a:r>
                      <a:r>
                        <a:rPr lang="en-GB" sz="1800" dirty="0" err="1">
                          <a:effectLst/>
                        </a:rPr>
                        <a:t>mins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Setting the 2021/22 Budget and</a:t>
                      </a:r>
                      <a:r>
                        <a:rPr lang="en-GB" sz="1800" baseline="0" dirty="0">
                          <a:effectLst/>
                        </a:rPr>
                        <a:t> journey so far 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Cllr.</a:t>
                      </a:r>
                      <a:r>
                        <a:rPr lang="en-GB" sz="1800" baseline="0" dirty="0">
                          <a:effectLst/>
                        </a:rPr>
                        <a:t> Terry Paul with input from Mayor Fiaz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extLst>
                  <a:ext uri="{0D108BD9-81ED-4DB2-BD59-A6C34878D82A}">
                    <a16:rowId xmlns:a16="http://schemas.microsoft.com/office/drawing/2014/main" val="4117635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10 </a:t>
                      </a:r>
                      <a:r>
                        <a:rPr lang="en-GB" sz="1800" dirty="0" err="1">
                          <a:effectLst/>
                        </a:rPr>
                        <a:t>mins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Budget Overview</a:t>
                      </a: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Andrew Ward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extLst>
                  <a:ext uri="{0D108BD9-81ED-4DB2-BD59-A6C34878D82A}">
                    <a16:rowId xmlns:a16="http://schemas.microsoft.com/office/drawing/2014/main" val="2810890788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10 </a:t>
                      </a:r>
                      <a:r>
                        <a:rPr lang="en-GB" sz="1800" dirty="0" err="1">
                          <a:effectLst/>
                        </a:rPr>
                        <a:t>mins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Case Studies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Cllr Terence Paul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extLst>
                  <a:ext uri="{0D108BD9-81ED-4DB2-BD59-A6C34878D82A}">
                    <a16:rowId xmlns:a16="http://schemas.microsoft.com/office/drawing/2014/main" val="119347192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18 </a:t>
                      </a:r>
                      <a:r>
                        <a:rPr lang="en-GB" sz="1800" dirty="0" err="1">
                          <a:effectLst/>
                        </a:rPr>
                        <a:t>mins</a:t>
                      </a:r>
                      <a:r>
                        <a:rPr lang="en-GB" sz="1800" dirty="0">
                          <a:effectLst/>
                        </a:rPr>
                        <a:t>     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Q&amp;A session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All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extLst>
                  <a:ext uri="{0D108BD9-81ED-4DB2-BD59-A6C34878D82A}">
                    <a16:rowId xmlns:a16="http://schemas.microsoft.com/office/drawing/2014/main" val="101645738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 2 </a:t>
                      </a:r>
                      <a:r>
                        <a:rPr lang="en-GB" sz="1800" dirty="0" err="1">
                          <a:effectLst/>
                        </a:rPr>
                        <a:t>mins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Closing remarks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Cllr. Charlene McLean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5720" marR="45720" marT="9525" marB="0"/>
                </a:tc>
                <a:extLst>
                  <a:ext uri="{0D108BD9-81ED-4DB2-BD59-A6C34878D82A}">
                    <a16:rowId xmlns:a16="http://schemas.microsoft.com/office/drawing/2014/main" val="359773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29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2230-8EA8-E340-9C95-FA199162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4C463-D7AA-CC41-BC42-144132F75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F2B64D-E484-3A4D-85A7-5818B3E6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29"/>
            <a:ext cx="9144000" cy="68522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964ABD5-D160-47B1-99C7-AA1BB4931BE0}"/>
              </a:ext>
            </a:extLst>
          </p:cNvPr>
          <p:cNvSpPr txBox="1">
            <a:spLocks/>
          </p:cNvSpPr>
          <p:nvPr/>
        </p:nvSpPr>
        <p:spPr bwMode="auto">
          <a:xfrm>
            <a:off x="172027" y="1351623"/>
            <a:ext cx="203777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Introduction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B8137D-A784-4CE5-934A-4D52E3348024}"/>
              </a:ext>
            </a:extLst>
          </p:cNvPr>
          <p:cNvSpPr txBox="1">
            <a:spLocks/>
          </p:cNvSpPr>
          <p:nvPr/>
        </p:nvSpPr>
        <p:spPr bwMode="auto">
          <a:xfrm>
            <a:off x="1047306" y="2065767"/>
            <a:ext cx="7490637" cy="168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​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Mayor Rokhsana Fiaz OBE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L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ead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Arial"/>
              </a:rPr>
              <a:t> for Inclusive Economy and Housing Delivery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0"/>
          <a:stretch/>
        </p:blipFill>
        <p:spPr>
          <a:xfrm>
            <a:off x="3662385" y="3533715"/>
            <a:ext cx="1819230" cy="17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F4B8-D61A-3F4E-8F13-15721D48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2909B-86F7-2A4E-82CC-D23EDBBA9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5825B8E-02BC-E04A-9E09-4AA71D3EC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B969CA-B7AE-4E08-9D84-AA9662F515B7}"/>
              </a:ext>
            </a:extLst>
          </p:cNvPr>
          <p:cNvSpPr txBox="1">
            <a:spLocks/>
          </p:cNvSpPr>
          <p:nvPr/>
        </p:nvSpPr>
        <p:spPr bwMode="auto">
          <a:xfrm>
            <a:off x="157396" y="1340048"/>
            <a:ext cx="68516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tx1"/>
                </a:solidFill>
                <a:latin typeface="Arial"/>
              </a:rPr>
              <a:t>Setting the 2021/22 budget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DC3418-9963-4A83-ADFC-5FFE932C9C8B}"/>
              </a:ext>
            </a:extLst>
          </p:cNvPr>
          <p:cNvSpPr txBox="1">
            <a:spLocks/>
          </p:cNvSpPr>
          <p:nvPr/>
        </p:nvSpPr>
        <p:spPr bwMode="auto">
          <a:xfrm>
            <a:off x="234548" y="2316740"/>
            <a:ext cx="8674904" cy="14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algn="ctr"/>
            <a:r>
              <a:rPr lang="en-GB" b="1" dirty="0">
                <a:solidFill>
                  <a:schemeClr val="tx1"/>
                </a:solidFill>
              </a:rPr>
              <a:t>Councillor Terence Paul 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Cabinet Member, Finance and Corporate Services</a:t>
            </a:r>
            <a:r>
              <a:rPr lang="en-GB" dirty="0">
                <a:solidFill>
                  <a:schemeClr val="tx1"/>
                </a:solidFill>
              </a:rPr>
              <a:t>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</p:txBody>
      </p:sp>
      <p:pic>
        <p:nvPicPr>
          <p:cNvPr id="8" name="Picture 7" descr="A picture containing person, person, indoor, suit&#10;&#10;Description automatically generated">
            <a:extLst>
              <a:ext uri="{FF2B5EF4-FFF2-40B4-BE49-F238E27FC236}">
                <a16:creationId xmlns:a16="http://schemas.microsoft.com/office/drawing/2014/main" id="{7B6CFA78-13A6-4BEE-BC82-E8F1EB6A6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042" y="3619428"/>
            <a:ext cx="1581371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2974-E43E-BB42-8F09-DB580712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D5D0-1EB0-E842-BDEF-229F8AE49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40F34458-A0B0-AA4F-BD84-4BCF1955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8"/>
            <a:ext cx="9144000" cy="68522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7D23BD-698E-4606-AE9D-B6AE0AC2395B}"/>
              </a:ext>
            </a:extLst>
          </p:cNvPr>
          <p:cNvSpPr txBox="1">
            <a:spLocks/>
          </p:cNvSpPr>
          <p:nvPr/>
        </p:nvSpPr>
        <p:spPr bwMode="auto">
          <a:xfrm>
            <a:off x="60032" y="1437859"/>
            <a:ext cx="7829326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March 2019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People’s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Budget (transitional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budget)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701" y="2594344"/>
            <a:ext cx="852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Transitional re-set, linked to a corporate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Better financial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Key policies established,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b="1" dirty="0"/>
              <a:t>extended Council Tax Support scheme by £2.5m  - up to 90% relief,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London Living Wage (now £10.85 per hour)</a:t>
            </a:r>
          </a:p>
        </p:txBody>
      </p:sp>
    </p:spTree>
    <p:extLst>
      <p:ext uri="{BB962C8B-B14F-4D97-AF65-F5344CB8AC3E}">
        <p14:creationId xmlns:p14="http://schemas.microsoft.com/office/powerpoint/2010/main" val="382441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2974-E43E-BB42-8F09-DB580712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D5D0-1EB0-E842-BDEF-229F8AE49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40F34458-A0B0-AA4F-BD84-4BCF1955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8"/>
            <a:ext cx="9144000" cy="68522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7D23BD-698E-4606-AE9D-B6AE0AC2395B}"/>
              </a:ext>
            </a:extLst>
          </p:cNvPr>
          <p:cNvSpPr txBox="1">
            <a:spLocks/>
          </p:cNvSpPr>
          <p:nvPr/>
        </p:nvSpPr>
        <p:spPr bwMode="auto">
          <a:xfrm>
            <a:off x="109760" y="1406159"/>
            <a:ext cx="9034240" cy="102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March 2020 CWB and Inclusive Economy Budget (1) - £10m of Investment, with £4m in Brighter Futures for Young People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CC2FF-C188-4C2A-9496-550E0DCFE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2410729"/>
            <a:ext cx="4085615" cy="1805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1E470E-05A2-4F94-889A-00ADBF962C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2" b="1336"/>
          <a:stretch/>
        </p:blipFill>
        <p:spPr>
          <a:xfrm>
            <a:off x="4626880" y="2400293"/>
            <a:ext cx="4135105" cy="1780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B0383-B2FC-4607-9CB5-30A02DC98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99" y="4246544"/>
            <a:ext cx="4132169" cy="1782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F2E100-F8C5-4DC2-A3A9-C03AB64BE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411" y="4146326"/>
            <a:ext cx="3964341" cy="188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F4B8-D61A-3F4E-8F13-15721D48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2909B-86F7-2A4E-82CC-D23EDBBA9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5825B8E-02BC-E04A-9E09-4AA71D3EC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EB6E88-E05F-40B3-8BE1-43B5D9DBFEBA}"/>
              </a:ext>
            </a:extLst>
          </p:cNvPr>
          <p:cNvSpPr txBox="1">
            <a:spLocks/>
          </p:cNvSpPr>
          <p:nvPr/>
        </p:nvSpPr>
        <p:spPr bwMode="auto">
          <a:xfrm>
            <a:off x="166479" y="1580575"/>
            <a:ext cx="8944755" cy="73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10074"/>
                </a:solidFill>
                <a:latin typeface="Arial" charset="0"/>
              </a:defRPr>
            </a:lvl9pPr>
          </a:lstStyle>
          <a:p>
            <a:pPr lvl="0">
              <a:buClrTx/>
              <a:defRPr/>
            </a:pPr>
            <a:r>
              <a:rPr lang="en-GB" sz="2400" b="1" dirty="0">
                <a:solidFill>
                  <a:schemeClr val="tx1"/>
                </a:solidFill>
              </a:rPr>
              <a:t>March 2020 CWB and Inclusive Economy Budget (2)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– a 3 year budget set out £10m of Investment – including these measures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1AC3D-2223-4794-9313-D3F364000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2496376"/>
            <a:ext cx="3884070" cy="1738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A6BB5F-D782-4F05-9345-27657518F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30627"/>
            <a:ext cx="4081798" cy="1828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190591-4083-4BC5-B2AD-FCBFE5461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11" y="4361910"/>
            <a:ext cx="4023605" cy="1739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B929A5-D140-47DE-9D5B-A24E28069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8856" y="4278788"/>
            <a:ext cx="4133132" cy="17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181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B8A10000FC63469C3E708A0B8CF665" ma:contentTypeVersion="7" ma:contentTypeDescription="Create a new document." ma:contentTypeScope="" ma:versionID="cc7b4e918476203887a8b204ea249bde">
  <xsd:schema xmlns:xsd="http://www.w3.org/2001/XMLSchema" xmlns:xs="http://www.w3.org/2001/XMLSchema" xmlns:p="http://schemas.microsoft.com/office/2006/metadata/properties" xmlns:ns3="3ae22b51-1f10-4ae5-b63e-580d9346dd73" targetNamespace="http://schemas.microsoft.com/office/2006/metadata/properties" ma:root="true" ma:fieldsID="a6e1f5427e55c4147bc86b339ec0cf4e" ns3:_="">
    <xsd:import namespace="3ae22b51-1f10-4ae5-b63e-580d9346dd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22b51-1f10-4ae5-b63e-580d9346d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8E8ACB-F9D6-4C54-9CF1-9DB47175D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22b51-1f10-4ae5-b63e-580d9346dd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263984-312C-44D2-A998-B209076AE65E}">
  <ds:schemaRefs>
    <ds:schemaRef ds:uri="3ae22b51-1f10-4ae5-b63e-580d9346dd7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B885B4-BACC-4F3A-B215-4DC557226A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2105</Words>
  <Application>Microsoft Office PowerPoint</Application>
  <PresentationFormat>On-screen Show (4:3)</PresentationFormat>
  <Paragraphs>320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Courier New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Snapshot – What the Council does for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Personas Meet the people of Newham</dc:title>
  <dc:creator>Andrew Ward</dc:creator>
  <cp:lastModifiedBy>Sally Taylor</cp:lastModifiedBy>
  <cp:revision>219</cp:revision>
  <dcterms:modified xsi:type="dcterms:W3CDTF">2021-01-29T13:39:29Z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0x01010061B8A10000FC63469C3E708A0B8CF665</vt:lpwstr>
  </property>
</Properties>
</file>