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4">
  <p:sldMasterIdLst>
    <p:sldMasterId id="2147483659" r:id="rId4"/>
  </p:sldMasterIdLst>
  <p:notesMasterIdLst>
    <p:notesMasterId r:id="rId27"/>
  </p:notesMasterIdLst>
  <p:sldIdLst>
    <p:sldId id="298" r:id="rId5"/>
    <p:sldId id="263" r:id="rId6"/>
    <p:sldId id="301" r:id="rId7"/>
    <p:sldId id="302" r:id="rId8"/>
    <p:sldId id="303" r:id="rId9"/>
    <p:sldId id="261" r:id="rId10"/>
    <p:sldId id="262" r:id="rId11"/>
    <p:sldId id="276" r:id="rId12"/>
    <p:sldId id="283" r:id="rId13"/>
    <p:sldId id="282" r:id="rId14"/>
    <p:sldId id="286" r:id="rId15"/>
    <p:sldId id="320" r:id="rId16"/>
    <p:sldId id="288" r:id="rId17"/>
    <p:sldId id="311" r:id="rId18"/>
    <p:sldId id="323" r:id="rId19"/>
    <p:sldId id="324" r:id="rId20"/>
    <p:sldId id="293" r:id="rId21"/>
    <p:sldId id="294" r:id="rId22"/>
    <p:sldId id="295" r:id="rId23"/>
    <p:sldId id="328" r:id="rId24"/>
    <p:sldId id="329" r:id="rId25"/>
    <p:sldId id="325"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Ward" initials="AW" lastIdx="7" clrIdx="0">
    <p:extLst>
      <p:ext uri="{19B8F6BF-5375-455C-9EA6-DF929625EA0E}">
        <p15:presenceInfo xmlns:p15="http://schemas.microsoft.com/office/powerpoint/2012/main" userId="S-1-5-21-2032500944-680512171-4281770524-123475" providerId="AD"/>
      </p:ext>
    </p:extLst>
  </p:cmAuthor>
  <p:cmAuthor id="2" name="Daniel Durcan" initials="DD" lastIdx="6" clrIdx="1">
    <p:extLst>
      <p:ext uri="{19B8F6BF-5375-455C-9EA6-DF929625EA0E}">
        <p15:presenceInfo xmlns:p15="http://schemas.microsoft.com/office/powerpoint/2012/main" userId="6e4db70178934be1" providerId="Windows Live"/>
      </p:ext>
    </p:extLst>
  </p:cmAuthor>
  <p:cmAuthor id="3" name="Lydia Drummond" initials="LD" lastIdx="1" clrIdx="2">
    <p:extLst>
      <p:ext uri="{19B8F6BF-5375-455C-9EA6-DF929625EA0E}">
        <p15:presenceInfo xmlns:p15="http://schemas.microsoft.com/office/powerpoint/2012/main" userId="S-1-5-21-2032500944-680512171-4281770524-97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CCFF"/>
    <a:srgbClr val="CCFFCC"/>
    <a:srgbClr val="CCCCFF"/>
    <a:srgbClr val="CC99FF"/>
    <a:srgbClr val="99FFCC"/>
    <a:srgbClr val="CCECFF"/>
    <a:srgbClr val="FFCCCC"/>
    <a:srgbClr val="FF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3" autoAdjust="0"/>
    <p:restoredTop sz="86735" autoAdjust="0"/>
  </p:normalViewPr>
  <p:slideViewPr>
    <p:cSldViewPr snapToGrid="0">
      <p:cViewPr varScale="1">
        <p:scale>
          <a:sx n="60" d="100"/>
          <a:sy n="60" d="100"/>
        </p:scale>
        <p:origin x="1408" y="36"/>
      </p:cViewPr>
      <p:guideLst/>
    </p:cSldViewPr>
  </p:slideViewPr>
  <p:outlineViewPr>
    <p:cViewPr>
      <p:scale>
        <a:sx n="33" d="100"/>
        <a:sy n="33" d="100"/>
      </p:scale>
      <p:origin x="0" y="-54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lvl1pPr>
            <a:lvl2pPr marL="914400" marR="0" lvl="1" indent="-228600" algn="l" rtl="0">
              <a:spcBef>
                <a:spcPts val="0"/>
              </a:spcBef>
              <a:spcAft>
                <a:spcPts val="0"/>
              </a:spcAft>
              <a:buSzPts val="1400"/>
              <a:buNone/>
              <a:defRPr sz="1100" b="0" i="0" u="none" strike="noStrike" cap="none"/>
            </a:lvl2pPr>
            <a:lvl3pPr marL="1371600" marR="0" lvl="2" indent="-228600" algn="l" rtl="0">
              <a:spcBef>
                <a:spcPts val="0"/>
              </a:spcBef>
              <a:spcAft>
                <a:spcPts val="0"/>
              </a:spcAft>
              <a:buSzPts val="1400"/>
              <a:buNone/>
              <a:defRPr sz="1100" b="0" i="0" u="none" strike="noStrike" cap="none"/>
            </a:lvl3pPr>
            <a:lvl4pPr marL="1828800" marR="0" lvl="3" indent="-228600" algn="l" rtl="0">
              <a:spcBef>
                <a:spcPts val="0"/>
              </a:spcBef>
              <a:spcAft>
                <a:spcPts val="0"/>
              </a:spcAft>
              <a:buSzPts val="1400"/>
              <a:buNone/>
              <a:defRPr sz="1100" b="0" i="0" u="none" strike="noStrike" cap="none"/>
            </a:lvl4pPr>
            <a:lvl5pPr marL="2286000" marR="0" lvl="4" indent="-228600" algn="l" rtl="0">
              <a:spcBef>
                <a:spcPts val="0"/>
              </a:spcBef>
              <a:spcAft>
                <a:spcPts val="0"/>
              </a:spcAft>
              <a:buSzPts val="1400"/>
              <a:buNone/>
              <a:defRPr sz="1100" b="0" i="0" u="none" strike="noStrike" cap="none"/>
            </a:lvl5pPr>
            <a:lvl6pPr marL="2743200" marR="0" lvl="5" indent="-228600" algn="l" rtl="0">
              <a:spcBef>
                <a:spcPts val="0"/>
              </a:spcBef>
              <a:spcAft>
                <a:spcPts val="0"/>
              </a:spcAft>
              <a:buSzPts val="1400"/>
              <a:buNone/>
              <a:defRPr sz="1100" b="0" i="0" u="none" strike="noStrike" cap="none"/>
            </a:lvl6pPr>
            <a:lvl7pPr marL="3200400" marR="0" lvl="6" indent="-228600" algn="l" rtl="0">
              <a:spcBef>
                <a:spcPts val="0"/>
              </a:spcBef>
              <a:spcAft>
                <a:spcPts val="0"/>
              </a:spcAft>
              <a:buSzPts val="1400"/>
              <a:buNone/>
              <a:defRPr sz="1100" b="0" i="0" u="none" strike="noStrike" cap="none"/>
            </a:lvl7pPr>
            <a:lvl8pPr marL="3657600" marR="0" lvl="7" indent="-228600" algn="l" rtl="0">
              <a:spcBef>
                <a:spcPts val="0"/>
              </a:spcBef>
              <a:spcAft>
                <a:spcPts val="0"/>
              </a:spcAft>
              <a:buSzPts val="1400"/>
              <a:buNone/>
              <a:defRPr sz="1100" b="0" i="0" u="none" strike="noStrike" cap="none"/>
            </a:lvl8pPr>
            <a:lvl9pPr marL="4114800" marR="0" lvl="8" indent="-228600" algn="l" rtl="0">
              <a:spcBef>
                <a:spcPts val="0"/>
              </a:spcBef>
              <a:spcAft>
                <a:spcPts val="0"/>
              </a:spcAft>
              <a:buSzPts val="1400"/>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0F5D85-AEA7-5D4F-BA07-20887C1C8F30}" type="slidenum">
              <a:rPr lang="en-US" smtClean="0"/>
              <a:t>1</a:t>
            </a:fld>
            <a:endParaRPr lang="en-US"/>
          </a:p>
        </p:txBody>
      </p:sp>
    </p:spTree>
    <p:extLst>
      <p:ext uri="{BB962C8B-B14F-4D97-AF65-F5344CB8AC3E}">
        <p14:creationId xmlns:p14="http://schemas.microsoft.com/office/powerpoint/2010/main" val="403668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11907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Tree>
    <p:extLst>
      <p:ext uri="{BB962C8B-B14F-4D97-AF65-F5344CB8AC3E}">
        <p14:creationId xmlns:p14="http://schemas.microsoft.com/office/powerpoint/2010/main" val="56901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199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137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160802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Tree>
    <p:extLst>
      <p:ext uri="{BB962C8B-B14F-4D97-AF65-F5344CB8AC3E}">
        <p14:creationId xmlns:p14="http://schemas.microsoft.com/office/powerpoint/2010/main" val="48593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Note to pass to Hannah or Lydia</a:t>
            </a:r>
            <a:endParaRPr lang="en-GB" dirty="0"/>
          </a:p>
        </p:txBody>
      </p:sp>
    </p:spTree>
    <p:extLst>
      <p:ext uri="{BB962C8B-B14F-4D97-AF65-F5344CB8AC3E}">
        <p14:creationId xmlns:p14="http://schemas.microsoft.com/office/powerpoint/2010/main" val="55733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721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1238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33843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This process if</a:t>
            </a:r>
            <a:r>
              <a:rPr lang="en-GB" baseline="0" dirty="0" smtClean="0"/>
              <a:t> for Adult Carers. The Assessment for Parent Carers and Young Carers falls under the Children and Families Act – overseen by the Children and People’s Directorate and if required we can do a separate session on this.  </a:t>
            </a:r>
            <a:endParaRPr lang="en-GB" dirty="0"/>
          </a:p>
        </p:txBody>
      </p:sp>
    </p:spTree>
    <p:extLst>
      <p:ext uri="{BB962C8B-B14F-4D97-AF65-F5344CB8AC3E}">
        <p14:creationId xmlns:p14="http://schemas.microsoft.com/office/powerpoint/2010/main" val="412910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Tree>
    <p:extLst>
      <p:ext uri="{BB962C8B-B14F-4D97-AF65-F5344CB8AC3E}">
        <p14:creationId xmlns:p14="http://schemas.microsoft.com/office/powerpoint/2010/main" val="3959939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Note to pass to Hannah or Lydia</a:t>
            </a:r>
            <a:endParaRPr lang="en-GB" dirty="0"/>
          </a:p>
        </p:txBody>
      </p:sp>
    </p:spTree>
    <p:extLst>
      <p:ext uri="{BB962C8B-B14F-4D97-AF65-F5344CB8AC3E}">
        <p14:creationId xmlns:p14="http://schemas.microsoft.com/office/powerpoint/2010/main" val="47560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494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46468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Tree>
    <p:extLst>
      <p:ext uri="{BB962C8B-B14F-4D97-AF65-F5344CB8AC3E}">
        <p14:creationId xmlns:p14="http://schemas.microsoft.com/office/powerpoint/2010/main" val="255610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1630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2543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663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310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24" name="Google Shape;24;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25" name="Google Shape;25;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26" name="Google Shape;26;p6"/>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4572000" y="-166"/>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4200"/>
              <a:buFont typeface="Arial"/>
              <a:buNone/>
              <a:defRPr sz="4200">
                <a:solidFill>
                  <a:schemeClr val="dk1"/>
                </a:solidFill>
              </a:defRPr>
            </a:lvl2pPr>
            <a:lvl3pPr lvl="2" indent="0" algn="ctr">
              <a:spcBef>
                <a:spcPts val="0"/>
              </a:spcBef>
              <a:spcAft>
                <a:spcPts val="0"/>
              </a:spcAft>
              <a:buClr>
                <a:schemeClr val="dk1"/>
              </a:buClr>
              <a:buSzPts val="4200"/>
              <a:buFont typeface="Arial"/>
              <a:buNone/>
              <a:defRPr sz="4200">
                <a:solidFill>
                  <a:schemeClr val="dk1"/>
                </a:solidFill>
              </a:defRPr>
            </a:lvl3pPr>
            <a:lvl4pPr lvl="3" indent="0" algn="ctr">
              <a:spcBef>
                <a:spcPts val="0"/>
              </a:spcBef>
              <a:spcAft>
                <a:spcPts val="0"/>
              </a:spcAft>
              <a:buClr>
                <a:schemeClr val="dk1"/>
              </a:buClr>
              <a:buSzPts val="4200"/>
              <a:buFont typeface="Arial"/>
              <a:buNone/>
              <a:defRPr sz="4200">
                <a:solidFill>
                  <a:schemeClr val="dk1"/>
                </a:solidFill>
              </a:defRPr>
            </a:lvl4pPr>
            <a:lvl5pPr lvl="4" indent="0" algn="ctr">
              <a:spcBef>
                <a:spcPts val="0"/>
              </a:spcBef>
              <a:spcAft>
                <a:spcPts val="0"/>
              </a:spcAft>
              <a:buClr>
                <a:schemeClr val="dk1"/>
              </a:buClr>
              <a:buSzPts val="4200"/>
              <a:buFont typeface="Arial"/>
              <a:buNone/>
              <a:defRPr sz="4200">
                <a:solidFill>
                  <a:schemeClr val="dk1"/>
                </a:solidFill>
              </a:defRPr>
            </a:lvl5pPr>
            <a:lvl6pPr lvl="5" indent="0" algn="ctr">
              <a:spcBef>
                <a:spcPts val="0"/>
              </a:spcBef>
              <a:spcAft>
                <a:spcPts val="0"/>
              </a:spcAft>
              <a:buClr>
                <a:schemeClr val="dk1"/>
              </a:buClr>
              <a:buSzPts val="4200"/>
              <a:buFont typeface="Arial"/>
              <a:buNone/>
              <a:defRPr sz="4200">
                <a:solidFill>
                  <a:schemeClr val="dk1"/>
                </a:solidFill>
              </a:defRPr>
            </a:lvl6pPr>
            <a:lvl7pPr lvl="6" indent="0" algn="ctr">
              <a:spcBef>
                <a:spcPts val="0"/>
              </a:spcBef>
              <a:spcAft>
                <a:spcPts val="0"/>
              </a:spcAft>
              <a:buClr>
                <a:schemeClr val="dk1"/>
              </a:buClr>
              <a:buSzPts val="4200"/>
              <a:buFont typeface="Arial"/>
              <a:buNone/>
              <a:defRPr sz="4200">
                <a:solidFill>
                  <a:schemeClr val="dk1"/>
                </a:solidFill>
              </a:defRPr>
            </a:lvl7pPr>
            <a:lvl8pPr lvl="7" indent="0" algn="ctr">
              <a:spcBef>
                <a:spcPts val="0"/>
              </a:spcBef>
              <a:spcAft>
                <a:spcPts val="0"/>
              </a:spcAft>
              <a:buClr>
                <a:schemeClr val="dk1"/>
              </a:buClr>
              <a:buSzPts val="4200"/>
              <a:buFont typeface="Arial"/>
              <a:buNone/>
              <a:defRPr sz="4200">
                <a:solidFill>
                  <a:schemeClr val="dk1"/>
                </a:solidFill>
              </a:defRPr>
            </a:lvl8pPr>
            <a:lvl9pPr lvl="8" indent="0" algn="ctr">
              <a:spcBef>
                <a:spcPts val="0"/>
              </a:spcBef>
              <a:spcAft>
                <a:spcPts val="0"/>
              </a:spcAft>
              <a:buClr>
                <a:schemeClr val="dk1"/>
              </a:buClr>
              <a:buSzPts val="4200"/>
              <a:buFont typeface="Arial"/>
              <a:buNone/>
              <a:defRPr sz="4200">
                <a:solidFill>
                  <a:schemeClr val="dk1"/>
                </a:solidFill>
              </a:defRPr>
            </a:lvl9pPr>
          </a:lstStyle>
          <a:p>
            <a:endParaRPr/>
          </a:p>
        </p:txBody>
      </p:sp>
      <p:sp>
        <p:nvSpPr>
          <p:cNvPr id="40" name="Google Shape;40;p1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1" name="Google Shape;41;p1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2" name="Google Shape;42;p10"/>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5640766"/>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5" name="Google Shape;45;p11"/>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2000"/>
              <a:buFont typeface="Arial"/>
              <a:buNone/>
              <a:defRPr sz="12000">
                <a:solidFill>
                  <a:schemeClr val="dk1"/>
                </a:solidFill>
              </a:defRPr>
            </a:lvl2pPr>
            <a:lvl3pPr lvl="2" indent="0" algn="ctr">
              <a:spcBef>
                <a:spcPts val="0"/>
              </a:spcBef>
              <a:spcAft>
                <a:spcPts val="0"/>
              </a:spcAft>
              <a:buClr>
                <a:schemeClr val="dk1"/>
              </a:buClr>
              <a:buSzPts val="12000"/>
              <a:buFont typeface="Arial"/>
              <a:buNone/>
              <a:defRPr sz="12000">
                <a:solidFill>
                  <a:schemeClr val="dk1"/>
                </a:solidFill>
              </a:defRPr>
            </a:lvl3pPr>
            <a:lvl4pPr lvl="3" indent="0" algn="ctr">
              <a:spcBef>
                <a:spcPts val="0"/>
              </a:spcBef>
              <a:spcAft>
                <a:spcPts val="0"/>
              </a:spcAft>
              <a:buClr>
                <a:schemeClr val="dk1"/>
              </a:buClr>
              <a:buSzPts val="12000"/>
              <a:buFont typeface="Arial"/>
              <a:buNone/>
              <a:defRPr sz="12000">
                <a:solidFill>
                  <a:schemeClr val="dk1"/>
                </a:solidFill>
              </a:defRPr>
            </a:lvl4pPr>
            <a:lvl5pPr lvl="4" indent="0" algn="ctr">
              <a:spcBef>
                <a:spcPts val="0"/>
              </a:spcBef>
              <a:spcAft>
                <a:spcPts val="0"/>
              </a:spcAft>
              <a:buClr>
                <a:schemeClr val="dk1"/>
              </a:buClr>
              <a:buSzPts val="12000"/>
              <a:buFont typeface="Arial"/>
              <a:buNone/>
              <a:defRPr sz="12000">
                <a:solidFill>
                  <a:schemeClr val="dk1"/>
                </a:solidFill>
              </a:defRPr>
            </a:lvl5pPr>
            <a:lvl6pPr lvl="5" indent="0" algn="ctr">
              <a:spcBef>
                <a:spcPts val="0"/>
              </a:spcBef>
              <a:spcAft>
                <a:spcPts val="0"/>
              </a:spcAft>
              <a:buClr>
                <a:schemeClr val="dk1"/>
              </a:buClr>
              <a:buSzPts val="12000"/>
              <a:buFont typeface="Arial"/>
              <a:buNone/>
              <a:defRPr sz="12000">
                <a:solidFill>
                  <a:schemeClr val="dk1"/>
                </a:solidFill>
              </a:defRPr>
            </a:lvl6pPr>
            <a:lvl7pPr lvl="6" indent="0" algn="ctr">
              <a:spcBef>
                <a:spcPts val="0"/>
              </a:spcBef>
              <a:spcAft>
                <a:spcPts val="0"/>
              </a:spcAft>
              <a:buClr>
                <a:schemeClr val="dk1"/>
              </a:buClr>
              <a:buSzPts val="12000"/>
              <a:buFont typeface="Arial"/>
              <a:buNone/>
              <a:defRPr sz="12000">
                <a:solidFill>
                  <a:schemeClr val="dk1"/>
                </a:solidFill>
              </a:defRPr>
            </a:lvl7pPr>
            <a:lvl8pPr lvl="7" indent="0" algn="ctr">
              <a:spcBef>
                <a:spcPts val="0"/>
              </a:spcBef>
              <a:spcAft>
                <a:spcPts val="0"/>
              </a:spcAft>
              <a:buClr>
                <a:schemeClr val="dk1"/>
              </a:buClr>
              <a:buSzPts val="12000"/>
              <a:buFont typeface="Arial"/>
              <a:buNone/>
              <a:defRPr sz="12000">
                <a:solidFill>
                  <a:schemeClr val="dk1"/>
                </a:solidFill>
              </a:defRPr>
            </a:lvl8pPr>
            <a:lvl9pPr lvl="8" indent="0" algn="ctr">
              <a:spcBef>
                <a:spcPts val="0"/>
              </a:spcBef>
              <a:spcAft>
                <a:spcPts val="0"/>
              </a:spcAft>
              <a:buClr>
                <a:schemeClr val="dk1"/>
              </a:buClr>
              <a:buSzPts val="12000"/>
              <a:buFont typeface="Arial"/>
              <a:buNone/>
              <a:defRPr sz="12000">
                <a:solidFill>
                  <a:schemeClr val="dk1"/>
                </a:solidFill>
              </a:defRPr>
            </a:lvl9pPr>
          </a:lstStyle>
          <a:p>
            <a:endParaRPr/>
          </a:p>
        </p:txBody>
      </p:sp>
      <p:sp>
        <p:nvSpPr>
          <p:cNvPr id="48" name="Google Shape;48;p12"/>
          <p:cNvSpPr txBox="1">
            <a:spLocks noGrp="1"/>
          </p:cNvSpPr>
          <p:nvPr>
            <p:ph type="body" idx="1"/>
          </p:nvPr>
        </p:nvSpPr>
        <p:spPr>
          <a:xfrm>
            <a:off x="311700" y="4202966"/>
            <a:ext cx="8520600" cy="17343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9" name="Google Shape;49;p12"/>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9F93-5E18-934F-AF0E-345210A80E2D}"/>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6FB5346A-7C90-4642-86ED-A517CDD26A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E8799B-4847-D14C-8628-6770B3322228}"/>
              </a:ext>
            </a:extLst>
          </p:cNvPr>
          <p:cNvSpPr>
            <a:spLocks noGrp="1"/>
          </p:cNvSpPr>
          <p:nvPr>
            <p:ph type="dt" sz="half" idx="10"/>
          </p:nvPr>
        </p:nvSpPr>
        <p:spPr/>
        <p:txBody>
          <a:bodyPr/>
          <a:lstStyle/>
          <a:p>
            <a:fld id="{6790B369-04A0-CB41-B1B1-435926D6B287}" type="datetimeFigureOut">
              <a:rPr lang="en-US" smtClean="0"/>
              <a:t>8/12/2021</a:t>
            </a:fld>
            <a:endParaRPr lang="en-US"/>
          </a:p>
        </p:txBody>
      </p:sp>
      <p:sp>
        <p:nvSpPr>
          <p:cNvPr id="5" name="Footer Placeholder 4">
            <a:extLst>
              <a:ext uri="{FF2B5EF4-FFF2-40B4-BE49-F238E27FC236}">
                <a16:creationId xmlns:a16="http://schemas.microsoft.com/office/drawing/2014/main" id="{4143BA76-D010-424F-88E5-29D037406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C528F-98F1-824F-B007-57F02035258B}"/>
              </a:ext>
            </a:extLst>
          </p:cNvPr>
          <p:cNvSpPr>
            <a:spLocks noGrp="1"/>
          </p:cNvSpPr>
          <p:nvPr>
            <p:ph type="sldNum" sz="quarter" idx="12"/>
          </p:nvPr>
        </p:nvSpPr>
        <p:spPr/>
        <p:txBody>
          <a:bodyPr/>
          <a:lstStyle/>
          <a:p>
            <a:fld id="{ACA437CE-67AD-F14C-9ED6-C8B55F0B62B6}" type="slidenum">
              <a:rPr lang="en-US" smtClean="0"/>
              <a:t>‹#›</a:t>
            </a:fld>
            <a:endParaRPr lang="en-US"/>
          </a:p>
        </p:txBody>
      </p:sp>
    </p:spTree>
    <p:extLst>
      <p:ext uri="{BB962C8B-B14F-4D97-AF65-F5344CB8AC3E}">
        <p14:creationId xmlns:p14="http://schemas.microsoft.com/office/powerpoint/2010/main" val="2540319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57" r:id="rId3"/>
    <p:sldLayoutId id="2147483658"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_msoanchor_4"/><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_msoanchor_3"/><Relationship Id="rId5" Type="http://schemas.openxmlformats.org/officeDocument/2006/relationships/hyperlink" Target="#_msoanchor_2"/><Relationship Id="rId4" Type="http://schemas.openxmlformats.org/officeDocument/2006/relationships/hyperlink" Target="#_msoanchor_1"/></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newham.gov.uk/health-adult-social-care/carers-assessm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newham.gov.uk/contact-information/complaints-proces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voiceability.org/support-and-help/services-by-location/newham" TargetMode="External"/><Relationship Id="rId5" Type="http://schemas.openxmlformats.org/officeDocument/2006/relationships/hyperlink" Target="mailto:helpline@voiceability.org" TargetMode="External"/><Relationship Id="rId4" Type="http://schemas.openxmlformats.org/officeDocument/2006/relationships/hyperlink" Target="https://www.newham.gov.uk/health-adult-social-care/carers-assessme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_msoanchor_4"/><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_msoanchor_3"/><Relationship Id="rId5" Type="http://schemas.openxmlformats.org/officeDocument/2006/relationships/hyperlink" Target="#_msoanchor_2"/><Relationship Id="rId4" Type="http://schemas.openxmlformats.org/officeDocument/2006/relationships/hyperlink" Target="#_msoanchor_1"/></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newham.gov.uk/health-adult-social-care/carers-assessmen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_msoanchor_4"/><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_msoanchor_3"/><Relationship Id="rId5" Type="http://schemas.openxmlformats.org/officeDocument/2006/relationships/hyperlink" Target="#_msoanchor_2"/><Relationship Id="rId4" Type="http://schemas.openxmlformats.org/officeDocument/2006/relationships/hyperlink" Target="#_msoanchor_1"/></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_msoanchor_4"/><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_msoanchor_3"/><Relationship Id="rId5" Type="http://schemas.openxmlformats.org/officeDocument/2006/relationships/hyperlink" Target="#_msoanchor_2"/><Relationship Id="rId4" Type="http://schemas.openxmlformats.org/officeDocument/2006/relationships/hyperlink" Target="#_msoanchor_1"/></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newham.gov.uk/health-adult-social-care/carers-assessm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ctangle&#10;&#10;Description automatically generated with medium confidence">
            <a:extLst>
              <a:ext uri="{FF2B5EF4-FFF2-40B4-BE49-F238E27FC236}">
                <a16:creationId xmlns:a16="http://schemas.microsoft.com/office/drawing/2014/main" id="{8C49E42C-5455-C242-A504-D6E17B255D2B}"/>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172B243-117F-1B40-84F2-F6423A40D75D}"/>
              </a:ext>
            </a:extLst>
          </p:cNvPr>
          <p:cNvSpPr>
            <a:spLocks noGrp="1"/>
          </p:cNvSpPr>
          <p:nvPr>
            <p:ph type="ctrTitle"/>
          </p:nvPr>
        </p:nvSpPr>
        <p:spPr>
          <a:xfrm>
            <a:off x="413287" y="2645559"/>
            <a:ext cx="8443451" cy="610490"/>
          </a:xfrm>
        </p:spPr>
        <p:txBody>
          <a:bodyPr>
            <a:noAutofit/>
          </a:bodyPr>
          <a:lstStyle/>
          <a:p>
            <a:r>
              <a:rPr lang="en-GB" altLang="en-US" sz="3300" b="1" dirty="0">
                <a:solidFill>
                  <a:schemeClr val="tx2"/>
                </a:solidFill>
                <a:latin typeface="Arial" panose="020B0604020202020204" pitchFamily="34" charset="0"/>
                <a:cs typeface="Arial" panose="020B0604020202020204" pitchFamily="34" charset="0"/>
              </a:rPr>
              <a:t/>
            </a:r>
            <a:br>
              <a:rPr lang="en-GB" altLang="en-US" sz="3300" b="1" dirty="0">
                <a:solidFill>
                  <a:schemeClr val="tx2"/>
                </a:solidFill>
                <a:latin typeface="Arial" panose="020B0604020202020204" pitchFamily="34" charset="0"/>
                <a:cs typeface="Arial" panose="020B0604020202020204" pitchFamily="34" charset="0"/>
              </a:rPr>
            </a:br>
            <a:r>
              <a:rPr lang="en-GB" altLang="en-US" sz="3300" b="1" dirty="0">
                <a:solidFill>
                  <a:schemeClr val="tx2"/>
                </a:solidFill>
                <a:latin typeface="Arial" panose="020B0604020202020204" pitchFamily="34" charset="0"/>
                <a:cs typeface="Arial" panose="020B0604020202020204" pitchFamily="34" charset="0"/>
              </a:rPr>
              <a:t/>
            </a:r>
            <a:br>
              <a:rPr lang="en-GB" altLang="en-US" sz="3300" b="1" dirty="0">
                <a:solidFill>
                  <a:schemeClr val="tx2"/>
                </a:solidFill>
                <a:latin typeface="Arial" panose="020B0604020202020204" pitchFamily="34" charset="0"/>
                <a:cs typeface="Arial" panose="020B0604020202020204" pitchFamily="34" charset="0"/>
              </a:rPr>
            </a:br>
            <a:r>
              <a:rPr lang="en-GB" altLang="en-US" sz="4000" b="1" dirty="0" smtClean="0">
                <a:latin typeface="Calibri" panose="020F0502020204030204" pitchFamily="34" charset="0"/>
                <a:cs typeface="Calibri" panose="020F0502020204030204" pitchFamily="34" charset="0"/>
              </a:rPr>
              <a:t>CARERS ISSUES AND ACTIONS FORUM </a:t>
            </a:r>
            <a:endParaRPr lang="en-US" sz="4000" dirty="0">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413287" y="3703690"/>
            <a:ext cx="8443451" cy="1420712"/>
          </a:xfrm>
        </p:spPr>
        <p:txBody>
          <a:bodyPr>
            <a:noAutofit/>
          </a:bodyPr>
          <a:lstStyle/>
          <a:p>
            <a:pPr>
              <a:lnSpc>
                <a:spcPct val="100000"/>
              </a:lnSpc>
            </a:pPr>
            <a:r>
              <a:rPr lang="en-GB" b="1" dirty="0">
                <a:latin typeface="Calibri" panose="020F0502020204030204" pitchFamily="34" charset="0"/>
                <a:cs typeface="Calibri" panose="020F0502020204030204" pitchFamily="34" charset="0"/>
              </a:rPr>
              <a:t>Initial Meeting </a:t>
            </a:r>
          </a:p>
          <a:p>
            <a:pPr>
              <a:lnSpc>
                <a:spcPct val="100000"/>
              </a:lnSpc>
            </a:pPr>
            <a:endParaRPr lang="en-GB" dirty="0">
              <a:latin typeface="Calibri" panose="020F0502020204030204" pitchFamily="34" charset="0"/>
              <a:cs typeface="Calibri" panose="020F0502020204030204" pitchFamily="34" charset="0"/>
            </a:endParaRPr>
          </a:p>
          <a:p>
            <a:pPr>
              <a:lnSpc>
                <a:spcPct val="100000"/>
              </a:lnSpc>
            </a:pPr>
            <a:r>
              <a:rPr lang="en-GB" dirty="0" smtClean="0">
                <a:latin typeface="Calibri" panose="020F0502020204030204" pitchFamily="34" charset="0"/>
                <a:cs typeface="Calibri" panose="020F0502020204030204" pitchFamily="34" charset="0"/>
              </a:rPr>
              <a:t>15.30 - 17.00</a:t>
            </a:r>
          </a:p>
          <a:p>
            <a:pPr>
              <a:lnSpc>
                <a:spcPct val="100000"/>
              </a:lnSpc>
            </a:pPr>
            <a:endParaRPr lang="en-GB" dirty="0">
              <a:latin typeface="Calibri" panose="020F0502020204030204" pitchFamily="34" charset="0"/>
              <a:cs typeface="Calibri" panose="020F0502020204030204" pitchFamily="34" charset="0"/>
            </a:endParaRPr>
          </a:p>
          <a:p>
            <a:pPr>
              <a:lnSpc>
                <a:spcPct val="100000"/>
              </a:lnSpc>
            </a:pPr>
            <a:r>
              <a:rPr lang="en-GB" dirty="0" smtClean="0">
                <a:latin typeface="Calibri" panose="020F0502020204030204" pitchFamily="34" charset="0"/>
                <a:cs typeface="Calibri" panose="020F0502020204030204" pitchFamily="34" charset="0"/>
              </a:rPr>
              <a:t>11</a:t>
            </a:r>
            <a:r>
              <a:rPr lang="en-GB" baseline="30000" dirty="0" smtClean="0">
                <a:latin typeface="Calibri" panose="020F0502020204030204" pitchFamily="34" charset="0"/>
                <a:cs typeface="Calibri" panose="020F0502020204030204" pitchFamily="34" charset="0"/>
              </a:rPr>
              <a:t>th</a:t>
            </a:r>
            <a:r>
              <a:rPr lang="en-GB" dirty="0" smtClean="0">
                <a:latin typeface="Calibri" panose="020F0502020204030204" pitchFamily="34" charset="0"/>
                <a:cs typeface="Calibri" panose="020F0502020204030204" pitchFamily="34" charset="0"/>
              </a:rPr>
              <a:t> August 2021</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381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A4B21E6-BA8C-7B48-A2B4-ECC75B3A9FCC}"/>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377F9FF9-B6F4-DD45-9100-A683558B2AE4}"/>
              </a:ext>
            </a:extLst>
          </p:cNvPr>
          <p:cNvSpPr>
            <a:spLocks noGrp="1"/>
          </p:cNvSpPr>
          <p:nvPr>
            <p:ph type="title"/>
          </p:nvPr>
        </p:nvSpPr>
        <p:spPr>
          <a:xfrm>
            <a:off x="87765" y="630688"/>
            <a:ext cx="8520600" cy="763500"/>
          </a:xfrm>
        </p:spPr>
        <p:txBody>
          <a:bodyPr/>
          <a:lstStyle/>
          <a:p>
            <a:pPr fontAlgn="base"/>
            <a:r>
              <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rPr>
              <a:t>WHAT SUPPORT MIGHT A CARER BE OFFERED?</a:t>
            </a:r>
            <a:endParaRPr lang="en-GB" sz="2400" b="1" dirty="0">
              <a:solidFill>
                <a:schemeClr val="bg1"/>
              </a:solidFill>
              <a:latin typeface="Calibri" panose="020F0502020204030204" pitchFamily="34" charset="0"/>
              <a:cs typeface="Calibri" panose="020F0502020204030204" pitchFamily="34" charset="0"/>
            </a:endParaRPr>
          </a:p>
        </p:txBody>
      </p:sp>
      <p:sp>
        <p:nvSpPr>
          <p:cNvPr id="5" name="TextBox 4"/>
          <p:cNvSpPr txBox="1"/>
          <p:nvPr/>
        </p:nvSpPr>
        <p:spPr>
          <a:xfrm>
            <a:off x="419878" y="1698171"/>
            <a:ext cx="8313575" cy="3293209"/>
          </a:xfrm>
          <a:prstGeom prst="rect">
            <a:avLst/>
          </a:prstGeom>
          <a:noFill/>
        </p:spPr>
        <p:txBody>
          <a:bodyPr wrap="square" rtlCol="0">
            <a:spAutoFit/>
          </a:bodyPr>
          <a:lstStyle/>
          <a:p>
            <a:r>
              <a:rPr lang="en-GB" sz="1600" dirty="0" smtClean="0">
                <a:solidFill>
                  <a:schemeClr val="tx1"/>
                </a:solidFill>
                <a:latin typeface="Calibri" panose="020F0502020204030204" pitchFamily="34" charset="0"/>
                <a:cs typeface="Calibri" panose="020F0502020204030204" pitchFamily="34" charset="0"/>
              </a:rPr>
              <a:t>Following the Assessment, if a Carer:</a:t>
            </a:r>
          </a:p>
          <a:p>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hasn’t got eligible needs - advice and information about universal services will be provided. This will be tailored to their specific </a:t>
            </a:r>
            <a:r>
              <a:rPr lang="en-GB" sz="1600" dirty="0" smtClean="0">
                <a:solidFill>
                  <a:schemeClr val="tx1"/>
                </a:solidFill>
                <a:latin typeface="Calibri" panose="020F0502020204030204" pitchFamily="34" charset="0"/>
                <a:cs typeface="Calibri" panose="020F0502020204030204" pitchFamily="34" charset="0"/>
              </a:rPr>
              <a:t>circumstances;</a:t>
            </a: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solidFill>
                  <a:schemeClr val="tx1"/>
                </a:solidFill>
                <a:latin typeface="Calibri" panose="020F0502020204030204" pitchFamily="34" charset="0"/>
                <a:cs typeface="Calibri" panose="020F0502020204030204" pitchFamily="34" charset="0"/>
              </a:rPr>
              <a:t>has eligible needs - a Support Plan will be agreed detailing </a:t>
            </a:r>
            <a:r>
              <a:rPr lang="en-GB" sz="1600" dirty="0">
                <a:solidFill>
                  <a:schemeClr val="tx1"/>
                </a:solidFill>
                <a:latin typeface="Calibri" panose="020F0502020204030204" pitchFamily="34" charset="0"/>
                <a:cs typeface="Calibri" panose="020F0502020204030204" pitchFamily="34" charset="0"/>
              </a:rPr>
              <a:t>how these needs will be </a:t>
            </a:r>
            <a:r>
              <a:rPr lang="en-GB" sz="1600" dirty="0" smtClean="0">
                <a:solidFill>
                  <a:schemeClr val="tx1"/>
                </a:solidFill>
                <a:latin typeface="Calibri" panose="020F0502020204030204" pitchFamily="34" charset="0"/>
                <a:cs typeface="Calibri" panose="020F0502020204030204" pitchFamily="34" charset="0"/>
              </a:rPr>
              <a:t>met and a Personal Budget allocated. </a:t>
            </a:r>
          </a:p>
          <a:p>
            <a:endParaRPr lang="en-GB" sz="1600" dirty="0">
              <a:solidFill>
                <a:schemeClr val="tx1"/>
              </a:solidFill>
              <a:latin typeface="Calibri" panose="020F0502020204030204" pitchFamily="34" charset="0"/>
              <a:cs typeface="Calibri" panose="020F0502020204030204" pitchFamily="34" charset="0"/>
            </a:endParaRPr>
          </a:p>
          <a:p>
            <a:r>
              <a:rPr lang="en-GB" sz="1600" dirty="0" smtClean="0">
                <a:solidFill>
                  <a:schemeClr val="tx1"/>
                </a:solidFill>
                <a:latin typeface="Calibri" panose="020F0502020204030204" pitchFamily="34" charset="0"/>
                <a:cs typeface="Calibri" panose="020F0502020204030204" pitchFamily="34" charset="0"/>
              </a:rPr>
              <a:t>You </a:t>
            </a:r>
            <a:r>
              <a:rPr lang="en-GB" sz="1600" dirty="0">
                <a:solidFill>
                  <a:schemeClr val="tx1"/>
                </a:solidFill>
                <a:latin typeface="Calibri" panose="020F0502020204030204" pitchFamily="34" charset="0"/>
                <a:cs typeface="Calibri" panose="020F0502020204030204" pitchFamily="34" charset="0"/>
              </a:rPr>
              <a:t>can choose to be given the Personal Budget to arrange your own care and support - known as a Direct Payment </a:t>
            </a:r>
            <a:r>
              <a:rPr lang="en-GB" sz="1600" dirty="0" smtClean="0">
                <a:solidFill>
                  <a:schemeClr val="tx1"/>
                </a:solidFill>
                <a:latin typeface="Calibri" panose="020F0502020204030204" pitchFamily="34" charset="0"/>
                <a:cs typeface="Calibri" panose="020F0502020204030204" pitchFamily="34" charset="0"/>
              </a:rPr>
              <a:t>– or the Council can do this for you.</a:t>
            </a:r>
          </a:p>
          <a:p>
            <a:r>
              <a:rPr lang="en-GB" sz="1600" dirty="0" smtClean="0">
                <a:solidFill>
                  <a:schemeClr val="tx1"/>
                </a:solidFill>
                <a:latin typeface="Calibri" panose="020F0502020204030204" pitchFamily="34" charset="0"/>
                <a:cs typeface="Calibri" panose="020F0502020204030204" pitchFamily="34" charset="0"/>
              </a:rPr>
              <a:t> </a:t>
            </a:r>
            <a:endParaRPr lang="en-GB" sz="1600" dirty="0">
              <a:solidFill>
                <a:schemeClr val="tx1"/>
              </a:solidFill>
              <a:latin typeface="Calibri" panose="020F0502020204030204" pitchFamily="34" charset="0"/>
              <a:cs typeface="Calibri" panose="020F0502020204030204" pitchFamily="34" charset="0"/>
            </a:endParaRPr>
          </a:p>
          <a:p>
            <a:r>
              <a:rPr lang="en-GB" sz="1600" dirty="0" smtClean="0">
                <a:solidFill>
                  <a:schemeClr val="tx1"/>
                </a:solidFill>
                <a:latin typeface="Calibri" panose="020F0502020204030204" pitchFamily="34" charset="0"/>
                <a:cs typeface="Calibri" panose="020F0502020204030204" pitchFamily="34" charset="0"/>
              </a:rPr>
              <a:t>It </a:t>
            </a:r>
            <a:r>
              <a:rPr lang="en-GB" sz="1600" dirty="0">
                <a:solidFill>
                  <a:schemeClr val="tx1"/>
                </a:solidFill>
                <a:latin typeface="Calibri" panose="020F0502020204030204" pitchFamily="34" charset="0"/>
                <a:cs typeface="Calibri" panose="020F0502020204030204" pitchFamily="34" charset="0"/>
              </a:rPr>
              <a:t>may be agreed </a:t>
            </a:r>
            <a:r>
              <a:rPr lang="en-GB" sz="1600" dirty="0" smtClean="0">
                <a:solidFill>
                  <a:schemeClr val="tx1"/>
                </a:solidFill>
                <a:latin typeface="Calibri" panose="020F0502020204030204" pitchFamily="34" charset="0"/>
                <a:cs typeface="Calibri" panose="020F0502020204030204" pitchFamily="34" charset="0"/>
              </a:rPr>
              <a:t>the </a:t>
            </a:r>
            <a:r>
              <a:rPr lang="en-GB" sz="1600" dirty="0">
                <a:solidFill>
                  <a:schemeClr val="tx1"/>
                </a:solidFill>
                <a:latin typeface="Calibri" panose="020F0502020204030204" pitchFamily="34" charset="0"/>
                <a:cs typeface="Calibri" panose="020F0502020204030204" pitchFamily="34" charset="0"/>
              </a:rPr>
              <a:t>best way to </a:t>
            </a:r>
            <a:r>
              <a:rPr lang="en-GB" sz="1600" dirty="0" smtClean="0">
                <a:solidFill>
                  <a:schemeClr val="tx1"/>
                </a:solidFill>
                <a:latin typeface="Calibri" panose="020F0502020204030204" pitchFamily="34" charset="0"/>
                <a:cs typeface="Calibri" panose="020F0502020204030204" pitchFamily="34" charset="0"/>
              </a:rPr>
              <a:t>meet the needs is by </a:t>
            </a:r>
            <a:r>
              <a:rPr lang="en-GB" sz="1600" dirty="0">
                <a:solidFill>
                  <a:schemeClr val="tx1"/>
                </a:solidFill>
                <a:latin typeface="Calibri" panose="020F0502020204030204" pitchFamily="34" charset="0"/>
                <a:cs typeface="Calibri" panose="020F0502020204030204" pitchFamily="34" charset="0"/>
              </a:rPr>
              <a:t>providing services directly </a:t>
            </a:r>
            <a:r>
              <a:rPr lang="en-GB" sz="1600" dirty="0" smtClean="0">
                <a:solidFill>
                  <a:schemeClr val="tx1"/>
                </a:solidFill>
                <a:latin typeface="Calibri" panose="020F0502020204030204" pitchFamily="34" charset="0"/>
                <a:cs typeface="Calibri" panose="020F0502020204030204" pitchFamily="34" charset="0"/>
              </a:rPr>
              <a:t>to the Carer, to the cared for person or a combination </a:t>
            </a:r>
            <a:r>
              <a:rPr lang="en-GB" sz="1600" dirty="0">
                <a:solidFill>
                  <a:schemeClr val="tx1"/>
                </a:solidFill>
                <a:latin typeface="Calibri" panose="020F0502020204030204" pitchFamily="34" charset="0"/>
                <a:cs typeface="Calibri" panose="020F0502020204030204" pitchFamily="34" charset="0"/>
              </a:rPr>
              <a:t>of </a:t>
            </a:r>
            <a:r>
              <a:rPr lang="en-GB" sz="1600" dirty="0" smtClean="0">
                <a:solidFill>
                  <a:schemeClr val="tx1"/>
                </a:solidFill>
                <a:latin typeface="Calibri" panose="020F0502020204030204" pitchFamily="34" charset="0"/>
                <a:cs typeface="Calibri" panose="020F0502020204030204" pitchFamily="34" charset="0"/>
              </a:rPr>
              <a:t>both.</a:t>
            </a:r>
            <a:endParaRPr lang="en-GB"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83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41EB439E-7617-5740-A337-F0E87739A40D}"/>
              </a:ext>
            </a:extLst>
          </p:cNvPr>
          <p:cNvSpPr>
            <a:spLocks noGrp="1"/>
          </p:cNvSpPr>
          <p:nvPr>
            <p:ph type="title"/>
          </p:nvPr>
        </p:nvSpPr>
        <p:spPr>
          <a:xfrm>
            <a:off x="311700" y="439243"/>
            <a:ext cx="8520600" cy="763500"/>
          </a:xfrm>
        </p:spPr>
        <p:txBody>
          <a:bodyPr/>
          <a:lstStyle/>
          <a:p>
            <a:r>
              <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rPr>
              <a:t>WHAT IS A FINANCIAL </a:t>
            </a:r>
            <a:r>
              <a:rPr lang="en-US" sz="24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ASSESSMENT?</a:t>
            </a:r>
            <a:endParaRPr lang="en-US" sz="2400" b="1" dirty="0">
              <a:solidFill>
                <a:schemeClr val="bg1"/>
              </a:solidFill>
              <a:latin typeface="Candara" panose="020E0502030303020204" pitchFamily="34" charset="0"/>
              <a:ea typeface="Verdana" panose="020B0604030504040204" pitchFamily="34" charset="0"/>
            </a:endParaRPr>
          </a:p>
        </p:txBody>
      </p:sp>
      <p:sp>
        <p:nvSpPr>
          <p:cNvPr id="7" name="Rectangle 1"/>
          <p:cNvSpPr>
            <a:spLocks noChangeArrowheads="1"/>
          </p:cNvSpPr>
          <p:nvPr/>
        </p:nvSpPr>
        <p:spPr bwMode="auto">
          <a:xfrm>
            <a:off x="3770313" y="-4897438"/>
            <a:ext cx="92319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2"/>
          <p:cNvSpPr>
            <a:spLocks noChangeArrowheads="1"/>
          </p:cNvSpPr>
          <p:nvPr/>
        </p:nvSpPr>
        <p:spPr bwMode="auto">
          <a:xfrm>
            <a:off x="3770313" y="-5245031"/>
            <a:ext cx="27972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4"/>
              </a:rPr>
              <a:t>[LD1]</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Nadia – please agree session with Jill for April</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5"/>
              </a:rPr>
              <a:t>[LD2]</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arrange date with Ian and we will do Breakout Rooms</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6"/>
              </a:rPr>
              <a:t>[LD3]</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agree a date with Ysabella</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7"/>
              </a:rPr>
              <a:t>[LD4]</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I have emailed Helen Green – please follow up</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311700" y="1641986"/>
            <a:ext cx="8520601" cy="5016758"/>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A financial assessment is undertaken to determine if a person can contribute towards the cost of the care that they personally receive.</a:t>
            </a:r>
          </a:p>
          <a:p>
            <a:pPr marL="285750" indent="-285750" algn="just">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For example care may include personal care like washing and dressing or help to access the community.</a:t>
            </a:r>
          </a:p>
          <a:p>
            <a:pPr marL="285750" indent="-285750" algn="just">
              <a:buFont typeface="Arial" panose="020B0604020202020204" pitchFamily="34" charset="0"/>
              <a:buChar char="•"/>
            </a:pPr>
            <a:endParaRPr lang="en-GB"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We require income details of the person receiving the care only. This includes all benefits and earnings as well as information on any savings or assets that are owned.</a:t>
            </a:r>
          </a:p>
          <a:p>
            <a:pPr marL="285750" indent="-285750" algn="just">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 We will also consider any outgoings that they need to make such as payments for rent and council tax as well as any disability related expenses that are personal to them.</a:t>
            </a:r>
          </a:p>
          <a:p>
            <a:pPr marL="285750" indent="-285750" algn="just">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We also ensure that they are receiving all the benefits that they may be entitled to and we can refer any claims to the Department of Work and Pensions. </a:t>
            </a:r>
          </a:p>
          <a:p>
            <a:pPr marL="285750" indent="-285750">
              <a:buFont typeface="Arial" panose="020B0604020202020204" pitchFamily="34" charset="0"/>
              <a:buChar char="•"/>
            </a:pPr>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Once the financial assessment is completed we will write with the outcome.</a:t>
            </a: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They also have an option of non disclosure but this has an impact on the financial assessment.</a:t>
            </a:r>
          </a:p>
          <a:p>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528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with medium confidence">
            <a:extLst>
              <a:ext uri="{FF2B5EF4-FFF2-40B4-BE49-F238E27FC236}">
                <a16:creationId xmlns:a16="http://schemas.microsoft.com/office/drawing/2014/main" id="{11CAA558-364B-7941-8BE8-016DFDD35CCB}"/>
              </a:ext>
            </a:extLst>
          </p:cNvPr>
          <p:cNvPicPr>
            <a:picLocks noChangeAspect="1"/>
          </p:cNvPicPr>
          <p:nvPr/>
        </p:nvPicPr>
        <p:blipFill>
          <a:blip r:embed="rId3"/>
          <a:stretch>
            <a:fillRect/>
          </a:stretch>
        </p:blipFill>
        <p:spPr>
          <a:xfrm>
            <a:off x="-4667" y="0"/>
            <a:ext cx="9144000" cy="6852242"/>
          </a:xfrm>
          <a:prstGeom prst="rect">
            <a:avLst/>
          </a:prstGeom>
        </p:spPr>
      </p:pic>
      <p:sp>
        <p:nvSpPr>
          <p:cNvPr id="2" name="Title 1">
            <a:extLst>
              <a:ext uri="{FF2B5EF4-FFF2-40B4-BE49-F238E27FC236}">
                <a16:creationId xmlns:a16="http://schemas.microsoft.com/office/drawing/2014/main" id="{52C13EE5-19A3-4246-932A-32C163CBC7E8}"/>
              </a:ext>
            </a:extLst>
          </p:cNvPr>
          <p:cNvSpPr>
            <a:spLocks noGrp="1"/>
          </p:cNvSpPr>
          <p:nvPr>
            <p:ph type="title"/>
          </p:nvPr>
        </p:nvSpPr>
        <p:spPr>
          <a:xfrm>
            <a:off x="116958" y="459059"/>
            <a:ext cx="8520600" cy="763500"/>
          </a:xfrm>
        </p:spPr>
        <p:txBody>
          <a:bodyPr/>
          <a:lstStyle/>
          <a:p>
            <a:r>
              <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rPr>
              <a:t>HOW TO REQUEST AN ASSESSMENT?</a:t>
            </a:r>
          </a:p>
        </p:txBody>
      </p:sp>
      <p:sp>
        <p:nvSpPr>
          <p:cNvPr id="5" name="Content Placeholder 2"/>
          <p:cNvSpPr txBox="1">
            <a:spLocks/>
          </p:cNvSpPr>
          <p:nvPr/>
        </p:nvSpPr>
        <p:spPr>
          <a:xfrm>
            <a:off x="401215" y="1571861"/>
            <a:ext cx="8332237" cy="454932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pPr marL="0" indent="0"/>
            <a:r>
              <a:rPr lang="en-GB" sz="1700" dirty="0" smtClean="0">
                <a:solidFill>
                  <a:schemeClr val="tx1"/>
                </a:solidFill>
                <a:latin typeface="Calibri" panose="020F0502020204030204" pitchFamily="34" charset="0"/>
                <a:cs typeface="Calibri" panose="020F0502020204030204" pitchFamily="34" charset="0"/>
              </a:rPr>
              <a:t>Carers can request an Assessment:</a:t>
            </a:r>
          </a:p>
          <a:p>
            <a:pPr marL="0" indent="0"/>
            <a:endParaRPr lang="en-GB" sz="17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700" dirty="0" smtClean="0">
                <a:solidFill>
                  <a:schemeClr val="tx1"/>
                </a:solidFill>
                <a:latin typeface="Calibri" panose="020F0502020204030204" pitchFamily="34" charset="0"/>
                <a:cs typeface="Calibri" panose="020F0502020204030204" pitchFamily="34" charset="0"/>
              </a:rPr>
              <a:t>online - </a:t>
            </a:r>
            <a:r>
              <a:rPr lang="en-GB" sz="1700" dirty="0" smtClean="0">
                <a:latin typeface="Calibri" panose="020F0502020204030204" pitchFamily="34" charset="0"/>
                <a:cs typeface="Calibri" panose="020F0502020204030204" pitchFamily="34" charset="0"/>
                <a:hlinkClick r:id="rId4"/>
              </a:rPr>
              <a:t>https://www.newham.gov.uk/health-adult-social-care/carers-assessments</a:t>
            </a:r>
            <a:endParaRPr lang="en-GB" sz="1700" dirty="0" smtClean="0">
              <a:latin typeface="Calibri" panose="020F0502020204030204" pitchFamily="34" charset="0"/>
              <a:cs typeface="Calibri" panose="020F0502020204030204" pitchFamily="34" charset="0"/>
            </a:endParaRPr>
          </a:p>
          <a:p>
            <a:pPr marL="0" indent="0"/>
            <a:endParaRPr lang="en-GB" sz="1700" dirty="0" smtClean="0">
              <a:solidFill>
                <a:schemeClr val="tx1"/>
              </a:solidFill>
              <a:latin typeface="Calibri" panose="020F0502020204030204" pitchFamily="34" charset="0"/>
              <a:cs typeface="Calibri" panose="020F0502020204030204" pitchFamily="34" charset="0"/>
            </a:endParaRPr>
          </a:p>
          <a:p>
            <a:r>
              <a:rPr lang="en-GB" sz="1600" dirty="0" smtClean="0">
                <a:solidFill>
                  <a:schemeClr val="tx1"/>
                </a:solidFill>
                <a:latin typeface="Calibri" panose="020F0502020204030204" pitchFamily="34" charset="0"/>
                <a:cs typeface="Calibri" panose="020F0502020204030204" pitchFamily="34" charset="0"/>
              </a:rPr>
              <a:t>If </a:t>
            </a:r>
            <a:r>
              <a:rPr lang="en-GB" sz="1600" dirty="0">
                <a:solidFill>
                  <a:schemeClr val="tx1"/>
                </a:solidFill>
                <a:latin typeface="Calibri" panose="020F0502020204030204" pitchFamily="34" charset="0"/>
                <a:cs typeface="Calibri" panose="020F0502020204030204" pitchFamily="34" charset="0"/>
              </a:rPr>
              <a:t>the cared for person has mental health needs, the Carer should ring 020 8430 200 (choose option 2, then option </a:t>
            </a:r>
            <a:r>
              <a:rPr lang="en-GB" sz="1600" dirty="0" smtClean="0">
                <a:solidFill>
                  <a:schemeClr val="tx1"/>
                </a:solidFill>
                <a:latin typeface="Calibri" panose="020F0502020204030204" pitchFamily="34" charset="0"/>
                <a:cs typeface="Calibri" panose="020F0502020204030204" pitchFamily="34" charset="0"/>
              </a:rPr>
              <a:t>2).</a:t>
            </a:r>
          </a:p>
          <a:p>
            <a:endParaRPr lang="en-GB" sz="1600" dirty="0">
              <a:solidFill>
                <a:schemeClr val="tx1"/>
              </a:solidFill>
              <a:latin typeface="Calibri" panose="020F0502020204030204" pitchFamily="34" charset="0"/>
              <a:cs typeface="Calibri" panose="020F0502020204030204" pitchFamily="34" charset="0"/>
            </a:endParaRPr>
          </a:p>
          <a:p>
            <a:r>
              <a:rPr lang="en-GB" sz="1600" dirty="0" smtClean="0">
                <a:solidFill>
                  <a:schemeClr val="tx1"/>
                </a:solidFill>
                <a:latin typeface="Calibri" panose="020F0502020204030204" pitchFamily="34" charset="0"/>
                <a:cs typeface="Calibri" panose="020F0502020204030204" pitchFamily="34" charset="0"/>
              </a:rPr>
              <a:t>If </a:t>
            </a:r>
            <a:r>
              <a:rPr lang="en-GB" sz="1600" dirty="0">
                <a:solidFill>
                  <a:schemeClr val="tx1"/>
                </a:solidFill>
                <a:latin typeface="Calibri" panose="020F0502020204030204" pitchFamily="34" charset="0"/>
                <a:cs typeface="Calibri" panose="020F0502020204030204" pitchFamily="34" charset="0"/>
              </a:rPr>
              <a:t>the cared for person has </a:t>
            </a:r>
            <a:r>
              <a:rPr lang="en-GB" sz="1600" dirty="0" smtClean="0">
                <a:solidFill>
                  <a:schemeClr val="tx1"/>
                </a:solidFill>
                <a:latin typeface="Calibri" panose="020F0502020204030204" pitchFamily="34" charset="0"/>
                <a:cs typeface="Calibri" panose="020F0502020204030204" pitchFamily="34" charset="0"/>
              </a:rPr>
              <a:t>any other care and support needs, the </a:t>
            </a:r>
            <a:r>
              <a:rPr lang="en-GB" sz="1600" dirty="0">
                <a:solidFill>
                  <a:schemeClr val="tx1"/>
                </a:solidFill>
                <a:latin typeface="Calibri" panose="020F0502020204030204" pitchFamily="34" charset="0"/>
                <a:cs typeface="Calibri" panose="020F0502020204030204" pitchFamily="34" charset="0"/>
              </a:rPr>
              <a:t>Carer should ring 020 8430 2000 (choose option 2, then option 1</a:t>
            </a:r>
            <a:r>
              <a:rPr lang="en-GB" sz="1600" dirty="0" smtClean="0">
                <a:solidFill>
                  <a:schemeClr val="tx1"/>
                </a:solidFill>
                <a:latin typeface="Calibri" panose="020F0502020204030204" pitchFamily="34" charset="0"/>
                <a:cs typeface="Calibri" panose="020F0502020204030204" pitchFamily="34" charset="0"/>
              </a:rPr>
              <a:t>).</a:t>
            </a:r>
            <a:endParaRPr lang="en-GB" sz="1600" dirty="0">
              <a:solidFill>
                <a:schemeClr val="tx1"/>
              </a:solidFill>
              <a:latin typeface="Calibri" panose="020F0502020204030204" pitchFamily="34" charset="0"/>
              <a:cs typeface="Calibri" panose="020F0502020204030204" pitchFamily="34" charset="0"/>
            </a:endParaRPr>
          </a:p>
          <a:p>
            <a:endParaRPr lang="en-GB" sz="1600" dirty="0" smtClean="0">
              <a:solidFill>
                <a:schemeClr val="tx1"/>
              </a:solidFill>
              <a:latin typeface="Calibri" panose="020F0502020204030204" pitchFamily="34" charset="0"/>
              <a:cs typeface="Calibri" panose="020F0502020204030204" pitchFamily="34" charset="0"/>
            </a:endParaRPr>
          </a:p>
          <a:p>
            <a:r>
              <a:rPr lang="en-GB" sz="1600" dirty="0" smtClean="0">
                <a:solidFill>
                  <a:schemeClr val="tx1"/>
                </a:solidFill>
                <a:latin typeface="Calibri" panose="020F0502020204030204" pitchFamily="34" charset="0"/>
                <a:cs typeface="Calibri" panose="020F0502020204030204" pitchFamily="34" charset="0"/>
              </a:rPr>
              <a:t>If </a:t>
            </a:r>
            <a:r>
              <a:rPr lang="en-GB" sz="1600" dirty="0">
                <a:solidFill>
                  <a:schemeClr val="tx1"/>
                </a:solidFill>
                <a:latin typeface="Calibri" panose="020F0502020204030204" pitchFamily="34" charset="0"/>
                <a:cs typeface="Calibri" panose="020F0502020204030204" pitchFamily="34" charset="0"/>
              </a:rPr>
              <a:t>the cared for person is known to one of the Adult Social Care Teams, the Carer can contact the allocated officer.</a:t>
            </a:r>
          </a:p>
          <a:p>
            <a:endParaRPr lang="en-GB" dirty="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162536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3"/>
          <a:stretch>
            <a:fillRect/>
          </a:stretch>
        </p:blipFill>
        <p:spPr>
          <a:xfrm>
            <a:off x="0" y="2879"/>
            <a:ext cx="9144000" cy="6852242"/>
          </a:xfrm>
          <a:prstGeom prst="rect">
            <a:avLst/>
          </a:prstGeom>
        </p:spPr>
      </p:pic>
      <p:sp>
        <p:nvSpPr>
          <p:cNvPr id="3" name="Title 2"/>
          <p:cNvSpPr>
            <a:spLocks noGrp="1"/>
          </p:cNvSpPr>
          <p:nvPr>
            <p:ph type="title"/>
          </p:nvPr>
        </p:nvSpPr>
        <p:spPr>
          <a:xfrm>
            <a:off x="97097" y="547104"/>
            <a:ext cx="8520600" cy="763500"/>
          </a:xfrm>
        </p:spPr>
        <p:txBody>
          <a:bodyPr/>
          <a:lstStyle/>
          <a:p>
            <a:r>
              <a:rPr lang="en-GB" sz="2400" b="1" dirty="0">
                <a:solidFill>
                  <a:schemeClr val="bg1"/>
                </a:solidFill>
                <a:latin typeface="Calibri" panose="020F0502020204030204" pitchFamily="34" charset="0"/>
                <a:cs typeface="Calibri" panose="020F0502020204030204" pitchFamily="34" charset="0"/>
              </a:rPr>
              <a:t>WHAT IF A CARER DOESN’T AGREE WITH THE</a:t>
            </a:r>
            <a:br>
              <a:rPr lang="en-GB" sz="2400" b="1" dirty="0">
                <a:solidFill>
                  <a:schemeClr val="bg1"/>
                </a:solidFill>
                <a:latin typeface="Calibri" panose="020F0502020204030204" pitchFamily="34" charset="0"/>
                <a:cs typeface="Calibri" panose="020F0502020204030204" pitchFamily="34" charset="0"/>
              </a:rPr>
            </a:br>
            <a:r>
              <a:rPr lang="en-GB" sz="2400" b="1" dirty="0">
                <a:solidFill>
                  <a:schemeClr val="bg1"/>
                </a:solidFill>
                <a:latin typeface="Calibri" panose="020F0502020204030204" pitchFamily="34" charset="0"/>
                <a:cs typeface="Calibri" panose="020F0502020204030204" pitchFamily="34" charset="0"/>
              </a:rPr>
              <a:t>OUTCOME OF THE ASSESSMENT?</a:t>
            </a:r>
            <a:endParaRPr lang="en-GB" sz="2400"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311700" y="1884507"/>
            <a:ext cx="8520600" cy="2308324"/>
          </a:xfrm>
          <a:prstGeom prst="rect">
            <a:avLst/>
          </a:prstGeom>
        </p:spPr>
        <p:txBody>
          <a:bodyPr wrap="square">
            <a:spAutoFit/>
          </a:bodyPr>
          <a:lstStyle/>
          <a:p>
            <a:pPr marL="0" indent="0">
              <a:buNone/>
            </a:pPr>
            <a:r>
              <a:rPr lang="en-GB" sz="1600" dirty="0">
                <a:latin typeface="Calibri" panose="020F0502020204030204" pitchFamily="34" charset="0"/>
                <a:cs typeface="Calibri" panose="020F0502020204030204" pitchFamily="34" charset="0"/>
              </a:rPr>
              <a:t>If a</a:t>
            </a:r>
            <a:r>
              <a:rPr lang="en-GB" sz="1600" dirty="0" smtClean="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Carer disagrees with the outcome of </a:t>
            </a:r>
            <a:r>
              <a:rPr lang="en-GB" sz="1600" dirty="0" smtClean="0">
                <a:latin typeface="Calibri" panose="020F0502020204030204" pitchFamily="34" charset="0"/>
                <a:cs typeface="Calibri" panose="020F0502020204030204" pitchFamily="34" charset="0"/>
              </a:rPr>
              <a:t>their Assessment</a:t>
            </a:r>
            <a:r>
              <a:rPr lang="en-GB" sz="1600" dirty="0">
                <a:latin typeface="Calibri" panose="020F0502020204030204" pitchFamily="34" charset="0"/>
                <a:cs typeface="Calibri" panose="020F0502020204030204" pitchFamily="34" charset="0"/>
              </a:rPr>
              <a:t>, they should discuss with the </a:t>
            </a:r>
            <a:r>
              <a:rPr lang="en-GB" sz="1600" dirty="0" smtClean="0">
                <a:latin typeface="Calibri" panose="020F0502020204030204" pitchFamily="34" charset="0"/>
                <a:cs typeface="Calibri" panose="020F0502020204030204" pitchFamily="34" charset="0"/>
              </a:rPr>
              <a:t>officer </a:t>
            </a:r>
            <a:r>
              <a:rPr lang="en-GB" sz="1600" dirty="0">
                <a:latin typeface="Calibri" panose="020F0502020204030204" pitchFamily="34" charset="0"/>
                <a:cs typeface="Calibri" panose="020F0502020204030204" pitchFamily="34" charset="0"/>
              </a:rPr>
              <a:t>who undertook the </a:t>
            </a:r>
            <a:r>
              <a:rPr lang="en-GB" sz="1600" dirty="0" smtClean="0">
                <a:latin typeface="Calibri" panose="020F0502020204030204" pitchFamily="34" charset="0"/>
                <a:cs typeface="Calibri" panose="020F0502020204030204" pitchFamily="34" charset="0"/>
              </a:rPr>
              <a:t>Assessment. If they remain dissatisfied, the Assessment can </a:t>
            </a:r>
            <a:r>
              <a:rPr lang="en-GB" sz="1600" dirty="0">
                <a:latin typeface="Calibri" panose="020F0502020204030204" pitchFamily="34" charset="0"/>
                <a:cs typeface="Calibri" panose="020F0502020204030204" pitchFamily="34" charset="0"/>
              </a:rPr>
              <a:t>be reviewed by a </a:t>
            </a:r>
            <a:r>
              <a:rPr lang="en-GB" sz="1600" dirty="0" smtClean="0">
                <a:latin typeface="Calibri" panose="020F0502020204030204" pitchFamily="34" charset="0"/>
                <a:cs typeface="Calibri" panose="020F0502020204030204" pitchFamily="34" charset="0"/>
              </a:rPr>
              <a:t>Senior Manager.</a:t>
            </a: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u="sng" dirty="0" smtClean="0">
                <a:latin typeface="Calibri" panose="020F0502020204030204" pitchFamily="34" charset="0"/>
                <a:cs typeface="Calibri" panose="020F0502020204030204" pitchFamily="34" charset="0"/>
              </a:rPr>
              <a:t>Complaints Procedure </a:t>
            </a:r>
          </a:p>
          <a:p>
            <a:pPr marL="0" indent="0">
              <a:buNone/>
            </a:pPr>
            <a:endParaRPr lang="en-GB" sz="1600" u="sng" dirty="0">
              <a:latin typeface="Calibri" panose="020F0502020204030204" pitchFamily="34" charset="0"/>
              <a:cs typeface="Calibri" panose="020F0502020204030204" pitchFamily="34" charset="0"/>
            </a:endParaRPr>
          </a:p>
          <a:p>
            <a:pPr marL="0" indent="0">
              <a:buNone/>
            </a:pPr>
            <a:r>
              <a:rPr lang="en-GB" sz="1600" dirty="0" smtClean="0">
                <a:latin typeface="Calibri" panose="020F0502020204030204" pitchFamily="34" charset="0"/>
                <a:cs typeface="Calibri" panose="020F0502020204030204" pitchFamily="34" charset="0"/>
              </a:rPr>
              <a:t>If a Carer remains dissatisfied, they lodge a formal complaint. </a:t>
            </a: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dirty="0" smtClean="0">
                <a:latin typeface="Calibri" panose="020F0502020204030204" pitchFamily="34" charset="0"/>
                <a:cs typeface="Calibri" panose="020F0502020204030204" pitchFamily="34" charset="0"/>
              </a:rPr>
              <a:t>For more information </a:t>
            </a:r>
            <a:r>
              <a:rPr lang="en-GB" sz="1600" dirty="0">
                <a:latin typeface="Calibri" panose="020F0502020204030204" pitchFamily="34" charset="0"/>
                <a:cs typeface="Calibri" panose="020F0502020204030204" pitchFamily="34" charset="0"/>
                <a:hlinkClick r:id="rId4"/>
              </a:rPr>
              <a:t>Complaints process – Newham Council</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945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3"/>
          <a:stretch>
            <a:fillRect/>
          </a:stretch>
        </p:blipFill>
        <p:spPr>
          <a:xfrm>
            <a:off x="0" y="5758"/>
            <a:ext cx="9386596" cy="6852242"/>
          </a:xfrm>
          <a:prstGeom prst="rect">
            <a:avLst/>
          </a:prstGeom>
        </p:spPr>
      </p:pic>
      <p:sp>
        <p:nvSpPr>
          <p:cNvPr id="7" name="Title 6"/>
          <p:cNvSpPr>
            <a:spLocks noGrp="1"/>
          </p:cNvSpPr>
          <p:nvPr>
            <p:ph type="title"/>
          </p:nvPr>
        </p:nvSpPr>
        <p:spPr/>
        <p:txBody>
          <a:bodyPr/>
          <a:lstStyle/>
          <a:p>
            <a:r>
              <a:rPr lang="en-GB" b="1" dirty="0">
                <a:solidFill>
                  <a:schemeClr val="bg1"/>
                </a:solidFill>
                <a:latin typeface="Calibri" panose="020F0502020204030204" pitchFamily="34" charset="0"/>
                <a:cs typeface="Calibri" panose="020F0502020204030204" pitchFamily="34" charset="0"/>
              </a:rPr>
              <a:t>WHAT ADVOCACY SUPPORT IS AVAILABLE FOR CARERS?</a:t>
            </a:r>
          </a:p>
        </p:txBody>
      </p:sp>
      <p:sp>
        <p:nvSpPr>
          <p:cNvPr id="5" name="Rectangle 4"/>
          <p:cNvSpPr/>
          <p:nvPr/>
        </p:nvSpPr>
        <p:spPr>
          <a:xfrm>
            <a:off x="2286000" y="-47469549"/>
            <a:ext cx="4572000" cy="5755422"/>
          </a:xfrm>
          <a:prstGeom prst="rect">
            <a:avLst/>
          </a:prstGeom>
        </p:spPr>
        <p:txBody>
          <a:bodyPr>
            <a:spAutoFit/>
          </a:bodyPr>
          <a:lstStyle/>
          <a:p>
            <a:pPr marL="0" indent="0">
              <a:buNone/>
            </a:pPr>
            <a:r>
              <a:rPr lang="en-GB" sz="1600" dirty="0">
                <a:latin typeface="Calibri" panose="020F0502020204030204" pitchFamily="34" charset="0"/>
                <a:cs typeface="Calibri" panose="020F0502020204030204" pitchFamily="34" charset="0"/>
              </a:rPr>
              <a:t>Carers should be offered an assessment by the Local Authority of the person they are looking after.  </a:t>
            </a: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If the cared for person the carer is a Newham resident they can request an assessment on line or via phone</a:t>
            </a:r>
          </a:p>
          <a:p>
            <a:pPr marL="0"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For an online request please use the link below  </a:t>
            </a:r>
            <a:r>
              <a:rPr lang="en-GB" sz="1600" dirty="0">
                <a:latin typeface="Calibri" panose="020F0502020204030204" pitchFamily="34" charset="0"/>
                <a:cs typeface="Calibri" panose="020F0502020204030204" pitchFamily="34" charset="0"/>
                <a:hlinkClick r:id="rId4"/>
              </a:rPr>
              <a:t>https://www.newham.gov.uk/health-adult-social-care/carers-assessments</a:t>
            </a:r>
            <a:endParaRPr lang="en-GB" sz="1600" dirty="0">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For a telephone request please contact</a:t>
            </a:r>
          </a:p>
          <a:p>
            <a:pPr lvl="1"/>
            <a:r>
              <a:rPr lang="en-GB" sz="1600" b="1" dirty="0">
                <a:latin typeface="Calibri" panose="020F0502020204030204" pitchFamily="34" charset="0"/>
                <a:cs typeface="Calibri" panose="020F0502020204030204" pitchFamily="34" charset="0"/>
              </a:rPr>
              <a:t>Access to Adult Social Care Team</a:t>
            </a:r>
          </a:p>
          <a:p>
            <a:pPr marL="914400" lvl="2" indent="0">
              <a:buNone/>
            </a:pPr>
            <a:r>
              <a:rPr lang="en-GB" sz="1600" b="1" dirty="0">
                <a:latin typeface="Calibri" panose="020F0502020204030204" pitchFamily="34" charset="0"/>
                <a:cs typeface="Calibri" panose="020F0502020204030204" pitchFamily="34" charset="0"/>
                <a:sym typeface="Wingdings 2" panose="05020102010507070707" pitchFamily="18" charset="2"/>
              </a:rPr>
              <a:t></a:t>
            </a:r>
            <a:r>
              <a:rPr lang="en-GB" sz="1600" dirty="0">
                <a:latin typeface="Calibri" panose="020F0502020204030204" pitchFamily="34" charset="0"/>
                <a:cs typeface="Calibri" panose="020F0502020204030204" pitchFamily="34" charset="0"/>
                <a:sym typeface="Wingdings 2" panose="05020102010507070707" pitchFamily="18" charset="2"/>
              </a:rPr>
              <a:t>            </a:t>
            </a:r>
            <a:r>
              <a:rPr lang="en-GB" sz="1600" dirty="0">
                <a:latin typeface="Calibri" panose="020F0502020204030204" pitchFamily="34" charset="0"/>
                <a:cs typeface="Calibri" panose="020F0502020204030204" pitchFamily="34" charset="0"/>
              </a:rPr>
              <a:t>020 8430 2000, choose option 2 and then option 1 </a:t>
            </a:r>
          </a:p>
          <a:p>
            <a:pPr marL="685800" lvl="2" indent="0">
              <a:buNone/>
            </a:pPr>
            <a:r>
              <a:rPr lang="en-GB" sz="1600" b="1" dirty="0">
                <a:latin typeface="Calibri" panose="020F0502020204030204" pitchFamily="34" charset="0"/>
                <a:cs typeface="Calibri" panose="020F0502020204030204" pitchFamily="34" charset="0"/>
              </a:rPr>
              <a:t>Mental Health Access and Assessment Team</a:t>
            </a:r>
          </a:p>
          <a:p>
            <a:pPr marL="1771650" lvl="2" indent="-857250">
              <a:buFont typeface="Wingdings 2" panose="05020102010507070707" pitchFamily="18" charset="2"/>
              <a:buChar char="'"/>
            </a:pPr>
            <a:r>
              <a:rPr lang="en-GB" sz="1600" dirty="0">
                <a:latin typeface="Calibri" panose="020F0502020204030204" pitchFamily="34" charset="0"/>
                <a:cs typeface="Calibri" panose="020F0502020204030204" pitchFamily="34" charset="0"/>
              </a:rPr>
              <a:t>020 8430 2000, choose option 2 and then option</a:t>
            </a:r>
          </a:p>
          <a:p>
            <a:pPr marL="914400" lvl="2" indent="0">
              <a:buNone/>
            </a:pPr>
            <a:endParaRPr lang="en-GB" sz="1600" dirty="0">
              <a:latin typeface="Calibri" panose="020F0502020204030204" pitchFamily="34" charset="0"/>
              <a:cs typeface="Calibri" panose="020F0502020204030204" pitchFamily="34" charset="0"/>
            </a:endParaRPr>
          </a:p>
          <a:p>
            <a:pPr marL="228600" indent="0">
              <a:buNone/>
            </a:pPr>
            <a:r>
              <a:rPr lang="en-GB" sz="1600" dirty="0">
                <a:latin typeface="Calibri" panose="020F0502020204030204" pitchFamily="34" charset="0"/>
                <a:cs typeface="Calibri" panose="020F0502020204030204" pitchFamily="34" charset="0"/>
              </a:rPr>
              <a:t>If the cared for person is known to one of the ASC teams, the Carer can make contact with the allocated officer.</a:t>
            </a:r>
          </a:p>
        </p:txBody>
      </p:sp>
      <p:sp>
        <p:nvSpPr>
          <p:cNvPr id="6" name="Rectangle 5"/>
          <p:cNvSpPr/>
          <p:nvPr/>
        </p:nvSpPr>
        <p:spPr>
          <a:xfrm>
            <a:off x="429208" y="1801302"/>
            <a:ext cx="8248261" cy="2062103"/>
          </a:xfrm>
          <a:prstGeom prst="rect">
            <a:avLst/>
          </a:prstGeom>
        </p:spPr>
        <p:txBody>
          <a:bodyPr wrap="square">
            <a:spAutoFit/>
          </a:bodyPr>
          <a:lstStyle/>
          <a:p>
            <a:r>
              <a:rPr lang="en-GB" sz="1600" dirty="0" smtClean="0">
                <a:latin typeface="Calibri" panose="020F0502020204030204" pitchFamily="34" charset="0"/>
                <a:cs typeface="Calibri" panose="020F0502020204030204" pitchFamily="34" charset="0"/>
              </a:rPr>
              <a:t>The Council commissions an independent Integrated Advocacy Service – delivered by </a:t>
            </a:r>
            <a:r>
              <a:rPr lang="en-GB" sz="1600" dirty="0" err="1" smtClean="0">
                <a:latin typeface="Calibri" panose="020F0502020204030204" pitchFamily="34" charset="0"/>
                <a:cs typeface="Calibri" panose="020F0502020204030204" pitchFamily="34" charset="0"/>
              </a:rPr>
              <a:t>Voiceability</a:t>
            </a:r>
            <a:r>
              <a:rPr lang="en-GB" sz="1600" dirty="0" smtClean="0">
                <a:latin typeface="Calibri" panose="020F0502020204030204" pitchFamily="34" charset="0"/>
                <a:cs typeface="Calibri" panose="020F0502020204030204" pitchFamily="34" charset="0"/>
              </a:rPr>
              <a:t>.</a:t>
            </a:r>
          </a:p>
          <a:p>
            <a:endParaRPr lang="en-GB" sz="1600" dirty="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To access this Service please email: </a:t>
            </a:r>
            <a:r>
              <a:rPr lang="en-GB" sz="1600" dirty="0" smtClean="0">
                <a:latin typeface="Calibri" panose="020F0502020204030204" pitchFamily="34" charset="0"/>
                <a:cs typeface="Calibri" panose="020F0502020204030204" pitchFamily="34" charset="0"/>
                <a:hlinkClick r:id="rId5"/>
              </a:rPr>
              <a:t>helpline@voiceability.org</a:t>
            </a:r>
            <a:r>
              <a:rPr lang="en-GB" sz="1600" dirty="0" smtClean="0">
                <a:latin typeface="Calibri" panose="020F0502020204030204" pitchFamily="34" charset="0"/>
                <a:cs typeface="Calibri" panose="020F0502020204030204" pitchFamily="34" charset="0"/>
              </a:rPr>
              <a:t> or ring: 0300 303 1660. </a:t>
            </a:r>
          </a:p>
          <a:p>
            <a:endParaRPr lang="en-GB" sz="1600" dirty="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For more information log on to: </a:t>
            </a:r>
            <a:r>
              <a:rPr lang="en-GB" sz="1600" u="sng" dirty="0">
                <a:latin typeface="Calibri" panose="020F0502020204030204" pitchFamily="34" charset="0"/>
                <a:cs typeface="Calibri" panose="020F0502020204030204" pitchFamily="34" charset="0"/>
                <a:hlinkClick r:id="rId6"/>
              </a:rPr>
              <a:t>https://www.voiceability.org/support-and-help/services-by-location/newham</a:t>
            </a:r>
            <a:r>
              <a:rPr lang="en-GB" sz="1600" dirty="0">
                <a:latin typeface="Calibri" panose="020F0502020204030204" pitchFamily="34" charset="0"/>
                <a:cs typeface="Calibri" panose="020F0502020204030204" pitchFamily="34" charset="0"/>
              </a:rPr>
              <a:t> </a:t>
            </a:r>
          </a:p>
          <a:p>
            <a:endParaRPr lang="en-GB"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3115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41EB439E-7617-5740-A337-F0E87739A40D}"/>
              </a:ext>
            </a:extLst>
          </p:cNvPr>
          <p:cNvSpPr>
            <a:spLocks noGrp="1"/>
          </p:cNvSpPr>
          <p:nvPr>
            <p:ph type="title"/>
          </p:nvPr>
        </p:nvSpPr>
        <p:spPr>
          <a:xfrm>
            <a:off x="133815" y="278196"/>
            <a:ext cx="8520600" cy="763500"/>
          </a:xfrm>
        </p:spPr>
        <p:txBody>
          <a:bodyPr/>
          <a:lstStyle/>
          <a:p>
            <a:r>
              <a:rPr lang="en-GB" sz="2400" b="1" dirty="0" smtClean="0">
                <a:solidFill>
                  <a:schemeClr val="bg1"/>
                </a:solidFill>
                <a:latin typeface="Calibri" panose="020F0502020204030204" pitchFamily="34" charset="0"/>
                <a:cs typeface="Calibri" panose="020F0502020204030204" pitchFamily="34" charset="0"/>
              </a:rPr>
              <a:t>HOW DO STAFF IDENTIFY AND SUPPORT HIDDEN </a:t>
            </a:r>
            <a:br>
              <a:rPr lang="en-GB" sz="2400" b="1" dirty="0" smtClean="0">
                <a:solidFill>
                  <a:schemeClr val="bg1"/>
                </a:solidFill>
                <a:latin typeface="Calibri" panose="020F0502020204030204" pitchFamily="34" charset="0"/>
                <a:cs typeface="Calibri" panose="020F0502020204030204" pitchFamily="34" charset="0"/>
              </a:rPr>
            </a:br>
            <a:r>
              <a:rPr lang="en-GB" sz="2400" b="1" dirty="0" smtClean="0">
                <a:solidFill>
                  <a:schemeClr val="bg1"/>
                </a:solidFill>
                <a:latin typeface="Calibri" panose="020F0502020204030204" pitchFamily="34" charset="0"/>
                <a:cs typeface="Calibri" panose="020F0502020204030204" pitchFamily="34" charset="0"/>
              </a:rPr>
              <a:t>CARERS?</a:t>
            </a:r>
            <a:endPar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7" name="Rectangle 1"/>
          <p:cNvSpPr>
            <a:spLocks noChangeArrowheads="1"/>
          </p:cNvSpPr>
          <p:nvPr/>
        </p:nvSpPr>
        <p:spPr bwMode="auto">
          <a:xfrm>
            <a:off x="3770313" y="-4897438"/>
            <a:ext cx="92319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2"/>
          <p:cNvSpPr>
            <a:spLocks noChangeArrowheads="1"/>
          </p:cNvSpPr>
          <p:nvPr/>
        </p:nvSpPr>
        <p:spPr bwMode="auto">
          <a:xfrm>
            <a:off x="3770313" y="-5245031"/>
            <a:ext cx="27972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4"/>
              </a:rPr>
              <a:t>[LD1]</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Nadia – please agree session with Jill for April</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5"/>
              </a:rPr>
              <a:t>[LD2]</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arrange date with Ian and we will do Breakout Rooms</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6"/>
              </a:rPr>
              <a:t>[LD3]</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agree a date with Ysabella</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7"/>
              </a:rPr>
              <a:t>[LD4]</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I have emailed Helen Green – please follow up</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397013" y="1675608"/>
            <a:ext cx="8349974" cy="307777"/>
          </a:xfrm>
          <a:prstGeom prst="rect">
            <a:avLst/>
          </a:prstGeom>
          <a:noFill/>
        </p:spPr>
        <p:txBody>
          <a:bodyPr wrap="square" rtlCol="0">
            <a:spAutoFit/>
          </a:bodyPr>
          <a:lstStyle/>
          <a:p>
            <a:endParaRPr lang="en-GB" dirty="0"/>
          </a:p>
        </p:txBody>
      </p:sp>
      <p:sp>
        <p:nvSpPr>
          <p:cNvPr id="10" name="TextBox 9"/>
          <p:cNvSpPr txBox="1"/>
          <p:nvPr/>
        </p:nvSpPr>
        <p:spPr>
          <a:xfrm>
            <a:off x="397013" y="1675608"/>
            <a:ext cx="8349973"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Staff ‘look out’ for hidden </a:t>
            </a:r>
            <a:r>
              <a:rPr lang="en-GB" sz="1600" dirty="0" smtClean="0">
                <a:latin typeface="Calibri" panose="020F0502020204030204" pitchFamily="34" charset="0"/>
                <a:cs typeface="Calibri" panose="020F0502020204030204" pitchFamily="34" charset="0"/>
              </a:rPr>
              <a:t>Carers </a:t>
            </a:r>
            <a:r>
              <a:rPr lang="en-GB" sz="1600" dirty="0">
                <a:latin typeface="Calibri" panose="020F0502020204030204" pitchFamily="34" charset="0"/>
                <a:cs typeface="Calibri" panose="020F0502020204030204" pitchFamily="34" charset="0"/>
              </a:rPr>
              <a:t>as part of the assessment process and as they get to understand the support networks of a person. </a:t>
            </a:r>
            <a:endParaRPr lang="en-GB" sz="1600" dirty="0" smtClean="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The Carers </a:t>
            </a:r>
            <a:r>
              <a:rPr lang="en-GB" sz="1600" dirty="0">
                <a:latin typeface="Calibri" panose="020F0502020204030204" pitchFamily="34" charset="0"/>
                <a:cs typeface="Calibri" panose="020F0502020204030204" pitchFamily="34" charset="0"/>
              </a:rPr>
              <a:t>Strategy Action </a:t>
            </a:r>
            <a:r>
              <a:rPr lang="en-GB" sz="1600" dirty="0" smtClean="0">
                <a:latin typeface="Calibri" panose="020F0502020204030204" pitchFamily="34" charset="0"/>
                <a:cs typeface="Calibri" panose="020F0502020204030204" pitchFamily="34" charset="0"/>
              </a:rPr>
              <a:t>Plan has identified specific tasks to raise awareness of all Carers in the borough so they and staff can better identify and support them (early on in their caring journey).</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194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with medium confidence">
            <a:extLst>
              <a:ext uri="{FF2B5EF4-FFF2-40B4-BE49-F238E27FC236}">
                <a16:creationId xmlns:a16="http://schemas.microsoft.com/office/drawing/2014/main" id="{11CAA558-364B-7941-8BE8-016DFDD35CCB}"/>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52C13EE5-19A3-4246-932A-32C163CBC7E8}"/>
              </a:ext>
            </a:extLst>
          </p:cNvPr>
          <p:cNvSpPr>
            <a:spLocks noGrp="1"/>
          </p:cNvSpPr>
          <p:nvPr>
            <p:ph type="title"/>
          </p:nvPr>
        </p:nvSpPr>
        <p:spPr>
          <a:xfrm>
            <a:off x="121298" y="831089"/>
            <a:ext cx="8520600" cy="763500"/>
          </a:xfrm>
        </p:spPr>
        <p:txBody>
          <a:bodyPr/>
          <a:lstStyle/>
          <a:p>
            <a:r>
              <a:rPr lang="en-US" sz="24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CARERS STRATEGY - HIDDEN CARERS</a:t>
            </a:r>
            <a:endPar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34395842"/>
              </p:ext>
            </p:extLst>
          </p:nvPr>
        </p:nvGraphicFramePr>
        <p:xfrm>
          <a:off x="310601" y="1594589"/>
          <a:ext cx="8521699" cy="4439920"/>
        </p:xfrm>
        <a:graphic>
          <a:graphicData uri="http://schemas.openxmlformats.org/drawingml/2006/table">
            <a:tbl>
              <a:tblPr firstRow="1" firstCol="1" bandRow="1">
                <a:tableStyleId>{5C22544A-7EE6-4342-B048-85BDC9FD1C3A}</a:tableStyleId>
              </a:tblPr>
              <a:tblGrid>
                <a:gridCol w="352137">
                  <a:extLst>
                    <a:ext uri="{9D8B030D-6E8A-4147-A177-3AD203B41FA5}">
                      <a16:colId xmlns:a16="http://schemas.microsoft.com/office/drawing/2014/main" val="1510043767"/>
                    </a:ext>
                  </a:extLst>
                </a:gridCol>
                <a:gridCol w="2220421">
                  <a:extLst>
                    <a:ext uri="{9D8B030D-6E8A-4147-A177-3AD203B41FA5}">
                      <a16:colId xmlns:a16="http://schemas.microsoft.com/office/drawing/2014/main" val="767072639"/>
                    </a:ext>
                  </a:extLst>
                </a:gridCol>
                <a:gridCol w="839755">
                  <a:extLst>
                    <a:ext uri="{9D8B030D-6E8A-4147-A177-3AD203B41FA5}">
                      <a16:colId xmlns:a16="http://schemas.microsoft.com/office/drawing/2014/main" val="857776970"/>
                    </a:ext>
                  </a:extLst>
                </a:gridCol>
                <a:gridCol w="970384">
                  <a:extLst>
                    <a:ext uri="{9D8B030D-6E8A-4147-A177-3AD203B41FA5}">
                      <a16:colId xmlns:a16="http://schemas.microsoft.com/office/drawing/2014/main" val="39670621"/>
                    </a:ext>
                  </a:extLst>
                </a:gridCol>
                <a:gridCol w="1073020">
                  <a:extLst>
                    <a:ext uri="{9D8B030D-6E8A-4147-A177-3AD203B41FA5}">
                      <a16:colId xmlns:a16="http://schemas.microsoft.com/office/drawing/2014/main" val="3038731665"/>
                    </a:ext>
                  </a:extLst>
                </a:gridCol>
                <a:gridCol w="2276670">
                  <a:extLst>
                    <a:ext uri="{9D8B030D-6E8A-4147-A177-3AD203B41FA5}">
                      <a16:colId xmlns:a16="http://schemas.microsoft.com/office/drawing/2014/main" val="2149127773"/>
                    </a:ext>
                  </a:extLst>
                </a:gridCol>
                <a:gridCol w="789312">
                  <a:extLst>
                    <a:ext uri="{9D8B030D-6E8A-4147-A177-3AD203B41FA5}">
                      <a16:colId xmlns:a16="http://schemas.microsoft.com/office/drawing/2014/main" val="3889883039"/>
                    </a:ext>
                  </a:extLst>
                </a:gridCol>
              </a:tblGrid>
              <a:tr h="0">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TASKS</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DUE DATE</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LEAD</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RESOURCE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 MEASURE / OUTCOME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STATUS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2763695181"/>
                  </a:ext>
                </a:extLst>
              </a:tr>
              <a:tr h="0">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1.3</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Co-produce and implement a three-year communication and event programme to raise awareness of and identify Carers in the borough - based upon data held by the Council, Health and Carers Support Service.</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The programme will consider both the various Carer cohorts via their protected characteristics (identifying ‘hidden Carers’); and the range of communication methods (including main social media platforms). </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This is to include the various national Carers observation days.</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Year One</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Carers Strategy Board</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Carers Support Service</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a:solidFill>
                            <a:schemeClr val="tx1"/>
                          </a:solidFill>
                          <a:effectLst/>
                          <a:latin typeface="Calibri" panose="020F0502020204030204" pitchFamily="34" charset="0"/>
                          <a:cs typeface="Calibri" panose="020F0502020204030204" pitchFamily="34" charset="0"/>
                        </a:rPr>
                        <a:t>Existing</a:t>
                      </a:r>
                      <a:endParaRPr lang="en-GB"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Increase in the number of residents who identify themselves as a Carer; and seek support from the:</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b="0" dirty="0">
                          <a:solidFill>
                            <a:schemeClr val="tx1"/>
                          </a:solidFill>
                          <a:effectLst/>
                          <a:uFill>
                            <a:solidFill>
                              <a:srgbClr val="FF00FF"/>
                            </a:solidFill>
                          </a:uFill>
                          <a:latin typeface="Calibri" panose="020F0502020204030204" pitchFamily="34" charset="0"/>
                          <a:cs typeface="Calibri" panose="020F0502020204030204" pitchFamily="34" charset="0"/>
                        </a:rPr>
                        <a:t>Council via a Carers Assessment;</a:t>
                      </a:r>
                    </a:p>
                    <a:p>
                      <a:pPr marL="457200"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b="0" dirty="0">
                          <a:solidFill>
                            <a:schemeClr val="tx1"/>
                          </a:solidFill>
                          <a:effectLst/>
                          <a:uFill>
                            <a:solidFill>
                              <a:srgbClr val="FF00FF"/>
                            </a:solidFill>
                          </a:uFill>
                          <a:latin typeface="Calibri" panose="020F0502020204030204" pitchFamily="34" charset="0"/>
                          <a:cs typeface="Calibri" panose="020F0502020204030204" pitchFamily="34" charset="0"/>
                        </a:rPr>
                        <a:t>Carers Support Service;  </a:t>
                      </a:r>
                    </a:p>
                    <a:p>
                      <a:pPr marL="457200"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b="0" dirty="0">
                          <a:solidFill>
                            <a:schemeClr val="tx1"/>
                          </a:solidFill>
                          <a:effectLst/>
                          <a:uFill>
                            <a:solidFill>
                              <a:srgbClr val="FF00FF"/>
                            </a:solidFill>
                          </a:uFill>
                          <a:latin typeface="Calibri" panose="020F0502020204030204" pitchFamily="34" charset="0"/>
                          <a:cs typeface="Calibri" panose="020F0502020204030204" pitchFamily="34" charset="0"/>
                        </a:rPr>
                        <a:t>Borough’s Carers Support Groups.</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Within the above measures, an increase in the number of Carers from under-represented cohorts (e.g. male Carers, LGBT Carers, those that support an individual who has refused support, etc.).</a:t>
                      </a:r>
                    </a:p>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 </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107807177"/>
                  </a:ext>
                </a:extLst>
              </a:tr>
            </a:tbl>
          </a:graphicData>
        </a:graphic>
      </p:graphicFrame>
    </p:spTree>
    <p:extLst>
      <p:ext uri="{BB962C8B-B14F-4D97-AF65-F5344CB8AC3E}">
        <p14:creationId xmlns:p14="http://schemas.microsoft.com/office/powerpoint/2010/main" val="2886555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3"/>
          <a:stretch>
            <a:fillRect/>
          </a:stretch>
        </p:blipFill>
        <p:spPr>
          <a:xfrm>
            <a:off x="0" y="2879"/>
            <a:ext cx="9144000" cy="6852242"/>
          </a:xfrm>
          <a:prstGeom prst="rect">
            <a:avLst/>
          </a:prstGeom>
        </p:spPr>
      </p:pic>
      <p:sp>
        <p:nvSpPr>
          <p:cNvPr id="3" name="Title 2"/>
          <p:cNvSpPr>
            <a:spLocks noGrp="1"/>
          </p:cNvSpPr>
          <p:nvPr>
            <p:ph type="title"/>
          </p:nvPr>
        </p:nvSpPr>
        <p:spPr/>
        <p:txBody>
          <a:bodyPr/>
          <a:lstStyle/>
          <a:p>
            <a:pPr lvl="0"/>
            <a:r>
              <a:rPr lang="en-GB" b="1" dirty="0" smtClean="0">
                <a:solidFill>
                  <a:schemeClr val="bg1"/>
                </a:solidFill>
                <a:latin typeface="Calibri" panose="020F0502020204030204" pitchFamily="34" charset="0"/>
                <a:cs typeface="Calibri" panose="020F0502020204030204" pitchFamily="34" charset="0"/>
              </a:rPr>
              <a:t>HIDDEN CARERS CONT…</a:t>
            </a:r>
            <a:endParaRPr lang="en-GB" b="1" dirty="0">
              <a:solidFill>
                <a:schemeClr val="bg1"/>
              </a:solidFill>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07873607"/>
              </p:ext>
            </p:extLst>
          </p:nvPr>
        </p:nvGraphicFramePr>
        <p:xfrm>
          <a:off x="371477" y="1742472"/>
          <a:ext cx="8349974" cy="3218688"/>
        </p:xfrm>
        <a:graphic>
          <a:graphicData uri="http://schemas.openxmlformats.org/drawingml/2006/table">
            <a:tbl>
              <a:tblPr firstRow="1" firstCol="1" bandRow="1">
                <a:tableStyleId>{5C22544A-7EE6-4342-B048-85BDC9FD1C3A}</a:tableStyleId>
              </a:tblPr>
              <a:tblGrid>
                <a:gridCol w="345041">
                  <a:extLst>
                    <a:ext uri="{9D8B030D-6E8A-4147-A177-3AD203B41FA5}">
                      <a16:colId xmlns:a16="http://schemas.microsoft.com/office/drawing/2014/main" val="1058431189"/>
                    </a:ext>
                  </a:extLst>
                </a:gridCol>
                <a:gridCol w="2112407">
                  <a:extLst>
                    <a:ext uri="{9D8B030D-6E8A-4147-A177-3AD203B41FA5}">
                      <a16:colId xmlns:a16="http://schemas.microsoft.com/office/drawing/2014/main" val="3490949815"/>
                    </a:ext>
                  </a:extLst>
                </a:gridCol>
                <a:gridCol w="920581">
                  <a:extLst>
                    <a:ext uri="{9D8B030D-6E8A-4147-A177-3AD203B41FA5}">
                      <a16:colId xmlns:a16="http://schemas.microsoft.com/office/drawing/2014/main" val="3248431447"/>
                    </a:ext>
                  </a:extLst>
                </a:gridCol>
                <a:gridCol w="1108244">
                  <a:extLst>
                    <a:ext uri="{9D8B030D-6E8A-4147-A177-3AD203B41FA5}">
                      <a16:colId xmlns:a16="http://schemas.microsoft.com/office/drawing/2014/main" val="2960721209"/>
                    </a:ext>
                  </a:extLst>
                </a:gridCol>
                <a:gridCol w="867742">
                  <a:extLst>
                    <a:ext uri="{9D8B030D-6E8A-4147-A177-3AD203B41FA5}">
                      <a16:colId xmlns:a16="http://schemas.microsoft.com/office/drawing/2014/main" val="3467092443"/>
                    </a:ext>
                  </a:extLst>
                </a:gridCol>
                <a:gridCol w="2237408">
                  <a:extLst>
                    <a:ext uri="{9D8B030D-6E8A-4147-A177-3AD203B41FA5}">
                      <a16:colId xmlns:a16="http://schemas.microsoft.com/office/drawing/2014/main" val="2570012720"/>
                    </a:ext>
                  </a:extLst>
                </a:gridCol>
                <a:gridCol w="758551">
                  <a:extLst>
                    <a:ext uri="{9D8B030D-6E8A-4147-A177-3AD203B41FA5}">
                      <a16:colId xmlns:a16="http://schemas.microsoft.com/office/drawing/2014/main" val="2760897670"/>
                    </a:ext>
                  </a:extLst>
                </a:gridCol>
              </a:tblGrid>
              <a:tr h="0">
                <a:tc>
                  <a:txBody>
                    <a:bodyPr/>
                    <a:lstStyle/>
                    <a:p>
                      <a:pPr algn="l">
                        <a:lnSpc>
                          <a:spcPct val="150000"/>
                        </a:lnSpc>
                        <a:spcAft>
                          <a:spcPts val="0"/>
                        </a:spcAft>
                      </a:pPr>
                      <a:endPar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TASKS</a:t>
                      </a: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DUE DATE</a:t>
                      </a: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LEAD</a:t>
                      </a: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RESOURCE</a:t>
                      </a: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 MEASURE / OUTCOME</a:t>
                      </a:r>
                    </a:p>
                  </a:txBody>
                  <a:tcPr marL="68580" marR="68580" marT="0" marB="0" anchor="ctr">
                    <a:solidFill>
                      <a:schemeClr val="tx1"/>
                    </a:solidFill>
                  </a:tcPr>
                </a:tc>
                <a:tc>
                  <a:txBody>
                    <a:bodyPr/>
                    <a:lstStyle/>
                    <a:p>
                      <a:pPr algn="l">
                        <a:lnSpc>
                          <a:spcPct val="150000"/>
                        </a:lnSpc>
                        <a:spcAft>
                          <a:spcPts val="0"/>
                        </a:spcAft>
                      </a:pPr>
                      <a:r>
                        <a:rPr lang="en-GB" sz="12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STATUS</a:t>
                      </a:r>
                    </a:p>
                  </a:txBody>
                  <a:tcPr marL="68580" marR="68580" marT="0" marB="0" anchor="ctr">
                    <a:solidFill>
                      <a:schemeClr val="tx1"/>
                    </a:solidFill>
                  </a:tcPr>
                </a:tc>
                <a:extLst>
                  <a:ext uri="{0D108BD9-81ED-4DB2-BD59-A6C34878D82A}">
                    <a16:rowId xmlns:a16="http://schemas.microsoft.com/office/drawing/2014/main" val="3989448035"/>
                  </a:ext>
                </a:extLst>
              </a:tr>
              <a:tr h="0">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2.1</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dirty="0">
                          <a:effectLst/>
                          <a:latin typeface="Calibri" panose="020F0502020204030204" pitchFamily="34" charset="0"/>
                          <a:cs typeface="Calibri" panose="020F0502020204030204" pitchFamily="34" charset="0"/>
                        </a:rPr>
                        <a:t>Co-design a training programme for Social Care professionals to better understand the role of Carers in providing care and support to the cared for person. </a:t>
                      </a:r>
                    </a:p>
                    <a:p>
                      <a:pPr algn="l">
                        <a:lnSpc>
                          <a:spcPct val="115000"/>
                        </a:lnSpc>
                        <a:spcAft>
                          <a:spcPts val="0"/>
                        </a:spcAft>
                      </a:pPr>
                      <a:r>
                        <a:rPr lang="en-GB" sz="1200" b="0" dirty="0">
                          <a:effectLst/>
                          <a:latin typeface="Calibri" panose="020F0502020204030204" pitchFamily="34" charset="0"/>
                          <a:cs typeface="Calibri" panose="020F0502020204030204" pitchFamily="34" charset="0"/>
                        </a:rPr>
                        <a:t> </a:t>
                      </a:r>
                    </a:p>
                    <a:p>
                      <a:pPr algn="l">
                        <a:lnSpc>
                          <a:spcPct val="115000"/>
                        </a:lnSpc>
                        <a:spcAft>
                          <a:spcPts val="0"/>
                        </a:spcAft>
                      </a:pPr>
                      <a:r>
                        <a:rPr lang="en-GB" sz="1200" b="0" dirty="0">
                          <a:effectLst/>
                          <a:latin typeface="Calibri" panose="020F0502020204030204" pitchFamily="34" charset="0"/>
                          <a:cs typeface="Calibri" panose="020F0502020204030204" pitchFamily="34" charset="0"/>
                        </a:rPr>
                        <a:t>Within this, we may consider an annual ‘award’ for staff who have been nominated by Carers for providing ‘above and beyond support’ – led by </a:t>
                      </a:r>
                      <a:r>
                        <a:rPr lang="en-GB" sz="1200" b="0" dirty="0" err="1">
                          <a:effectLst/>
                          <a:latin typeface="Calibri" panose="020F0502020204030204" pitchFamily="34" charset="0"/>
                          <a:cs typeface="Calibri" panose="020F0502020204030204" pitchFamily="34" charset="0"/>
                        </a:rPr>
                        <a:t>CoProduction</a:t>
                      </a:r>
                      <a:r>
                        <a:rPr lang="en-GB" sz="1200" b="0" dirty="0">
                          <a:effectLst/>
                          <a:latin typeface="Calibri" panose="020F0502020204030204" pitchFamily="34" charset="0"/>
                          <a:cs typeface="Calibri" panose="020F0502020204030204" pitchFamily="34" charset="0"/>
                        </a:rPr>
                        <a:t>.</a:t>
                      </a:r>
                    </a:p>
                    <a:p>
                      <a:pPr algn="l">
                        <a:lnSpc>
                          <a:spcPct val="115000"/>
                        </a:lnSpc>
                        <a:spcAft>
                          <a:spcPts val="0"/>
                        </a:spcAft>
                      </a:pPr>
                      <a:r>
                        <a:rPr lang="en-GB" sz="1200" b="0" dirty="0">
                          <a:effectLst/>
                          <a:latin typeface="Calibri" panose="020F0502020204030204" pitchFamily="34" charset="0"/>
                          <a:cs typeface="Calibri" panose="020F0502020204030204" pitchFamily="34" charset="0"/>
                        </a:rPr>
                        <a:t> </a:t>
                      </a:r>
                      <a:endParaRPr lang="en-GB"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a:effectLst/>
                          <a:latin typeface="Calibri" panose="020F0502020204030204" pitchFamily="34" charset="0"/>
                          <a:cs typeface="Calibri" panose="020F0502020204030204" pitchFamily="34" charset="0"/>
                        </a:rPr>
                        <a:t>Year One</a:t>
                      </a:r>
                      <a:endParaRPr lang="en-GB"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a:effectLst/>
                          <a:latin typeface="Calibri" panose="020F0502020204030204" pitchFamily="34" charset="0"/>
                          <a:cs typeface="Calibri" panose="020F0502020204030204" pitchFamily="34" charset="0"/>
                        </a:rPr>
                        <a:t>Carers Strategy Board</a:t>
                      </a:r>
                    </a:p>
                    <a:p>
                      <a:pPr algn="l">
                        <a:lnSpc>
                          <a:spcPct val="115000"/>
                        </a:lnSpc>
                        <a:spcAft>
                          <a:spcPts val="0"/>
                        </a:spcAft>
                      </a:pPr>
                      <a:r>
                        <a:rPr lang="en-GB" sz="1200" b="0">
                          <a:effectLst/>
                          <a:latin typeface="Calibri" panose="020F0502020204030204" pitchFamily="34" charset="0"/>
                          <a:cs typeface="Calibri" panose="020F0502020204030204" pitchFamily="34" charset="0"/>
                        </a:rPr>
                        <a:t> </a:t>
                      </a:r>
                    </a:p>
                    <a:p>
                      <a:pPr algn="l">
                        <a:lnSpc>
                          <a:spcPct val="115000"/>
                        </a:lnSpc>
                        <a:spcAft>
                          <a:spcPts val="0"/>
                        </a:spcAft>
                      </a:pPr>
                      <a:r>
                        <a:rPr lang="en-GB" sz="1200" b="0">
                          <a:effectLst/>
                          <a:latin typeface="Calibri" panose="020F0502020204030204" pitchFamily="34" charset="0"/>
                          <a:cs typeface="Calibri" panose="020F0502020204030204" pitchFamily="34" charset="0"/>
                        </a:rPr>
                        <a:t>Principal Social Worker - Adults and Health</a:t>
                      </a:r>
                    </a:p>
                    <a:p>
                      <a:pPr algn="l">
                        <a:lnSpc>
                          <a:spcPct val="115000"/>
                        </a:lnSpc>
                        <a:spcAft>
                          <a:spcPts val="0"/>
                        </a:spcAft>
                      </a:pPr>
                      <a:r>
                        <a:rPr lang="en-GB" sz="1200" b="0">
                          <a:effectLst/>
                          <a:latin typeface="Calibri" panose="020F0502020204030204" pitchFamily="34" charset="0"/>
                          <a:cs typeface="Calibri" panose="020F0502020204030204" pitchFamily="34" charset="0"/>
                        </a:rPr>
                        <a:t> </a:t>
                      </a:r>
                    </a:p>
                    <a:p>
                      <a:pPr algn="l">
                        <a:lnSpc>
                          <a:spcPct val="115000"/>
                        </a:lnSpc>
                        <a:spcAft>
                          <a:spcPts val="0"/>
                        </a:spcAft>
                      </a:pPr>
                      <a:r>
                        <a:rPr lang="en-GB" sz="1200" b="0">
                          <a:effectLst/>
                          <a:latin typeface="Calibri" panose="020F0502020204030204" pitchFamily="34" charset="0"/>
                          <a:cs typeface="Calibri" panose="020F0502020204030204" pitchFamily="34" charset="0"/>
                        </a:rPr>
                        <a:t>Principal Social Worker - Children’s</a:t>
                      </a:r>
                    </a:p>
                    <a:p>
                      <a:pPr algn="l">
                        <a:lnSpc>
                          <a:spcPct val="115000"/>
                        </a:lnSpc>
                        <a:spcAft>
                          <a:spcPts val="0"/>
                        </a:spcAft>
                      </a:pPr>
                      <a:r>
                        <a:rPr lang="en-GB" sz="1200" b="0">
                          <a:effectLst/>
                          <a:latin typeface="Calibri" panose="020F0502020204030204" pitchFamily="34" charset="0"/>
                          <a:cs typeface="Calibri" panose="020F0502020204030204" pitchFamily="34" charset="0"/>
                        </a:rPr>
                        <a:t> </a:t>
                      </a:r>
                      <a:endParaRPr lang="en-GB"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a:effectLst/>
                          <a:latin typeface="Calibri" panose="020F0502020204030204" pitchFamily="34" charset="0"/>
                          <a:cs typeface="Calibri" panose="020F0502020204030204" pitchFamily="34" charset="0"/>
                        </a:rPr>
                        <a:t>Existing </a:t>
                      </a:r>
                      <a:endParaRPr lang="en-GB"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a:effectLst/>
                          <a:latin typeface="Calibri" panose="020F0502020204030204" pitchFamily="34" charset="0"/>
                          <a:cs typeface="Calibri" panose="020F0502020204030204" pitchFamily="34" charset="0"/>
                        </a:rPr>
                        <a:t>Improve Carers interaction and experience of working in partnership with Social Care professionals for the benefit of the cared for person.  </a:t>
                      </a:r>
                      <a:endParaRPr lang="en-GB"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b="0" dirty="0">
                          <a:effectLst/>
                          <a:latin typeface="Calibri" panose="020F0502020204030204" pitchFamily="34" charset="0"/>
                          <a:cs typeface="Calibri" panose="020F0502020204030204" pitchFamily="34" charset="0"/>
                        </a:rPr>
                        <a:t> </a:t>
                      </a:r>
                      <a:endParaRPr lang="en-GB"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552310474"/>
                  </a:ext>
                </a:extLst>
              </a:tr>
            </a:tbl>
          </a:graphicData>
        </a:graphic>
      </p:graphicFrame>
    </p:spTree>
    <p:extLst>
      <p:ext uri="{BB962C8B-B14F-4D97-AF65-F5344CB8AC3E}">
        <p14:creationId xmlns:p14="http://schemas.microsoft.com/office/powerpoint/2010/main" val="1538656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3"/>
          <a:stretch>
            <a:fillRect/>
          </a:stretch>
        </p:blipFill>
        <p:spPr>
          <a:xfrm>
            <a:off x="0" y="2879"/>
            <a:ext cx="9144000" cy="6852242"/>
          </a:xfrm>
          <a:prstGeom prst="rect">
            <a:avLst/>
          </a:prstGeom>
        </p:spPr>
      </p:pic>
      <p:sp>
        <p:nvSpPr>
          <p:cNvPr id="7" name="Title 6"/>
          <p:cNvSpPr>
            <a:spLocks noGrp="1"/>
          </p:cNvSpPr>
          <p:nvPr>
            <p:ph type="title"/>
          </p:nvPr>
        </p:nvSpPr>
        <p:spPr>
          <a:xfrm>
            <a:off x="153080" y="182819"/>
            <a:ext cx="8520600" cy="763500"/>
          </a:xfrm>
        </p:spPr>
        <p:txBody>
          <a:bodyPr/>
          <a:lstStyle/>
          <a:p>
            <a:r>
              <a:rPr lang="en-GB" sz="2400" b="1" dirty="0" smtClean="0">
                <a:solidFill>
                  <a:schemeClr val="bg1"/>
                </a:solidFill>
                <a:latin typeface="Calibri" panose="020F0502020204030204" pitchFamily="34" charset="0"/>
                <a:cs typeface="Calibri" panose="020F0502020204030204" pitchFamily="34" charset="0"/>
              </a:rPr>
              <a:t>FOLLOWING THE INITIAL CARER’S ASSESSMENT, </a:t>
            </a:r>
            <a:br>
              <a:rPr lang="en-GB" sz="2400" b="1" dirty="0" smtClean="0">
                <a:solidFill>
                  <a:schemeClr val="bg1"/>
                </a:solidFill>
                <a:latin typeface="Calibri" panose="020F0502020204030204" pitchFamily="34" charset="0"/>
                <a:cs typeface="Calibri" panose="020F0502020204030204" pitchFamily="34" charset="0"/>
              </a:rPr>
            </a:br>
            <a:r>
              <a:rPr lang="en-GB" sz="2400" b="1" dirty="0" smtClean="0">
                <a:solidFill>
                  <a:schemeClr val="bg1"/>
                </a:solidFill>
                <a:latin typeface="Calibri" panose="020F0502020204030204" pitchFamily="34" charset="0"/>
                <a:cs typeface="Calibri" panose="020F0502020204030204" pitchFamily="34" charset="0"/>
              </a:rPr>
              <a:t>THERE IS LACK OF REGULAR AND CONSISTENT CONTACT. </a:t>
            </a:r>
            <a:br>
              <a:rPr lang="en-GB" sz="2400" b="1" dirty="0" smtClean="0">
                <a:solidFill>
                  <a:schemeClr val="bg1"/>
                </a:solidFill>
                <a:latin typeface="Calibri" panose="020F0502020204030204" pitchFamily="34" charset="0"/>
                <a:cs typeface="Calibri" panose="020F0502020204030204" pitchFamily="34" charset="0"/>
              </a:rPr>
            </a:br>
            <a:r>
              <a:rPr lang="en-GB" sz="2400" b="1" dirty="0" smtClean="0">
                <a:solidFill>
                  <a:schemeClr val="bg1"/>
                </a:solidFill>
                <a:latin typeface="Calibri" panose="020F0502020204030204" pitchFamily="34" charset="0"/>
                <a:cs typeface="Calibri" panose="020F0502020204030204" pitchFamily="34" charset="0"/>
              </a:rPr>
              <a:t>HOW ARE YOU ADDRESSING THIS?</a:t>
            </a:r>
            <a:endParaRPr lang="en-GB" sz="2400" b="1"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2286000" y="-47469549"/>
            <a:ext cx="4572000" cy="5755422"/>
          </a:xfrm>
          <a:prstGeom prst="rect">
            <a:avLst/>
          </a:prstGeom>
        </p:spPr>
        <p:txBody>
          <a:bodyPr>
            <a:spAutoFit/>
          </a:bodyPr>
          <a:lstStyle/>
          <a:p>
            <a:pPr marL="0" indent="0">
              <a:buNone/>
            </a:pPr>
            <a:r>
              <a:rPr lang="en-GB" sz="1600" dirty="0">
                <a:latin typeface="Calibri" panose="020F0502020204030204" pitchFamily="34" charset="0"/>
                <a:cs typeface="Calibri" panose="020F0502020204030204" pitchFamily="34" charset="0"/>
              </a:rPr>
              <a:t>Carers should be offered an assessment by the Local Authority of the person they are looking after.  </a:t>
            </a: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If the cared for person the carer is a Newham resident they can request an assessment on line or via phone</a:t>
            </a:r>
          </a:p>
          <a:p>
            <a:pPr marL="0"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For an online request please use the link below  </a:t>
            </a:r>
            <a:r>
              <a:rPr lang="en-GB" sz="1600" dirty="0">
                <a:latin typeface="Calibri" panose="020F0502020204030204" pitchFamily="34" charset="0"/>
                <a:cs typeface="Calibri" panose="020F0502020204030204" pitchFamily="34" charset="0"/>
                <a:hlinkClick r:id="rId4"/>
              </a:rPr>
              <a:t>https://www.newham.gov.uk/health-adult-social-care/carers-assessments</a:t>
            </a:r>
            <a:endParaRPr lang="en-GB" sz="1600" dirty="0">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For a telephone request please contact</a:t>
            </a:r>
          </a:p>
          <a:p>
            <a:pPr lvl="1"/>
            <a:r>
              <a:rPr lang="en-GB" sz="1600" b="1" dirty="0">
                <a:latin typeface="Calibri" panose="020F0502020204030204" pitchFamily="34" charset="0"/>
                <a:cs typeface="Calibri" panose="020F0502020204030204" pitchFamily="34" charset="0"/>
              </a:rPr>
              <a:t>Access to Adult Social Care Team</a:t>
            </a:r>
          </a:p>
          <a:p>
            <a:pPr marL="914400" lvl="2" indent="0">
              <a:buNone/>
            </a:pPr>
            <a:r>
              <a:rPr lang="en-GB" sz="1600" b="1" dirty="0">
                <a:latin typeface="Calibri" panose="020F0502020204030204" pitchFamily="34" charset="0"/>
                <a:cs typeface="Calibri" panose="020F0502020204030204" pitchFamily="34" charset="0"/>
                <a:sym typeface="Wingdings 2" panose="05020102010507070707" pitchFamily="18" charset="2"/>
              </a:rPr>
              <a:t></a:t>
            </a:r>
            <a:r>
              <a:rPr lang="en-GB" sz="1600" dirty="0">
                <a:latin typeface="Calibri" panose="020F0502020204030204" pitchFamily="34" charset="0"/>
                <a:cs typeface="Calibri" panose="020F0502020204030204" pitchFamily="34" charset="0"/>
                <a:sym typeface="Wingdings 2" panose="05020102010507070707" pitchFamily="18" charset="2"/>
              </a:rPr>
              <a:t>            </a:t>
            </a:r>
            <a:r>
              <a:rPr lang="en-GB" sz="1600" dirty="0">
                <a:latin typeface="Calibri" panose="020F0502020204030204" pitchFamily="34" charset="0"/>
                <a:cs typeface="Calibri" panose="020F0502020204030204" pitchFamily="34" charset="0"/>
              </a:rPr>
              <a:t>020 8430 2000, choose option 2 and then option 1 </a:t>
            </a:r>
          </a:p>
          <a:p>
            <a:pPr marL="685800" lvl="2" indent="0">
              <a:buNone/>
            </a:pPr>
            <a:r>
              <a:rPr lang="en-GB" sz="1600" b="1" dirty="0">
                <a:latin typeface="Calibri" panose="020F0502020204030204" pitchFamily="34" charset="0"/>
                <a:cs typeface="Calibri" panose="020F0502020204030204" pitchFamily="34" charset="0"/>
              </a:rPr>
              <a:t>Mental Health Access and Assessment Team</a:t>
            </a:r>
          </a:p>
          <a:p>
            <a:pPr marL="1771650" lvl="2" indent="-857250">
              <a:buFont typeface="Wingdings 2" panose="05020102010507070707" pitchFamily="18" charset="2"/>
              <a:buChar char="'"/>
            </a:pPr>
            <a:r>
              <a:rPr lang="en-GB" sz="1600" dirty="0">
                <a:latin typeface="Calibri" panose="020F0502020204030204" pitchFamily="34" charset="0"/>
                <a:cs typeface="Calibri" panose="020F0502020204030204" pitchFamily="34" charset="0"/>
              </a:rPr>
              <a:t>020 8430 2000, choose option 2 and then option</a:t>
            </a:r>
          </a:p>
          <a:p>
            <a:pPr marL="914400" lvl="2" indent="0">
              <a:buNone/>
            </a:pPr>
            <a:endParaRPr lang="en-GB" sz="1600" dirty="0">
              <a:latin typeface="Calibri" panose="020F0502020204030204" pitchFamily="34" charset="0"/>
              <a:cs typeface="Calibri" panose="020F0502020204030204" pitchFamily="34" charset="0"/>
            </a:endParaRPr>
          </a:p>
          <a:p>
            <a:pPr marL="228600" indent="0">
              <a:buNone/>
            </a:pPr>
            <a:r>
              <a:rPr lang="en-GB" sz="1600" dirty="0">
                <a:latin typeface="Calibri" panose="020F0502020204030204" pitchFamily="34" charset="0"/>
                <a:cs typeface="Calibri" panose="020F0502020204030204" pitchFamily="34" charset="0"/>
              </a:rPr>
              <a:t>If the cared for person is known to one of the ASC teams, the Carer can make contact with the allocated officer.</a:t>
            </a:r>
          </a:p>
        </p:txBody>
      </p:sp>
      <p:sp>
        <p:nvSpPr>
          <p:cNvPr id="2" name="Rectangle 1"/>
          <p:cNvSpPr/>
          <p:nvPr/>
        </p:nvSpPr>
        <p:spPr>
          <a:xfrm>
            <a:off x="311700" y="1884507"/>
            <a:ext cx="8520600" cy="344069"/>
          </a:xfrm>
          <a:prstGeom prst="rect">
            <a:avLst/>
          </a:prstGeom>
        </p:spPr>
        <p:txBody>
          <a:bodyPr wrap="square">
            <a:spAutoFit/>
          </a:bodyPr>
          <a:lstStyle/>
          <a:p>
            <a:pPr algn="just">
              <a:lnSpc>
                <a:spcPct val="107000"/>
              </a:lnSpc>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311701" y="1884507"/>
            <a:ext cx="8272462" cy="1323439"/>
          </a:xfrm>
          <a:prstGeom prst="rect">
            <a:avLst/>
          </a:prstGeom>
          <a:noFill/>
        </p:spPr>
        <p:txBody>
          <a:bodyPr wrap="square" rtlCol="0">
            <a:spAutoFit/>
          </a:bodyPr>
          <a:lstStyle/>
          <a:p>
            <a:r>
              <a:rPr lang="en-GB" sz="1600" dirty="0" smtClean="0">
                <a:latin typeface="Calibri" panose="020F0502020204030204" pitchFamily="34" charset="0"/>
                <a:cs typeface="Calibri" panose="020F0502020204030204" pitchFamily="34" charset="0"/>
              </a:rPr>
              <a:t>The Council is aware, from our own Key Performance Indicators and from the feedback received from Carers during the refresh of the Carers Strategy that there is work to be done in this space – both in terms of adhering to the statutory Assessment timeframes and in our communication.</a:t>
            </a:r>
          </a:p>
          <a:p>
            <a:endParaRPr lang="en-GB" sz="1600" dirty="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The following tasks have been identified in the Carers Strategy Action Plan.</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7194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3"/>
          <a:stretch>
            <a:fillRect/>
          </a:stretch>
        </p:blipFill>
        <p:spPr>
          <a:xfrm>
            <a:off x="0" y="2879"/>
            <a:ext cx="9144000" cy="6852242"/>
          </a:xfrm>
          <a:prstGeom prst="rect">
            <a:avLst/>
          </a:prstGeom>
        </p:spPr>
      </p:pic>
      <p:sp>
        <p:nvSpPr>
          <p:cNvPr id="2" name="Title 1">
            <a:extLst>
              <a:ext uri="{FF2B5EF4-FFF2-40B4-BE49-F238E27FC236}">
                <a16:creationId xmlns:a16="http://schemas.microsoft.com/office/drawing/2014/main" id="{2E70C066-9A7F-704A-84AC-D587DEAFFDDA}"/>
              </a:ext>
            </a:extLst>
          </p:cNvPr>
          <p:cNvSpPr>
            <a:spLocks noGrp="1"/>
          </p:cNvSpPr>
          <p:nvPr>
            <p:ph type="title"/>
          </p:nvPr>
        </p:nvSpPr>
        <p:spPr>
          <a:xfrm>
            <a:off x="311700" y="607901"/>
            <a:ext cx="8520600" cy="763500"/>
          </a:xfrm>
        </p:spPr>
        <p:txBody>
          <a:bodyPr/>
          <a:lstStyle/>
          <a:p>
            <a:r>
              <a:rPr lang="en-GB" b="1" dirty="0" smtClean="0">
                <a:solidFill>
                  <a:schemeClr val="bg1"/>
                </a:solidFill>
                <a:latin typeface="Calibri" panose="020F0502020204030204" pitchFamily="34" charset="0"/>
                <a:cs typeface="Calibri" panose="020F0502020204030204" pitchFamily="34" charset="0"/>
              </a:rPr>
              <a:t>ASSESSMENT COMMUNICATION</a:t>
            </a:r>
            <a:endParaRPr lang="en-US" b="1" dirty="0">
              <a:solidFill>
                <a:schemeClr val="bg1"/>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9555512"/>
              </p:ext>
            </p:extLst>
          </p:nvPr>
        </p:nvGraphicFramePr>
        <p:xfrm>
          <a:off x="311700" y="1664942"/>
          <a:ext cx="8521700" cy="3849624"/>
        </p:xfrm>
        <a:graphic>
          <a:graphicData uri="http://schemas.openxmlformats.org/drawingml/2006/table">
            <a:tbl>
              <a:tblPr firstRow="1" firstCol="1" bandRow="1">
                <a:tableStyleId>{5C22544A-7EE6-4342-B048-85BDC9FD1C3A}</a:tableStyleId>
              </a:tblPr>
              <a:tblGrid>
                <a:gridCol w="349390">
                  <a:extLst>
                    <a:ext uri="{9D8B030D-6E8A-4147-A177-3AD203B41FA5}">
                      <a16:colId xmlns:a16="http://schemas.microsoft.com/office/drawing/2014/main" val="3948306437"/>
                    </a:ext>
                  </a:extLst>
                </a:gridCol>
                <a:gridCol w="2156755">
                  <a:extLst>
                    <a:ext uri="{9D8B030D-6E8A-4147-A177-3AD203B41FA5}">
                      <a16:colId xmlns:a16="http://schemas.microsoft.com/office/drawing/2014/main" val="2302378902"/>
                    </a:ext>
                  </a:extLst>
                </a:gridCol>
                <a:gridCol w="914465">
                  <a:extLst>
                    <a:ext uri="{9D8B030D-6E8A-4147-A177-3AD203B41FA5}">
                      <a16:colId xmlns:a16="http://schemas.microsoft.com/office/drawing/2014/main" val="1440457316"/>
                    </a:ext>
                  </a:extLst>
                </a:gridCol>
                <a:gridCol w="1147600">
                  <a:extLst>
                    <a:ext uri="{9D8B030D-6E8A-4147-A177-3AD203B41FA5}">
                      <a16:colId xmlns:a16="http://schemas.microsoft.com/office/drawing/2014/main" val="996901288"/>
                    </a:ext>
                  </a:extLst>
                </a:gridCol>
                <a:gridCol w="853295">
                  <a:extLst>
                    <a:ext uri="{9D8B030D-6E8A-4147-A177-3AD203B41FA5}">
                      <a16:colId xmlns:a16="http://schemas.microsoft.com/office/drawing/2014/main" val="2130880061"/>
                    </a:ext>
                  </a:extLst>
                </a:gridCol>
                <a:gridCol w="2356436">
                  <a:extLst>
                    <a:ext uri="{9D8B030D-6E8A-4147-A177-3AD203B41FA5}">
                      <a16:colId xmlns:a16="http://schemas.microsoft.com/office/drawing/2014/main" val="1550387669"/>
                    </a:ext>
                  </a:extLst>
                </a:gridCol>
                <a:gridCol w="743759">
                  <a:extLst>
                    <a:ext uri="{9D8B030D-6E8A-4147-A177-3AD203B41FA5}">
                      <a16:colId xmlns:a16="http://schemas.microsoft.com/office/drawing/2014/main" val="3337203439"/>
                    </a:ext>
                  </a:extLst>
                </a:gridCol>
              </a:tblGrid>
              <a:tr h="0">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TASKS</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DUE DATE</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LEAD</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RESOURCE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 MEASURE / OUTCOME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STATUS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549918780"/>
                  </a:ext>
                </a:extLst>
              </a:tr>
              <a:tr h="0">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3.1</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Co-design a training programme for Social Care professionals to better understand how to identify Carers and the impact of caring. This will include, but not be limited to:</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dirty="0">
                          <a:effectLst/>
                          <a:uFill>
                            <a:solidFill>
                              <a:srgbClr val="FF00FF"/>
                            </a:solidFill>
                          </a:uFill>
                          <a:latin typeface="Calibri" panose="020F0502020204030204" pitchFamily="34" charset="0"/>
                          <a:cs typeface="Calibri" panose="020F0502020204030204" pitchFamily="34" charset="0"/>
                        </a:rPr>
                        <a:t>induction session with Carers Representatives;</a:t>
                      </a:r>
                    </a:p>
                    <a:p>
                      <a:pPr marL="457200"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dirty="0">
                          <a:effectLst/>
                          <a:uFill>
                            <a:solidFill>
                              <a:srgbClr val="FF00FF"/>
                            </a:solidFill>
                          </a:uFill>
                          <a:latin typeface="Calibri" panose="020F0502020204030204" pitchFamily="34" charset="0"/>
                          <a:cs typeface="Calibri" panose="020F0502020204030204" pitchFamily="34" charset="0"/>
                        </a:rPr>
                        <a:t>two-yearly Carers Assessment training;</a:t>
                      </a:r>
                    </a:p>
                    <a:p>
                      <a:pPr marL="457200"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dirty="0">
                          <a:effectLst/>
                          <a:uFill>
                            <a:solidFill>
                              <a:srgbClr val="FF00FF"/>
                            </a:solidFill>
                          </a:uFill>
                          <a:latin typeface="Calibri" panose="020F0502020204030204" pitchFamily="34" charset="0"/>
                          <a:cs typeface="Calibri" panose="020F0502020204030204" pitchFamily="34" charset="0"/>
                        </a:rPr>
                        <a:t>two-yearly Carers support training (covering support services, ‘benefits’, </a:t>
                      </a:r>
                      <a:r>
                        <a:rPr lang="en-GB" sz="1200" dirty="0" err="1">
                          <a:effectLst/>
                          <a:uFill>
                            <a:solidFill>
                              <a:srgbClr val="FF00FF"/>
                            </a:solidFill>
                          </a:uFill>
                          <a:latin typeface="Calibri" panose="020F0502020204030204" pitchFamily="34" charset="0"/>
                          <a:cs typeface="Calibri" panose="020F0502020204030204" pitchFamily="34" charset="0"/>
                        </a:rPr>
                        <a:t>etc</a:t>
                      </a:r>
                      <a:r>
                        <a:rPr lang="en-GB" sz="1200" dirty="0">
                          <a:effectLst/>
                          <a:uFill>
                            <a:solidFill>
                              <a:srgbClr val="FF00FF"/>
                            </a:solidFill>
                          </a:uFill>
                          <a:latin typeface="Calibri" panose="020F0502020204030204" pitchFamily="34" charset="0"/>
                          <a:cs typeface="Calibri" panose="020F0502020204030204" pitchFamily="34" charset="0"/>
                        </a:rPr>
                        <a:t>).</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Year One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Carers Strategy Board </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Principal Social Worker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Existing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Improve Carers interaction and experience of accessing Social Care support. </a:t>
                      </a:r>
                    </a:p>
                    <a:p>
                      <a:pPr algn="l">
                        <a:lnSpc>
                          <a:spcPct val="115000"/>
                        </a:lnSpc>
                        <a:spcAft>
                          <a:spcPts val="0"/>
                        </a:spcAft>
                      </a:pPr>
                      <a:r>
                        <a:rPr lang="en-GB" sz="1200">
                          <a:effectLst/>
                          <a:latin typeface="Calibri" panose="020F0502020204030204" pitchFamily="34" charset="0"/>
                          <a:cs typeface="Calibri" panose="020F0502020204030204" pitchFamily="34" charset="0"/>
                        </a:rPr>
                        <a:t> </a:t>
                      </a:r>
                    </a:p>
                    <a:p>
                      <a:pPr algn="l">
                        <a:lnSpc>
                          <a:spcPct val="115000"/>
                        </a:lnSpc>
                        <a:spcAft>
                          <a:spcPts val="0"/>
                        </a:spcAft>
                      </a:pPr>
                      <a:r>
                        <a:rPr lang="en-GB" sz="1200">
                          <a:effectLst/>
                          <a:latin typeface="Calibri" panose="020F0502020204030204" pitchFamily="34" charset="0"/>
                          <a:cs typeface="Calibri" panose="020F0502020204030204" pitchFamily="34" charset="0"/>
                        </a:rPr>
                        <a:t>Increase in the number of Adult Carers and Young Carers supporting an adult Customer in receipt of a Carers Assessment or Combined Assessment across the pathway. </a:t>
                      </a:r>
                    </a:p>
                    <a:p>
                      <a:pPr algn="l">
                        <a:lnSpc>
                          <a:spcPct val="115000"/>
                        </a:lnSpc>
                        <a:spcAft>
                          <a:spcPts val="0"/>
                        </a:spcAft>
                      </a:pPr>
                      <a:r>
                        <a:rPr lang="en-GB" sz="12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051960067"/>
                  </a:ext>
                </a:extLst>
              </a:tr>
            </a:tbl>
          </a:graphicData>
        </a:graphic>
      </p:graphicFrame>
    </p:spTree>
    <p:extLst>
      <p:ext uri="{BB962C8B-B14F-4D97-AF65-F5344CB8AC3E}">
        <p14:creationId xmlns:p14="http://schemas.microsoft.com/office/powerpoint/2010/main" val="3937638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2"/>
          <a:stretch>
            <a:fillRect/>
          </a:stretch>
        </p:blipFill>
        <p:spPr>
          <a:xfrm>
            <a:off x="0" y="5758"/>
            <a:ext cx="9144000" cy="6852242"/>
          </a:xfrm>
          <a:prstGeom prst="rect">
            <a:avLst/>
          </a:prstGeom>
        </p:spPr>
      </p:pic>
      <p:sp>
        <p:nvSpPr>
          <p:cNvPr id="7" name="Title 6"/>
          <p:cNvSpPr>
            <a:spLocks noGrp="1"/>
          </p:cNvSpPr>
          <p:nvPr>
            <p:ph type="title"/>
          </p:nvPr>
        </p:nvSpPr>
        <p:spPr>
          <a:xfrm>
            <a:off x="118361" y="425588"/>
            <a:ext cx="8520600" cy="763500"/>
          </a:xfrm>
        </p:spPr>
        <p:txBody>
          <a:bodyPr/>
          <a:lstStyle/>
          <a:p>
            <a:r>
              <a:rPr lang="en-GB" sz="2400" b="1" dirty="0" smtClean="0">
                <a:solidFill>
                  <a:schemeClr val="bg1"/>
                </a:solidFill>
                <a:latin typeface="Calibri" panose="020F0502020204030204" pitchFamily="34" charset="0"/>
                <a:cs typeface="Calibri" panose="020F0502020204030204" pitchFamily="34" charset="0"/>
              </a:rPr>
              <a:t>WELCOME AND INTRODUCTIONS</a:t>
            </a:r>
            <a:endParaRPr lang="en-GB" sz="2400" b="1"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311700" y="1443841"/>
            <a:ext cx="8412422" cy="4278094"/>
          </a:xfrm>
          <a:prstGeom prst="rect">
            <a:avLst/>
          </a:prstGeom>
        </p:spPr>
        <p:txBody>
          <a:bodyPr wrap="square">
            <a:spAutoFit/>
          </a:bodyPr>
          <a:lstStyle/>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Session Purpose</a:t>
            </a:r>
          </a:p>
          <a:p>
            <a:pPr marL="285750" indent="-285750">
              <a:buFont typeface="Arial" panose="020B0604020202020204" pitchFamily="34" charset="0"/>
              <a:buChar char="•"/>
            </a:pPr>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Session Format and Today’s Focus </a:t>
            </a:r>
          </a:p>
          <a:p>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Council Values</a:t>
            </a:r>
            <a:r>
              <a:rPr lang="en-GB" sz="1600" dirty="0">
                <a:latin typeface="Calibri" panose="020F0502020204030204" pitchFamily="34" charset="0"/>
                <a:cs typeface="Calibri" panose="020F0502020204030204" pitchFamily="34" charset="0"/>
              </a:rPr>
              <a:t>:</a:t>
            </a:r>
          </a:p>
          <a:p>
            <a:pPr lvl="8"/>
            <a:r>
              <a:rPr lang="en-GB" sz="1600" b="1" dirty="0" smtClean="0">
                <a:latin typeface="Calibri" panose="020F0502020204030204" pitchFamily="34" charset="0"/>
                <a:cs typeface="Calibri" panose="020F0502020204030204" pitchFamily="34" charset="0"/>
              </a:rPr>
              <a:t>      H</a:t>
            </a:r>
            <a:r>
              <a:rPr lang="en-GB" sz="1600" dirty="0" smtClean="0">
                <a:latin typeface="Calibri" panose="020F0502020204030204" pitchFamily="34" charset="0"/>
                <a:cs typeface="Calibri" panose="020F0502020204030204" pitchFamily="34" charset="0"/>
              </a:rPr>
              <a:t>onesty</a:t>
            </a:r>
            <a:endParaRPr lang="en-GB" sz="1600" dirty="0">
              <a:latin typeface="Calibri" panose="020F0502020204030204" pitchFamily="34" charset="0"/>
              <a:cs typeface="Calibri" panose="020F0502020204030204" pitchFamily="34" charset="0"/>
            </a:endParaRPr>
          </a:p>
          <a:p>
            <a:pPr lvl="8"/>
            <a:r>
              <a:rPr lang="en-GB" sz="1600" b="1" dirty="0" smtClean="0">
                <a:latin typeface="Calibri" panose="020F0502020204030204" pitchFamily="34" charset="0"/>
                <a:cs typeface="Calibri" panose="020F0502020204030204" pitchFamily="34" charset="0"/>
              </a:rPr>
              <a:t>      E</a:t>
            </a:r>
            <a:r>
              <a:rPr lang="en-GB" sz="1600" dirty="0" smtClean="0">
                <a:latin typeface="Calibri" panose="020F0502020204030204" pitchFamily="34" charset="0"/>
                <a:cs typeface="Calibri" panose="020F0502020204030204" pitchFamily="34" charset="0"/>
              </a:rPr>
              <a:t>quality</a:t>
            </a:r>
            <a:endParaRPr lang="en-GB" sz="1600" dirty="0">
              <a:latin typeface="Calibri" panose="020F0502020204030204" pitchFamily="34" charset="0"/>
              <a:cs typeface="Calibri" panose="020F0502020204030204" pitchFamily="34" charset="0"/>
            </a:endParaRPr>
          </a:p>
          <a:p>
            <a:pPr lvl="8"/>
            <a:r>
              <a:rPr lang="en-GB" sz="1600" b="1" dirty="0" smtClean="0">
                <a:latin typeface="Calibri" panose="020F0502020204030204" pitchFamily="34" charset="0"/>
                <a:cs typeface="Calibri" panose="020F0502020204030204" pitchFamily="34" charset="0"/>
              </a:rPr>
              <a:t>      A</a:t>
            </a:r>
            <a:r>
              <a:rPr lang="en-GB" sz="1600" dirty="0" smtClean="0">
                <a:latin typeface="Calibri" panose="020F0502020204030204" pitchFamily="34" charset="0"/>
                <a:cs typeface="Calibri" panose="020F0502020204030204" pitchFamily="34" charset="0"/>
              </a:rPr>
              <a:t>mbition</a:t>
            </a:r>
            <a:endParaRPr lang="en-GB" sz="1600" dirty="0">
              <a:latin typeface="Calibri" panose="020F0502020204030204" pitchFamily="34" charset="0"/>
              <a:cs typeface="Calibri" panose="020F0502020204030204" pitchFamily="34" charset="0"/>
            </a:endParaRPr>
          </a:p>
          <a:p>
            <a:pPr lvl="8"/>
            <a:r>
              <a:rPr lang="en-GB" sz="1600" b="1" dirty="0" smtClean="0">
                <a:latin typeface="Calibri" panose="020F0502020204030204" pitchFamily="34" charset="0"/>
                <a:cs typeface="Calibri" panose="020F0502020204030204" pitchFamily="34" charset="0"/>
              </a:rPr>
              <a:t>      R</a:t>
            </a:r>
            <a:r>
              <a:rPr lang="en-GB" sz="1600" dirty="0" smtClean="0">
                <a:latin typeface="Calibri" panose="020F0502020204030204" pitchFamily="34" charset="0"/>
                <a:cs typeface="Calibri" panose="020F0502020204030204" pitchFamily="34" charset="0"/>
              </a:rPr>
              <a:t>espect</a:t>
            </a:r>
            <a:endParaRPr lang="en-GB" sz="1600" dirty="0">
              <a:latin typeface="Calibri" panose="020F0502020204030204" pitchFamily="34" charset="0"/>
              <a:cs typeface="Calibri" panose="020F0502020204030204" pitchFamily="34" charset="0"/>
            </a:endParaRPr>
          </a:p>
          <a:p>
            <a:pPr lvl="8"/>
            <a:r>
              <a:rPr lang="en-GB" sz="1600" b="1" dirty="0" smtClean="0">
                <a:latin typeface="Calibri" panose="020F0502020204030204" pitchFamily="34" charset="0"/>
                <a:cs typeface="Calibri" panose="020F0502020204030204" pitchFamily="34" charset="0"/>
              </a:rPr>
              <a:t>      T</a:t>
            </a:r>
            <a:r>
              <a:rPr lang="en-GB" sz="1600" dirty="0" smtClean="0">
                <a:latin typeface="Calibri" panose="020F0502020204030204" pitchFamily="34" charset="0"/>
                <a:cs typeface="Calibri" panose="020F0502020204030204" pitchFamily="34" charset="0"/>
              </a:rPr>
              <a:t>ogether</a:t>
            </a:r>
          </a:p>
          <a:p>
            <a:pPr lvl="8"/>
            <a:endParaRPr lang="en-GB" sz="16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Role of the Chair / Facilitator</a:t>
            </a:r>
          </a:p>
          <a:p>
            <a:endParaRPr lang="en-GB" sz="16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After </a:t>
            </a:r>
            <a:r>
              <a:rPr lang="en-GB" sz="1600" dirty="0">
                <a:latin typeface="Calibri" panose="020F0502020204030204" pitchFamily="34" charset="0"/>
                <a:cs typeface="Calibri" panose="020F0502020204030204" pitchFamily="34" charset="0"/>
              </a:rPr>
              <a:t>the meetings</a:t>
            </a:r>
            <a:r>
              <a:rPr lang="en-GB" sz="16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Panel Members Introduction</a:t>
            </a:r>
          </a:p>
          <a:p>
            <a:endParaRPr lang="en-GB" sz="16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6706923" y="1772262"/>
            <a:ext cx="1932038" cy="1932038"/>
          </a:xfrm>
          <a:prstGeom prst="rect">
            <a:avLst/>
          </a:prstGeom>
        </p:spPr>
      </p:pic>
    </p:spTree>
    <p:extLst>
      <p:ext uri="{BB962C8B-B14F-4D97-AF65-F5344CB8AC3E}">
        <p14:creationId xmlns:p14="http://schemas.microsoft.com/office/powerpoint/2010/main" val="2840869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41EB439E-7617-5740-A337-F0E87739A40D}"/>
              </a:ext>
            </a:extLst>
          </p:cNvPr>
          <p:cNvSpPr>
            <a:spLocks noGrp="1"/>
          </p:cNvSpPr>
          <p:nvPr>
            <p:ph type="title"/>
          </p:nvPr>
        </p:nvSpPr>
        <p:spPr>
          <a:xfrm>
            <a:off x="100361" y="438434"/>
            <a:ext cx="8520600" cy="763500"/>
          </a:xfrm>
        </p:spPr>
        <p:txBody>
          <a:bodyPr/>
          <a:lstStyle/>
          <a:p>
            <a:r>
              <a:rPr lang="en-GB" sz="2400" b="1" dirty="0" smtClean="0">
                <a:solidFill>
                  <a:schemeClr val="bg1"/>
                </a:solidFill>
                <a:latin typeface="Calibri" panose="020F0502020204030204" pitchFamily="34" charset="0"/>
                <a:cs typeface="Calibri" panose="020F0502020204030204" pitchFamily="34" charset="0"/>
              </a:rPr>
              <a:t>CONT…</a:t>
            </a:r>
            <a:endPar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7" name="Rectangle 1"/>
          <p:cNvSpPr>
            <a:spLocks noChangeArrowheads="1"/>
          </p:cNvSpPr>
          <p:nvPr/>
        </p:nvSpPr>
        <p:spPr bwMode="auto">
          <a:xfrm>
            <a:off x="3770313" y="-4897438"/>
            <a:ext cx="92319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2"/>
          <p:cNvSpPr>
            <a:spLocks noChangeArrowheads="1"/>
          </p:cNvSpPr>
          <p:nvPr/>
        </p:nvSpPr>
        <p:spPr bwMode="auto">
          <a:xfrm>
            <a:off x="3770313" y="-5245031"/>
            <a:ext cx="27972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4"/>
              </a:rPr>
              <a:t>[LD1]</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Nadia – please agree session with Jill for April</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5"/>
              </a:rPr>
              <a:t>[LD2]</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arrange date with Ian and we will do Breakout Rooms</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6"/>
              </a:rPr>
              <a:t>[LD3]</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agree a date with Ysabella</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7"/>
              </a:rPr>
              <a:t>[LD4]</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I have emailed Helen Green – please follow up</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397013" y="1675608"/>
            <a:ext cx="8349974" cy="307777"/>
          </a:xfrm>
          <a:prstGeom prst="rect">
            <a:avLst/>
          </a:prstGeom>
          <a:noFill/>
        </p:spPr>
        <p:txBody>
          <a:bodyPr wrap="square" rtlCol="0">
            <a:spAutoFit/>
          </a:bodyPr>
          <a:lstStyle/>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4104291741"/>
              </p:ext>
            </p:extLst>
          </p:nvPr>
        </p:nvGraphicFramePr>
        <p:xfrm>
          <a:off x="311150" y="1710849"/>
          <a:ext cx="8521700" cy="4860544"/>
        </p:xfrm>
        <a:graphic>
          <a:graphicData uri="http://schemas.openxmlformats.org/drawingml/2006/table">
            <a:tbl>
              <a:tblPr firstRow="1" firstCol="1" bandRow="1">
                <a:tableStyleId>{5C22544A-7EE6-4342-B048-85BDC9FD1C3A}</a:tableStyleId>
              </a:tblPr>
              <a:tblGrid>
                <a:gridCol w="349390">
                  <a:extLst>
                    <a:ext uri="{9D8B030D-6E8A-4147-A177-3AD203B41FA5}">
                      <a16:colId xmlns:a16="http://schemas.microsoft.com/office/drawing/2014/main" val="1248842491"/>
                    </a:ext>
                  </a:extLst>
                </a:gridCol>
                <a:gridCol w="2185297">
                  <a:extLst>
                    <a:ext uri="{9D8B030D-6E8A-4147-A177-3AD203B41FA5}">
                      <a16:colId xmlns:a16="http://schemas.microsoft.com/office/drawing/2014/main" val="2267676835"/>
                    </a:ext>
                  </a:extLst>
                </a:gridCol>
                <a:gridCol w="885923">
                  <a:extLst>
                    <a:ext uri="{9D8B030D-6E8A-4147-A177-3AD203B41FA5}">
                      <a16:colId xmlns:a16="http://schemas.microsoft.com/office/drawing/2014/main" val="3934007519"/>
                    </a:ext>
                  </a:extLst>
                </a:gridCol>
                <a:gridCol w="970869">
                  <a:extLst>
                    <a:ext uri="{9D8B030D-6E8A-4147-A177-3AD203B41FA5}">
                      <a16:colId xmlns:a16="http://schemas.microsoft.com/office/drawing/2014/main" val="645879733"/>
                    </a:ext>
                  </a:extLst>
                </a:gridCol>
                <a:gridCol w="1030026">
                  <a:extLst>
                    <a:ext uri="{9D8B030D-6E8A-4147-A177-3AD203B41FA5}">
                      <a16:colId xmlns:a16="http://schemas.microsoft.com/office/drawing/2014/main" val="2952854144"/>
                    </a:ext>
                  </a:extLst>
                </a:gridCol>
                <a:gridCol w="2403639">
                  <a:extLst>
                    <a:ext uri="{9D8B030D-6E8A-4147-A177-3AD203B41FA5}">
                      <a16:colId xmlns:a16="http://schemas.microsoft.com/office/drawing/2014/main" val="2533218245"/>
                    </a:ext>
                  </a:extLst>
                </a:gridCol>
                <a:gridCol w="696556">
                  <a:extLst>
                    <a:ext uri="{9D8B030D-6E8A-4147-A177-3AD203B41FA5}">
                      <a16:colId xmlns:a16="http://schemas.microsoft.com/office/drawing/2014/main" val="1841010930"/>
                    </a:ext>
                  </a:extLst>
                </a:gridCol>
              </a:tblGrid>
              <a:tr h="0">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TASKS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DUE DATE</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LEAD</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RESOURCE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 MEASURE / OUTCOME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STATUS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040246500"/>
                  </a:ext>
                </a:extLst>
              </a:tr>
              <a:tr h="0">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3.3</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Improve communication with Carers about their Carers Assessment. This includes:</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dirty="0">
                          <a:effectLst/>
                          <a:uFill>
                            <a:solidFill>
                              <a:srgbClr val="FF00FF"/>
                            </a:solidFill>
                          </a:uFill>
                          <a:latin typeface="Calibri" panose="020F0502020204030204" pitchFamily="34" charset="0"/>
                          <a:cs typeface="Calibri" panose="020F0502020204030204" pitchFamily="34" charset="0"/>
                        </a:rPr>
                        <a:t>providing information about the Assessment prior to it taking place;</a:t>
                      </a:r>
                    </a:p>
                    <a:p>
                      <a:pPr marL="457200"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dirty="0">
                          <a:effectLst/>
                          <a:uFill>
                            <a:solidFill>
                              <a:srgbClr val="FF00FF"/>
                            </a:solidFill>
                          </a:uFill>
                          <a:latin typeface="Calibri" panose="020F0502020204030204" pitchFamily="34" charset="0"/>
                          <a:cs typeface="Calibri" panose="020F0502020204030204" pitchFamily="34" charset="0"/>
                        </a:rPr>
                        <a:t>introducing different mediums for Assessment including visit to Council office, telephone, Skype, Teams, WhatsApp, Zoom, </a:t>
                      </a:r>
                      <a:r>
                        <a:rPr lang="en-GB" sz="1200" dirty="0" err="1">
                          <a:effectLst/>
                          <a:uFill>
                            <a:solidFill>
                              <a:srgbClr val="FF00FF"/>
                            </a:solidFill>
                          </a:uFill>
                          <a:latin typeface="Calibri" panose="020F0502020204030204" pitchFamily="34" charset="0"/>
                          <a:cs typeface="Calibri" panose="020F0502020204030204" pitchFamily="34" charset="0"/>
                        </a:rPr>
                        <a:t>etc</a:t>
                      </a:r>
                      <a:r>
                        <a:rPr lang="en-GB" sz="1200" dirty="0">
                          <a:effectLst/>
                          <a:uFill>
                            <a:solidFill>
                              <a:srgbClr val="FF00FF"/>
                            </a:solidFill>
                          </a:uFill>
                          <a:latin typeface="Calibri" panose="020F0502020204030204" pitchFamily="34" charset="0"/>
                          <a:cs typeface="Calibri" panose="020F0502020204030204" pitchFamily="34" charset="0"/>
                        </a:rPr>
                        <a:t>;</a:t>
                      </a:r>
                    </a:p>
                    <a:p>
                      <a:pPr marL="457200"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marL="342900" lvl="0" indent="-342900" algn="l">
                        <a:lnSpc>
                          <a:spcPct val="115000"/>
                        </a:lnSpc>
                        <a:spcAft>
                          <a:spcPts val="0"/>
                        </a:spcAft>
                        <a:buClr>
                          <a:srgbClr val="FF00FF"/>
                        </a:buClr>
                        <a:buFont typeface="Wingdings" panose="05000000000000000000" pitchFamily="2" charset="2"/>
                        <a:buChar char=""/>
                      </a:pPr>
                      <a:r>
                        <a:rPr lang="en-GB" sz="1200" dirty="0">
                          <a:effectLst/>
                          <a:uFill>
                            <a:solidFill>
                              <a:srgbClr val="FF00FF"/>
                            </a:solidFill>
                          </a:uFill>
                          <a:latin typeface="Calibri" panose="020F0502020204030204" pitchFamily="34" charset="0"/>
                          <a:cs typeface="Calibri" panose="020F0502020204030204" pitchFamily="34" charset="0"/>
                        </a:rPr>
                        <a:t>advising of the outcome of the Assessment within 28 calendar days of the Assessment date (including providing a copy of the Assessment).</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Year One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Director of Operations - Adults and Health</a:t>
                      </a:r>
                    </a:p>
                    <a:p>
                      <a:pPr algn="l">
                        <a:lnSpc>
                          <a:spcPct val="115000"/>
                        </a:lnSpc>
                        <a:spcAft>
                          <a:spcPts val="0"/>
                        </a:spcAft>
                      </a:pPr>
                      <a:r>
                        <a:rPr lang="en-GB" sz="1200">
                          <a:effectLst/>
                          <a:latin typeface="Calibri" panose="020F0502020204030204" pitchFamily="34" charset="0"/>
                          <a:cs typeface="Calibri" panose="020F0502020204030204" pitchFamily="34" charset="0"/>
                        </a:rPr>
                        <a:t> </a:t>
                      </a:r>
                    </a:p>
                    <a:p>
                      <a:pPr algn="l">
                        <a:lnSpc>
                          <a:spcPct val="115000"/>
                        </a:lnSpc>
                        <a:spcAft>
                          <a:spcPts val="0"/>
                        </a:spcAft>
                      </a:pPr>
                      <a:r>
                        <a:rPr lang="en-GB" sz="1200">
                          <a:effectLst/>
                          <a:latin typeface="Calibri" panose="020F0502020204030204" pitchFamily="34" charset="0"/>
                          <a:cs typeface="Calibri" panose="020F0502020204030204" pitchFamily="34" charset="0"/>
                        </a:rPr>
                        <a:t>Director of Operations - Children’s</a:t>
                      </a:r>
                    </a:p>
                    <a:p>
                      <a:pPr algn="l">
                        <a:lnSpc>
                          <a:spcPct val="115000"/>
                        </a:lnSpc>
                        <a:spcAft>
                          <a:spcPts val="0"/>
                        </a:spcAft>
                      </a:pPr>
                      <a:r>
                        <a:rPr lang="en-GB" sz="12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Existing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Improve Carers interaction and experience of accessing Social Care support.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961121350"/>
                  </a:ext>
                </a:extLst>
              </a:tr>
            </a:tbl>
          </a:graphicData>
        </a:graphic>
      </p:graphicFrame>
    </p:spTree>
    <p:extLst>
      <p:ext uri="{BB962C8B-B14F-4D97-AF65-F5344CB8AC3E}">
        <p14:creationId xmlns:p14="http://schemas.microsoft.com/office/powerpoint/2010/main" val="3039877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with medium confidence">
            <a:extLst>
              <a:ext uri="{FF2B5EF4-FFF2-40B4-BE49-F238E27FC236}">
                <a16:creationId xmlns:a16="http://schemas.microsoft.com/office/drawing/2014/main" id="{11CAA558-364B-7941-8BE8-016DFDD35CCB}"/>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52C13EE5-19A3-4246-932A-32C163CBC7E8}"/>
              </a:ext>
            </a:extLst>
          </p:cNvPr>
          <p:cNvSpPr>
            <a:spLocks noGrp="1"/>
          </p:cNvSpPr>
          <p:nvPr>
            <p:ph type="title"/>
          </p:nvPr>
        </p:nvSpPr>
        <p:spPr>
          <a:xfrm>
            <a:off x="121298" y="373889"/>
            <a:ext cx="8520600" cy="763500"/>
          </a:xfrm>
        </p:spPr>
        <p:txBody>
          <a:bodyPr/>
          <a:lstStyle/>
          <a:p>
            <a:r>
              <a:rPr lang="en-US" sz="24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CONT…</a:t>
            </a:r>
            <a:endPar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17098478"/>
              </p:ext>
            </p:extLst>
          </p:nvPr>
        </p:nvGraphicFramePr>
        <p:xfrm>
          <a:off x="311700" y="1922765"/>
          <a:ext cx="8521700" cy="2126488"/>
        </p:xfrm>
        <a:graphic>
          <a:graphicData uri="http://schemas.openxmlformats.org/drawingml/2006/table">
            <a:tbl>
              <a:tblPr firstRow="1" firstCol="1" bandRow="1">
                <a:tableStyleId>{5C22544A-7EE6-4342-B048-85BDC9FD1C3A}</a:tableStyleId>
              </a:tblPr>
              <a:tblGrid>
                <a:gridCol w="349390">
                  <a:extLst>
                    <a:ext uri="{9D8B030D-6E8A-4147-A177-3AD203B41FA5}">
                      <a16:colId xmlns:a16="http://schemas.microsoft.com/office/drawing/2014/main" val="3181618880"/>
                    </a:ext>
                  </a:extLst>
                </a:gridCol>
                <a:gridCol w="2156755">
                  <a:extLst>
                    <a:ext uri="{9D8B030D-6E8A-4147-A177-3AD203B41FA5}">
                      <a16:colId xmlns:a16="http://schemas.microsoft.com/office/drawing/2014/main" val="242382733"/>
                    </a:ext>
                  </a:extLst>
                </a:gridCol>
                <a:gridCol w="914465">
                  <a:extLst>
                    <a:ext uri="{9D8B030D-6E8A-4147-A177-3AD203B41FA5}">
                      <a16:colId xmlns:a16="http://schemas.microsoft.com/office/drawing/2014/main" val="1412144291"/>
                    </a:ext>
                  </a:extLst>
                </a:gridCol>
                <a:gridCol w="1091617">
                  <a:extLst>
                    <a:ext uri="{9D8B030D-6E8A-4147-A177-3AD203B41FA5}">
                      <a16:colId xmlns:a16="http://schemas.microsoft.com/office/drawing/2014/main" val="407575533"/>
                    </a:ext>
                  </a:extLst>
                </a:gridCol>
                <a:gridCol w="909278">
                  <a:extLst>
                    <a:ext uri="{9D8B030D-6E8A-4147-A177-3AD203B41FA5}">
                      <a16:colId xmlns:a16="http://schemas.microsoft.com/office/drawing/2014/main" val="974246260"/>
                    </a:ext>
                  </a:extLst>
                </a:gridCol>
                <a:gridCol w="2440411">
                  <a:extLst>
                    <a:ext uri="{9D8B030D-6E8A-4147-A177-3AD203B41FA5}">
                      <a16:colId xmlns:a16="http://schemas.microsoft.com/office/drawing/2014/main" val="3744267841"/>
                    </a:ext>
                  </a:extLst>
                </a:gridCol>
                <a:gridCol w="659784">
                  <a:extLst>
                    <a:ext uri="{9D8B030D-6E8A-4147-A177-3AD203B41FA5}">
                      <a16:colId xmlns:a16="http://schemas.microsoft.com/office/drawing/2014/main" val="2398826464"/>
                    </a:ext>
                  </a:extLst>
                </a:gridCol>
              </a:tblGrid>
              <a:tr h="0">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TASKS</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DUE DATE</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LEAD</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RESOURCE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 MEASURE / OUTCOME</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l">
                        <a:lnSpc>
                          <a:spcPct val="150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STATUS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776917302"/>
                  </a:ext>
                </a:extLst>
              </a:tr>
              <a:tr h="0">
                <a:tc>
                  <a:txBody>
                    <a:bodyPr/>
                    <a:lstStyle/>
                    <a:p>
                      <a:pPr algn="l">
                        <a:lnSpc>
                          <a:spcPct val="115000"/>
                        </a:lnSpc>
                        <a:spcAft>
                          <a:spcPts val="0"/>
                        </a:spcAft>
                      </a:pPr>
                      <a:r>
                        <a:rPr lang="en-GB" sz="1200" b="0" dirty="0">
                          <a:solidFill>
                            <a:schemeClr val="tx1"/>
                          </a:solidFill>
                          <a:effectLst/>
                          <a:latin typeface="Calibri" panose="020F0502020204030204" pitchFamily="34" charset="0"/>
                          <a:cs typeface="Calibri" panose="020F0502020204030204" pitchFamily="34" charset="0"/>
                        </a:rPr>
                        <a:t>3.9</a:t>
                      </a: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Develop and implement a process to audit the quality of Carers Assessments that involves discussing the experience of the Assessment with the Carer. </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Year Two</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Principal Social Worker - Adults and Health</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Principal Social Worker - Children’s</a:t>
                      </a:r>
                    </a:p>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Existing</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a:effectLst/>
                          <a:latin typeface="Calibri" panose="020F0502020204030204" pitchFamily="34" charset="0"/>
                          <a:cs typeface="Calibri" panose="020F0502020204030204" pitchFamily="34" charset="0"/>
                        </a:rPr>
                        <a:t>Increase the quality of Carers Assessments.</a:t>
                      </a:r>
                    </a:p>
                    <a:p>
                      <a:pPr algn="l">
                        <a:lnSpc>
                          <a:spcPct val="115000"/>
                        </a:lnSpc>
                        <a:spcAft>
                          <a:spcPts val="0"/>
                        </a:spcAft>
                      </a:pPr>
                      <a:r>
                        <a:rPr lang="en-GB" sz="1200">
                          <a:effectLst/>
                          <a:latin typeface="Calibri" panose="020F0502020204030204" pitchFamily="34" charset="0"/>
                          <a:cs typeface="Calibri" panose="020F0502020204030204" pitchFamily="34" charset="0"/>
                        </a:rPr>
                        <a:t> </a:t>
                      </a:r>
                    </a:p>
                    <a:p>
                      <a:pPr algn="l">
                        <a:lnSpc>
                          <a:spcPct val="115000"/>
                        </a:lnSpc>
                        <a:spcAft>
                          <a:spcPts val="0"/>
                        </a:spcAft>
                      </a:pPr>
                      <a:r>
                        <a:rPr lang="en-GB" sz="1200">
                          <a:effectLst/>
                          <a:latin typeface="Calibri" panose="020F0502020204030204" pitchFamily="34" charset="0"/>
                          <a:cs typeface="Calibri" panose="020F0502020204030204" pitchFamily="34" charset="0"/>
                        </a:rPr>
                        <a:t>Improve Carers interaction and experience of accessing Social Care support. </a:t>
                      </a:r>
                    </a:p>
                    <a:p>
                      <a:pPr algn="l">
                        <a:lnSpc>
                          <a:spcPct val="115000"/>
                        </a:lnSpc>
                        <a:spcAft>
                          <a:spcPts val="0"/>
                        </a:spcAft>
                      </a:pPr>
                      <a:r>
                        <a:rPr lang="en-GB" sz="12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algn="l">
                        <a:lnSpc>
                          <a:spcPct val="115000"/>
                        </a:lnSpc>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207498126"/>
                  </a:ext>
                </a:extLst>
              </a:tr>
            </a:tbl>
          </a:graphicData>
        </a:graphic>
      </p:graphicFrame>
    </p:spTree>
    <p:extLst>
      <p:ext uri="{BB962C8B-B14F-4D97-AF65-F5344CB8AC3E}">
        <p14:creationId xmlns:p14="http://schemas.microsoft.com/office/powerpoint/2010/main" val="640452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3"/>
          <a:stretch>
            <a:fillRect/>
          </a:stretch>
        </p:blipFill>
        <p:spPr>
          <a:xfrm>
            <a:off x="0" y="2879"/>
            <a:ext cx="9144000" cy="6852242"/>
          </a:xfrm>
          <a:prstGeom prst="rect">
            <a:avLst/>
          </a:prstGeom>
        </p:spPr>
      </p:pic>
      <p:sp>
        <p:nvSpPr>
          <p:cNvPr id="3" name="Title 2"/>
          <p:cNvSpPr>
            <a:spLocks noGrp="1"/>
          </p:cNvSpPr>
          <p:nvPr>
            <p:ph type="title"/>
          </p:nvPr>
        </p:nvSpPr>
        <p:spPr/>
        <p:txBody>
          <a:bodyPr/>
          <a:lstStyle/>
          <a:p>
            <a:pPr lvl="0"/>
            <a:r>
              <a:rPr lang="en-GB" b="1" dirty="0" smtClean="0">
                <a:solidFill>
                  <a:schemeClr val="bg1"/>
                </a:solidFill>
                <a:latin typeface="Calibri" panose="020F0502020204030204" pitchFamily="34" charset="0"/>
                <a:cs typeface="Calibri" panose="020F0502020204030204" pitchFamily="34" charset="0"/>
              </a:rPr>
              <a:t>QUESTIONS?</a:t>
            </a:r>
            <a:endParaRPr lang="en-GB" b="1" dirty="0">
              <a:solidFill>
                <a:schemeClr val="bg1"/>
              </a:solidFill>
              <a:latin typeface="Calibri" panose="020F0502020204030204" pitchFamily="34" charset="0"/>
              <a:cs typeface="Calibri" panose="020F0502020204030204" pitchFamily="34" charset="0"/>
            </a:endParaRPr>
          </a:p>
        </p:txBody>
      </p:sp>
      <p:pic>
        <p:nvPicPr>
          <p:cNvPr id="5" name="Picture 4" descr="Asking Defining Questions - Excelsior College OW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543" y="1680426"/>
            <a:ext cx="6617109" cy="4411407"/>
          </a:xfrm>
          <a:prstGeom prst="rect">
            <a:avLst/>
          </a:prstGeom>
        </p:spPr>
      </p:pic>
    </p:spTree>
    <p:extLst>
      <p:ext uri="{BB962C8B-B14F-4D97-AF65-F5344CB8AC3E}">
        <p14:creationId xmlns:p14="http://schemas.microsoft.com/office/powerpoint/2010/main" val="88702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3"/>
          <a:stretch>
            <a:fillRect/>
          </a:stretch>
        </p:blipFill>
        <p:spPr>
          <a:xfrm>
            <a:off x="0" y="2879"/>
            <a:ext cx="9144000" cy="6852242"/>
          </a:xfrm>
          <a:prstGeom prst="rect">
            <a:avLst/>
          </a:prstGeom>
        </p:spPr>
      </p:pic>
      <p:sp>
        <p:nvSpPr>
          <p:cNvPr id="7" name="Title 1">
            <a:extLst>
              <a:ext uri="{FF2B5EF4-FFF2-40B4-BE49-F238E27FC236}">
                <a16:creationId xmlns:a16="http://schemas.microsoft.com/office/drawing/2014/main" id="{9172B243-117F-1B40-84F2-F6423A40D75D}"/>
              </a:ext>
            </a:extLst>
          </p:cNvPr>
          <p:cNvSpPr txBox="1">
            <a:spLocks/>
          </p:cNvSpPr>
          <p:nvPr/>
        </p:nvSpPr>
        <p:spPr>
          <a:xfrm>
            <a:off x="413287" y="2645559"/>
            <a:ext cx="8443451" cy="6104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altLang="en-US" sz="3600" b="1" dirty="0">
                <a:latin typeface="Calibri" panose="020F0502020204030204" pitchFamily="34" charset="0"/>
                <a:cs typeface="Calibri" panose="020F0502020204030204" pitchFamily="34" charset="0"/>
              </a:rPr>
              <a:t>CARERS ASSESSMENTS</a:t>
            </a:r>
            <a:endParaRPr lang="en-US" sz="3600" dirty="0">
              <a:latin typeface="Calibri" panose="020F0502020204030204" pitchFamily="34" charset="0"/>
              <a:cs typeface="Calibri" panose="020F0502020204030204" pitchFamily="34" charset="0"/>
            </a:endParaRPr>
          </a:p>
          <a:p>
            <a:r>
              <a:rPr lang="en-GB" altLang="en-US" sz="3300" b="1" dirty="0" smtClean="0">
                <a:solidFill>
                  <a:schemeClr val="tx2"/>
                </a:solidFill>
                <a:latin typeface="Arial" panose="020B0604020202020204" pitchFamily="34" charset="0"/>
                <a:cs typeface="Arial" panose="020B0604020202020204" pitchFamily="34" charset="0"/>
              </a:rPr>
              <a:t/>
            </a:r>
            <a:br>
              <a:rPr lang="en-GB" altLang="en-US" sz="3300" b="1" dirty="0" smtClean="0">
                <a:solidFill>
                  <a:schemeClr val="tx2"/>
                </a:solidFill>
                <a:latin typeface="Arial" panose="020B0604020202020204" pitchFamily="34" charset="0"/>
                <a:cs typeface="Arial" panose="020B0604020202020204" pitchFamily="34" charset="0"/>
              </a:rPr>
            </a:br>
            <a:r>
              <a:rPr lang="en-GB" altLang="en-US" sz="3300" b="1" dirty="0" smtClean="0">
                <a:solidFill>
                  <a:schemeClr val="tx2"/>
                </a:solidFill>
                <a:latin typeface="Arial" panose="020B0604020202020204" pitchFamily="34" charset="0"/>
                <a:cs typeface="Arial" panose="020B0604020202020204" pitchFamily="34" charset="0"/>
              </a:rPr>
              <a:t/>
            </a:r>
            <a:br>
              <a:rPr lang="en-GB" altLang="en-US" sz="3300" b="1" dirty="0" smtClean="0">
                <a:solidFill>
                  <a:schemeClr val="tx2"/>
                </a:solidFill>
                <a:latin typeface="Arial" panose="020B0604020202020204" pitchFamily="34" charset="0"/>
                <a:cs typeface="Arial" panose="020B0604020202020204" pitchFamily="34" charset="0"/>
              </a:rPr>
            </a:b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3662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A4B21E6-BA8C-7B48-A2B4-ECC75B3A9FCC}"/>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377F9FF9-B6F4-DD45-9100-A683558B2AE4}"/>
              </a:ext>
            </a:extLst>
          </p:cNvPr>
          <p:cNvSpPr>
            <a:spLocks noGrp="1"/>
          </p:cNvSpPr>
          <p:nvPr>
            <p:ph type="title"/>
          </p:nvPr>
        </p:nvSpPr>
        <p:spPr>
          <a:xfrm>
            <a:off x="175531" y="403933"/>
            <a:ext cx="8520600" cy="763500"/>
          </a:xfrm>
        </p:spPr>
        <p:txBody>
          <a:bodyPr/>
          <a:lstStyle/>
          <a:p>
            <a:pPr fontAlgn="base"/>
            <a:r>
              <a:rPr lang="en-GB" sz="2400" b="1" dirty="0">
                <a:solidFill>
                  <a:schemeClr val="bg1"/>
                </a:solidFill>
                <a:latin typeface="Calibri" panose="020F0502020204030204" pitchFamily="34" charset="0"/>
                <a:cs typeface="Calibri" panose="020F0502020204030204" pitchFamily="34" charset="0"/>
              </a:rPr>
              <a:t>THE CARE ACT (2014) - ADULT SOCIAL </a:t>
            </a:r>
            <a:r>
              <a:rPr lang="en-GB" sz="2400" b="1" dirty="0" smtClean="0">
                <a:solidFill>
                  <a:schemeClr val="bg1"/>
                </a:solidFill>
                <a:latin typeface="Calibri" panose="020F0502020204030204" pitchFamily="34" charset="0"/>
                <a:cs typeface="Calibri" panose="020F0502020204030204" pitchFamily="34" charset="0"/>
              </a:rPr>
              <a:t>CARE</a:t>
            </a:r>
            <a:endParaRPr lang="en-GB" sz="2400" dirty="0"/>
          </a:p>
        </p:txBody>
      </p:sp>
      <p:sp>
        <p:nvSpPr>
          <p:cNvPr id="5" name="Rectangle 4"/>
          <p:cNvSpPr/>
          <p:nvPr/>
        </p:nvSpPr>
        <p:spPr>
          <a:xfrm>
            <a:off x="401216" y="1995568"/>
            <a:ext cx="8294915" cy="2062103"/>
          </a:xfrm>
          <a:prstGeom prst="rect">
            <a:avLst/>
          </a:prstGeom>
        </p:spPr>
        <p:txBody>
          <a:bodyPr wrap="square">
            <a:spAutoFit/>
          </a:bodyPr>
          <a:lstStyle/>
          <a:p>
            <a:pPr marL="0" indent="0">
              <a:buNone/>
            </a:pPr>
            <a:r>
              <a:rPr lang="en-GB" sz="1600" dirty="0" smtClean="0">
                <a:latin typeface="Calibri" panose="020F0502020204030204" pitchFamily="34" charset="0"/>
                <a:cs typeface="Calibri" panose="020F0502020204030204" pitchFamily="34" charset="0"/>
              </a:rPr>
              <a:t>The Adult Social Care Operations Teams deliver </a:t>
            </a:r>
            <a:r>
              <a:rPr lang="en-GB" sz="1600" dirty="0">
                <a:latin typeface="Calibri" panose="020F0502020204030204" pitchFamily="34" charset="0"/>
                <a:cs typeface="Calibri" panose="020F0502020204030204" pitchFamily="34" charset="0"/>
              </a:rPr>
              <a:t>the Council’s statutory responsibilities in relation to assessing the needs of any </a:t>
            </a:r>
            <a:r>
              <a:rPr lang="en-GB" sz="1600" dirty="0" smtClean="0">
                <a:latin typeface="Calibri" panose="020F0502020204030204" pitchFamily="34" charset="0"/>
                <a:cs typeface="Calibri" panose="020F0502020204030204" pitchFamily="34" charset="0"/>
              </a:rPr>
              <a:t>resident, aged 18+, who </a:t>
            </a:r>
            <a:r>
              <a:rPr lang="en-GB" sz="1600" dirty="0">
                <a:latin typeface="Calibri" panose="020F0502020204030204" pitchFamily="34" charset="0"/>
                <a:cs typeface="Calibri" panose="020F0502020204030204" pitchFamily="34" charset="0"/>
              </a:rPr>
              <a:t>appears to have needs for care and support and then to determine whether those needs are eligible for support or services from the Council, as stipulated in The Care Act (2014). </a:t>
            </a:r>
            <a:endParaRPr lang="en-GB" sz="1600" dirty="0" smtClean="0">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The </a:t>
            </a:r>
            <a:r>
              <a:rPr lang="en-GB" sz="1600" dirty="0" smtClean="0">
                <a:latin typeface="Calibri" panose="020F0502020204030204" pitchFamily="34" charset="0"/>
                <a:cs typeface="Calibri" panose="020F0502020204030204" pitchFamily="34" charset="0"/>
              </a:rPr>
              <a:t>Act places </a:t>
            </a:r>
            <a:r>
              <a:rPr lang="en-GB" sz="1600" dirty="0">
                <a:latin typeface="Calibri" panose="020F0502020204030204" pitchFamily="34" charset="0"/>
                <a:cs typeface="Calibri" panose="020F0502020204030204" pitchFamily="34" charset="0"/>
              </a:rPr>
              <a:t>overarching duties on the Council to promote an individual’s ‘wellbeing’ and to provide preventative information </a:t>
            </a:r>
            <a:r>
              <a:rPr lang="en-GB" sz="1600" dirty="0" smtClean="0">
                <a:latin typeface="Calibri" panose="020F0502020204030204" pitchFamily="34" charset="0"/>
                <a:cs typeface="Calibri" panose="020F0502020204030204" pitchFamily="34" charset="0"/>
              </a:rPr>
              <a:t>and / or </a:t>
            </a:r>
            <a:r>
              <a:rPr lang="en-GB" sz="1600" dirty="0">
                <a:latin typeface="Calibri" panose="020F0502020204030204" pitchFamily="34" charset="0"/>
                <a:cs typeface="Calibri" panose="020F0502020204030204" pitchFamily="34" charset="0"/>
              </a:rPr>
              <a:t>support that could delay or reduce any needs identified during the assessment process.</a:t>
            </a:r>
          </a:p>
        </p:txBody>
      </p:sp>
    </p:spTree>
    <p:extLst>
      <p:ext uri="{BB962C8B-B14F-4D97-AF65-F5344CB8AC3E}">
        <p14:creationId xmlns:p14="http://schemas.microsoft.com/office/powerpoint/2010/main" val="55269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41EB439E-7617-5740-A337-F0E87739A40D}"/>
              </a:ext>
            </a:extLst>
          </p:cNvPr>
          <p:cNvSpPr>
            <a:spLocks noGrp="1"/>
          </p:cNvSpPr>
          <p:nvPr>
            <p:ph type="title"/>
          </p:nvPr>
        </p:nvSpPr>
        <p:spPr>
          <a:xfrm>
            <a:off x="223618" y="677764"/>
            <a:ext cx="8520600" cy="763500"/>
          </a:xfrm>
        </p:spPr>
        <p:txBody>
          <a:bodyPr/>
          <a:lstStyle/>
          <a:p>
            <a:r>
              <a:rPr lang="en-US" sz="24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WHO IS A CARER?</a:t>
            </a:r>
            <a:endParaRPr lang="en-US" sz="2400" b="1" dirty="0">
              <a:solidFill>
                <a:schemeClr val="bg1"/>
              </a:solidFill>
              <a:latin typeface="Candara" panose="020E0502030303020204" pitchFamily="34" charset="0"/>
              <a:ea typeface="Verdana" panose="020B0604030504040204" pitchFamily="34" charset="0"/>
            </a:endParaRPr>
          </a:p>
        </p:txBody>
      </p:sp>
      <p:sp>
        <p:nvSpPr>
          <p:cNvPr id="7" name="Rectangle 1"/>
          <p:cNvSpPr>
            <a:spLocks noChangeArrowheads="1"/>
          </p:cNvSpPr>
          <p:nvPr/>
        </p:nvSpPr>
        <p:spPr bwMode="auto">
          <a:xfrm>
            <a:off x="3770313" y="-4897438"/>
            <a:ext cx="92319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2"/>
          <p:cNvSpPr>
            <a:spLocks noChangeArrowheads="1"/>
          </p:cNvSpPr>
          <p:nvPr/>
        </p:nvSpPr>
        <p:spPr bwMode="auto">
          <a:xfrm>
            <a:off x="3770313" y="-5245031"/>
            <a:ext cx="27972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4"/>
              </a:rPr>
              <a:t>[LD1]</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Nadia – please agree session with Jill for April</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5"/>
              </a:rPr>
              <a:t>[LD2]</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arrange date with Ian and we will do Breakout Rooms</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6"/>
              </a:rPr>
              <a:t>[LD3]</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Please agree a date with Ysabella</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 </a:t>
            </a:r>
            <a:r>
              <a:rPr kumimoji="0" lang="en-GB" altLang="en-US" sz="8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hlinkClick r:id="rId7"/>
              </a:rPr>
              <a:t>[LD4]</a:t>
            </a:r>
            <a:r>
              <a:rPr kumimoji="0" lang="en-GB" altLang="en-US" sz="1000" b="0" i="0" u="none" strike="noStrike" cap="none" normalizeH="0" baseline="0" smtClean="0">
                <a:ln>
                  <a:noFill/>
                </a:ln>
                <a:solidFill>
                  <a:schemeClr val="tx1"/>
                </a:solidFill>
                <a:effectLst/>
                <a:latin typeface="Myriad Pro Light"/>
                <a:ea typeface="Times New Roman" panose="02020603050405020304" pitchFamily="18" charset="0"/>
                <a:cs typeface="Times New Roman" panose="02020603050405020304" pitchFamily="18" charset="0"/>
              </a:rPr>
              <a:t>I have emailed Helen Green – please follow up</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311700" y="1641986"/>
            <a:ext cx="8520601" cy="1292662"/>
          </a:xfrm>
          <a:prstGeom prst="rect">
            <a:avLst/>
          </a:prstGeom>
          <a:noFill/>
        </p:spPr>
        <p:txBody>
          <a:bodyPr wrap="square" rtlCol="0">
            <a:spAutoFit/>
          </a:bodyPr>
          <a:lstStyle/>
          <a:p>
            <a:pPr marL="0" indent="0">
              <a:buNone/>
            </a:pPr>
            <a:r>
              <a:rPr lang="en-GB" sz="1600" dirty="0" smtClean="0">
                <a:latin typeface="Calibri" panose="020F0502020204030204" pitchFamily="34" charset="0"/>
                <a:cs typeface="Calibri" panose="020F0502020204030204" pitchFamily="34" charset="0"/>
              </a:rPr>
              <a:t>The Care Act defines a </a:t>
            </a:r>
            <a:r>
              <a:rPr lang="en-GB" sz="1600" dirty="0">
                <a:latin typeface="Calibri" panose="020F0502020204030204" pitchFamily="34" charset="0"/>
                <a:cs typeface="Calibri" panose="020F0502020204030204" pitchFamily="34" charset="0"/>
              </a:rPr>
              <a:t>Carer </a:t>
            </a:r>
            <a:r>
              <a:rPr lang="en-GB" sz="1600" dirty="0" smtClean="0">
                <a:latin typeface="Calibri" panose="020F0502020204030204" pitchFamily="34" charset="0"/>
                <a:cs typeface="Calibri" panose="020F0502020204030204" pitchFamily="34" charset="0"/>
              </a:rPr>
              <a:t>as “someone </a:t>
            </a:r>
            <a:r>
              <a:rPr lang="en-GB" sz="1600" dirty="0">
                <a:latin typeface="Calibri" panose="020F0502020204030204" pitchFamily="34" charset="0"/>
                <a:cs typeface="Calibri" panose="020F0502020204030204" pitchFamily="34" charset="0"/>
              </a:rPr>
              <a:t>who provides support or who looks after a family member, partner or friend who needs help because of their age, physical or mental illness, or disability. This would not usually include someone paid or employed to carry out that role, or someone who is a volunteer.” </a:t>
            </a:r>
          </a:p>
          <a:p>
            <a:endParaRPr lang="en-GB" dirty="0">
              <a:latin typeface="Candara" panose="020E0502030303020204" pitchFamily="34" charset="0"/>
            </a:endParaRPr>
          </a:p>
        </p:txBody>
      </p:sp>
    </p:spTree>
    <p:extLst>
      <p:ext uri="{BB962C8B-B14F-4D97-AF65-F5344CB8AC3E}">
        <p14:creationId xmlns:p14="http://schemas.microsoft.com/office/powerpoint/2010/main" val="1810969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with medium confidence">
            <a:extLst>
              <a:ext uri="{FF2B5EF4-FFF2-40B4-BE49-F238E27FC236}">
                <a16:creationId xmlns:a16="http://schemas.microsoft.com/office/drawing/2014/main" id="{11CAA558-364B-7941-8BE8-016DFDD35CCB}"/>
              </a:ext>
            </a:extLst>
          </p:cNvPr>
          <p:cNvPicPr>
            <a:picLocks noChangeAspect="1"/>
          </p:cNvPicPr>
          <p:nvPr/>
        </p:nvPicPr>
        <p:blipFill>
          <a:blip r:embed="rId3"/>
          <a:stretch>
            <a:fillRect/>
          </a:stretch>
        </p:blipFill>
        <p:spPr>
          <a:xfrm>
            <a:off x="0" y="0"/>
            <a:ext cx="9144000" cy="6852242"/>
          </a:xfrm>
          <a:prstGeom prst="rect">
            <a:avLst/>
          </a:prstGeom>
        </p:spPr>
      </p:pic>
      <p:sp>
        <p:nvSpPr>
          <p:cNvPr id="2" name="Title 1">
            <a:extLst>
              <a:ext uri="{FF2B5EF4-FFF2-40B4-BE49-F238E27FC236}">
                <a16:creationId xmlns:a16="http://schemas.microsoft.com/office/drawing/2014/main" id="{52C13EE5-19A3-4246-932A-32C163CBC7E8}"/>
              </a:ext>
            </a:extLst>
          </p:cNvPr>
          <p:cNvSpPr>
            <a:spLocks noGrp="1"/>
          </p:cNvSpPr>
          <p:nvPr>
            <p:ph type="title"/>
          </p:nvPr>
        </p:nvSpPr>
        <p:spPr>
          <a:xfrm>
            <a:off x="89068" y="527611"/>
            <a:ext cx="8520600" cy="763500"/>
          </a:xfrm>
        </p:spPr>
        <p:txBody>
          <a:bodyPr/>
          <a:lstStyle/>
          <a:p>
            <a:r>
              <a:rPr lang="en-US" sz="24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WHAT IS A CARERS ASSESSMENT?</a:t>
            </a:r>
            <a:endPar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7" name="TextBox 6"/>
          <p:cNvSpPr txBox="1"/>
          <p:nvPr/>
        </p:nvSpPr>
        <p:spPr>
          <a:xfrm>
            <a:off x="311700" y="1641986"/>
            <a:ext cx="8520601" cy="2800767"/>
          </a:xfrm>
          <a:prstGeom prst="rect">
            <a:avLst/>
          </a:prstGeom>
          <a:noFill/>
        </p:spPr>
        <p:txBody>
          <a:bodyPr wrap="square" rtlCol="0">
            <a:spAutoFit/>
          </a:bodyPr>
          <a:lstStyle/>
          <a:p>
            <a:pPr algn="just"/>
            <a:r>
              <a:rPr lang="en-GB" sz="1600" dirty="0">
                <a:latin typeface="Calibri" panose="020F0502020204030204" pitchFamily="34" charset="0"/>
                <a:cs typeface="Calibri" panose="020F0502020204030204" pitchFamily="34" charset="0"/>
              </a:rPr>
              <a:t>A Carer’s Assessment is a chance for a Carer to talk about: </a:t>
            </a:r>
            <a:endParaRPr lang="en-GB" sz="1600" dirty="0" smtClean="0">
              <a:latin typeface="Calibri" panose="020F0502020204030204" pitchFamily="34" charset="0"/>
              <a:cs typeface="Calibri" panose="020F0502020204030204" pitchFamily="34" charset="0"/>
            </a:endParaRPr>
          </a:p>
          <a:p>
            <a:pPr algn="just"/>
            <a:endParaRPr lang="en-GB" sz="16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support they are </a:t>
            </a:r>
            <a:r>
              <a:rPr lang="en-GB" sz="1600" dirty="0" smtClean="0">
                <a:latin typeface="Calibri" panose="020F0502020204030204" pitchFamily="34" charset="0"/>
                <a:cs typeface="Calibri" panose="020F0502020204030204" pitchFamily="34" charset="0"/>
              </a:rPr>
              <a:t>providing;</a:t>
            </a:r>
          </a:p>
          <a:p>
            <a:pPr marL="285750" indent="-285750" algn="just">
              <a:buFont typeface="Arial" panose="020B0604020202020204" pitchFamily="34" charset="0"/>
              <a:buChar char="•"/>
            </a:pPr>
            <a:endParaRPr lang="en-GB"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how </a:t>
            </a:r>
            <a:r>
              <a:rPr lang="en-GB" sz="1600" dirty="0">
                <a:latin typeface="Calibri" panose="020F0502020204030204" pitchFamily="34" charset="0"/>
                <a:cs typeface="Calibri" panose="020F0502020204030204" pitchFamily="34" charset="0"/>
              </a:rPr>
              <a:t>this is affecting their </a:t>
            </a:r>
            <a:r>
              <a:rPr lang="en-GB" sz="1600" dirty="0" smtClean="0">
                <a:latin typeface="Calibri" panose="020F0502020204030204" pitchFamily="34" charset="0"/>
                <a:cs typeface="Calibri" panose="020F0502020204030204" pitchFamily="34" charset="0"/>
              </a:rPr>
              <a:t>wellbeing;</a:t>
            </a:r>
          </a:p>
          <a:p>
            <a:pPr marL="285750" indent="-285750" algn="just">
              <a:buFont typeface="Arial" panose="020B0604020202020204" pitchFamily="34" charset="0"/>
              <a:buChar char="•"/>
            </a:pPr>
            <a:endParaRPr lang="en-GB"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whether </a:t>
            </a:r>
            <a:r>
              <a:rPr lang="en-GB" sz="1600" dirty="0">
                <a:latin typeface="Calibri" panose="020F0502020204030204" pitchFamily="34" charset="0"/>
                <a:cs typeface="Calibri" panose="020F0502020204030204" pitchFamily="34" charset="0"/>
              </a:rPr>
              <a:t>they want to continue in their caring </a:t>
            </a:r>
            <a:r>
              <a:rPr lang="en-GB" sz="1600" dirty="0" smtClean="0">
                <a:latin typeface="Calibri" panose="020F0502020204030204" pitchFamily="34" charset="0"/>
                <a:cs typeface="Calibri" panose="020F0502020204030204" pitchFamily="34" charset="0"/>
              </a:rPr>
              <a:t>role; </a:t>
            </a:r>
          </a:p>
          <a:p>
            <a:pPr marL="285750" indent="-285750" algn="just">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support they </a:t>
            </a:r>
            <a:r>
              <a:rPr lang="en-GB" sz="1600" dirty="0" smtClean="0">
                <a:latin typeface="Calibri" panose="020F0502020204030204" pitchFamily="34" charset="0"/>
                <a:cs typeface="Calibri" panose="020F0502020204030204" pitchFamily="34" charset="0"/>
              </a:rPr>
              <a:t>require - including the activities </a:t>
            </a:r>
            <a:r>
              <a:rPr lang="en-GB" sz="1600" dirty="0">
                <a:latin typeface="Calibri" panose="020F0502020204030204" pitchFamily="34" charset="0"/>
                <a:cs typeface="Calibri" panose="020F0502020204030204" pitchFamily="34" charset="0"/>
              </a:rPr>
              <a:t>beyond caring </a:t>
            </a:r>
            <a:r>
              <a:rPr lang="en-GB" sz="1600" dirty="0" smtClean="0">
                <a:latin typeface="Calibri" panose="020F0502020204030204" pitchFamily="34" charset="0"/>
                <a:cs typeface="Calibri" panose="020F0502020204030204" pitchFamily="34" charset="0"/>
              </a:rPr>
              <a:t>they would like to do and </a:t>
            </a:r>
            <a:r>
              <a:rPr lang="en-GB" sz="1600" dirty="0">
                <a:latin typeface="Calibri" panose="020F0502020204030204" pitchFamily="34" charset="0"/>
                <a:cs typeface="Calibri" panose="020F0502020204030204" pitchFamily="34" charset="0"/>
              </a:rPr>
              <a:t>the impact of caring on these activities. </a:t>
            </a:r>
            <a:endParaRPr lang="en-GB" sz="1600" dirty="0" smtClean="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2159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3"/>
          <a:stretch>
            <a:fillRect/>
          </a:stretch>
        </p:blipFill>
        <p:spPr>
          <a:xfrm>
            <a:off x="0" y="2879"/>
            <a:ext cx="9144000" cy="6852242"/>
          </a:xfrm>
          <a:prstGeom prst="rect">
            <a:avLst/>
          </a:prstGeom>
        </p:spPr>
      </p:pic>
      <p:sp>
        <p:nvSpPr>
          <p:cNvPr id="3" name="Title 2"/>
          <p:cNvSpPr>
            <a:spLocks noGrp="1"/>
          </p:cNvSpPr>
          <p:nvPr>
            <p:ph type="title"/>
          </p:nvPr>
        </p:nvSpPr>
        <p:spPr>
          <a:xfrm>
            <a:off x="0" y="425198"/>
            <a:ext cx="8520600" cy="763500"/>
          </a:xfrm>
        </p:spPr>
        <p:txBody>
          <a:bodyPr/>
          <a:lstStyle/>
          <a:p>
            <a:r>
              <a:rPr lang="en-GB" sz="2400" b="1" dirty="0" smtClean="0">
                <a:solidFill>
                  <a:schemeClr val="bg1"/>
                </a:solidFill>
                <a:latin typeface="Calibri" panose="020F0502020204030204" pitchFamily="34" charset="0"/>
                <a:cs typeface="Calibri" panose="020F0502020204030204" pitchFamily="34" charset="0"/>
              </a:rPr>
              <a:t>WHO IS ELIGIBLE FOR A CARERS ASSESSMENT?</a:t>
            </a:r>
            <a:endParaRPr lang="en-GB" sz="2400" b="1" dirty="0">
              <a:solidFill>
                <a:schemeClr val="bg1"/>
              </a:solidFill>
              <a:latin typeface="Calibri" panose="020F0502020204030204" pitchFamily="34" charset="0"/>
              <a:cs typeface="Calibri" panose="020F0502020204030204" pitchFamily="34" charset="0"/>
            </a:endParaRPr>
          </a:p>
        </p:txBody>
      </p:sp>
      <p:sp>
        <p:nvSpPr>
          <p:cNvPr id="10" name="TextBox 9"/>
          <p:cNvSpPr txBox="1"/>
          <p:nvPr/>
        </p:nvSpPr>
        <p:spPr>
          <a:xfrm>
            <a:off x="352425" y="1866900"/>
            <a:ext cx="8369025" cy="3262432"/>
          </a:xfrm>
          <a:prstGeom prst="rect">
            <a:avLst/>
          </a:prstGeom>
          <a:noFill/>
        </p:spPr>
        <p:txBody>
          <a:bodyPr wrap="square" rtlCol="0">
            <a:spAutoFit/>
          </a:bodyPr>
          <a:lstStyle/>
          <a:p>
            <a:r>
              <a:rPr lang="en-GB" sz="1600" dirty="0" smtClean="0">
                <a:solidFill>
                  <a:schemeClr val="tx1"/>
                </a:solidFill>
                <a:latin typeface="Calibri" panose="020F0502020204030204" pitchFamily="34" charset="0"/>
                <a:cs typeface="Calibri" panose="020F0502020204030204" pitchFamily="34" charset="0"/>
              </a:rPr>
              <a:t>All Carers are eligible </a:t>
            </a:r>
            <a:r>
              <a:rPr lang="en-GB" sz="1600" dirty="0">
                <a:solidFill>
                  <a:schemeClr val="tx1"/>
                </a:solidFill>
                <a:latin typeface="Calibri" panose="020F0502020204030204" pitchFamily="34" charset="0"/>
                <a:cs typeface="Calibri" panose="020F0502020204030204" pitchFamily="34" charset="0"/>
              </a:rPr>
              <a:t>for </a:t>
            </a:r>
            <a:r>
              <a:rPr lang="en-GB" sz="1600" dirty="0" smtClean="0">
                <a:solidFill>
                  <a:schemeClr val="tx1"/>
                </a:solidFill>
                <a:latin typeface="Calibri" panose="020F0502020204030204" pitchFamily="34" charset="0"/>
                <a:cs typeface="Calibri" panose="020F0502020204030204" pitchFamily="34" charset="0"/>
              </a:rPr>
              <a:t>a Carer’s Assessment. </a:t>
            </a:r>
          </a:p>
          <a:p>
            <a:endParaRPr lang="en-GB" sz="1600" dirty="0">
              <a:solidFill>
                <a:schemeClr val="tx1"/>
              </a:solidFill>
              <a:latin typeface="Calibri" panose="020F0502020204030204" pitchFamily="34" charset="0"/>
              <a:cs typeface="Calibri" panose="020F0502020204030204" pitchFamily="34" charset="0"/>
            </a:endParaRPr>
          </a:p>
          <a:p>
            <a:r>
              <a:rPr lang="en-GB" sz="1600" dirty="0" smtClean="0">
                <a:solidFill>
                  <a:schemeClr val="tx1"/>
                </a:solidFill>
                <a:latin typeface="Calibri" panose="020F0502020204030204" pitchFamily="34" charset="0"/>
                <a:cs typeface="Calibri" panose="020F0502020204030204" pitchFamily="34" charset="0"/>
              </a:rPr>
              <a:t>The </a:t>
            </a:r>
            <a:r>
              <a:rPr lang="en-GB" sz="1600" dirty="0">
                <a:solidFill>
                  <a:schemeClr val="tx1"/>
                </a:solidFill>
                <a:latin typeface="Calibri" panose="020F0502020204030204" pitchFamily="34" charset="0"/>
                <a:cs typeface="Calibri" panose="020F0502020204030204" pitchFamily="34" charset="0"/>
              </a:rPr>
              <a:t>threshold </a:t>
            </a:r>
            <a:r>
              <a:rPr lang="en-GB" sz="1600" dirty="0" smtClean="0">
                <a:solidFill>
                  <a:schemeClr val="tx1"/>
                </a:solidFill>
                <a:latin typeface="Calibri" panose="020F0502020204030204" pitchFamily="34" charset="0"/>
                <a:cs typeface="Calibri" panose="020F0502020204030204" pitchFamily="34" charset="0"/>
              </a:rPr>
              <a:t>for support is </a:t>
            </a:r>
            <a:r>
              <a:rPr lang="en-GB" sz="1600" dirty="0">
                <a:solidFill>
                  <a:schemeClr val="tx1"/>
                </a:solidFill>
                <a:latin typeface="Calibri" panose="020F0502020204030204" pitchFamily="34" charset="0"/>
                <a:cs typeface="Calibri" panose="020F0502020204030204" pitchFamily="34" charset="0"/>
              </a:rPr>
              <a:t>based on the impact their caring role has on their wellbeing</a:t>
            </a:r>
            <a:r>
              <a:rPr lang="en-GB" sz="1600" dirty="0" smtClean="0">
                <a:solidFill>
                  <a:schemeClr val="tx1"/>
                </a:solidFill>
                <a:latin typeface="Calibri" panose="020F0502020204030204" pitchFamily="34" charset="0"/>
                <a:cs typeface="Calibri" panose="020F0502020204030204" pitchFamily="34" charset="0"/>
              </a:rPr>
              <a:t>. When </a:t>
            </a:r>
            <a:r>
              <a:rPr lang="en-GB" sz="1600" dirty="0">
                <a:solidFill>
                  <a:schemeClr val="tx1"/>
                </a:solidFill>
                <a:latin typeface="Calibri" panose="020F0502020204030204" pitchFamily="34" charset="0"/>
                <a:cs typeface="Calibri" panose="020F0502020204030204" pitchFamily="34" charset="0"/>
              </a:rPr>
              <a:t>determining </a:t>
            </a:r>
            <a:r>
              <a:rPr lang="en-GB" sz="1600" dirty="0" smtClean="0">
                <a:solidFill>
                  <a:schemeClr val="tx1"/>
                </a:solidFill>
                <a:latin typeface="Calibri" panose="020F0502020204030204" pitchFamily="34" charset="0"/>
                <a:cs typeface="Calibri" panose="020F0502020204030204" pitchFamily="34" charset="0"/>
              </a:rPr>
              <a:t>Carer </a:t>
            </a:r>
            <a:r>
              <a:rPr lang="en-GB" sz="1600" dirty="0">
                <a:solidFill>
                  <a:schemeClr val="tx1"/>
                </a:solidFill>
                <a:latin typeface="Calibri" panose="020F0502020204030204" pitchFamily="34" charset="0"/>
                <a:cs typeface="Calibri" panose="020F0502020204030204" pitchFamily="34" charset="0"/>
              </a:rPr>
              <a:t>eligibility, </a:t>
            </a:r>
            <a:r>
              <a:rPr lang="en-GB" sz="1600" dirty="0" smtClean="0">
                <a:solidFill>
                  <a:schemeClr val="tx1"/>
                </a:solidFill>
                <a:latin typeface="Calibri" panose="020F0502020204030204" pitchFamily="34" charset="0"/>
                <a:cs typeface="Calibri" panose="020F0502020204030204" pitchFamily="34" charset="0"/>
              </a:rPr>
              <a:t>the Council must consider:</a:t>
            </a:r>
            <a:endParaRPr lang="en-GB" sz="1600" dirty="0">
              <a:solidFill>
                <a:schemeClr val="tx1"/>
              </a:solidFill>
              <a:latin typeface="Calibri" panose="020F0502020204030204" pitchFamily="34" charset="0"/>
              <a:cs typeface="Calibri" panose="020F0502020204030204" pitchFamily="34" charset="0"/>
            </a:endParaRPr>
          </a:p>
          <a:p>
            <a:endParaRPr lang="en-GB" sz="1600"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arenR"/>
            </a:pPr>
            <a:r>
              <a:rPr lang="en-GB" sz="1600" dirty="0" smtClean="0">
                <a:solidFill>
                  <a:schemeClr val="tx1"/>
                </a:solidFill>
                <a:latin typeface="Calibri" panose="020F0502020204030204" pitchFamily="34" charset="0"/>
                <a:cs typeface="Calibri" panose="020F0502020204030204" pitchFamily="34" charset="0"/>
              </a:rPr>
              <a:t>If the Carer's </a:t>
            </a:r>
            <a:r>
              <a:rPr lang="en-GB" sz="1600" dirty="0">
                <a:solidFill>
                  <a:schemeClr val="tx1"/>
                </a:solidFill>
                <a:latin typeface="Calibri" panose="020F0502020204030204" pitchFamily="34" charset="0"/>
                <a:cs typeface="Calibri" panose="020F0502020204030204" pitchFamily="34" charset="0"/>
              </a:rPr>
              <a:t>needs for support arise because they are providing necessary care to an </a:t>
            </a:r>
            <a:r>
              <a:rPr lang="en-GB" sz="1600" dirty="0" smtClean="0">
                <a:solidFill>
                  <a:schemeClr val="tx1"/>
                </a:solidFill>
                <a:latin typeface="Calibri" panose="020F0502020204030204" pitchFamily="34" charset="0"/>
                <a:cs typeface="Calibri" panose="020F0502020204030204" pitchFamily="34" charset="0"/>
              </a:rPr>
              <a:t>adult;</a:t>
            </a:r>
          </a:p>
          <a:p>
            <a:pPr marL="342900" indent="-342900">
              <a:buFont typeface="+mj-lt"/>
              <a:buAutoNum type="arabicParenR"/>
            </a:pPr>
            <a:endParaRPr lang="en-GB" sz="1600"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arenR"/>
            </a:pPr>
            <a:r>
              <a:rPr lang="en-GB" sz="1600" dirty="0">
                <a:solidFill>
                  <a:schemeClr val="tx1"/>
                </a:solidFill>
                <a:latin typeface="Calibri" panose="020F0502020204030204" pitchFamily="34" charset="0"/>
                <a:cs typeface="Calibri" panose="020F0502020204030204" pitchFamily="34" charset="0"/>
              </a:rPr>
              <a:t>A</a:t>
            </a:r>
            <a:r>
              <a:rPr lang="en-GB" sz="1600" dirty="0" smtClean="0">
                <a:solidFill>
                  <a:schemeClr val="tx1"/>
                </a:solidFill>
                <a:latin typeface="Calibri" panose="020F0502020204030204" pitchFamily="34" charset="0"/>
                <a:cs typeface="Calibri" panose="020F0502020204030204" pitchFamily="34" charset="0"/>
              </a:rPr>
              <a:t>s </a:t>
            </a:r>
            <a:r>
              <a:rPr lang="en-GB" sz="1600" dirty="0">
                <a:solidFill>
                  <a:schemeClr val="tx1"/>
                </a:solidFill>
                <a:latin typeface="Calibri" panose="020F0502020204030204" pitchFamily="34" charset="0"/>
                <a:cs typeface="Calibri" panose="020F0502020204030204" pitchFamily="34" charset="0"/>
              </a:rPr>
              <a:t>a result of their caring responsibilities, </a:t>
            </a:r>
            <a:r>
              <a:rPr lang="en-GB" sz="1600" dirty="0" smtClean="0">
                <a:solidFill>
                  <a:schemeClr val="tx1"/>
                </a:solidFill>
                <a:latin typeface="Calibri" panose="020F0502020204030204" pitchFamily="34" charset="0"/>
                <a:cs typeface="Calibri" panose="020F0502020204030204" pitchFamily="34" charset="0"/>
              </a:rPr>
              <a:t>if the Carer's </a:t>
            </a:r>
            <a:r>
              <a:rPr lang="en-GB" sz="1600" dirty="0">
                <a:solidFill>
                  <a:schemeClr val="tx1"/>
                </a:solidFill>
                <a:latin typeface="Calibri" panose="020F0502020204030204" pitchFamily="34" charset="0"/>
                <a:cs typeface="Calibri" panose="020F0502020204030204" pitchFamily="34" charset="0"/>
              </a:rPr>
              <a:t>physical or mental health is either deteriorating or is at risk of doing </a:t>
            </a:r>
            <a:r>
              <a:rPr lang="en-GB" sz="1600" dirty="0" smtClean="0">
                <a:solidFill>
                  <a:schemeClr val="tx1"/>
                </a:solidFill>
                <a:latin typeface="Calibri" panose="020F0502020204030204" pitchFamily="34" charset="0"/>
                <a:cs typeface="Calibri" panose="020F0502020204030204" pitchFamily="34" charset="0"/>
              </a:rPr>
              <a:t>so;</a:t>
            </a:r>
          </a:p>
          <a:p>
            <a:pPr marL="342900" indent="-342900">
              <a:buFont typeface="+mj-lt"/>
              <a:buAutoNum type="arabicParenR"/>
            </a:pPr>
            <a:endParaRPr lang="en-GB" sz="1600"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arenR"/>
            </a:pPr>
            <a:r>
              <a:rPr lang="en-GB" sz="1600" dirty="0" smtClean="0">
                <a:solidFill>
                  <a:schemeClr val="tx1"/>
                </a:solidFill>
                <a:latin typeface="Calibri" panose="020F0502020204030204" pitchFamily="34" charset="0"/>
                <a:cs typeface="Calibri" panose="020F0502020204030204" pitchFamily="34" charset="0"/>
              </a:rPr>
              <a:t>As </a:t>
            </a:r>
            <a:r>
              <a:rPr lang="en-GB" sz="1600" dirty="0">
                <a:solidFill>
                  <a:schemeClr val="tx1"/>
                </a:solidFill>
                <a:latin typeface="Calibri" panose="020F0502020204030204" pitchFamily="34" charset="0"/>
                <a:cs typeface="Calibri" panose="020F0502020204030204" pitchFamily="34" charset="0"/>
              </a:rPr>
              <a:t>a consequence of being unable to achieve these outcomes, </a:t>
            </a:r>
            <a:r>
              <a:rPr lang="en-GB" sz="1600" dirty="0" smtClean="0">
                <a:solidFill>
                  <a:schemeClr val="tx1"/>
                </a:solidFill>
                <a:latin typeface="Calibri" panose="020F0502020204030204" pitchFamily="34" charset="0"/>
                <a:cs typeface="Calibri" panose="020F0502020204030204" pitchFamily="34" charset="0"/>
              </a:rPr>
              <a:t>if there </a:t>
            </a:r>
            <a:r>
              <a:rPr lang="en-GB" sz="1600" dirty="0">
                <a:solidFill>
                  <a:schemeClr val="tx1"/>
                </a:solidFill>
                <a:latin typeface="Calibri" panose="020F0502020204030204" pitchFamily="34" charset="0"/>
                <a:cs typeface="Calibri" panose="020F0502020204030204" pitchFamily="34" charset="0"/>
              </a:rPr>
              <a:t>is, or there is likely to be, a significant impact on the </a:t>
            </a:r>
            <a:r>
              <a:rPr lang="en-GB" sz="1600" dirty="0" smtClean="0">
                <a:solidFill>
                  <a:schemeClr val="tx1"/>
                </a:solidFill>
                <a:latin typeface="Calibri" panose="020F0502020204030204" pitchFamily="34" charset="0"/>
                <a:cs typeface="Calibri" panose="020F0502020204030204" pitchFamily="34" charset="0"/>
              </a:rPr>
              <a:t>Carer’s wellbeing.</a:t>
            </a:r>
            <a:endParaRPr lang="en-GB" sz="1600" dirty="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268122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3"/>
          <a:stretch>
            <a:fillRect/>
          </a:stretch>
        </p:blipFill>
        <p:spPr>
          <a:xfrm>
            <a:off x="0" y="5758"/>
            <a:ext cx="9144000" cy="6852242"/>
          </a:xfrm>
          <a:prstGeom prst="rect">
            <a:avLst/>
          </a:prstGeom>
        </p:spPr>
      </p:pic>
      <p:sp>
        <p:nvSpPr>
          <p:cNvPr id="7" name="Title 6"/>
          <p:cNvSpPr>
            <a:spLocks noGrp="1"/>
          </p:cNvSpPr>
          <p:nvPr>
            <p:ph type="title"/>
          </p:nvPr>
        </p:nvSpPr>
        <p:spPr>
          <a:xfrm>
            <a:off x="175530" y="442470"/>
            <a:ext cx="8520600" cy="763500"/>
          </a:xfrm>
        </p:spPr>
        <p:txBody>
          <a:bodyPr/>
          <a:lstStyle/>
          <a:p>
            <a:r>
              <a:rPr lang="en-US" sz="2400" b="1" dirty="0">
                <a:solidFill>
                  <a:schemeClr val="bg1"/>
                </a:solidFill>
                <a:latin typeface="Calibri" panose="020F0502020204030204" pitchFamily="34" charset="0"/>
                <a:ea typeface="Verdana" panose="020B0604030504040204" pitchFamily="34" charset="0"/>
                <a:cs typeface="Calibri" panose="020F0502020204030204" pitchFamily="34" charset="0"/>
              </a:rPr>
              <a:t>WHAT WILL BE DISCUSSED AT THE ASSESSMENT?</a:t>
            </a:r>
            <a:endParaRPr lang="en-GB" sz="2400" b="1"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2286000" y="-47469549"/>
            <a:ext cx="4572000" cy="5755422"/>
          </a:xfrm>
          <a:prstGeom prst="rect">
            <a:avLst/>
          </a:prstGeom>
        </p:spPr>
        <p:txBody>
          <a:bodyPr>
            <a:spAutoFit/>
          </a:bodyPr>
          <a:lstStyle/>
          <a:p>
            <a:pPr marL="0" indent="0">
              <a:buNone/>
            </a:pPr>
            <a:r>
              <a:rPr lang="en-GB" sz="1600" dirty="0">
                <a:latin typeface="Calibri" panose="020F0502020204030204" pitchFamily="34" charset="0"/>
                <a:cs typeface="Calibri" panose="020F0502020204030204" pitchFamily="34" charset="0"/>
              </a:rPr>
              <a:t>Carers should be offered an assessment by the Local Authority of the person they are looking after.  </a:t>
            </a: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If the cared for person the carer is a Newham resident they can request an assessment on line or via phone</a:t>
            </a:r>
          </a:p>
          <a:p>
            <a:pPr marL="0"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For an online request please use the link below  </a:t>
            </a:r>
            <a:r>
              <a:rPr lang="en-GB" sz="1600" dirty="0">
                <a:latin typeface="Calibri" panose="020F0502020204030204" pitchFamily="34" charset="0"/>
                <a:cs typeface="Calibri" panose="020F0502020204030204" pitchFamily="34" charset="0"/>
                <a:hlinkClick r:id="rId4"/>
              </a:rPr>
              <a:t>https://www.newham.gov.uk/health-adult-social-care/carers-assessments</a:t>
            </a:r>
            <a:endParaRPr lang="en-GB" sz="1600" dirty="0">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For a telephone request please contact</a:t>
            </a:r>
          </a:p>
          <a:p>
            <a:pPr lvl="1"/>
            <a:r>
              <a:rPr lang="en-GB" sz="1600" b="1" dirty="0">
                <a:latin typeface="Calibri" panose="020F0502020204030204" pitchFamily="34" charset="0"/>
                <a:cs typeface="Calibri" panose="020F0502020204030204" pitchFamily="34" charset="0"/>
              </a:rPr>
              <a:t>Access to Adult Social Care Team</a:t>
            </a:r>
          </a:p>
          <a:p>
            <a:pPr marL="914400" lvl="2" indent="0">
              <a:buNone/>
            </a:pPr>
            <a:r>
              <a:rPr lang="en-GB" sz="1600" b="1" dirty="0">
                <a:latin typeface="Calibri" panose="020F0502020204030204" pitchFamily="34" charset="0"/>
                <a:cs typeface="Calibri" panose="020F0502020204030204" pitchFamily="34" charset="0"/>
                <a:sym typeface="Wingdings 2" panose="05020102010507070707" pitchFamily="18" charset="2"/>
              </a:rPr>
              <a:t></a:t>
            </a:r>
            <a:r>
              <a:rPr lang="en-GB" sz="1600" dirty="0">
                <a:latin typeface="Calibri" panose="020F0502020204030204" pitchFamily="34" charset="0"/>
                <a:cs typeface="Calibri" panose="020F0502020204030204" pitchFamily="34" charset="0"/>
                <a:sym typeface="Wingdings 2" panose="05020102010507070707" pitchFamily="18" charset="2"/>
              </a:rPr>
              <a:t>            </a:t>
            </a:r>
            <a:r>
              <a:rPr lang="en-GB" sz="1600" dirty="0">
                <a:latin typeface="Calibri" panose="020F0502020204030204" pitchFamily="34" charset="0"/>
                <a:cs typeface="Calibri" panose="020F0502020204030204" pitchFamily="34" charset="0"/>
              </a:rPr>
              <a:t>020 8430 2000, choose option 2 and then option 1 </a:t>
            </a:r>
          </a:p>
          <a:p>
            <a:pPr marL="685800" lvl="2" indent="0">
              <a:buNone/>
            </a:pPr>
            <a:r>
              <a:rPr lang="en-GB" sz="1600" b="1" dirty="0">
                <a:latin typeface="Calibri" panose="020F0502020204030204" pitchFamily="34" charset="0"/>
                <a:cs typeface="Calibri" panose="020F0502020204030204" pitchFamily="34" charset="0"/>
              </a:rPr>
              <a:t>Mental Health Access and Assessment Team</a:t>
            </a:r>
          </a:p>
          <a:p>
            <a:pPr marL="1771650" lvl="2" indent="-857250">
              <a:buFont typeface="Wingdings 2" panose="05020102010507070707" pitchFamily="18" charset="2"/>
              <a:buChar char="'"/>
            </a:pPr>
            <a:r>
              <a:rPr lang="en-GB" sz="1600" dirty="0">
                <a:latin typeface="Calibri" panose="020F0502020204030204" pitchFamily="34" charset="0"/>
                <a:cs typeface="Calibri" panose="020F0502020204030204" pitchFamily="34" charset="0"/>
              </a:rPr>
              <a:t>020 8430 2000, choose option 2 and then option</a:t>
            </a:r>
          </a:p>
          <a:p>
            <a:pPr marL="914400" lvl="2" indent="0">
              <a:buNone/>
            </a:pPr>
            <a:endParaRPr lang="en-GB" sz="1600" dirty="0">
              <a:latin typeface="Calibri" panose="020F0502020204030204" pitchFamily="34" charset="0"/>
              <a:cs typeface="Calibri" panose="020F0502020204030204" pitchFamily="34" charset="0"/>
            </a:endParaRPr>
          </a:p>
          <a:p>
            <a:pPr marL="228600" indent="0">
              <a:buNone/>
            </a:pPr>
            <a:r>
              <a:rPr lang="en-GB" sz="1600" dirty="0">
                <a:latin typeface="Calibri" panose="020F0502020204030204" pitchFamily="34" charset="0"/>
                <a:cs typeface="Calibri" panose="020F0502020204030204" pitchFamily="34" charset="0"/>
              </a:rPr>
              <a:t>If the cared for person is known to one of the ASC teams, the Carer can make contact with the allocated officer.</a:t>
            </a:r>
          </a:p>
        </p:txBody>
      </p:sp>
      <p:sp>
        <p:nvSpPr>
          <p:cNvPr id="6" name="Rectangle 5"/>
          <p:cNvSpPr/>
          <p:nvPr/>
        </p:nvSpPr>
        <p:spPr>
          <a:xfrm>
            <a:off x="447869" y="1642682"/>
            <a:ext cx="8248261" cy="4524315"/>
          </a:xfrm>
          <a:prstGeom prst="rect">
            <a:avLst/>
          </a:prstGeom>
        </p:spPr>
        <p:txBody>
          <a:bodyPr wrap="square">
            <a:spAutoFit/>
          </a:bodyPr>
          <a:lstStyle/>
          <a:p>
            <a:r>
              <a:rPr lang="en-GB" sz="1600" dirty="0" smtClean="0">
                <a:solidFill>
                  <a:schemeClr val="tx1"/>
                </a:solidFill>
                <a:latin typeface="Calibri" panose="020F0502020204030204" pitchFamily="34" charset="0"/>
                <a:cs typeface="Calibri" panose="020F0502020204030204" pitchFamily="34" charset="0"/>
              </a:rPr>
              <a:t>An </a:t>
            </a:r>
            <a:r>
              <a:rPr lang="en-GB" sz="1600" dirty="0">
                <a:solidFill>
                  <a:schemeClr val="tx1"/>
                </a:solidFill>
                <a:latin typeface="Calibri" panose="020F0502020204030204" pitchFamily="34" charset="0"/>
                <a:cs typeface="Calibri" panose="020F0502020204030204" pitchFamily="34" charset="0"/>
              </a:rPr>
              <a:t>Assessment may take different forms according to the individual’s circumstances and preferences. For example, face-to-face, supported self-assessment, telephone or online.</a:t>
            </a:r>
          </a:p>
          <a:p>
            <a:pPr marL="0" indent="0">
              <a:buNone/>
            </a:pPr>
            <a:endParaRPr lang="en-GB" sz="1600" dirty="0" smtClean="0">
              <a:latin typeface="Calibri" panose="020F0502020204030204" pitchFamily="34" charset="0"/>
              <a:cs typeface="Calibri" panose="020F0502020204030204" pitchFamily="34" charset="0"/>
            </a:endParaRPr>
          </a:p>
          <a:p>
            <a:pPr marL="0" indent="0">
              <a:buNone/>
            </a:pPr>
            <a:r>
              <a:rPr lang="en-GB" sz="1600" dirty="0" smtClean="0">
                <a:latin typeface="Calibri" panose="020F0502020204030204" pitchFamily="34" charset="0"/>
                <a:cs typeface="Calibri" panose="020F0502020204030204" pitchFamily="34" charset="0"/>
              </a:rPr>
              <a:t>The Assessment </a:t>
            </a:r>
            <a:r>
              <a:rPr lang="en-GB" sz="1600" dirty="0">
                <a:latin typeface="Calibri" panose="020F0502020204030204" pitchFamily="34" charset="0"/>
                <a:cs typeface="Calibri" panose="020F0502020204030204" pitchFamily="34" charset="0"/>
              </a:rPr>
              <a:t>will </a:t>
            </a:r>
            <a:r>
              <a:rPr lang="en-GB" sz="1600" dirty="0" smtClean="0">
                <a:latin typeface="Calibri" panose="020F0502020204030204" pitchFamily="34" charset="0"/>
                <a:cs typeface="Calibri" panose="020F0502020204030204" pitchFamily="34" charset="0"/>
              </a:rPr>
              <a:t>cover:</a:t>
            </a:r>
            <a:endParaRPr lang="en-GB" sz="1600" dirty="0">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their </a:t>
            </a:r>
            <a:r>
              <a:rPr lang="en-GB" sz="1600" dirty="0">
                <a:latin typeface="Calibri" panose="020F0502020204030204" pitchFamily="34" charset="0"/>
                <a:cs typeface="Calibri" panose="020F0502020204030204" pitchFamily="34" charset="0"/>
              </a:rPr>
              <a:t>caring role and how it affects the </a:t>
            </a:r>
            <a:r>
              <a:rPr lang="en-GB" sz="1600" dirty="0" smtClean="0">
                <a:latin typeface="Calibri" panose="020F0502020204030204" pitchFamily="34" charset="0"/>
                <a:cs typeface="Calibri" panose="020F0502020204030204" pitchFamily="34" charset="0"/>
              </a:rPr>
              <a:t>Carer’s </a:t>
            </a:r>
            <a:r>
              <a:rPr lang="en-GB" sz="1600" dirty="0">
                <a:latin typeface="Calibri" panose="020F0502020204030204" pitchFamily="34" charset="0"/>
                <a:cs typeface="Calibri" panose="020F0502020204030204" pitchFamily="34" charset="0"/>
              </a:rPr>
              <a:t>life and </a:t>
            </a:r>
            <a:r>
              <a:rPr lang="en-GB" sz="1600" dirty="0" smtClean="0">
                <a:latin typeface="Calibri" panose="020F0502020204030204" pitchFamily="34" charset="0"/>
                <a:cs typeface="Calibri" panose="020F0502020204030204" pitchFamily="34" charset="0"/>
              </a:rPr>
              <a:t>wellbeing;</a:t>
            </a:r>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their  </a:t>
            </a:r>
            <a:r>
              <a:rPr lang="en-GB" sz="1600" dirty="0">
                <a:latin typeface="Calibri" panose="020F0502020204030204" pitchFamily="34" charset="0"/>
                <a:cs typeface="Calibri" panose="020F0502020204030204" pitchFamily="34" charset="0"/>
              </a:rPr>
              <a:t>health </a:t>
            </a:r>
            <a:r>
              <a:rPr lang="en-GB" sz="1600" dirty="0" smtClean="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physical, mental and </a:t>
            </a:r>
            <a:r>
              <a:rPr lang="en-GB" sz="1600" dirty="0" smtClean="0">
                <a:latin typeface="Calibri" panose="020F0502020204030204" pitchFamily="34" charset="0"/>
                <a:cs typeface="Calibri" panose="020F0502020204030204" pitchFamily="34" charset="0"/>
              </a:rPr>
              <a:t>emotional;</a:t>
            </a:r>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their </a:t>
            </a:r>
            <a:r>
              <a:rPr lang="en-GB" sz="1600" dirty="0">
                <a:latin typeface="Calibri" panose="020F0502020204030204" pitchFamily="34" charset="0"/>
                <a:cs typeface="Calibri" panose="020F0502020204030204" pitchFamily="34" charset="0"/>
              </a:rPr>
              <a:t>feelings and choices about </a:t>
            </a:r>
            <a:r>
              <a:rPr lang="en-GB" sz="1600" dirty="0" smtClean="0">
                <a:latin typeface="Calibri" panose="020F0502020204030204" pitchFamily="34" charset="0"/>
                <a:cs typeface="Calibri" panose="020F0502020204030204" pitchFamily="34" charset="0"/>
              </a:rPr>
              <a:t>caring;</a:t>
            </a:r>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work</a:t>
            </a:r>
            <a:r>
              <a:rPr lang="en-GB" sz="1600" dirty="0">
                <a:latin typeface="Calibri" panose="020F0502020204030204" pitchFamily="34" charset="0"/>
                <a:cs typeface="Calibri" panose="020F0502020204030204" pitchFamily="34" charset="0"/>
              </a:rPr>
              <a:t>, study, training, </a:t>
            </a:r>
            <a:r>
              <a:rPr lang="en-GB" sz="1600" dirty="0" smtClean="0">
                <a:latin typeface="Calibri" panose="020F0502020204030204" pitchFamily="34" charset="0"/>
                <a:cs typeface="Calibri" panose="020F0502020204030204" pitchFamily="34" charset="0"/>
              </a:rPr>
              <a:t>leisure;</a:t>
            </a:r>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relationships</a:t>
            </a:r>
            <a:r>
              <a:rPr lang="en-GB" sz="1600" dirty="0">
                <a:latin typeface="Calibri" panose="020F0502020204030204" pitchFamily="34" charset="0"/>
                <a:cs typeface="Calibri" panose="020F0502020204030204" pitchFamily="34" charset="0"/>
              </a:rPr>
              <a:t>, social activities and </a:t>
            </a:r>
            <a:r>
              <a:rPr lang="en-GB" sz="1600" dirty="0" smtClean="0">
                <a:latin typeface="Calibri" panose="020F0502020204030204" pitchFamily="34" charset="0"/>
                <a:cs typeface="Calibri" panose="020F0502020204030204" pitchFamily="34" charset="0"/>
              </a:rPr>
              <a:t>the Carer’s goals;</a:t>
            </a:r>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housing;</a:t>
            </a:r>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planning </a:t>
            </a:r>
            <a:r>
              <a:rPr lang="en-GB" sz="1600" dirty="0">
                <a:latin typeface="Calibri" panose="020F0502020204030204" pitchFamily="34" charset="0"/>
                <a:cs typeface="Calibri" panose="020F0502020204030204" pitchFamily="34" charset="0"/>
              </a:rPr>
              <a:t>for </a:t>
            </a:r>
            <a:r>
              <a:rPr lang="en-GB" sz="1600" dirty="0" smtClean="0">
                <a:latin typeface="Calibri" panose="020F0502020204030204" pitchFamily="34" charset="0"/>
                <a:cs typeface="Calibri" panose="020F0502020204030204" pitchFamily="34" charset="0"/>
              </a:rPr>
              <a:t>emergencies. </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8067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3"/>
          <a:stretch>
            <a:fillRect/>
          </a:stretch>
        </p:blipFill>
        <p:spPr>
          <a:xfrm>
            <a:off x="0" y="2879"/>
            <a:ext cx="9144000" cy="6852242"/>
          </a:xfrm>
          <a:prstGeom prst="rect">
            <a:avLst/>
          </a:prstGeom>
        </p:spPr>
      </p:pic>
      <p:sp>
        <p:nvSpPr>
          <p:cNvPr id="2" name="Title 1">
            <a:extLst>
              <a:ext uri="{FF2B5EF4-FFF2-40B4-BE49-F238E27FC236}">
                <a16:creationId xmlns:a16="http://schemas.microsoft.com/office/drawing/2014/main" id="{2E70C066-9A7F-704A-84AC-D587DEAFFDDA}"/>
              </a:ext>
            </a:extLst>
          </p:cNvPr>
          <p:cNvSpPr>
            <a:spLocks noGrp="1"/>
          </p:cNvSpPr>
          <p:nvPr>
            <p:ph type="title"/>
          </p:nvPr>
        </p:nvSpPr>
        <p:spPr>
          <a:xfrm>
            <a:off x="156869" y="360853"/>
            <a:ext cx="8520600" cy="763500"/>
          </a:xfrm>
        </p:spPr>
        <p:txBody>
          <a:bodyPr/>
          <a:lstStyle/>
          <a:p>
            <a:r>
              <a:rPr lang="en-GB" sz="2400" b="1" dirty="0">
                <a:solidFill>
                  <a:schemeClr val="bg1"/>
                </a:solidFill>
                <a:latin typeface="Calibri" panose="020F0502020204030204" pitchFamily="34" charset="0"/>
                <a:cs typeface="Calibri" panose="020F0502020204030204" pitchFamily="34" charset="0"/>
              </a:rPr>
              <a:t>WHAT IS THE DIFFERENCE BETWEEN A STAND ALONE ASSESSMENT AND A COMBINED ASSESSMENT?</a:t>
            </a:r>
            <a:endParaRPr lang="en-US" sz="2400" b="1"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429208" y="1801302"/>
            <a:ext cx="8248261" cy="2554545"/>
          </a:xfrm>
          <a:prstGeom prst="rect">
            <a:avLst/>
          </a:prstGeom>
        </p:spPr>
        <p:txBody>
          <a:bodyPr wrap="square">
            <a:spAutoFit/>
          </a:bodyPr>
          <a:lstStyle/>
          <a:p>
            <a:r>
              <a:rPr lang="en-GB" sz="1600" dirty="0" smtClean="0">
                <a:latin typeface="Calibri" panose="020F0502020204030204" pitchFamily="34" charset="0"/>
                <a:cs typeface="Calibri" panose="020F0502020204030204" pitchFamily="34" charset="0"/>
              </a:rPr>
              <a:t>Carers </a:t>
            </a:r>
            <a:r>
              <a:rPr lang="en-GB" sz="1600" dirty="0">
                <a:latin typeface="Calibri" panose="020F0502020204030204" pitchFamily="34" charset="0"/>
                <a:cs typeface="Calibri" panose="020F0502020204030204" pitchFamily="34" charset="0"/>
              </a:rPr>
              <a:t>can have a stand alone </a:t>
            </a:r>
            <a:r>
              <a:rPr lang="en-GB" sz="1600" dirty="0" smtClean="0">
                <a:latin typeface="Calibri" panose="020F0502020204030204" pitchFamily="34" charset="0"/>
                <a:cs typeface="Calibri" panose="020F0502020204030204" pitchFamily="34" charset="0"/>
              </a:rPr>
              <a:t>Assessment </a:t>
            </a:r>
            <a:r>
              <a:rPr lang="en-GB" sz="1600" dirty="0">
                <a:latin typeface="Calibri" panose="020F0502020204030204" pitchFamily="34" charset="0"/>
                <a:cs typeface="Calibri" panose="020F0502020204030204" pitchFamily="34" charset="0"/>
              </a:rPr>
              <a:t>or a </a:t>
            </a:r>
            <a:r>
              <a:rPr lang="en-GB" sz="1600" dirty="0" smtClean="0">
                <a:latin typeface="Calibri" panose="020F0502020204030204" pitchFamily="34" charset="0"/>
                <a:cs typeface="Calibri" panose="020F0502020204030204" pitchFamily="34" charset="0"/>
              </a:rPr>
              <a:t>Combined </a:t>
            </a:r>
            <a:r>
              <a:rPr lang="en-GB" sz="1600" dirty="0">
                <a:latin typeface="Calibri" panose="020F0502020204030204" pitchFamily="34" charset="0"/>
                <a:cs typeface="Calibri" panose="020F0502020204030204" pitchFamily="34" charset="0"/>
              </a:rPr>
              <a:t>Assessment</a:t>
            </a:r>
            <a:r>
              <a:rPr lang="en-GB" sz="1600" dirty="0" smtClean="0">
                <a:latin typeface="Calibri" panose="020F0502020204030204" pitchFamily="34" charset="0"/>
                <a:cs typeface="Calibri" panose="020F0502020204030204" pitchFamily="34" charset="0"/>
              </a:rPr>
              <a:t>.</a:t>
            </a:r>
          </a:p>
          <a:p>
            <a:r>
              <a:rPr lang="en-GB" sz="1600" dirty="0" smtClean="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The stand alone </a:t>
            </a:r>
            <a:r>
              <a:rPr lang="en-GB" sz="1600" dirty="0" smtClean="0">
                <a:latin typeface="Calibri" panose="020F0502020204030204" pitchFamily="34" charset="0"/>
                <a:cs typeface="Calibri" panose="020F0502020204030204" pitchFamily="34" charset="0"/>
              </a:rPr>
              <a:t>Assessment </a:t>
            </a:r>
            <a:r>
              <a:rPr lang="en-GB" sz="1600" dirty="0">
                <a:latin typeface="Calibri" panose="020F0502020204030204" pitchFamily="34" charset="0"/>
                <a:cs typeface="Calibri" panose="020F0502020204030204" pitchFamily="34" charset="0"/>
              </a:rPr>
              <a:t>takes place between the </a:t>
            </a:r>
            <a:r>
              <a:rPr lang="en-GB" sz="1600" dirty="0" smtClean="0">
                <a:latin typeface="Calibri" panose="020F0502020204030204" pitchFamily="34" charset="0"/>
                <a:cs typeface="Calibri" panose="020F0502020204030204" pitchFamily="34" charset="0"/>
              </a:rPr>
              <a:t>Carer </a:t>
            </a:r>
            <a:r>
              <a:rPr lang="en-GB" sz="1600" dirty="0">
                <a:latin typeface="Calibri" panose="020F0502020204030204" pitchFamily="34" charset="0"/>
                <a:cs typeface="Calibri" panose="020F0502020204030204" pitchFamily="34" charset="0"/>
              </a:rPr>
              <a:t>and an officer from </a:t>
            </a:r>
            <a:r>
              <a:rPr lang="en-GB" sz="1600" dirty="0" smtClean="0">
                <a:latin typeface="Calibri" panose="020F0502020204030204" pitchFamily="34" charset="0"/>
                <a:cs typeface="Calibri" panose="020F0502020204030204" pitchFamily="34" charset="0"/>
              </a:rPr>
              <a:t>Adult Social Care.</a:t>
            </a:r>
          </a:p>
          <a:p>
            <a:pPr lvl="1"/>
            <a:r>
              <a:rPr lang="en-GB" sz="1600" dirty="0" smtClean="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The Combined </a:t>
            </a:r>
            <a:r>
              <a:rPr lang="en-GB" sz="1600" dirty="0" smtClean="0">
                <a:latin typeface="Calibri" panose="020F0502020204030204" pitchFamily="34" charset="0"/>
                <a:cs typeface="Calibri" panose="020F0502020204030204" pitchFamily="34" charset="0"/>
              </a:rPr>
              <a:t>Assessment </a:t>
            </a:r>
            <a:r>
              <a:rPr lang="en-GB" sz="1600" dirty="0">
                <a:latin typeface="Calibri" panose="020F0502020204030204" pitchFamily="34" charset="0"/>
                <a:cs typeface="Calibri" panose="020F0502020204030204" pitchFamily="34" charset="0"/>
              </a:rPr>
              <a:t>takes place </a:t>
            </a:r>
            <a:r>
              <a:rPr lang="en-GB" sz="1600" dirty="0" smtClean="0">
                <a:latin typeface="Calibri" panose="020F0502020204030204" pitchFamily="34" charset="0"/>
                <a:cs typeface="Calibri" panose="020F0502020204030204" pitchFamily="34" charset="0"/>
              </a:rPr>
              <a:t>with the </a:t>
            </a:r>
            <a:r>
              <a:rPr lang="en-GB" sz="1600" dirty="0">
                <a:latin typeface="Calibri" panose="020F0502020204030204" pitchFamily="34" charset="0"/>
                <a:cs typeface="Calibri" panose="020F0502020204030204" pitchFamily="34" charset="0"/>
              </a:rPr>
              <a:t>cared for person </a:t>
            </a:r>
            <a:r>
              <a:rPr lang="en-GB" sz="1600" dirty="0" smtClean="0">
                <a:latin typeface="Calibri" panose="020F0502020204030204" pitchFamily="34" charset="0"/>
                <a:cs typeface="Calibri" panose="020F0502020204030204" pitchFamily="34" charset="0"/>
              </a:rPr>
              <a:t>and takes account of both the Carer’s and the cared for person’s needs. </a:t>
            </a:r>
            <a:r>
              <a:rPr lang="en-GB" sz="1600" u="sng" dirty="0" smtClean="0">
                <a:latin typeface="Calibri" panose="020F0502020204030204" pitchFamily="34" charset="0"/>
                <a:cs typeface="Calibri" panose="020F0502020204030204" pitchFamily="34" charset="0"/>
              </a:rPr>
              <a:t>The </a:t>
            </a:r>
            <a:r>
              <a:rPr lang="en-GB" sz="1600" u="sng" dirty="0">
                <a:latin typeface="Calibri" panose="020F0502020204030204" pitchFamily="34" charset="0"/>
                <a:cs typeface="Calibri" panose="020F0502020204030204" pitchFamily="34" charset="0"/>
              </a:rPr>
              <a:t>information gathered is recorded in one </a:t>
            </a:r>
            <a:r>
              <a:rPr lang="en-GB" sz="1600" u="sng" dirty="0" smtClean="0">
                <a:latin typeface="Calibri" panose="020F0502020204030204" pitchFamily="34" charset="0"/>
                <a:cs typeface="Calibri" panose="020F0502020204030204" pitchFamily="34" charset="0"/>
              </a:rPr>
              <a:t>Assessment </a:t>
            </a:r>
            <a:r>
              <a:rPr lang="en-GB" sz="1600" u="sng" dirty="0">
                <a:latin typeface="Calibri" panose="020F0502020204030204" pitchFamily="34" charset="0"/>
                <a:cs typeface="Calibri" panose="020F0502020204030204" pitchFamily="34" charset="0"/>
              </a:rPr>
              <a:t>document in the name of the cared for person</a:t>
            </a:r>
            <a:r>
              <a:rPr lang="en-GB" sz="1600" u="sng" dirty="0" smtClean="0">
                <a:latin typeface="Calibri" panose="020F0502020204030204" pitchFamily="34" charset="0"/>
                <a:cs typeface="Calibri" panose="020F0502020204030204" pitchFamily="34" charset="0"/>
              </a:rPr>
              <a:t>.</a:t>
            </a:r>
          </a:p>
          <a:p>
            <a:pPr lvl="1"/>
            <a:r>
              <a:rPr lang="en-GB" sz="1600" dirty="0" smtClean="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If a Carer </a:t>
            </a:r>
            <a:r>
              <a:rPr lang="en-GB" sz="1600" dirty="0">
                <a:latin typeface="Calibri" panose="020F0502020204030204" pitchFamily="34" charset="0"/>
                <a:cs typeface="Calibri" panose="020F0502020204030204" pitchFamily="34" charset="0"/>
              </a:rPr>
              <a:t>is sharing </a:t>
            </a:r>
            <a:r>
              <a:rPr lang="en-GB" sz="1600" dirty="0" smtClean="0">
                <a:latin typeface="Calibri" panose="020F0502020204030204" pitchFamily="34" charset="0"/>
                <a:cs typeface="Calibri" panose="020F0502020204030204" pitchFamily="34" charset="0"/>
              </a:rPr>
              <a:t>the caring </a:t>
            </a:r>
            <a:r>
              <a:rPr lang="en-GB" sz="1600" dirty="0">
                <a:latin typeface="Calibri" panose="020F0502020204030204" pitchFamily="34" charset="0"/>
                <a:cs typeface="Calibri" panose="020F0502020204030204" pitchFamily="34" charset="0"/>
              </a:rPr>
              <a:t>responsibilities with other people </a:t>
            </a:r>
            <a:r>
              <a:rPr lang="en-GB" sz="1600" dirty="0" smtClean="0">
                <a:latin typeface="Calibri" panose="020F0502020204030204" pitchFamily="34" charset="0"/>
                <a:cs typeface="Calibri" panose="020F0502020204030204" pitchFamily="34" charset="0"/>
              </a:rPr>
              <a:t>- each person can have </a:t>
            </a:r>
            <a:r>
              <a:rPr lang="en-GB" sz="1600" dirty="0">
                <a:latin typeface="Calibri" panose="020F0502020204030204" pitchFamily="34" charset="0"/>
                <a:cs typeface="Calibri" panose="020F0502020204030204" pitchFamily="34" charset="0"/>
              </a:rPr>
              <a:t>an </a:t>
            </a:r>
            <a:r>
              <a:rPr lang="en-GB" sz="1600" dirty="0" smtClean="0">
                <a:latin typeface="Calibri" panose="020F0502020204030204" pitchFamily="34" charset="0"/>
                <a:cs typeface="Calibri" panose="020F0502020204030204" pitchFamily="34" charset="0"/>
              </a:rPr>
              <a:t>Assessment. </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5400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0736693387A643895131BF80810863" ma:contentTypeVersion="10" ma:contentTypeDescription="Create a new document." ma:contentTypeScope="" ma:versionID="4583a9c3b31a87dabeb733b34f7e84b5">
  <xsd:schema xmlns:xsd="http://www.w3.org/2001/XMLSchema" xmlns:xs="http://www.w3.org/2001/XMLSchema" xmlns:p="http://schemas.microsoft.com/office/2006/metadata/properties" xmlns:ns3="d9173b3c-67a0-4e1b-aa10-da852936af90" xmlns:ns4="139845a7-c197-42dd-8278-e5ecafb228ba" targetNamespace="http://schemas.microsoft.com/office/2006/metadata/properties" ma:root="true" ma:fieldsID="0d1cd85885807a57dabde77b52304cab" ns3:_="" ns4:_="">
    <xsd:import namespace="d9173b3c-67a0-4e1b-aa10-da852936af90"/>
    <xsd:import namespace="139845a7-c197-42dd-8278-e5ecafb228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173b3c-67a0-4e1b-aa10-da852936af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9845a7-c197-42dd-8278-e5ecafb228b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263984-312C-44D2-A998-B209076AE65E}">
  <ds:schemaRefs>
    <ds:schemaRef ds:uri="139845a7-c197-42dd-8278-e5ecafb228ba"/>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d9173b3c-67a0-4e1b-aa10-da852936af9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DD468A5-01F4-43D5-AD76-BF23D978A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173b3c-67a0-4e1b-aa10-da852936af90"/>
    <ds:schemaRef ds:uri="139845a7-c197-42dd-8278-e5ecafb22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885B4-BACC-4F3A-B215-4DC557226A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14625</TotalTime>
  <Words>2478</Words>
  <Application>Microsoft Office PowerPoint</Application>
  <PresentationFormat>On-screen Show (4:3)</PresentationFormat>
  <Paragraphs>319</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Candara</vt:lpstr>
      <vt:lpstr>Myriad Pro Light</vt:lpstr>
      <vt:lpstr>Times New Roman</vt:lpstr>
      <vt:lpstr>Verdana</vt:lpstr>
      <vt:lpstr>Wingdings</vt:lpstr>
      <vt:lpstr>Wingdings 2</vt:lpstr>
      <vt:lpstr>simple-light-2</vt:lpstr>
      <vt:lpstr>  CARERS ISSUES AND ACTIONS FORUM </vt:lpstr>
      <vt:lpstr>WELCOME AND INTRODUCTIONS</vt:lpstr>
      <vt:lpstr>PowerPoint Presentation</vt:lpstr>
      <vt:lpstr>THE CARE ACT (2014) - ADULT SOCIAL CARE</vt:lpstr>
      <vt:lpstr>WHO IS A CARER?</vt:lpstr>
      <vt:lpstr>WHAT IS A CARERS ASSESSMENT?</vt:lpstr>
      <vt:lpstr>WHO IS ELIGIBLE FOR A CARERS ASSESSMENT?</vt:lpstr>
      <vt:lpstr>WHAT WILL BE DISCUSSED AT THE ASSESSMENT?</vt:lpstr>
      <vt:lpstr>WHAT IS THE DIFFERENCE BETWEEN A STAND ALONE ASSESSMENT AND A COMBINED ASSESSMENT?</vt:lpstr>
      <vt:lpstr>WHAT SUPPORT MIGHT A CARER BE OFFERED?</vt:lpstr>
      <vt:lpstr>WHAT IS A FINANCIAL ASSESSMENT?</vt:lpstr>
      <vt:lpstr>HOW TO REQUEST AN ASSESSMENT?</vt:lpstr>
      <vt:lpstr>WHAT IF A CARER DOESN’T AGREE WITH THE OUTCOME OF THE ASSESSMENT?</vt:lpstr>
      <vt:lpstr>WHAT ADVOCACY SUPPORT IS AVAILABLE FOR CARERS?</vt:lpstr>
      <vt:lpstr>HOW DO STAFF IDENTIFY AND SUPPORT HIDDEN  CARERS?</vt:lpstr>
      <vt:lpstr>CARERS STRATEGY - HIDDEN CARERS</vt:lpstr>
      <vt:lpstr>HIDDEN CARERS CONT…</vt:lpstr>
      <vt:lpstr>FOLLOWING THE INITIAL CARER’S ASSESSMENT,  THERE IS LACK OF REGULAR AND CONSISTENT CONTACT.  HOW ARE YOU ADDRESSING THIS?</vt:lpstr>
      <vt:lpstr>ASSESSMENT COMMUNICATION</vt:lpstr>
      <vt:lpstr>CONT…</vt:lpstr>
      <vt:lpstr>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Personas Meet the people of Newham</dc:title>
  <dc:creator>Andrew Ward</dc:creator>
  <cp:lastModifiedBy>Hannah Leask</cp:lastModifiedBy>
  <cp:revision>162</cp:revision>
  <dcterms:modified xsi:type="dcterms:W3CDTF">2021-08-12T07:58:40Z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0x010100B00736693387A643895131BF80810863</vt:lpwstr>
  </property>
</Properties>
</file>