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"/>
  </p:notesMasterIdLst>
  <p:sldIdLst>
    <p:sldId id="267" r:id="rId2"/>
    <p:sldId id="288" r:id="rId3"/>
    <p:sldId id="263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 SemiBold" panose="020B060402020202020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DM Sans" panose="020B060402020202020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  <p:embeddedFont>
      <p:font typeface="DM Sans Light" panose="020B0604020202020204" charset="0"/>
      <p:regular r:id="rId26"/>
      <p:bold r:id="rId27"/>
      <p:italic r:id="rId28"/>
      <p:boldItalic r:id="rId29"/>
    </p:embeddedFont>
    <p:embeddedFont>
      <p:font typeface="IBM Plex Sans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0">
          <p15:clr>
            <a:srgbClr val="747775"/>
          </p15:clr>
        </p15:guide>
        <p15:guide id="2" pos="196">
          <p15:clr>
            <a:srgbClr val="747775"/>
          </p15:clr>
        </p15:guide>
        <p15:guide id="3" orient="horz">
          <p15:clr>
            <a:srgbClr val="747775"/>
          </p15:clr>
        </p15:guide>
        <p15:guide id="4" pos="5564">
          <p15:clr>
            <a:srgbClr val="747775"/>
          </p15:clr>
        </p15:guide>
        <p15:guide id="5" orient="horz" pos="1168">
          <p15:clr>
            <a:srgbClr val="747775"/>
          </p15:clr>
        </p15:guide>
        <p15:guide id="6" orient="horz" pos="3024">
          <p15:clr>
            <a:srgbClr val="747775"/>
          </p15:clr>
        </p15:guide>
        <p15:guide id="7" orient="horz" pos="688">
          <p15:clr>
            <a:srgbClr val="747775"/>
          </p15:clr>
        </p15:guide>
        <p15:guide id="8" pos="2937">
          <p15:clr>
            <a:srgbClr val="747775"/>
          </p15:clr>
        </p15:guide>
        <p15:guide id="9" pos="276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61A721-6CD5-4ED1-B9DE-90CFDD1E072C}">
  <a:tblStyle styleId="{9861A721-6CD5-4ED1-B9DE-90CFDD1E07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36" y="80"/>
      </p:cViewPr>
      <p:guideLst>
        <p:guide orient="horz" pos="390"/>
        <p:guide pos="196"/>
        <p:guide orient="horz"/>
        <p:guide pos="5564"/>
        <p:guide orient="horz" pos="1168"/>
        <p:guide orient="horz" pos="3024"/>
        <p:guide orient="horz" pos="688"/>
        <p:guide pos="2937"/>
        <p:guide pos="27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font" Target="fonts/font28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37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48909475f_4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848909475f_4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89f3d5f111_1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89f3d5f111_1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161f9608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9161f9608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ACTION">
  <p:cSld name="CUSTO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/>
        </p:nvSpPr>
        <p:spPr>
          <a:xfrm>
            <a:off x="359125" y="208525"/>
            <a:ext cx="24906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3-6-5:</a:t>
            </a: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1" name="Google Shape;51;p12"/>
          <p:cNvSpPr txBox="1"/>
          <p:nvPr/>
        </p:nvSpPr>
        <p:spPr>
          <a:xfrm>
            <a:off x="4064175" y="208525"/>
            <a:ext cx="46710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E:</a:t>
            </a: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364750" y="1535175"/>
            <a:ext cx="40782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Text</a:t>
            </a:r>
            <a:endParaRPr sz="9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SemiBold"/>
                <a:ea typeface="DM Sans SemiBold"/>
                <a:cs typeface="DM Sans SemiBold"/>
                <a:sym typeface="DM Sans SemiBold"/>
              </a:rPr>
              <a:t>Title</a:t>
            </a:r>
            <a:endParaRPr sz="12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M Sans Light"/>
                <a:ea typeface="DM Sans Light"/>
                <a:cs typeface="DM Sans Light"/>
                <a:sym typeface="DM Sans Light"/>
              </a:rPr>
              <a:t>Text</a:t>
            </a: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SemiBold"/>
                <a:ea typeface="DM Sans SemiBold"/>
                <a:cs typeface="DM Sans SemiBold"/>
                <a:sym typeface="DM Sans SemiBold"/>
              </a:rPr>
              <a:t>Title</a:t>
            </a:r>
            <a:endParaRPr sz="1600">
              <a:solidFill>
                <a:srgbClr val="000000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Text</a:t>
            </a: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3" name="Google Shape;53;p12"/>
          <p:cNvSpPr txBox="1"/>
          <p:nvPr/>
        </p:nvSpPr>
        <p:spPr>
          <a:xfrm>
            <a:off x="4662475" y="1535150"/>
            <a:ext cx="40782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SemiBold"/>
                <a:ea typeface="DM Sans SemiBold"/>
                <a:cs typeface="DM Sans SemiBold"/>
                <a:sym typeface="DM Sans SemiBold"/>
              </a:rPr>
              <a:t>Title</a:t>
            </a:r>
            <a:endParaRPr sz="1600">
              <a:solidFill>
                <a:srgbClr val="000000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M Sans Light"/>
                <a:ea typeface="DM Sans Light"/>
                <a:cs typeface="DM Sans Light"/>
                <a:sym typeface="DM Sans Light"/>
              </a:rPr>
              <a:t>Text</a:t>
            </a: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SemiBold"/>
                <a:ea typeface="DM Sans SemiBold"/>
                <a:cs typeface="DM Sans SemiBold"/>
                <a:sym typeface="DM Sans SemiBold"/>
              </a:rPr>
              <a:t>Title</a:t>
            </a:r>
            <a:endParaRPr sz="1600">
              <a:solidFill>
                <a:srgbClr val="000000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M Sans Light"/>
                <a:ea typeface="DM Sans Light"/>
                <a:cs typeface="DM Sans Light"/>
                <a:sym typeface="DM Sans Light"/>
              </a:rPr>
              <a:t>Text</a:t>
            </a: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SemiBold"/>
                <a:ea typeface="DM Sans SemiBold"/>
                <a:cs typeface="DM Sans SemiBold"/>
                <a:sym typeface="DM Sans SemiBold"/>
              </a:rPr>
              <a:t>Title</a:t>
            </a:r>
            <a:endParaRPr sz="1600">
              <a:solidFill>
                <a:srgbClr val="000000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M Sans Light"/>
                <a:ea typeface="DM Sans Light"/>
                <a:cs typeface="DM Sans Light"/>
                <a:sym typeface="DM Sans Light"/>
              </a:rPr>
              <a:t>Text</a:t>
            </a:r>
            <a:endParaRPr sz="9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cxnSp>
        <p:nvCxnSpPr>
          <p:cNvPr id="54" name="Google Shape;54;p12"/>
          <p:cNvCxnSpPr/>
          <p:nvPr/>
        </p:nvCxnSpPr>
        <p:spPr>
          <a:xfrm>
            <a:off x="417050" y="521300"/>
            <a:ext cx="8271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2"/>
          <p:cNvSpPr txBox="1"/>
          <p:nvPr/>
        </p:nvSpPr>
        <p:spPr>
          <a:xfrm>
            <a:off x="363200" y="598500"/>
            <a:ext cx="8325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 SemiBold"/>
                <a:ea typeface="DM Sans SemiBold"/>
                <a:cs typeface="DM Sans SemiBold"/>
                <a:sym typeface="DM Sans SemiBold"/>
              </a:rPr>
              <a:t>Title</a:t>
            </a:r>
            <a:endParaRPr sz="2400">
              <a:solidFill>
                <a:srgbClr val="000000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action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359125" y="557350"/>
            <a:ext cx="40782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359125" y="208525"/>
            <a:ext cx="24906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3-6-5: </a:t>
            </a: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0" name="Google Shape;20;p4"/>
          <p:cNvSpPr txBox="1"/>
          <p:nvPr/>
        </p:nvSpPr>
        <p:spPr>
          <a:xfrm>
            <a:off x="4064175" y="208525"/>
            <a:ext cx="46710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A: </a:t>
            </a: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4656850" y="557350"/>
            <a:ext cx="40782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highlight>
                <a:srgbClr val="274E13"/>
              </a:highlight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417050" y="521300"/>
            <a:ext cx="8271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●"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■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■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■"/>
              <a:defRPr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EFC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2"/>
          <p:cNvPicPr preferRelativeResize="0"/>
          <p:nvPr/>
        </p:nvPicPr>
        <p:blipFill rotWithShape="1">
          <a:blip r:embed="rId3">
            <a:alphaModFix/>
          </a:blip>
          <a:srcRect l="22367" r="2726"/>
          <a:stretch/>
        </p:blipFill>
        <p:spPr>
          <a:xfrm>
            <a:off x="4648200" y="1142475"/>
            <a:ext cx="4184100" cy="3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2"/>
          <p:cNvSpPr txBox="1"/>
          <p:nvPr/>
        </p:nvSpPr>
        <p:spPr>
          <a:xfrm>
            <a:off x="307300" y="619000"/>
            <a:ext cx="47790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Leading-edge climate action must look beyond ‘carbon tunnel vision’, to initiate a Just Transition. 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311700" y="2303150"/>
            <a:ext cx="4184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case for reducing greenhouse gas emissions, and the means by which to do so, are familiar, albeit difficult. But the climate emergency comprises a range of factors that impact human and nonhuman life and environments across the globe. Meaningful climate action needs to look beyond ‘carbon tunnel vision’. 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attempting to address the climate emergency holistically, Newham can initiate its Just Transition. </a:t>
            </a:r>
            <a:endParaRPr>
              <a:solidFill>
                <a:schemeClr val="dk1"/>
              </a:solidFill>
              <a:highlight>
                <a:schemeClr val="accent5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7048025" y="1528800"/>
            <a:ext cx="453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37057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>
            <a:spLocks noGrp="1"/>
          </p:cNvSpPr>
          <p:nvPr>
            <p:ph type="sldNum" idx="12"/>
          </p:nvPr>
        </p:nvSpPr>
        <p:spPr>
          <a:xfrm>
            <a:off x="8472458" y="-1152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311700" y="0"/>
            <a:ext cx="18627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Helvetica Neue"/>
                <a:ea typeface="Helvetica Neue"/>
                <a:cs typeface="Helvetica Neue"/>
                <a:sym typeface="Helvetica Neue"/>
              </a:rPr>
              <a:t>Newham’s Just Transition Plan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5" name="Google Shape;315;p32"/>
          <p:cNvCxnSpPr/>
          <p:nvPr/>
        </p:nvCxnSpPr>
        <p:spPr>
          <a:xfrm>
            <a:off x="400525" y="241300"/>
            <a:ext cx="149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32"/>
          <p:cNvSpPr txBox="1"/>
          <p:nvPr/>
        </p:nvSpPr>
        <p:spPr>
          <a:xfrm>
            <a:off x="3120000" y="41125"/>
            <a:ext cx="12699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The Bigger Picture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EFC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" name="Google Shape;665;p53"/>
          <p:cNvCxnSpPr>
            <a:stCxn id="666" idx="2"/>
            <a:endCxn id="667" idx="0"/>
          </p:cNvCxnSpPr>
          <p:nvPr/>
        </p:nvCxnSpPr>
        <p:spPr>
          <a:xfrm>
            <a:off x="1296163" y="2957450"/>
            <a:ext cx="2201700" cy="114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53"/>
          <p:cNvCxnSpPr>
            <a:stCxn id="666" idx="2"/>
            <a:endCxn id="669" idx="3"/>
          </p:cNvCxnSpPr>
          <p:nvPr/>
        </p:nvCxnSpPr>
        <p:spPr>
          <a:xfrm>
            <a:off x="1296163" y="2957450"/>
            <a:ext cx="7508700" cy="58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53"/>
          <p:cNvCxnSpPr>
            <a:stCxn id="669" idx="1"/>
            <a:endCxn id="671" idx="3"/>
          </p:cNvCxnSpPr>
          <p:nvPr/>
        </p:nvCxnSpPr>
        <p:spPr>
          <a:xfrm rot="10800000">
            <a:off x="2230075" y="3534350"/>
            <a:ext cx="4683000" cy="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72" name="Google Shape;672;p53"/>
          <p:cNvSpPr txBox="1"/>
          <p:nvPr/>
        </p:nvSpPr>
        <p:spPr>
          <a:xfrm>
            <a:off x="6841350" y="1872950"/>
            <a:ext cx="2049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Planetary Boundaries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3" name="Google Shape;673;p53"/>
          <p:cNvSpPr txBox="1"/>
          <p:nvPr/>
        </p:nvSpPr>
        <p:spPr>
          <a:xfrm>
            <a:off x="2486250" y="1872950"/>
            <a:ext cx="20094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Essential Services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4" name="Google Shape;674;p53"/>
          <p:cNvSpPr txBox="1"/>
          <p:nvPr/>
        </p:nvSpPr>
        <p:spPr>
          <a:xfrm>
            <a:off x="311700" y="1872950"/>
            <a:ext cx="20499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 and wellbeing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5" name="Google Shape;675;p53"/>
          <p:cNvSpPr txBox="1"/>
          <p:nvPr/>
        </p:nvSpPr>
        <p:spPr>
          <a:xfrm>
            <a:off x="4620750" y="1872950"/>
            <a:ext cx="209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Prosperity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76" name="Google Shape;676;p53"/>
          <p:cNvCxnSpPr>
            <a:stCxn id="677" idx="2"/>
            <a:endCxn id="678" idx="3"/>
          </p:cNvCxnSpPr>
          <p:nvPr/>
        </p:nvCxnSpPr>
        <p:spPr>
          <a:xfrm rot="10800000">
            <a:off x="4429438" y="4527713"/>
            <a:ext cx="1215600" cy="28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53"/>
          <p:cNvCxnSpPr>
            <a:stCxn id="677" idx="0"/>
            <a:endCxn id="680" idx="2"/>
          </p:cNvCxnSpPr>
          <p:nvPr/>
        </p:nvCxnSpPr>
        <p:spPr>
          <a:xfrm rot="10800000">
            <a:off x="5645038" y="3908213"/>
            <a:ext cx="0" cy="203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53"/>
          <p:cNvCxnSpPr>
            <a:stCxn id="680" idx="0"/>
            <a:endCxn id="682" idx="2"/>
          </p:cNvCxnSpPr>
          <p:nvPr/>
        </p:nvCxnSpPr>
        <p:spPr>
          <a:xfrm rot="10800000">
            <a:off x="5645025" y="2777551"/>
            <a:ext cx="0" cy="391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53"/>
          <p:cNvCxnSpPr>
            <a:stCxn id="684" idx="0"/>
            <a:endCxn id="671" idx="2"/>
          </p:cNvCxnSpPr>
          <p:nvPr/>
        </p:nvCxnSpPr>
        <p:spPr>
          <a:xfrm rot="10800000" flipH="1">
            <a:off x="1272288" y="3884138"/>
            <a:ext cx="12000" cy="227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53"/>
          <p:cNvCxnSpPr>
            <a:stCxn id="671" idx="0"/>
            <a:endCxn id="666" idx="2"/>
          </p:cNvCxnSpPr>
          <p:nvPr/>
        </p:nvCxnSpPr>
        <p:spPr>
          <a:xfrm rot="10800000" flipH="1">
            <a:off x="1284288" y="2957450"/>
            <a:ext cx="12000" cy="227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53"/>
          <p:cNvCxnSpPr>
            <a:endCxn id="687" idx="2"/>
          </p:cNvCxnSpPr>
          <p:nvPr/>
        </p:nvCxnSpPr>
        <p:spPr>
          <a:xfrm rot="10800000">
            <a:off x="3483625" y="3912501"/>
            <a:ext cx="40500" cy="46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53"/>
          <p:cNvCxnSpPr>
            <a:stCxn id="687" idx="0"/>
            <a:endCxn id="689" idx="2"/>
          </p:cNvCxnSpPr>
          <p:nvPr/>
        </p:nvCxnSpPr>
        <p:spPr>
          <a:xfrm rot="10800000">
            <a:off x="3483625" y="2974101"/>
            <a:ext cx="0" cy="198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53"/>
          <p:cNvCxnSpPr>
            <a:stCxn id="687" idx="3"/>
            <a:endCxn id="680" idx="2"/>
          </p:cNvCxnSpPr>
          <p:nvPr/>
        </p:nvCxnSpPr>
        <p:spPr>
          <a:xfrm>
            <a:off x="4429525" y="3542751"/>
            <a:ext cx="1215600" cy="36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53"/>
          <p:cNvCxnSpPr>
            <a:stCxn id="682" idx="2"/>
            <a:endCxn id="689" idx="3"/>
          </p:cNvCxnSpPr>
          <p:nvPr/>
        </p:nvCxnSpPr>
        <p:spPr>
          <a:xfrm rot="10800000">
            <a:off x="4429425" y="2624246"/>
            <a:ext cx="1215600" cy="15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53"/>
          <p:cNvCxnSpPr>
            <a:stCxn id="693" idx="2"/>
            <a:endCxn id="677" idx="1"/>
          </p:cNvCxnSpPr>
          <p:nvPr/>
        </p:nvCxnSpPr>
        <p:spPr>
          <a:xfrm flipH="1">
            <a:off x="4699225" y="2973963"/>
            <a:ext cx="3177300" cy="148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4" name="Google Shape;694;p53"/>
          <p:cNvCxnSpPr>
            <a:endCxn id="684" idx="0"/>
          </p:cNvCxnSpPr>
          <p:nvPr/>
        </p:nvCxnSpPr>
        <p:spPr>
          <a:xfrm flipH="1">
            <a:off x="1272288" y="2882738"/>
            <a:ext cx="6553800" cy="122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5" name="Google Shape;695;p53"/>
          <p:cNvCxnSpPr/>
          <p:nvPr/>
        </p:nvCxnSpPr>
        <p:spPr>
          <a:xfrm>
            <a:off x="5189675" y="2624250"/>
            <a:ext cx="2669400" cy="54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6" name="Google Shape;696;p53"/>
          <p:cNvCxnSpPr/>
          <p:nvPr/>
        </p:nvCxnSpPr>
        <p:spPr>
          <a:xfrm>
            <a:off x="5189675" y="2624250"/>
            <a:ext cx="2669400" cy="349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7" name="Google Shape;697;p53"/>
          <p:cNvCxnSpPr>
            <a:stCxn id="678" idx="0"/>
            <a:endCxn id="680" idx="2"/>
          </p:cNvCxnSpPr>
          <p:nvPr/>
        </p:nvCxnSpPr>
        <p:spPr>
          <a:xfrm rot="10800000" flipH="1">
            <a:off x="3483525" y="3908251"/>
            <a:ext cx="2161500" cy="26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8" name="Google Shape;698;p53"/>
          <p:cNvCxnSpPr>
            <a:stCxn id="687" idx="3"/>
            <a:endCxn id="684" idx="1"/>
          </p:cNvCxnSpPr>
          <p:nvPr/>
        </p:nvCxnSpPr>
        <p:spPr>
          <a:xfrm flipH="1">
            <a:off x="326425" y="3542751"/>
            <a:ext cx="4103100" cy="91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53"/>
          <p:cNvCxnSpPr>
            <a:stCxn id="687" idx="0"/>
            <a:endCxn id="682" idx="2"/>
          </p:cNvCxnSpPr>
          <p:nvPr/>
        </p:nvCxnSpPr>
        <p:spPr>
          <a:xfrm rot="10800000" flipH="1">
            <a:off x="3483625" y="2777601"/>
            <a:ext cx="2161500" cy="39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700" name="Google Shape;700;p53"/>
          <p:cNvGrpSpPr/>
          <p:nvPr/>
        </p:nvGrpSpPr>
        <p:grpSpPr>
          <a:xfrm>
            <a:off x="326388" y="2257850"/>
            <a:ext cx="8496038" cy="2553063"/>
            <a:chOff x="326388" y="2257850"/>
            <a:chExt cx="8496038" cy="2553063"/>
          </a:xfrm>
        </p:grpSpPr>
        <p:sp>
          <p:nvSpPr>
            <p:cNvPr id="693" name="Google Shape;693;p53"/>
            <p:cNvSpPr/>
            <p:nvPr/>
          </p:nvSpPr>
          <p:spPr>
            <a:xfrm>
              <a:off x="6930625" y="2274363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Newham is among six London boroughs particularly exposed to extreme flood and overheating risks relating to climate change.</a:t>
              </a: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69" name="Google Shape;669;p53"/>
            <p:cNvSpPr/>
            <p:nvPr/>
          </p:nvSpPr>
          <p:spPr>
            <a:xfrm>
              <a:off x="6913075" y="3192950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There were 41 callouts to grass fires in Newham during the July 2022 heatwaves: three times as many as in the same month in 2021.</a:t>
              </a:r>
              <a:endPara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2" name="Google Shape;682;p53"/>
            <p:cNvSpPr/>
            <p:nvPr/>
          </p:nvSpPr>
          <p:spPr>
            <a:xfrm>
              <a:off x="4699125" y="2274446"/>
              <a:ext cx="1891800" cy="5031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 in 2 children in the borough live in poverty.</a:t>
              </a:r>
              <a:endParaRPr sz="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350263" y="2257850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Newham residents experience the highest rates of death attributable to air pollution in London (1/7 deaths in 2019).</a:t>
              </a:r>
              <a:endParaRPr sz="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338388" y="3184550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According to a 2020 British Heart Foundation study, Newham has the worst levels of fine particulate matter pollution (PM 2.5 ) in the whole of the UK.</a:t>
              </a:r>
              <a:endParaRPr sz="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4" name="Google Shape;684;p53"/>
            <p:cNvSpPr/>
            <p:nvPr/>
          </p:nvSpPr>
          <p:spPr>
            <a:xfrm>
              <a:off x="326388" y="4111238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726 people in Newham died of Covid-19 between March 2020 and April 2021. Newham’s mortality rate was more than double England’s average.</a:t>
              </a:r>
              <a:endParaRPr sz="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2537725" y="3173001"/>
              <a:ext cx="1891800" cy="7395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Newham has the highest number of households in temporary and non-secure housing in the UK.</a:t>
              </a:r>
              <a:endPara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77" name="Google Shape;677;p53"/>
            <p:cNvSpPr/>
            <p:nvPr/>
          </p:nvSpPr>
          <p:spPr>
            <a:xfrm>
              <a:off x="4699138" y="4111313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 quarter of Newham neighbourhoods are in the 20% of most deprived neighbourhoods in the country. </a:t>
              </a:r>
              <a:endPara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4699125" y="3168751"/>
              <a:ext cx="1891800" cy="7395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Over a quarter of Newham residents are paid below the London Living wage. After housing costs, almost half of Newham residents live in poverty.</a:t>
              </a:r>
              <a:endParaRPr sz="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9" name="Google Shape;689;p53"/>
            <p:cNvSpPr/>
            <p:nvPr/>
          </p:nvSpPr>
          <p:spPr>
            <a:xfrm>
              <a:off x="2537725" y="2274438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Some 35.5 percent of all homes in Newham are now owned by private property owners. Average rent represents 65% of average wages, compared to 30% across the UK.</a:t>
              </a:r>
              <a:endPara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67" name="Google Shape;667;p53"/>
            <p:cNvSpPr/>
            <p:nvPr/>
          </p:nvSpPr>
          <p:spPr>
            <a:xfrm>
              <a:off x="2551900" y="4102938"/>
              <a:ext cx="1891800" cy="6996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Over two thirds of Newham residents are worried about being a victim of crime. </a:t>
              </a:r>
              <a:endParaRPr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01" name="Google Shape;701;p53"/>
          <p:cNvSpPr txBox="1"/>
          <p:nvPr/>
        </p:nvSpPr>
        <p:spPr>
          <a:xfrm>
            <a:off x="310075" y="618988"/>
            <a:ext cx="854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action in Newham must address the interlinked challenges faced by residents and workers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2" name="Google Shape;702;p53"/>
          <p:cNvSpPr/>
          <p:nvPr/>
        </p:nvSpPr>
        <p:spPr>
          <a:xfrm>
            <a:off x="-2961250" y="618988"/>
            <a:ext cx="2865000" cy="218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6"/>
                </a:solidFill>
                <a:latin typeface="DM Sans Light"/>
                <a:ea typeface="DM Sans Light"/>
                <a:cs typeface="DM Sans Light"/>
                <a:sym typeface="DM Sans Light"/>
              </a:rPr>
              <a:t>Align title (24pt) to this box</a:t>
            </a:r>
            <a:endParaRPr u="sng">
              <a:solidFill>
                <a:schemeClr val="accent6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cxnSp>
        <p:nvCxnSpPr>
          <p:cNvPr id="703" name="Google Shape;703;p53"/>
          <p:cNvCxnSpPr/>
          <p:nvPr/>
        </p:nvCxnSpPr>
        <p:spPr>
          <a:xfrm>
            <a:off x="337775" y="2006900"/>
            <a:ext cx="0" cy="2806500"/>
          </a:xfrm>
          <a:prstGeom prst="straightConnector1">
            <a:avLst/>
          </a:prstGeom>
          <a:noFill/>
          <a:ln w="2857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dir="14760000" algn="bl" rotWithShape="0">
              <a:schemeClr val="accent1">
                <a:alpha val="50000"/>
              </a:schemeClr>
            </a:outerShdw>
          </a:effectLst>
        </p:spPr>
      </p:cxnSp>
      <p:cxnSp>
        <p:nvCxnSpPr>
          <p:cNvPr id="704" name="Google Shape;704;p53"/>
          <p:cNvCxnSpPr/>
          <p:nvPr/>
        </p:nvCxnSpPr>
        <p:spPr>
          <a:xfrm>
            <a:off x="2545925" y="2006900"/>
            <a:ext cx="0" cy="2800200"/>
          </a:xfrm>
          <a:prstGeom prst="straightConnector1">
            <a:avLst/>
          </a:prstGeom>
          <a:noFill/>
          <a:ln w="2857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dir="14760000" algn="bl" rotWithShape="0">
              <a:schemeClr val="accent1">
                <a:alpha val="50000"/>
              </a:schemeClr>
            </a:outerShdw>
          </a:effectLst>
        </p:spPr>
      </p:cxnSp>
      <p:cxnSp>
        <p:nvCxnSpPr>
          <p:cNvPr id="705" name="Google Shape;705;p53"/>
          <p:cNvCxnSpPr/>
          <p:nvPr/>
        </p:nvCxnSpPr>
        <p:spPr>
          <a:xfrm>
            <a:off x="4692225" y="2006900"/>
            <a:ext cx="0" cy="2800200"/>
          </a:xfrm>
          <a:prstGeom prst="straightConnector1">
            <a:avLst/>
          </a:prstGeom>
          <a:noFill/>
          <a:ln w="2857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dir="14760000" algn="bl" rotWithShape="0">
              <a:schemeClr val="accent1">
                <a:alpha val="50000"/>
              </a:schemeClr>
            </a:outerShdw>
          </a:effectLst>
        </p:spPr>
      </p:cxnSp>
      <p:cxnSp>
        <p:nvCxnSpPr>
          <p:cNvPr id="706" name="Google Shape;706;p53"/>
          <p:cNvCxnSpPr/>
          <p:nvPr/>
        </p:nvCxnSpPr>
        <p:spPr>
          <a:xfrm>
            <a:off x="6913075" y="2006900"/>
            <a:ext cx="0" cy="1879800"/>
          </a:xfrm>
          <a:prstGeom prst="straightConnector1">
            <a:avLst/>
          </a:prstGeom>
          <a:noFill/>
          <a:ln w="2857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dir="14760000" algn="bl" rotWithShape="0">
              <a:schemeClr val="accent1">
                <a:alpha val="50000"/>
              </a:schemeClr>
            </a:outerShdw>
          </a:effectLst>
        </p:spPr>
      </p:cxnSp>
      <p:pic>
        <p:nvPicPr>
          <p:cNvPr id="707" name="Google Shape;70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370578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3"/>
          <p:cNvSpPr txBox="1">
            <a:spLocks noGrp="1"/>
          </p:cNvSpPr>
          <p:nvPr>
            <p:ph type="sldNum" idx="12"/>
          </p:nvPr>
        </p:nvSpPr>
        <p:spPr>
          <a:xfrm>
            <a:off x="8472458" y="-1152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latin typeface="Calibri"/>
                <a:ea typeface="Calibri"/>
                <a:cs typeface="Calibri"/>
                <a:sym typeface="Calibri"/>
              </a:rPr>
              <a:t>2</a:t>
            </a:fld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3"/>
          <p:cNvSpPr txBox="1"/>
          <p:nvPr/>
        </p:nvSpPr>
        <p:spPr>
          <a:xfrm>
            <a:off x="311700" y="0"/>
            <a:ext cx="18627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Helvetica Neue"/>
                <a:ea typeface="Helvetica Neue"/>
                <a:cs typeface="Helvetica Neue"/>
                <a:sym typeface="Helvetica Neue"/>
              </a:rPr>
              <a:t>Newham’s Just Transition Plan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0" name="Google Shape;710;p53"/>
          <p:cNvCxnSpPr/>
          <p:nvPr/>
        </p:nvCxnSpPr>
        <p:spPr>
          <a:xfrm>
            <a:off x="400525" y="241300"/>
            <a:ext cx="149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1" name="Google Shape;711;p53"/>
          <p:cNvSpPr txBox="1"/>
          <p:nvPr/>
        </p:nvSpPr>
        <p:spPr>
          <a:xfrm>
            <a:off x="4343725" y="41125"/>
            <a:ext cx="13815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Where Newham is Now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EF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-2961250" y="619000"/>
            <a:ext cx="2865000" cy="218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6"/>
                </a:solidFill>
                <a:latin typeface="DM Sans Light"/>
                <a:ea typeface="DM Sans Light"/>
                <a:cs typeface="DM Sans Light"/>
                <a:sym typeface="DM Sans Light"/>
              </a:rPr>
              <a:t>Align title to this box</a:t>
            </a:r>
            <a:endParaRPr u="sng">
              <a:solidFill>
                <a:schemeClr val="accent6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-2961250" y="618988"/>
            <a:ext cx="2865000" cy="218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6"/>
                </a:solidFill>
                <a:latin typeface="DM Sans Light"/>
                <a:ea typeface="DM Sans Light"/>
                <a:cs typeface="DM Sans Light"/>
                <a:sym typeface="DM Sans Light"/>
              </a:rPr>
              <a:t>Align title (24pt) to this box</a:t>
            </a:r>
            <a:endParaRPr u="sng">
              <a:solidFill>
                <a:schemeClr val="accent6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383350" y="1227100"/>
            <a:ext cx="1501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314825" y="1149925"/>
            <a:ext cx="15015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 Principles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1" name="Google Shape;221;p28"/>
          <p:cNvCxnSpPr/>
          <p:nvPr/>
        </p:nvCxnSpPr>
        <p:spPr>
          <a:xfrm rot="10800000">
            <a:off x="1816300" y="1359625"/>
            <a:ext cx="552600" cy="0"/>
          </a:xfrm>
          <a:prstGeom prst="straightConnector1">
            <a:avLst/>
          </a:prstGeom>
          <a:noFill/>
          <a:ln w="9525" cap="flat" cmpd="sng">
            <a:solidFill>
              <a:srgbClr val="00A89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10500000" algn="bl" rotWithShape="0">
              <a:srgbClr val="00A897">
                <a:alpha val="60000"/>
              </a:srgbClr>
            </a:outerShdw>
          </a:effectLst>
        </p:spPr>
      </p:cxnSp>
      <p:sp>
        <p:nvSpPr>
          <p:cNvPr id="222" name="Google Shape;222;p28"/>
          <p:cNvSpPr txBox="1"/>
          <p:nvPr/>
        </p:nvSpPr>
        <p:spPr>
          <a:xfrm>
            <a:off x="2931225" y="1569325"/>
            <a:ext cx="27444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Our homes, workplaces and schools are comfortable, healthy and efficient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Our energy system is resilient, equitable and not dependent on fossil fuels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prefer to walk, cycle or use public transport and goods are safely moved without polluting our streets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increase sharing and reduce waste building a sharing and circular economy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eat well and sustainably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Our neighbourhoods are resilient, connected and green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526" y="1569336"/>
            <a:ext cx="387117" cy="36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003" y="2216721"/>
            <a:ext cx="338172" cy="39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7661" y="2828128"/>
            <a:ext cx="348851" cy="38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8526" y="3540182"/>
            <a:ext cx="371099" cy="38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3005" y="3998470"/>
            <a:ext cx="338172" cy="39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1219" y="4465669"/>
            <a:ext cx="341731" cy="36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2031" y="2797600"/>
            <a:ext cx="426691" cy="4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825" y="1551834"/>
            <a:ext cx="415107" cy="40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1817" y="2201581"/>
            <a:ext cx="387111" cy="42186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2368900" y="1149925"/>
            <a:ext cx="15015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6 Futures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575350" y="1149925"/>
            <a:ext cx="15015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5 Enablers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4" name="Google Shape;234;p28"/>
          <p:cNvCxnSpPr/>
          <p:nvPr/>
        </p:nvCxnSpPr>
        <p:spPr>
          <a:xfrm rot="10800000">
            <a:off x="2520850" y="1519375"/>
            <a:ext cx="0" cy="3371100"/>
          </a:xfrm>
          <a:prstGeom prst="straightConnector1">
            <a:avLst/>
          </a:prstGeom>
          <a:noFill/>
          <a:ln w="952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10500000" algn="bl" rotWithShape="0">
              <a:srgbClr val="80D3CB">
                <a:alpha val="60000"/>
              </a:srgbClr>
            </a:outerShdw>
          </a:effectLst>
        </p:spPr>
      </p:cxnSp>
      <p:cxnSp>
        <p:nvCxnSpPr>
          <p:cNvPr id="235" name="Google Shape;235;p28"/>
          <p:cNvCxnSpPr>
            <a:stCxn id="233" idx="1"/>
          </p:cNvCxnSpPr>
          <p:nvPr/>
        </p:nvCxnSpPr>
        <p:spPr>
          <a:xfrm rot="10800000">
            <a:off x="3585150" y="1353625"/>
            <a:ext cx="1990200" cy="6000"/>
          </a:xfrm>
          <a:prstGeom prst="straightConnector1">
            <a:avLst/>
          </a:prstGeom>
          <a:noFill/>
          <a:ln w="9525" cap="flat" cmpd="sng">
            <a:solidFill>
              <a:srgbClr val="00A89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10500000" algn="bl" rotWithShape="0">
              <a:srgbClr val="00A897">
                <a:alpha val="60000"/>
              </a:srgbClr>
            </a:outerShdw>
          </a:effectLst>
        </p:spPr>
      </p:cxnSp>
      <p:cxnSp>
        <p:nvCxnSpPr>
          <p:cNvPr id="236" name="Google Shape;236;p28"/>
          <p:cNvCxnSpPr/>
          <p:nvPr/>
        </p:nvCxnSpPr>
        <p:spPr>
          <a:xfrm rot="10800000">
            <a:off x="5741625" y="1519375"/>
            <a:ext cx="0" cy="3371100"/>
          </a:xfrm>
          <a:prstGeom prst="straightConnector1">
            <a:avLst/>
          </a:prstGeom>
          <a:noFill/>
          <a:ln w="952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10500000" algn="bl" rotWithShape="0">
              <a:srgbClr val="80D3CB">
                <a:alpha val="60000"/>
              </a:srgbClr>
            </a:outerShdw>
          </a:effectLst>
        </p:spPr>
      </p:cxnSp>
      <p:cxnSp>
        <p:nvCxnSpPr>
          <p:cNvPr id="237" name="Google Shape;237;p28"/>
          <p:cNvCxnSpPr/>
          <p:nvPr/>
        </p:nvCxnSpPr>
        <p:spPr>
          <a:xfrm rot="10800000">
            <a:off x="485475" y="1519375"/>
            <a:ext cx="0" cy="3371100"/>
          </a:xfrm>
          <a:prstGeom prst="straightConnector1">
            <a:avLst/>
          </a:prstGeom>
          <a:noFill/>
          <a:ln w="9525" cap="flat" cmpd="sng">
            <a:solidFill>
              <a:srgbClr val="80D3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10500000" algn="bl" rotWithShape="0">
              <a:srgbClr val="80D3CB">
                <a:alpha val="60000"/>
              </a:srgbClr>
            </a:outerShdw>
          </a:effectLst>
        </p:spPr>
      </p:cxnSp>
      <p:sp>
        <p:nvSpPr>
          <p:cNvPr id="238" name="Google Shape;238;p28"/>
          <p:cNvSpPr txBox="1"/>
          <p:nvPr/>
        </p:nvSpPr>
        <p:spPr>
          <a:xfrm>
            <a:off x="1023575" y="1569325"/>
            <a:ext cx="14496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Increasing equity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6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6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Reducing emissions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6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6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Future-readiness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6256925" y="1569325"/>
            <a:ext cx="26241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Growing the Council’s Climate Action capacity and effectiveness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12">
            <a:alphaModFix/>
          </a:blip>
          <a:srcRect t="4677" b="4668"/>
          <a:stretch/>
        </p:blipFill>
        <p:spPr>
          <a:xfrm>
            <a:off x="5820975" y="1598151"/>
            <a:ext cx="384011" cy="36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13">
            <a:alphaModFix/>
          </a:blip>
          <a:srcRect l="6712" r="3544"/>
          <a:stretch/>
        </p:blipFill>
        <p:spPr>
          <a:xfrm>
            <a:off x="5826250" y="2219883"/>
            <a:ext cx="387125" cy="3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 rotWithShape="1">
          <a:blip r:embed="rId14">
            <a:alphaModFix/>
          </a:blip>
          <a:srcRect l="7022" r="7022"/>
          <a:stretch/>
        </p:blipFill>
        <p:spPr>
          <a:xfrm>
            <a:off x="5839949" y="2806647"/>
            <a:ext cx="368126" cy="41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 rotWithShape="1">
          <a:blip r:embed="rId15">
            <a:alphaModFix/>
          </a:blip>
          <a:srcRect t="7989" b="7997"/>
          <a:stretch/>
        </p:blipFill>
        <p:spPr>
          <a:xfrm>
            <a:off x="5815206" y="3541759"/>
            <a:ext cx="368122" cy="38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16">
            <a:alphaModFix/>
          </a:blip>
          <a:srcRect l="10198" r="10190"/>
          <a:stretch/>
        </p:blipFill>
        <p:spPr>
          <a:xfrm>
            <a:off x="5845256" y="4043094"/>
            <a:ext cx="335459" cy="39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-23075"/>
            <a:ext cx="9144003" cy="370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311700" y="6189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How does the Just Transition plan work?</a:t>
            </a:r>
            <a:endParaRPr sz="2400" b="1"/>
          </a:p>
        </p:txBody>
      </p:sp>
      <p:sp>
        <p:nvSpPr>
          <p:cNvPr id="247" name="Google Shape;247;p28"/>
          <p:cNvSpPr txBox="1"/>
          <p:nvPr/>
        </p:nvSpPr>
        <p:spPr>
          <a:xfrm>
            <a:off x="311700" y="0"/>
            <a:ext cx="18627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Helvetica Neue"/>
                <a:ea typeface="Helvetica Neue"/>
                <a:cs typeface="Helvetica Neue"/>
                <a:sym typeface="Helvetica Neue"/>
              </a:rPr>
              <a:t>Newham’s Just Transition Plan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8" name="Google Shape;248;p28"/>
          <p:cNvCxnSpPr/>
          <p:nvPr/>
        </p:nvCxnSpPr>
        <p:spPr>
          <a:xfrm>
            <a:off x="400525" y="241300"/>
            <a:ext cx="149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28"/>
          <p:cNvSpPr txBox="1"/>
          <p:nvPr/>
        </p:nvSpPr>
        <p:spPr>
          <a:xfrm>
            <a:off x="2129350" y="0"/>
            <a:ext cx="9048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6256925" y="2234213"/>
            <a:ext cx="2624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Targeting and increasing investment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6256925" y="2753588"/>
            <a:ext cx="2624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Partnering with Newham’s 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Anchor Institutions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6256900" y="3540175"/>
            <a:ext cx="26241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Enabling civic and place-based action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6256925" y="4076675"/>
            <a:ext cx="26241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Working beyond Newham’s borders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ham J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A897"/>
      </a:accent1>
      <a:accent2>
        <a:srgbClr val="432D90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On-screen Show (16:9)</PresentationFormat>
  <Paragraphs>63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DM Sans SemiBold</vt:lpstr>
      <vt:lpstr>Helvetica Neue</vt:lpstr>
      <vt:lpstr>DM Sans</vt:lpstr>
      <vt:lpstr>Helvetica Neue Light</vt:lpstr>
      <vt:lpstr>DM Sans Light</vt:lpstr>
      <vt:lpstr>Arial</vt:lpstr>
      <vt:lpstr>IBM Plex Sans Light</vt:lpstr>
      <vt:lpstr>Newham JT</vt:lpstr>
      <vt:lpstr>PowerPoint Presentation</vt:lpstr>
      <vt:lpstr>PowerPoint Presentation</vt:lpstr>
      <vt:lpstr>How does the Just Transition plan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Heitland</dc:creator>
  <cp:lastModifiedBy>Jacob Heitland</cp:lastModifiedBy>
  <cp:revision>2</cp:revision>
  <dcterms:modified xsi:type="dcterms:W3CDTF">2023-11-28T12:15:40Z</dcterms:modified>
</cp:coreProperties>
</file>