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7" r:id="rId1"/>
  </p:sldMasterIdLst>
  <p:notesMasterIdLst>
    <p:notesMasterId r:id="rId5"/>
  </p:notesMasterIdLst>
  <p:sldIdLst>
    <p:sldId id="267" r:id="rId2"/>
    <p:sldId id="288" r:id="rId3"/>
    <p:sldId id="263" r:id="rId4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6"/>
      <p:bold r:id="rId7"/>
      <p:italic r:id="rId8"/>
      <p:boldItalic r:id="rId9"/>
    </p:embeddedFont>
    <p:embeddedFont>
      <p:font typeface="DM Sans SemiBold" panose="020B0604020202020204" charset="0"/>
      <p:regular r:id="rId10"/>
      <p:bold r:id="rId11"/>
      <p:italic r:id="rId12"/>
      <p:boldItalic r:id="rId13"/>
    </p:embeddedFont>
    <p:embeddedFont>
      <p:font typeface="Helvetica Neue" panose="020B0604020202020204" charset="0"/>
      <p:regular r:id="rId14"/>
      <p:bold r:id="rId15"/>
      <p:italic r:id="rId16"/>
      <p:boldItalic r:id="rId17"/>
    </p:embeddedFont>
    <p:embeddedFont>
      <p:font typeface="DM Sans" panose="020B0604020202020204" charset="0"/>
      <p:regular r:id="rId18"/>
      <p:bold r:id="rId19"/>
      <p:italic r:id="rId20"/>
      <p:boldItalic r:id="rId21"/>
    </p:embeddedFont>
    <p:embeddedFont>
      <p:font typeface="Helvetica Neue Light" panose="020B0604020202020204" charset="0"/>
      <p:regular r:id="rId22"/>
      <p:bold r:id="rId23"/>
      <p:italic r:id="rId24"/>
      <p:boldItalic r:id="rId25"/>
    </p:embeddedFont>
    <p:embeddedFont>
      <p:font typeface="DM Sans Light" panose="020B0604020202020204" charset="0"/>
      <p:regular r:id="rId26"/>
      <p:bold r:id="rId27"/>
      <p:italic r:id="rId28"/>
      <p:boldItalic r:id="rId29"/>
    </p:embeddedFont>
    <p:embeddedFont>
      <p:font typeface="IBM Plex Sans Light" panose="020B0604020202020204" charset="0"/>
      <p:regular r:id="rId30"/>
      <p:bold r:id="rId31"/>
      <p:italic r:id="rId32"/>
      <p:boldItalic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90">
          <p15:clr>
            <a:srgbClr val="747775"/>
          </p15:clr>
        </p15:guide>
        <p15:guide id="2" pos="196">
          <p15:clr>
            <a:srgbClr val="747775"/>
          </p15:clr>
        </p15:guide>
        <p15:guide id="3" orient="horz">
          <p15:clr>
            <a:srgbClr val="747775"/>
          </p15:clr>
        </p15:guide>
        <p15:guide id="4" pos="5564">
          <p15:clr>
            <a:srgbClr val="747775"/>
          </p15:clr>
        </p15:guide>
        <p15:guide id="5" orient="horz" pos="1168">
          <p15:clr>
            <a:srgbClr val="747775"/>
          </p15:clr>
        </p15:guide>
        <p15:guide id="6" orient="horz" pos="3024">
          <p15:clr>
            <a:srgbClr val="747775"/>
          </p15:clr>
        </p15:guide>
        <p15:guide id="7" orient="horz" pos="688">
          <p15:clr>
            <a:srgbClr val="747775"/>
          </p15:clr>
        </p15:guide>
        <p15:guide id="8" pos="2937">
          <p15:clr>
            <a:srgbClr val="747775"/>
          </p15:clr>
        </p15:guide>
        <p15:guide id="9" pos="2765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861A721-6CD5-4ED1-B9DE-90CFDD1E072C}">
  <a:tblStyle styleId="{9861A721-6CD5-4ED1-B9DE-90CFDD1E072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7" d="100"/>
          <a:sy n="127" d="100"/>
        </p:scale>
        <p:origin x="136" y="80"/>
      </p:cViewPr>
      <p:guideLst>
        <p:guide orient="horz" pos="390"/>
        <p:guide pos="196"/>
        <p:guide orient="horz"/>
        <p:guide pos="5564"/>
        <p:guide orient="horz" pos="1168"/>
        <p:guide orient="horz" pos="3024"/>
        <p:guide orient="horz" pos="688"/>
        <p:guide pos="2937"/>
        <p:guide pos="276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18" Type="http://schemas.openxmlformats.org/officeDocument/2006/relationships/font" Target="fonts/font13.fntdata"/><Relationship Id="rId26" Type="http://schemas.openxmlformats.org/officeDocument/2006/relationships/font" Target="fonts/font21.fntdata"/><Relationship Id="rId3" Type="http://schemas.openxmlformats.org/officeDocument/2006/relationships/slide" Target="slides/slide2.xml"/><Relationship Id="rId21" Type="http://schemas.openxmlformats.org/officeDocument/2006/relationships/font" Target="fonts/font16.fntdata"/><Relationship Id="rId34" Type="http://schemas.openxmlformats.org/officeDocument/2006/relationships/presProps" Target="presProps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font" Target="fonts/font12.fntdata"/><Relationship Id="rId25" Type="http://schemas.openxmlformats.org/officeDocument/2006/relationships/font" Target="fonts/font20.fntdata"/><Relationship Id="rId33" Type="http://schemas.openxmlformats.org/officeDocument/2006/relationships/font" Target="fonts/font28.fntdata"/><Relationship Id="rId2" Type="http://schemas.openxmlformats.org/officeDocument/2006/relationships/slide" Target="slides/slide1.xml"/><Relationship Id="rId16" Type="http://schemas.openxmlformats.org/officeDocument/2006/relationships/font" Target="fonts/font11.fntdata"/><Relationship Id="rId20" Type="http://schemas.openxmlformats.org/officeDocument/2006/relationships/font" Target="fonts/font15.fntdata"/><Relationship Id="rId29" Type="http://schemas.openxmlformats.org/officeDocument/2006/relationships/font" Target="fonts/font24.fntdata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24" Type="http://schemas.openxmlformats.org/officeDocument/2006/relationships/font" Target="fonts/font19.fntdata"/><Relationship Id="rId32" Type="http://schemas.openxmlformats.org/officeDocument/2006/relationships/font" Target="fonts/font27.fntdata"/><Relationship Id="rId37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5" Type="http://schemas.openxmlformats.org/officeDocument/2006/relationships/font" Target="fonts/font10.fntdata"/><Relationship Id="rId23" Type="http://schemas.openxmlformats.org/officeDocument/2006/relationships/font" Target="fonts/font18.fntdata"/><Relationship Id="rId28" Type="http://schemas.openxmlformats.org/officeDocument/2006/relationships/font" Target="fonts/font23.fntdata"/><Relationship Id="rId36" Type="http://schemas.openxmlformats.org/officeDocument/2006/relationships/theme" Target="theme/theme1.xml"/><Relationship Id="rId10" Type="http://schemas.openxmlformats.org/officeDocument/2006/relationships/font" Target="fonts/font5.fntdata"/><Relationship Id="rId19" Type="http://schemas.openxmlformats.org/officeDocument/2006/relationships/font" Target="fonts/font14.fntdata"/><Relationship Id="rId31" Type="http://schemas.openxmlformats.org/officeDocument/2006/relationships/font" Target="fonts/font26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font" Target="fonts/font9.fntdata"/><Relationship Id="rId22" Type="http://schemas.openxmlformats.org/officeDocument/2006/relationships/font" Target="fonts/font17.fntdata"/><Relationship Id="rId27" Type="http://schemas.openxmlformats.org/officeDocument/2006/relationships/font" Target="fonts/font22.fntdata"/><Relationship Id="rId30" Type="http://schemas.openxmlformats.org/officeDocument/2006/relationships/font" Target="fonts/font25.fntdata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2848909475f_4_2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2848909475f_4_2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g289f3d5f111_1_3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3" name="Google Shape;663;g289f3d5f111_1_3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29161f96086_0_1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29161f96086_0_1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ACTION">
  <p:cSld name="CUSTOM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2"/>
          <p:cNvSpPr txBox="1"/>
          <p:nvPr/>
        </p:nvSpPr>
        <p:spPr>
          <a:xfrm>
            <a:off x="359125" y="208525"/>
            <a:ext cx="2490600" cy="2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DM Sans Light"/>
                <a:ea typeface="DM Sans Light"/>
                <a:cs typeface="DM Sans Light"/>
                <a:sym typeface="DM Sans Light"/>
              </a:rPr>
              <a:t>3-6-5:</a:t>
            </a:r>
            <a:endParaRPr sz="1000">
              <a:solidFill>
                <a:srgbClr val="000000"/>
              </a:solidFill>
              <a:latin typeface="DM Sans Light"/>
              <a:ea typeface="DM Sans Light"/>
              <a:cs typeface="DM Sans Light"/>
              <a:sym typeface="DM Sans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000000"/>
              </a:solidFill>
              <a:latin typeface="DM Sans Light"/>
              <a:ea typeface="DM Sans Light"/>
              <a:cs typeface="DM Sans Light"/>
              <a:sym typeface="DM Sans Light"/>
            </a:endParaRPr>
          </a:p>
        </p:txBody>
      </p:sp>
      <p:sp>
        <p:nvSpPr>
          <p:cNvPr id="51" name="Google Shape;51;p12"/>
          <p:cNvSpPr txBox="1"/>
          <p:nvPr/>
        </p:nvSpPr>
        <p:spPr>
          <a:xfrm>
            <a:off x="4064175" y="208525"/>
            <a:ext cx="4671000" cy="2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DM Sans Light"/>
                <a:ea typeface="DM Sans Light"/>
                <a:cs typeface="DM Sans Light"/>
                <a:sym typeface="DM Sans Light"/>
              </a:rPr>
              <a:t>E:</a:t>
            </a:r>
            <a:endParaRPr sz="1000">
              <a:solidFill>
                <a:srgbClr val="000000"/>
              </a:solidFill>
              <a:latin typeface="DM Sans Light"/>
              <a:ea typeface="DM Sans Light"/>
              <a:cs typeface="DM Sans Light"/>
              <a:sym typeface="DM Sans Light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000000"/>
              </a:solidFill>
              <a:latin typeface="DM Sans Light"/>
              <a:ea typeface="DM Sans Light"/>
              <a:cs typeface="DM Sans Light"/>
              <a:sym typeface="DM Sans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000000"/>
              </a:solidFill>
              <a:latin typeface="DM Sans Light"/>
              <a:ea typeface="DM Sans Light"/>
              <a:cs typeface="DM Sans Light"/>
              <a:sym typeface="DM Sans Light"/>
            </a:endParaRPr>
          </a:p>
        </p:txBody>
      </p:sp>
      <p:sp>
        <p:nvSpPr>
          <p:cNvPr id="52" name="Google Shape;52;p12"/>
          <p:cNvSpPr txBox="1"/>
          <p:nvPr/>
        </p:nvSpPr>
        <p:spPr>
          <a:xfrm>
            <a:off x="364750" y="1535175"/>
            <a:ext cx="4078200" cy="33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DM Sans"/>
                <a:ea typeface="DM Sans"/>
                <a:cs typeface="DM Sans"/>
                <a:sym typeface="DM Sans"/>
              </a:rPr>
              <a:t>Text</a:t>
            </a:r>
            <a:endParaRPr sz="90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DM Sans SemiBold"/>
                <a:ea typeface="DM Sans SemiBold"/>
                <a:cs typeface="DM Sans SemiBold"/>
                <a:sym typeface="DM Sans SemiBold"/>
              </a:rPr>
              <a:t>Title</a:t>
            </a:r>
            <a:endParaRPr sz="1200">
              <a:solidFill>
                <a:srgbClr val="000000"/>
              </a:solidFill>
              <a:latin typeface="DM Sans Light"/>
              <a:ea typeface="DM Sans Light"/>
              <a:cs typeface="DM Sans Light"/>
              <a:sym typeface="DM Sans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DM Sans Light"/>
                <a:ea typeface="DM Sans Light"/>
                <a:cs typeface="DM Sans Light"/>
                <a:sym typeface="DM Sans Light"/>
              </a:rPr>
              <a:t>Text</a:t>
            </a:r>
            <a:endParaRPr sz="900">
              <a:solidFill>
                <a:srgbClr val="000000"/>
              </a:solidFill>
              <a:latin typeface="DM Sans Light"/>
              <a:ea typeface="DM Sans Light"/>
              <a:cs typeface="DM Sans Light"/>
              <a:sym typeface="DM Sans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M Sans Light"/>
              <a:ea typeface="DM Sans Light"/>
              <a:cs typeface="DM Sans Light"/>
              <a:sym typeface="DM Sans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DM Sans SemiBold"/>
                <a:ea typeface="DM Sans SemiBold"/>
                <a:cs typeface="DM Sans SemiBold"/>
                <a:sym typeface="DM Sans SemiBold"/>
              </a:rPr>
              <a:t>Title</a:t>
            </a:r>
            <a:endParaRPr sz="1600">
              <a:solidFill>
                <a:srgbClr val="000000"/>
              </a:solidFill>
              <a:latin typeface="DM Sans SemiBold"/>
              <a:ea typeface="DM Sans SemiBold"/>
              <a:cs typeface="DM Sans SemiBold"/>
              <a:sym typeface="DM Sans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DM Sans"/>
                <a:ea typeface="DM Sans"/>
                <a:cs typeface="DM Sans"/>
                <a:sym typeface="DM Sans"/>
              </a:rPr>
              <a:t>Text</a:t>
            </a:r>
            <a:endParaRPr sz="900">
              <a:solidFill>
                <a:srgbClr val="000000"/>
              </a:solidFill>
              <a:latin typeface="DM Sans Light"/>
              <a:ea typeface="DM Sans Light"/>
              <a:cs typeface="DM Sans Light"/>
              <a:sym typeface="DM Sans Light"/>
            </a:endParaRPr>
          </a:p>
        </p:txBody>
      </p:sp>
      <p:sp>
        <p:nvSpPr>
          <p:cNvPr id="53" name="Google Shape;53;p12"/>
          <p:cNvSpPr txBox="1"/>
          <p:nvPr/>
        </p:nvSpPr>
        <p:spPr>
          <a:xfrm>
            <a:off x="4662475" y="1535150"/>
            <a:ext cx="4078200" cy="33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DM Sans SemiBold"/>
                <a:ea typeface="DM Sans SemiBold"/>
                <a:cs typeface="DM Sans SemiBold"/>
                <a:sym typeface="DM Sans SemiBold"/>
              </a:rPr>
              <a:t>Title</a:t>
            </a:r>
            <a:endParaRPr sz="1600">
              <a:solidFill>
                <a:srgbClr val="000000"/>
              </a:solidFill>
              <a:latin typeface="DM Sans SemiBold"/>
              <a:ea typeface="DM Sans SemiBold"/>
              <a:cs typeface="DM Sans SemiBold"/>
              <a:sym typeface="DM Sans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DM Sans Light"/>
                <a:ea typeface="DM Sans Light"/>
                <a:cs typeface="DM Sans Light"/>
                <a:sym typeface="DM Sans Light"/>
              </a:rPr>
              <a:t>Text</a:t>
            </a:r>
            <a:endParaRPr sz="900">
              <a:solidFill>
                <a:srgbClr val="000000"/>
              </a:solidFill>
              <a:latin typeface="DM Sans Light"/>
              <a:ea typeface="DM Sans Light"/>
              <a:cs typeface="DM Sans Light"/>
              <a:sym typeface="DM Sans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M Sans Light"/>
              <a:ea typeface="DM Sans Light"/>
              <a:cs typeface="DM Sans Light"/>
              <a:sym typeface="DM Sans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DM Sans SemiBold"/>
                <a:ea typeface="DM Sans SemiBold"/>
                <a:cs typeface="DM Sans SemiBold"/>
                <a:sym typeface="DM Sans SemiBold"/>
              </a:rPr>
              <a:t>Title</a:t>
            </a:r>
            <a:endParaRPr sz="1600">
              <a:solidFill>
                <a:srgbClr val="000000"/>
              </a:solidFill>
              <a:latin typeface="DM Sans SemiBold"/>
              <a:ea typeface="DM Sans SemiBold"/>
              <a:cs typeface="DM Sans SemiBold"/>
              <a:sym typeface="DM Sans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DM Sans Light"/>
                <a:ea typeface="DM Sans Light"/>
                <a:cs typeface="DM Sans Light"/>
                <a:sym typeface="DM Sans Light"/>
              </a:rPr>
              <a:t>Text</a:t>
            </a:r>
            <a:endParaRPr sz="900">
              <a:solidFill>
                <a:srgbClr val="000000"/>
              </a:solidFill>
              <a:latin typeface="DM Sans Light"/>
              <a:ea typeface="DM Sans Light"/>
              <a:cs typeface="DM Sans Light"/>
              <a:sym typeface="DM Sans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latin typeface="DM Sans Light"/>
              <a:ea typeface="DM Sans Light"/>
              <a:cs typeface="DM Sans Light"/>
              <a:sym typeface="DM Sans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DM Sans SemiBold"/>
                <a:ea typeface="DM Sans SemiBold"/>
                <a:cs typeface="DM Sans SemiBold"/>
                <a:sym typeface="DM Sans SemiBold"/>
              </a:rPr>
              <a:t>Title</a:t>
            </a:r>
            <a:endParaRPr sz="1600">
              <a:solidFill>
                <a:srgbClr val="000000"/>
              </a:solidFill>
              <a:latin typeface="DM Sans SemiBold"/>
              <a:ea typeface="DM Sans SemiBold"/>
              <a:cs typeface="DM Sans SemiBold"/>
              <a:sym typeface="DM Sans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DM Sans Light"/>
                <a:ea typeface="DM Sans Light"/>
                <a:cs typeface="DM Sans Light"/>
                <a:sym typeface="DM Sans Light"/>
              </a:rPr>
              <a:t>Text</a:t>
            </a:r>
            <a:endParaRPr sz="900">
              <a:solidFill>
                <a:srgbClr val="000000"/>
              </a:solidFill>
              <a:latin typeface="DM Sans Light"/>
              <a:ea typeface="DM Sans Light"/>
              <a:cs typeface="DM Sans Light"/>
              <a:sym typeface="DM Sans Light"/>
            </a:endParaRPr>
          </a:p>
        </p:txBody>
      </p:sp>
      <p:cxnSp>
        <p:nvCxnSpPr>
          <p:cNvPr id="54" name="Google Shape;54;p12"/>
          <p:cNvCxnSpPr/>
          <p:nvPr/>
        </p:nvCxnSpPr>
        <p:spPr>
          <a:xfrm>
            <a:off x="417050" y="521300"/>
            <a:ext cx="82713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5" name="Google Shape;55;p12"/>
          <p:cNvSpPr txBox="1"/>
          <p:nvPr/>
        </p:nvSpPr>
        <p:spPr>
          <a:xfrm>
            <a:off x="363200" y="598500"/>
            <a:ext cx="8325300" cy="9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DM Sans SemiBold"/>
                <a:ea typeface="DM Sans SemiBold"/>
                <a:cs typeface="DM Sans SemiBold"/>
                <a:sym typeface="DM Sans SemiBold"/>
              </a:rPr>
              <a:t>Title</a:t>
            </a:r>
            <a:endParaRPr sz="2400">
              <a:solidFill>
                <a:srgbClr val="000000"/>
              </a:solidFill>
              <a:latin typeface="DM Sans SemiBold"/>
              <a:ea typeface="DM Sans SemiBold"/>
              <a:cs typeface="DM Sans SemiBold"/>
              <a:sym typeface="DM Sans SemiBold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AND_BODY_1">
  <p:cSld name="TITLE_AND_BODY_1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AND_BODY_2">
  <p:cSld name="TITLE_AND_BODY_2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 action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8" name="Google Shape;18;p4"/>
          <p:cNvSpPr txBox="1"/>
          <p:nvPr/>
        </p:nvSpPr>
        <p:spPr>
          <a:xfrm>
            <a:off x="359125" y="557350"/>
            <a:ext cx="4078200" cy="41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>
              <a:solidFill>
                <a:schemeClr val="dk1"/>
              </a:solidFill>
              <a:latin typeface="DM Sans SemiBold"/>
              <a:ea typeface="DM Sans SemiBold"/>
              <a:cs typeface="DM Sans SemiBold"/>
              <a:sym typeface="DM Sans SemiBold"/>
            </a:endParaRPr>
          </a:p>
        </p:txBody>
      </p:sp>
      <p:sp>
        <p:nvSpPr>
          <p:cNvPr id="19" name="Google Shape;19;p4"/>
          <p:cNvSpPr txBox="1"/>
          <p:nvPr/>
        </p:nvSpPr>
        <p:spPr>
          <a:xfrm>
            <a:off x="359125" y="208525"/>
            <a:ext cx="2490600" cy="2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DM Sans Light"/>
                <a:ea typeface="DM Sans Light"/>
                <a:cs typeface="DM Sans Light"/>
                <a:sym typeface="DM Sans Light"/>
              </a:rPr>
              <a:t>3-6-5: </a:t>
            </a:r>
            <a:endParaRPr sz="1000">
              <a:solidFill>
                <a:srgbClr val="000000"/>
              </a:solidFill>
              <a:latin typeface="DM Sans Light"/>
              <a:ea typeface="DM Sans Light"/>
              <a:cs typeface="DM Sans Light"/>
              <a:sym typeface="DM Sans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000000"/>
              </a:solidFill>
              <a:latin typeface="DM Sans Light"/>
              <a:ea typeface="DM Sans Light"/>
              <a:cs typeface="DM Sans Light"/>
              <a:sym typeface="DM Sans Light"/>
            </a:endParaRPr>
          </a:p>
        </p:txBody>
      </p:sp>
      <p:sp>
        <p:nvSpPr>
          <p:cNvPr id="20" name="Google Shape;20;p4"/>
          <p:cNvSpPr txBox="1"/>
          <p:nvPr/>
        </p:nvSpPr>
        <p:spPr>
          <a:xfrm>
            <a:off x="4064175" y="208525"/>
            <a:ext cx="4671000" cy="2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DM Sans Light"/>
                <a:ea typeface="DM Sans Light"/>
                <a:cs typeface="DM Sans Light"/>
                <a:sym typeface="DM Sans Light"/>
              </a:rPr>
              <a:t>A: </a:t>
            </a:r>
            <a:endParaRPr sz="1000">
              <a:solidFill>
                <a:srgbClr val="000000"/>
              </a:solidFill>
              <a:latin typeface="DM Sans Light"/>
              <a:ea typeface="DM Sans Light"/>
              <a:cs typeface="DM Sans Light"/>
              <a:sym typeface="DM Sans Light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000000"/>
              </a:solidFill>
              <a:latin typeface="DM Sans Light"/>
              <a:ea typeface="DM Sans Light"/>
              <a:cs typeface="DM Sans Light"/>
              <a:sym typeface="DM Sans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000000"/>
              </a:solidFill>
              <a:latin typeface="DM Sans Light"/>
              <a:ea typeface="DM Sans Light"/>
              <a:cs typeface="DM Sans Light"/>
              <a:sym typeface="DM Sans Light"/>
            </a:endParaRPr>
          </a:p>
        </p:txBody>
      </p:sp>
      <p:sp>
        <p:nvSpPr>
          <p:cNvPr id="21" name="Google Shape;21;p4"/>
          <p:cNvSpPr txBox="1"/>
          <p:nvPr/>
        </p:nvSpPr>
        <p:spPr>
          <a:xfrm>
            <a:off x="4656850" y="557350"/>
            <a:ext cx="4078200" cy="41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  <a:highlight>
                <a:srgbClr val="274E13"/>
              </a:highlight>
              <a:latin typeface="DM Sans Light"/>
              <a:ea typeface="DM Sans Light"/>
              <a:cs typeface="DM Sans Light"/>
              <a:sym typeface="DM Sans Light"/>
            </a:endParaRPr>
          </a:p>
        </p:txBody>
      </p:sp>
      <p:cxnSp>
        <p:nvCxnSpPr>
          <p:cNvPr id="22" name="Google Shape;22;p4"/>
          <p:cNvCxnSpPr/>
          <p:nvPr/>
        </p:nvCxnSpPr>
        <p:spPr>
          <a:xfrm>
            <a:off x="417050" y="521300"/>
            <a:ext cx="82713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latin typeface="DM Sans"/>
                <a:ea typeface="DM Sans"/>
                <a:cs typeface="DM Sans"/>
                <a:sym typeface="DM Sans"/>
              </a:defRPr>
            </a:lvl1pPr>
            <a:lvl2pPr lvl="1">
              <a:buNone/>
              <a:defRPr>
                <a:latin typeface="DM Sans"/>
                <a:ea typeface="DM Sans"/>
                <a:cs typeface="DM Sans"/>
                <a:sym typeface="DM Sans"/>
              </a:defRPr>
            </a:lvl2pPr>
            <a:lvl3pPr lvl="2">
              <a:buNone/>
              <a:defRPr>
                <a:latin typeface="DM Sans"/>
                <a:ea typeface="DM Sans"/>
                <a:cs typeface="DM Sans"/>
                <a:sym typeface="DM Sans"/>
              </a:defRPr>
            </a:lvl3pPr>
            <a:lvl4pPr lvl="3">
              <a:buNone/>
              <a:defRPr>
                <a:latin typeface="DM Sans"/>
                <a:ea typeface="DM Sans"/>
                <a:cs typeface="DM Sans"/>
                <a:sym typeface="DM Sans"/>
              </a:defRPr>
            </a:lvl4pPr>
            <a:lvl5pPr lvl="4">
              <a:buNone/>
              <a:defRPr>
                <a:latin typeface="DM Sans"/>
                <a:ea typeface="DM Sans"/>
                <a:cs typeface="DM Sans"/>
                <a:sym typeface="DM Sans"/>
              </a:defRPr>
            </a:lvl5pPr>
            <a:lvl6pPr lvl="5">
              <a:buNone/>
              <a:defRPr>
                <a:latin typeface="DM Sans"/>
                <a:ea typeface="DM Sans"/>
                <a:cs typeface="DM Sans"/>
                <a:sym typeface="DM Sans"/>
              </a:defRPr>
            </a:lvl6pPr>
            <a:lvl7pPr lvl="6">
              <a:buNone/>
              <a:defRPr>
                <a:latin typeface="DM Sans"/>
                <a:ea typeface="DM Sans"/>
                <a:cs typeface="DM Sans"/>
                <a:sym typeface="DM Sans"/>
              </a:defRPr>
            </a:lvl7pPr>
            <a:lvl8pPr lvl="7">
              <a:buNone/>
              <a:defRPr>
                <a:latin typeface="DM Sans"/>
                <a:ea typeface="DM Sans"/>
                <a:cs typeface="DM Sans"/>
                <a:sym typeface="DM Sans"/>
              </a:defRPr>
            </a:lvl8pPr>
            <a:lvl9pPr lvl="8">
              <a:buNone/>
              <a:defRPr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6" name="Google Shape;46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 Light"/>
              <a:buChar char="●"/>
              <a:defRPr sz="1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○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■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●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○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■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●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○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■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8" r:id="rId10"/>
    <p:sldLayoutId id="2147483659" r:id="rId11"/>
    <p:sldLayoutId id="2147483661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jp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EFC"/>
        </a:solidFill>
        <a:effectLst/>
      </p:bgPr>
    </p:bg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Google Shape;308;p32"/>
          <p:cNvPicPr preferRelativeResize="0"/>
          <p:nvPr/>
        </p:nvPicPr>
        <p:blipFill rotWithShape="1">
          <a:blip r:embed="rId3">
            <a:alphaModFix/>
          </a:blip>
          <a:srcRect l="22367" r="2726"/>
          <a:stretch/>
        </p:blipFill>
        <p:spPr>
          <a:xfrm>
            <a:off x="4648200" y="1142475"/>
            <a:ext cx="4184100" cy="3646551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p32"/>
          <p:cNvSpPr txBox="1"/>
          <p:nvPr/>
        </p:nvSpPr>
        <p:spPr>
          <a:xfrm>
            <a:off x="307300" y="619000"/>
            <a:ext cx="4779000" cy="21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4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Leading-edge climate action must look beyond ‘carbon tunnel vision’, to initiate a Just Transition. </a:t>
            </a:r>
            <a:endParaRPr sz="2400" b="1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7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5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0" name="Google Shape;310;p32"/>
          <p:cNvSpPr txBox="1"/>
          <p:nvPr/>
        </p:nvSpPr>
        <p:spPr>
          <a:xfrm>
            <a:off x="311700" y="2303150"/>
            <a:ext cx="4184100" cy="23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The case for reducing greenhouse gas emissions, and the means by which to do so, are familiar, albeit difficult. But the climate emergency comprises a range of factors that impact human and nonhuman life and environments across the globe. Meaningful climate action needs to look beyond ‘carbon tunnel vision’. </a:t>
            </a:r>
            <a:endParaRPr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In attempting to address the climate emergency holistically, Newham can initiate its Just Transition. </a:t>
            </a:r>
            <a:endParaRPr>
              <a:solidFill>
                <a:schemeClr val="dk1"/>
              </a:solidFill>
              <a:highlight>
                <a:schemeClr val="accent5"/>
              </a:highlight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311" name="Google Shape;311;p32"/>
          <p:cNvSpPr txBox="1"/>
          <p:nvPr/>
        </p:nvSpPr>
        <p:spPr>
          <a:xfrm>
            <a:off x="7048025" y="1528800"/>
            <a:ext cx="45300" cy="123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BM Plex Sans Light"/>
              <a:ea typeface="IBM Plex Sans Light"/>
              <a:cs typeface="IBM Plex Sans Light"/>
              <a:sym typeface="IBM Plex Sans Light"/>
            </a:endParaRPr>
          </a:p>
        </p:txBody>
      </p:sp>
      <p:pic>
        <p:nvPicPr>
          <p:cNvPr id="312" name="Google Shape;312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3" cy="370578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Google Shape;313;p32"/>
          <p:cNvSpPr txBox="1">
            <a:spLocks noGrp="1"/>
          </p:cNvSpPr>
          <p:nvPr>
            <p:ph type="sldNum" idx="12"/>
          </p:nvPr>
        </p:nvSpPr>
        <p:spPr>
          <a:xfrm>
            <a:off x="8472458" y="-1152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600">
                <a:latin typeface="Calibri"/>
                <a:ea typeface="Calibri"/>
                <a:cs typeface="Calibri"/>
                <a:sym typeface="Calibri"/>
              </a:rPr>
              <a:t>1</a:t>
            </a:fld>
            <a:endParaRPr sz="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32"/>
          <p:cNvSpPr txBox="1"/>
          <p:nvPr/>
        </p:nvSpPr>
        <p:spPr>
          <a:xfrm>
            <a:off x="311700" y="0"/>
            <a:ext cx="1862700" cy="1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latin typeface="Helvetica Neue"/>
                <a:ea typeface="Helvetica Neue"/>
                <a:cs typeface="Helvetica Neue"/>
                <a:sym typeface="Helvetica Neue"/>
              </a:rPr>
              <a:t>Newham’s Just Transition Plan</a:t>
            </a:r>
            <a:endParaRPr sz="800" b="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315" name="Google Shape;315;p32"/>
          <p:cNvCxnSpPr/>
          <p:nvPr/>
        </p:nvCxnSpPr>
        <p:spPr>
          <a:xfrm>
            <a:off x="400525" y="241300"/>
            <a:ext cx="14934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16" name="Google Shape;316;p32"/>
          <p:cNvSpPr txBox="1"/>
          <p:nvPr/>
        </p:nvSpPr>
        <p:spPr>
          <a:xfrm>
            <a:off x="3120000" y="41125"/>
            <a:ext cx="1269900" cy="1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Helvetica Neue"/>
                <a:ea typeface="Helvetica Neue"/>
                <a:cs typeface="Helvetica Neue"/>
                <a:sym typeface="Helvetica Neue"/>
              </a:rPr>
              <a:t>The Bigger Picture</a:t>
            </a:r>
            <a:endParaRPr sz="9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EFC"/>
        </a:solidFill>
        <a:effectLst/>
      </p:bgPr>
    </p:bg>
    <p:spTree>
      <p:nvGrpSpPr>
        <p:cNvPr id="1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65" name="Google Shape;665;p53"/>
          <p:cNvCxnSpPr>
            <a:stCxn id="666" idx="2"/>
            <a:endCxn id="667" idx="0"/>
          </p:cNvCxnSpPr>
          <p:nvPr/>
        </p:nvCxnSpPr>
        <p:spPr>
          <a:xfrm>
            <a:off x="1296163" y="2957450"/>
            <a:ext cx="2201700" cy="1145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668" name="Google Shape;668;p53"/>
          <p:cNvCxnSpPr>
            <a:stCxn id="666" idx="2"/>
            <a:endCxn id="669" idx="3"/>
          </p:cNvCxnSpPr>
          <p:nvPr/>
        </p:nvCxnSpPr>
        <p:spPr>
          <a:xfrm>
            <a:off x="1296163" y="2957450"/>
            <a:ext cx="7508700" cy="5853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670" name="Google Shape;670;p53"/>
          <p:cNvCxnSpPr>
            <a:stCxn id="669" idx="1"/>
            <a:endCxn id="671" idx="3"/>
          </p:cNvCxnSpPr>
          <p:nvPr/>
        </p:nvCxnSpPr>
        <p:spPr>
          <a:xfrm rot="10800000">
            <a:off x="2230075" y="3534350"/>
            <a:ext cx="4683000" cy="8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672" name="Google Shape;672;p53"/>
          <p:cNvSpPr txBox="1"/>
          <p:nvPr/>
        </p:nvSpPr>
        <p:spPr>
          <a:xfrm>
            <a:off x="6841350" y="1872950"/>
            <a:ext cx="2049900" cy="3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Planetary Boundaries</a:t>
            </a:r>
            <a:endParaRPr b="1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73" name="Google Shape;673;p53"/>
          <p:cNvSpPr txBox="1"/>
          <p:nvPr/>
        </p:nvSpPr>
        <p:spPr>
          <a:xfrm>
            <a:off x="2486250" y="1872950"/>
            <a:ext cx="2009400" cy="3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Essential Services</a:t>
            </a:r>
            <a:endParaRPr b="1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74" name="Google Shape;674;p53"/>
          <p:cNvSpPr txBox="1"/>
          <p:nvPr/>
        </p:nvSpPr>
        <p:spPr>
          <a:xfrm>
            <a:off x="311700" y="1872950"/>
            <a:ext cx="20499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Health and wellbeing</a:t>
            </a:r>
            <a:endParaRPr b="1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75" name="Google Shape;675;p53"/>
          <p:cNvSpPr txBox="1"/>
          <p:nvPr/>
        </p:nvSpPr>
        <p:spPr>
          <a:xfrm>
            <a:off x="4620750" y="1872950"/>
            <a:ext cx="20955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Economic Prosperity</a:t>
            </a:r>
            <a:endParaRPr b="1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676" name="Google Shape;676;p53"/>
          <p:cNvCxnSpPr>
            <a:stCxn id="677" idx="2"/>
            <a:endCxn id="678" idx="3"/>
          </p:cNvCxnSpPr>
          <p:nvPr/>
        </p:nvCxnSpPr>
        <p:spPr>
          <a:xfrm rot="10800000">
            <a:off x="4429438" y="4527713"/>
            <a:ext cx="1215600" cy="283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679" name="Google Shape;679;p53"/>
          <p:cNvCxnSpPr>
            <a:stCxn id="677" idx="0"/>
            <a:endCxn id="680" idx="2"/>
          </p:cNvCxnSpPr>
          <p:nvPr/>
        </p:nvCxnSpPr>
        <p:spPr>
          <a:xfrm rot="10800000">
            <a:off x="5645038" y="3908213"/>
            <a:ext cx="0" cy="2031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681" name="Google Shape;681;p53"/>
          <p:cNvCxnSpPr>
            <a:stCxn id="680" idx="0"/>
            <a:endCxn id="682" idx="2"/>
          </p:cNvCxnSpPr>
          <p:nvPr/>
        </p:nvCxnSpPr>
        <p:spPr>
          <a:xfrm rot="10800000">
            <a:off x="5645025" y="2777551"/>
            <a:ext cx="0" cy="3912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683" name="Google Shape;683;p53"/>
          <p:cNvCxnSpPr>
            <a:stCxn id="684" idx="0"/>
            <a:endCxn id="671" idx="2"/>
          </p:cNvCxnSpPr>
          <p:nvPr/>
        </p:nvCxnSpPr>
        <p:spPr>
          <a:xfrm rot="10800000" flipH="1">
            <a:off x="1272288" y="3884138"/>
            <a:ext cx="12000" cy="2271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685" name="Google Shape;685;p53"/>
          <p:cNvCxnSpPr>
            <a:stCxn id="671" idx="0"/>
            <a:endCxn id="666" idx="2"/>
          </p:cNvCxnSpPr>
          <p:nvPr/>
        </p:nvCxnSpPr>
        <p:spPr>
          <a:xfrm rot="10800000" flipH="1">
            <a:off x="1284288" y="2957450"/>
            <a:ext cx="12000" cy="2271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686" name="Google Shape;686;p53"/>
          <p:cNvCxnSpPr>
            <a:endCxn id="687" idx="2"/>
          </p:cNvCxnSpPr>
          <p:nvPr/>
        </p:nvCxnSpPr>
        <p:spPr>
          <a:xfrm rot="10800000">
            <a:off x="3483625" y="3912501"/>
            <a:ext cx="40500" cy="4620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688" name="Google Shape;688;p53"/>
          <p:cNvCxnSpPr>
            <a:stCxn id="687" idx="0"/>
            <a:endCxn id="689" idx="2"/>
          </p:cNvCxnSpPr>
          <p:nvPr/>
        </p:nvCxnSpPr>
        <p:spPr>
          <a:xfrm rot="10800000">
            <a:off x="3483625" y="2974101"/>
            <a:ext cx="0" cy="1989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690" name="Google Shape;690;p53"/>
          <p:cNvCxnSpPr>
            <a:stCxn id="687" idx="3"/>
            <a:endCxn id="680" idx="2"/>
          </p:cNvCxnSpPr>
          <p:nvPr/>
        </p:nvCxnSpPr>
        <p:spPr>
          <a:xfrm>
            <a:off x="4429525" y="3542751"/>
            <a:ext cx="1215600" cy="365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691" name="Google Shape;691;p53"/>
          <p:cNvCxnSpPr>
            <a:stCxn id="682" idx="2"/>
            <a:endCxn id="689" idx="3"/>
          </p:cNvCxnSpPr>
          <p:nvPr/>
        </p:nvCxnSpPr>
        <p:spPr>
          <a:xfrm rot="10800000">
            <a:off x="4429425" y="2624246"/>
            <a:ext cx="1215600" cy="1533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692" name="Google Shape;692;p53"/>
          <p:cNvCxnSpPr>
            <a:stCxn id="693" idx="2"/>
            <a:endCxn id="677" idx="1"/>
          </p:cNvCxnSpPr>
          <p:nvPr/>
        </p:nvCxnSpPr>
        <p:spPr>
          <a:xfrm flipH="1">
            <a:off x="4699225" y="2973963"/>
            <a:ext cx="3177300" cy="14871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694" name="Google Shape;694;p53"/>
          <p:cNvCxnSpPr>
            <a:endCxn id="684" idx="0"/>
          </p:cNvCxnSpPr>
          <p:nvPr/>
        </p:nvCxnSpPr>
        <p:spPr>
          <a:xfrm flipH="1">
            <a:off x="1272288" y="2882738"/>
            <a:ext cx="6553800" cy="1228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695" name="Google Shape;695;p53"/>
          <p:cNvCxnSpPr/>
          <p:nvPr/>
        </p:nvCxnSpPr>
        <p:spPr>
          <a:xfrm>
            <a:off x="5189675" y="2624250"/>
            <a:ext cx="2669400" cy="5487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696" name="Google Shape;696;p53"/>
          <p:cNvCxnSpPr/>
          <p:nvPr/>
        </p:nvCxnSpPr>
        <p:spPr>
          <a:xfrm>
            <a:off x="5189675" y="2624250"/>
            <a:ext cx="2669400" cy="349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697" name="Google Shape;697;p53"/>
          <p:cNvCxnSpPr>
            <a:stCxn id="678" idx="0"/>
            <a:endCxn id="680" idx="2"/>
          </p:cNvCxnSpPr>
          <p:nvPr/>
        </p:nvCxnSpPr>
        <p:spPr>
          <a:xfrm rot="10800000" flipH="1">
            <a:off x="3483525" y="3908251"/>
            <a:ext cx="2161500" cy="2697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698" name="Google Shape;698;p53"/>
          <p:cNvCxnSpPr>
            <a:stCxn id="687" idx="3"/>
            <a:endCxn id="684" idx="1"/>
          </p:cNvCxnSpPr>
          <p:nvPr/>
        </p:nvCxnSpPr>
        <p:spPr>
          <a:xfrm flipH="1">
            <a:off x="326425" y="3542751"/>
            <a:ext cx="4103100" cy="9183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699" name="Google Shape;699;p53"/>
          <p:cNvCxnSpPr>
            <a:stCxn id="687" idx="0"/>
            <a:endCxn id="682" idx="2"/>
          </p:cNvCxnSpPr>
          <p:nvPr/>
        </p:nvCxnSpPr>
        <p:spPr>
          <a:xfrm rot="10800000" flipH="1">
            <a:off x="3483625" y="2777601"/>
            <a:ext cx="2161500" cy="395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dot"/>
            <a:round/>
            <a:headEnd type="none" w="med" len="med"/>
            <a:tailEnd type="none" w="med" len="med"/>
          </a:ln>
        </p:spPr>
      </p:cxnSp>
      <p:grpSp>
        <p:nvGrpSpPr>
          <p:cNvPr id="700" name="Google Shape;700;p53"/>
          <p:cNvGrpSpPr/>
          <p:nvPr/>
        </p:nvGrpSpPr>
        <p:grpSpPr>
          <a:xfrm>
            <a:off x="326388" y="2257850"/>
            <a:ext cx="8496038" cy="2553063"/>
            <a:chOff x="326388" y="2257850"/>
            <a:chExt cx="8496038" cy="2553063"/>
          </a:xfrm>
        </p:grpSpPr>
        <p:sp>
          <p:nvSpPr>
            <p:cNvPr id="693" name="Google Shape;693;p53"/>
            <p:cNvSpPr/>
            <p:nvPr/>
          </p:nvSpPr>
          <p:spPr>
            <a:xfrm>
              <a:off x="6930625" y="2274363"/>
              <a:ext cx="1891800" cy="699600"/>
            </a:xfrm>
            <a:prstGeom prst="rect">
              <a:avLst/>
            </a:prstGeom>
            <a:solidFill>
              <a:srgbClr val="F6F6F6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Newham is among six London boroughs particularly exposed to extreme flood and overheating risks relating to climate change.</a:t>
              </a:r>
              <a:endParaRPr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669" name="Google Shape;669;p53"/>
            <p:cNvSpPr/>
            <p:nvPr/>
          </p:nvSpPr>
          <p:spPr>
            <a:xfrm>
              <a:off x="6913075" y="3192950"/>
              <a:ext cx="1891800" cy="699600"/>
            </a:xfrm>
            <a:prstGeom prst="rect">
              <a:avLst/>
            </a:prstGeom>
            <a:solidFill>
              <a:srgbClr val="F6F6F6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There were 41 callouts to grass fires in Newham during the July 2022 heatwaves: three times as many as in the same month in 2021.</a:t>
              </a:r>
              <a:endParaRPr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682" name="Google Shape;682;p53"/>
            <p:cNvSpPr/>
            <p:nvPr/>
          </p:nvSpPr>
          <p:spPr>
            <a:xfrm>
              <a:off x="4699125" y="2274446"/>
              <a:ext cx="1891800" cy="503100"/>
            </a:xfrm>
            <a:prstGeom prst="rect">
              <a:avLst/>
            </a:prstGeom>
            <a:solidFill>
              <a:srgbClr val="F6F6F6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solidFill>
                    <a:srgbClr val="434343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1 in 2 children in the borough live in poverty.</a:t>
              </a:r>
              <a:endParaRPr sz="800">
                <a:solidFill>
                  <a:srgbClr val="43434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666" name="Google Shape;666;p53"/>
            <p:cNvSpPr/>
            <p:nvPr/>
          </p:nvSpPr>
          <p:spPr>
            <a:xfrm>
              <a:off x="350263" y="2257850"/>
              <a:ext cx="1891800" cy="699600"/>
            </a:xfrm>
            <a:prstGeom prst="rect">
              <a:avLst/>
            </a:prstGeom>
            <a:solidFill>
              <a:srgbClr val="F6F6F6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Newham residents experience the highest rates of death attributable to air pollution in London (1/7 deaths in 2019).</a:t>
              </a:r>
              <a:endParaRPr sz="800">
                <a:solidFill>
                  <a:srgbClr val="43434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671" name="Google Shape;671;p53"/>
            <p:cNvSpPr/>
            <p:nvPr/>
          </p:nvSpPr>
          <p:spPr>
            <a:xfrm>
              <a:off x="338388" y="3184550"/>
              <a:ext cx="1891800" cy="699600"/>
            </a:xfrm>
            <a:prstGeom prst="rect">
              <a:avLst/>
            </a:prstGeom>
            <a:solidFill>
              <a:srgbClr val="F6F6F6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solidFill>
                    <a:srgbClr val="434343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According to a 2020 British Heart Foundation study, Newham has the worst levels of fine particulate matter pollution (PM 2.5 ) in the whole of the UK.</a:t>
              </a:r>
              <a:endParaRPr sz="800">
                <a:solidFill>
                  <a:srgbClr val="43434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684" name="Google Shape;684;p53"/>
            <p:cNvSpPr/>
            <p:nvPr/>
          </p:nvSpPr>
          <p:spPr>
            <a:xfrm>
              <a:off x="326388" y="4111238"/>
              <a:ext cx="1891800" cy="699600"/>
            </a:xfrm>
            <a:prstGeom prst="rect">
              <a:avLst/>
            </a:prstGeom>
            <a:solidFill>
              <a:srgbClr val="F6F6F6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solidFill>
                    <a:srgbClr val="434343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726 people in Newham died of Covid-19 between March 2020 and April 2021. Newham’s mortality rate was more than double England’s average.</a:t>
              </a:r>
              <a:endParaRPr sz="800">
                <a:solidFill>
                  <a:srgbClr val="43434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687" name="Google Shape;687;p53"/>
            <p:cNvSpPr/>
            <p:nvPr/>
          </p:nvSpPr>
          <p:spPr>
            <a:xfrm>
              <a:off x="2537725" y="3173001"/>
              <a:ext cx="1891800" cy="739500"/>
            </a:xfrm>
            <a:prstGeom prst="rect">
              <a:avLst/>
            </a:prstGeom>
            <a:solidFill>
              <a:srgbClr val="F6F6F6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solidFill>
                    <a:srgbClr val="434343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Newham has the highest number of households in temporary and non-secure housing in the UK.</a:t>
              </a:r>
              <a:endParaRPr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677" name="Google Shape;677;p53"/>
            <p:cNvSpPr/>
            <p:nvPr/>
          </p:nvSpPr>
          <p:spPr>
            <a:xfrm>
              <a:off x="4699138" y="4111313"/>
              <a:ext cx="1891800" cy="699600"/>
            </a:xfrm>
            <a:prstGeom prst="rect">
              <a:avLst/>
            </a:prstGeom>
            <a:solidFill>
              <a:srgbClr val="F6F6F6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solidFill>
                    <a:srgbClr val="434343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A quarter of Newham neighbourhoods are in the 20% of most deprived neighbourhoods in the country. </a:t>
              </a:r>
              <a:endParaRPr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680" name="Google Shape;680;p53"/>
            <p:cNvSpPr/>
            <p:nvPr/>
          </p:nvSpPr>
          <p:spPr>
            <a:xfrm>
              <a:off x="4699125" y="3168751"/>
              <a:ext cx="1891800" cy="739500"/>
            </a:xfrm>
            <a:prstGeom prst="rect">
              <a:avLst/>
            </a:prstGeom>
            <a:solidFill>
              <a:srgbClr val="F6F6F6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solidFill>
                    <a:srgbClr val="434343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Over a quarter of Newham residents are paid below the London Living wage. After housing costs, almost half of Newham residents live in poverty.</a:t>
              </a:r>
              <a:endParaRPr sz="800">
                <a:solidFill>
                  <a:srgbClr val="43434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689" name="Google Shape;689;p53"/>
            <p:cNvSpPr/>
            <p:nvPr/>
          </p:nvSpPr>
          <p:spPr>
            <a:xfrm>
              <a:off x="2537725" y="2274438"/>
              <a:ext cx="1891800" cy="699600"/>
            </a:xfrm>
            <a:prstGeom prst="rect">
              <a:avLst/>
            </a:prstGeom>
            <a:solidFill>
              <a:srgbClr val="F6F6F6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solidFill>
                    <a:srgbClr val="434343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Some 35.5 percent of all homes in Newham are now owned by private property owners. Average rent represents 65% of average wages, compared to 30% across the UK.</a:t>
              </a:r>
              <a:endParaRPr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667" name="Google Shape;667;p53"/>
            <p:cNvSpPr/>
            <p:nvPr/>
          </p:nvSpPr>
          <p:spPr>
            <a:xfrm>
              <a:off x="2551900" y="4102938"/>
              <a:ext cx="1891800" cy="699600"/>
            </a:xfrm>
            <a:prstGeom prst="rect">
              <a:avLst/>
            </a:prstGeom>
            <a:solidFill>
              <a:srgbClr val="F6F6F6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solidFill>
                    <a:srgbClr val="434343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Over two thirds of Newham residents are worried about being a victim of crime. </a:t>
              </a:r>
              <a:endParaRPr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</p:grpSp>
      <p:sp>
        <p:nvSpPr>
          <p:cNvPr id="701" name="Google Shape;701;p53"/>
          <p:cNvSpPr txBox="1"/>
          <p:nvPr/>
        </p:nvSpPr>
        <p:spPr>
          <a:xfrm>
            <a:off x="310075" y="618988"/>
            <a:ext cx="85443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Climate action in Newham must address the interlinked challenges faced by residents and workers</a:t>
            </a:r>
            <a:endParaRPr sz="2400" b="1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02" name="Google Shape;702;p53"/>
          <p:cNvSpPr/>
          <p:nvPr/>
        </p:nvSpPr>
        <p:spPr>
          <a:xfrm>
            <a:off x="-2961250" y="618988"/>
            <a:ext cx="2865000" cy="2184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accent6"/>
                </a:solidFill>
                <a:latin typeface="DM Sans Light"/>
                <a:ea typeface="DM Sans Light"/>
                <a:cs typeface="DM Sans Light"/>
                <a:sym typeface="DM Sans Light"/>
              </a:rPr>
              <a:t>Align title (24pt) to this box</a:t>
            </a:r>
            <a:endParaRPr u="sng">
              <a:solidFill>
                <a:schemeClr val="accent6"/>
              </a:solidFill>
              <a:latin typeface="DM Sans Light"/>
              <a:ea typeface="DM Sans Light"/>
              <a:cs typeface="DM Sans Light"/>
              <a:sym typeface="DM Sans Light"/>
            </a:endParaRPr>
          </a:p>
        </p:txBody>
      </p:sp>
      <p:cxnSp>
        <p:nvCxnSpPr>
          <p:cNvPr id="703" name="Google Shape;703;p53"/>
          <p:cNvCxnSpPr/>
          <p:nvPr/>
        </p:nvCxnSpPr>
        <p:spPr>
          <a:xfrm>
            <a:off x="337775" y="2006900"/>
            <a:ext cx="0" cy="2806500"/>
          </a:xfrm>
          <a:prstGeom prst="straightConnector1">
            <a:avLst/>
          </a:prstGeom>
          <a:noFill/>
          <a:ln w="28575" cap="flat" cmpd="sng">
            <a:solidFill>
              <a:srgbClr val="80D3CB"/>
            </a:solidFill>
            <a:prstDash val="solid"/>
            <a:round/>
            <a:headEnd type="none" w="med" len="med"/>
            <a:tailEnd type="none" w="med" len="med"/>
          </a:ln>
          <a:effectLst>
            <a:outerShdw blurRad="57150" dist="28575" dir="14760000" algn="bl" rotWithShape="0">
              <a:schemeClr val="accent1">
                <a:alpha val="50000"/>
              </a:schemeClr>
            </a:outerShdw>
          </a:effectLst>
        </p:spPr>
      </p:cxnSp>
      <p:cxnSp>
        <p:nvCxnSpPr>
          <p:cNvPr id="704" name="Google Shape;704;p53"/>
          <p:cNvCxnSpPr/>
          <p:nvPr/>
        </p:nvCxnSpPr>
        <p:spPr>
          <a:xfrm>
            <a:off x="2545925" y="2006900"/>
            <a:ext cx="0" cy="2800200"/>
          </a:xfrm>
          <a:prstGeom prst="straightConnector1">
            <a:avLst/>
          </a:prstGeom>
          <a:noFill/>
          <a:ln w="28575" cap="flat" cmpd="sng">
            <a:solidFill>
              <a:srgbClr val="80D3CB"/>
            </a:solidFill>
            <a:prstDash val="solid"/>
            <a:round/>
            <a:headEnd type="none" w="med" len="med"/>
            <a:tailEnd type="none" w="med" len="med"/>
          </a:ln>
          <a:effectLst>
            <a:outerShdw blurRad="57150" dist="28575" dir="14760000" algn="bl" rotWithShape="0">
              <a:schemeClr val="accent1">
                <a:alpha val="50000"/>
              </a:schemeClr>
            </a:outerShdw>
          </a:effectLst>
        </p:spPr>
      </p:cxnSp>
      <p:cxnSp>
        <p:nvCxnSpPr>
          <p:cNvPr id="705" name="Google Shape;705;p53"/>
          <p:cNvCxnSpPr/>
          <p:nvPr/>
        </p:nvCxnSpPr>
        <p:spPr>
          <a:xfrm>
            <a:off x="4692225" y="2006900"/>
            <a:ext cx="0" cy="2800200"/>
          </a:xfrm>
          <a:prstGeom prst="straightConnector1">
            <a:avLst/>
          </a:prstGeom>
          <a:noFill/>
          <a:ln w="28575" cap="flat" cmpd="sng">
            <a:solidFill>
              <a:srgbClr val="80D3CB"/>
            </a:solidFill>
            <a:prstDash val="solid"/>
            <a:round/>
            <a:headEnd type="none" w="med" len="med"/>
            <a:tailEnd type="none" w="med" len="med"/>
          </a:ln>
          <a:effectLst>
            <a:outerShdw blurRad="57150" dist="28575" dir="14760000" algn="bl" rotWithShape="0">
              <a:schemeClr val="accent1">
                <a:alpha val="50000"/>
              </a:schemeClr>
            </a:outerShdw>
          </a:effectLst>
        </p:spPr>
      </p:cxnSp>
      <p:cxnSp>
        <p:nvCxnSpPr>
          <p:cNvPr id="706" name="Google Shape;706;p53"/>
          <p:cNvCxnSpPr/>
          <p:nvPr/>
        </p:nvCxnSpPr>
        <p:spPr>
          <a:xfrm>
            <a:off x="6913075" y="2006900"/>
            <a:ext cx="0" cy="1879800"/>
          </a:xfrm>
          <a:prstGeom prst="straightConnector1">
            <a:avLst/>
          </a:prstGeom>
          <a:noFill/>
          <a:ln w="28575" cap="flat" cmpd="sng">
            <a:solidFill>
              <a:srgbClr val="80D3CB"/>
            </a:solidFill>
            <a:prstDash val="solid"/>
            <a:round/>
            <a:headEnd type="none" w="med" len="med"/>
            <a:tailEnd type="none" w="med" len="med"/>
          </a:ln>
          <a:effectLst>
            <a:outerShdw blurRad="57150" dist="28575" dir="14760000" algn="bl" rotWithShape="0">
              <a:schemeClr val="accent1">
                <a:alpha val="50000"/>
              </a:schemeClr>
            </a:outerShdw>
          </a:effectLst>
        </p:spPr>
      </p:cxnSp>
      <p:pic>
        <p:nvPicPr>
          <p:cNvPr id="707" name="Google Shape;707;p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3" cy="370578"/>
          </a:xfrm>
          <a:prstGeom prst="rect">
            <a:avLst/>
          </a:prstGeom>
          <a:noFill/>
          <a:ln>
            <a:noFill/>
          </a:ln>
        </p:spPr>
      </p:pic>
      <p:sp>
        <p:nvSpPr>
          <p:cNvPr id="708" name="Google Shape;708;p53"/>
          <p:cNvSpPr txBox="1">
            <a:spLocks noGrp="1"/>
          </p:cNvSpPr>
          <p:nvPr>
            <p:ph type="sldNum" idx="12"/>
          </p:nvPr>
        </p:nvSpPr>
        <p:spPr>
          <a:xfrm>
            <a:off x="8472458" y="-1152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600">
                <a:latin typeface="Calibri"/>
                <a:ea typeface="Calibri"/>
                <a:cs typeface="Calibri"/>
                <a:sym typeface="Calibri"/>
              </a:rPr>
              <a:t>2</a:t>
            </a:fld>
            <a:endParaRPr sz="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9" name="Google Shape;709;p53"/>
          <p:cNvSpPr txBox="1"/>
          <p:nvPr/>
        </p:nvSpPr>
        <p:spPr>
          <a:xfrm>
            <a:off x="311700" y="0"/>
            <a:ext cx="1862700" cy="1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latin typeface="Helvetica Neue"/>
                <a:ea typeface="Helvetica Neue"/>
                <a:cs typeface="Helvetica Neue"/>
                <a:sym typeface="Helvetica Neue"/>
              </a:rPr>
              <a:t>Newham’s Just Transition Plan</a:t>
            </a:r>
            <a:endParaRPr sz="800" b="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710" name="Google Shape;710;p53"/>
          <p:cNvCxnSpPr/>
          <p:nvPr/>
        </p:nvCxnSpPr>
        <p:spPr>
          <a:xfrm>
            <a:off x="400525" y="241300"/>
            <a:ext cx="14934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11" name="Google Shape;711;p53"/>
          <p:cNvSpPr txBox="1"/>
          <p:nvPr/>
        </p:nvSpPr>
        <p:spPr>
          <a:xfrm>
            <a:off x="4343725" y="41125"/>
            <a:ext cx="1381500" cy="1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Helvetica Neue"/>
                <a:ea typeface="Helvetica Neue"/>
                <a:cs typeface="Helvetica Neue"/>
                <a:sym typeface="Helvetica Neue"/>
              </a:rPr>
              <a:t>Where Newham is Now</a:t>
            </a:r>
            <a:endParaRPr sz="9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EFC"/>
        </a:solidFill>
        <a:effectLst/>
      </p:bgPr>
    </p:bg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8"/>
          <p:cNvSpPr/>
          <p:nvPr/>
        </p:nvSpPr>
        <p:spPr>
          <a:xfrm>
            <a:off x="-2961250" y="619000"/>
            <a:ext cx="2865000" cy="2184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accent6"/>
                </a:solidFill>
                <a:latin typeface="DM Sans Light"/>
                <a:ea typeface="DM Sans Light"/>
                <a:cs typeface="DM Sans Light"/>
                <a:sym typeface="DM Sans Light"/>
              </a:rPr>
              <a:t>Align title to this box</a:t>
            </a:r>
            <a:endParaRPr u="sng">
              <a:solidFill>
                <a:schemeClr val="accent6"/>
              </a:solidFill>
              <a:latin typeface="DM Sans Light"/>
              <a:ea typeface="DM Sans Light"/>
              <a:cs typeface="DM Sans Light"/>
              <a:sym typeface="DM Sans Light"/>
            </a:endParaRPr>
          </a:p>
        </p:txBody>
      </p:sp>
      <p:sp>
        <p:nvSpPr>
          <p:cNvPr id="218" name="Google Shape;218;p28"/>
          <p:cNvSpPr/>
          <p:nvPr/>
        </p:nvSpPr>
        <p:spPr>
          <a:xfrm>
            <a:off x="-2961250" y="618988"/>
            <a:ext cx="2865000" cy="2184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accent6"/>
                </a:solidFill>
                <a:latin typeface="DM Sans Light"/>
                <a:ea typeface="DM Sans Light"/>
                <a:cs typeface="DM Sans Light"/>
                <a:sym typeface="DM Sans Light"/>
              </a:rPr>
              <a:t>Align title (24pt) to this box</a:t>
            </a:r>
            <a:endParaRPr u="sng">
              <a:solidFill>
                <a:schemeClr val="accent6"/>
              </a:solidFill>
              <a:latin typeface="DM Sans Light"/>
              <a:ea typeface="DM Sans Light"/>
              <a:cs typeface="DM Sans Light"/>
              <a:sym typeface="DM Sans Light"/>
            </a:endParaRPr>
          </a:p>
        </p:txBody>
      </p:sp>
      <p:sp>
        <p:nvSpPr>
          <p:cNvPr id="219" name="Google Shape;219;p28"/>
          <p:cNvSpPr txBox="1"/>
          <p:nvPr/>
        </p:nvSpPr>
        <p:spPr>
          <a:xfrm>
            <a:off x="383350" y="1227100"/>
            <a:ext cx="15015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20" name="Google Shape;220;p28"/>
          <p:cNvSpPr txBox="1"/>
          <p:nvPr/>
        </p:nvSpPr>
        <p:spPr>
          <a:xfrm>
            <a:off x="314825" y="1149925"/>
            <a:ext cx="1501500" cy="4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latin typeface="Helvetica Neue"/>
                <a:ea typeface="Helvetica Neue"/>
                <a:cs typeface="Helvetica Neue"/>
                <a:sym typeface="Helvetica Neue"/>
              </a:rPr>
              <a:t>3 Principles</a:t>
            </a:r>
            <a:endParaRPr sz="1800" b="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221" name="Google Shape;221;p28"/>
          <p:cNvCxnSpPr/>
          <p:nvPr/>
        </p:nvCxnSpPr>
        <p:spPr>
          <a:xfrm rot="10800000">
            <a:off x="1816300" y="1359625"/>
            <a:ext cx="552600" cy="0"/>
          </a:xfrm>
          <a:prstGeom prst="straightConnector1">
            <a:avLst/>
          </a:prstGeom>
          <a:noFill/>
          <a:ln w="9525" cap="flat" cmpd="sng">
            <a:solidFill>
              <a:srgbClr val="00A897"/>
            </a:solidFill>
            <a:prstDash val="solid"/>
            <a:round/>
            <a:headEnd type="none" w="med" len="med"/>
            <a:tailEnd type="none" w="med" len="med"/>
          </a:ln>
          <a:effectLst>
            <a:outerShdw blurRad="57150" dist="19050" dir="10500000" algn="bl" rotWithShape="0">
              <a:srgbClr val="00A897">
                <a:alpha val="60000"/>
              </a:srgbClr>
            </a:outerShdw>
          </a:effectLst>
        </p:spPr>
      </p:cxnSp>
      <p:sp>
        <p:nvSpPr>
          <p:cNvPr id="222" name="Google Shape;222;p28"/>
          <p:cNvSpPr txBox="1"/>
          <p:nvPr/>
        </p:nvSpPr>
        <p:spPr>
          <a:xfrm>
            <a:off x="2931225" y="1569325"/>
            <a:ext cx="2744400" cy="14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Our homes, workplaces and schools are comfortable, healthy and efficient</a:t>
            </a:r>
            <a:endParaRPr sz="10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Our energy system is resilient, equitable and not dependent on fossil fuels</a:t>
            </a:r>
            <a:endParaRPr sz="10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We prefer to walk, cycle or use public transport and goods are safely moved without polluting our streets</a:t>
            </a:r>
            <a:endParaRPr sz="10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We increase sharing and reduce waste building a sharing and circular economy</a:t>
            </a:r>
            <a:endParaRPr sz="10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We eat well and sustainably</a:t>
            </a:r>
            <a:endParaRPr sz="10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None/>
            </a:pPr>
            <a:r>
              <a:rPr lang="en" sz="10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Our neighbourhoods are resilient, connected and green</a:t>
            </a:r>
            <a:endParaRPr sz="10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223" name="Google Shape;22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68526" y="1569336"/>
            <a:ext cx="387117" cy="3675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93003" y="2216721"/>
            <a:ext cx="338172" cy="3915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87661" y="2828128"/>
            <a:ext cx="348851" cy="3898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68526" y="3540182"/>
            <a:ext cx="371099" cy="3889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2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593005" y="3998470"/>
            <a:ext cx="338172" cy="397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2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591219" y="4465669"/>
            <a:ext cx="341731" cy="3648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2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72031" y="2797600"/>
            <a:ext cx="426691" cy="450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2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77825" y="1551834"/>
            <a:ext cx="415107" cy="4025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28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91817" y="2201581"/>
            <a:ext cx="387111" cy="421865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28"/>
          <p:cNvSpPr txBox="1"/>
          <p:nvPr/>
        </p:nvSpPr>
        <p:spPr>
          <a:xfrm>
            <a:off x="2368900" y="1149925"/>
            <a:ext cx="1501500" cy="4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latin typeface="Helvetica Neue"/>
                <a:ea typeface="Helvetica Neue"/>
                <a:cs typeface="Helvetica Neue"/>
                <a:sym typeface="Helvetica Neue"/>
              </a:rPr>
              <a:t>6 Futures</a:t>
            </a:r>
            <a:endParaRPr sz="1800" b="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33" name="Google Shape;233;p28"/>
          <p:cNvSpPr txBox="1"/>
          <p:nvPr/>
        </p:nvSpPr>
        <p:spPr>
          <a:xfrm>
            <a:off x="5575350" y="1149925"/>
            <a:ext cx="1501500" cy="4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latin typeface="Helvetica Neue"/>
                <a:ea typeface="Helvetica Neue"/>
                <a:cs typeface="Helvetica Neue"/>
                <a:sym typeface="Helvetica Neue"/>
              </a:rPr>
              <a:t>5 Enablers</a:t>
            </a:r>
            <a:endParaRPr sz="1800" b="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234" name="Google Shape;234;p28"/>
          <p:cNvCxnSpPr/>
          <p:nvPr/>
        </p:nvCxnSpPr>
        <p:spPr>
          <a:xfrm rot="10800000">
            <a:off x="2520850" y="1519375"/>
            <a:ext cx="0" cy="3371100"/>
          </a:xfrm>
          <a:prstGeom prst="straightConnector1">
            <a:avLst/>
          </a:prstGeom>
          <a:noFill/>
          <a:ln w="9525" cap="flat" cmpd="sng">
            <a:solidFill>
              <a:srgbClr val="80D3CB"/>
            </a:solidFill>
            <a:prstDash val="solid"/>
            <a:round/>
            <a:headEnd type="none" w="med" len="med"/>
            <a:tailEnd type="none" w="med" len="med"/>
          </a:ln>
          <a:effectLst>
            <a:outerShdw blurRad="57150" dist="19050" dir="10500000" algn="bl" rotWithShape="0">
              <a:srgbClr val="80D3CB">
                <a:alpha val="60000"/>
              </a:srgbClr>
            </a:outerShdw>
          </a:effectLst>
        </p:spPr>
      </p:cxnSp>
      <p:cxnSp>
        <p:nvCxnSpPr>
          <p:cNvPr id="235" name="Google Shape;235;p28"/>
          <p:cNvCxnSpPr>
            <a:stCxn id="233" idx="1"/>
          </p:cNvCxnSpPr>
          <p:nvPr/>
        </p:nvCxnSpPr>
        <p:spPr>
          <a:xfrm rot="10800000">
            <a:off x="3585150" y="1353625"/>
            <a:ext cx="1990200" cy="6000"/>
          </a:xfrm>
          <a:prstGeom prst="straightConnector1">
            <a:avLst/>
          </a:prstGeom>
          <a:noFill/>
          <a:ln w="9525" cap="flat" cmpd="sng">
            <a:solidFill>
              <a:srgbClr val="00A897"/>
            </a:solidFill>
            <a:prstDash val="solid"/>
            <a:round/>
            <a:headEnd type="none" w="med" len="med"/>
            <a:tailEnd type="none" w="med" len="med"/>
          </a:ln>
          <a:effectLst>
            <a:outerShdw blurRad="57150" dist="19050" dir="10500000" algn="bl" rotWithShape="0">
              <a:srgbClr val="00A897">
                <a:alpha val="60000"/>
              </a:srgbClr>
            </a:outerShdw>
          </a:effectLst>
        </p:spPr>
      </p:cxnSp>
      <p:cxnSp>
        <p:nvCxnSpPr>
          <p:cNvPr id="236" name="Google Shape;236;p28"/>
          <p:cNvCxnSpPr/>
          <p:nvPr/>
        </p:nvCxnSpPr>
        <p:spPr>
          <a:xfrm rot="10800000">
            <a:off x="5741625" y="1519375"/>
            <a:ext cx="0" cy="3371100"/>
          </a:xfrm>
          <a:prstGeom prst="straightConnector1">
            <a:avLst/>
          </a:prstGeom>
          <a:noFill/>
          <a:ln w="9525" cap="flat" cmpd="sng">
            <a:solidFill>
              <a:srgbClr val="80D3CB"/>
            </a:solidFill>
            <a:prstDash val="solid"/>
            <a:round/>
            <a:headEnd type="none" w="med" len="med"/>
            <a:tailEnd type="none" w="med" len="med"/>
          </a:ln>
          <a:effectLst>
            <a:outerShdw blurRad="57150" dist="19050" dir="10500000" algn="bl" rotWithShape="0">
              <a:srgbClr val="80D3CB">
                <a:alpha val="60000"/>
              </a:srgbClr>
            </a:outerShdw>
          </a:effectLst>
        </p:spPr>
      </p:cxnSp>
      <p:cxnSp>
        <p:nvCxnSpPr>
          <p:cNvPr id="237" name="Google Shape;237;p28"/>
          <p:cNvCxnSpPr/>
          <p:nvPr/>
        </p:nvCxnSpPr>
        <p:spPr>
          <a:xfrm rot="10800000">
            <a:off x="485475" y="1519375"/>
            <a:ext cx="0" cy="3371100"/>
          </a:xfrm>
          <a:prstGeom prst="straightConnector1">
            <a:avLst/>
          </a:prstGeom>
          <a:noFill/>
          <a:ln w="9525" cap="flat" cmpd="sng">
            <a:solidFill>
              <a:srgbClr val="80D3CB"/>
            </a:solidFill>
            <a:prstDash val="solid"/>
            <a:round/>
            <a:headEnd type="none" w="med" len="med"/>
            <a:tailEnd type="none" w="med" len="med"/>
          </a:ln>
          <a:effectLst>
            <a:outerShdw blurRad="57150" dist="19050" dir="10500000" algn="bl" rotWithShape="0">
              <a:srgbClr val="80D3CB">
                <a:alpha val="60000"/>
              </a:srgbClr>
            </a:outerShdw>
          </a:effectLst>
        </p:spPr>
      </p:cxnSp>
      <p:sp>
        <p:nvSpPr>
          <p:cNvPr id="238" name="Google Shape;238;p28"/>
          <p:cNvSpPr txBox="1"/>
          <p:nvPr/>
        </p:nvSpPr>
        <p:spPr>
          <a:xfrm>
            <a:off x="1023575" y="1569325"/>
            <a:ext cx="1449600" cy="14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6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Increasing equity</a:t>
            </a:r>
            <a:endParaRPr sz="10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65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65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Reducing emissions</a:t>
            </a:r>
            <a:endParaRPr sz="10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65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65000"/>
              </a:lnSpc>
              <a:spcBef>
                <a:spcPts val="500"/>
              </a:spcBef>
              <a:spcAft>
                <a:spcPts val="500"/>
              </a:spcAft>
              <a:buNone/>
            </a:pPr>
            <a:r>
              <a:rPr lang="en" sz="10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Future-readiness</a:t>
            </a:r>
            <a:endParaRPr sz="10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239" name="Google Shape;239;p28"/>
          <p:cNvSpPr txBox="1"/>
          <p:nvPr/>
        </p:nvSpPr>
        <p:spPr>
          <a:xfrm>
            <a:off x="6256925" y="1569325"/>
            <a:ext cx="2624100" cy="5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Growing the Council’s Climate Action capacity and effectiveness</a:t>
            </a:r>
            <a:endParaRPr sz="10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  <a:buNone/>
            </a:pPr>
            <a:endParaRPr sz="10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240" name="Google Shape;240;p28"/>
          <p:cNvPicPr preferRelativeResize="0"/>
          <p:nvPr/>
        </p:nvPicPr>
        <p:blipFill rotWithShape="1">
          <a:blip r:embed="rId12">
            <a:alphaModFix/>
          </a:blip>
          <a:srcRect t="4677" b="4668"/>
          <a:stretch/>
        </p:blipFill>
        <p:spPr>
          <a:xfrm>
            <a:off x="5820975" y="1598151"/>
            <a:ext cx="384011" cy="364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28"/>
          <p:cNvPicPr preferRelativeResize="0"/>
          <p:nvPr/>
        </p:nvPicPr>
        <p:blipFill rotWithShape="1">
          <a:blip r:embed="rId13">
            <a:alphaModFix/>
          </a:blip>
          <a:srcRect l="6712" r="3544"/>
          <a:stretch/>
        </p:blipFill>
        <p:spPr>
          <a:xfrm>
            <a:off x="5826250" y="2219883"/>
            <a:ext cx="387125" cy="388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28"/>
          <p:cNvPicPr preferRelativeResize="0"/>
          <p:nvPr/>
        </p:nvPicPr>
        <p:blipFill rotWithShape="1">
          <a:blip r:embed="rId14">
            <a:alphaModFix/>
          </a:blip>
          <a:srcRect l="7022" r="7022"/>
          <a:stretch/>
        </p:blipFill>
        <p:spPr>
          <a:xfrm>
            <a:off x="5839949" y="2806647"/>
            <a:ext cx="368126" cy="411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28"/>
          <p:cNvPicPr preferRelativeResize="0"/>
          <p:nvPr/>
        </p:nvPicPr>
        <p:blipFill rotWithShape="1">
          <a:blip r:embed="rId15">
            <a:alphaModFix/>
          </a:blip>
          <a:srcRect t="7989" b="7997"/>
          <a:stretch/>
        </p:blipFill>
        <p:spPr>
          <a:xfrm>
            <a:off x="5815206" y="3541759"/>
            <a:ext cx="368122" cy="3857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28"/>
          <p:cNvPicPr preferRelativeResize="0"/>
          <p:nvPr/>
        </p:nvPicPr>
        <p:blipFill rotWithShape="1">
          <a:blip r:embed="rId16">
            <a:alphaModFix/>
          </a:blip>
          <a:srcRect l="10198" r="10190"/>
          <a:stretch/>
        </p:blipFill>
        <p:spPr>
          <a:xfrm>
            <a:off x="5845256" y="4043094"/>
            <a:ext cx="335459" cy="3945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28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0" y="-23075"/>
            <a:ext cx="9144003" cy="370582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28"/>
          <p:cNvSpPr txBox="1">
            <a:spLocks noGrp="1"/>
          </p:cNvSpPr>
          <p:nvPr>
            <p:ph type="title"/>
          </p:nvPr>
        </p:nvSpPr>
        <p:spPr>
          <a:xfrm>
            <a:off x="311700" y="618988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 b="1"/>
              <a:t>How does the Just Transition plan work?</a:t>
            </a:r>
            <a:endParaRPr sz="2400" b="1"/>
          </a:p>
        </p:txBody>
      </p:sp>
      <p:sp>
        <p:nvSpPr>
          <p:cNvPr id="247" name="Google Shape;247;p28"/>
          <p:cNvSpPr txBox="1"/>
          <p:nvPr/>
        </p:nvSpPr>
        <p:spPr>
          <a:xfrm>
            <a:off x="311700" y="0"/>
            <a:ext cx="1862700" cy="1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latin typeface="Helvetica Neue"/>
                <a:ea typeface="Helvetica Neue"/>
                <a:cs typeface="Helvetica Neue"/>
                <a:sym typeface="Helvetica Neue"/>
              </a:rPr>
              <a:t>Newham’s Just Transition Plan</a:t>
            </a:r>
            <a:endParaRPr sz="800" b="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248" name="Google Shape;248;p28"/>
          <p:cNvCxnSpPr/>
          <p:nvPr/>
        </p:nvCxnSpPr>
        <p:spPr>
          <a:xfrm>
            <a:off x="400525" y="241300"/>
            <a:ext cx="14934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49" name="Google Shape;249;p28"/>
          <p:cNvSpPr txBox="1"/>
          <p:nvPr/>
        </p:nvSpPr>
        <p:spPr>
          <a:xfrm>
            <a:off x="2129350" y="0"/>
            <a:ext cx="904800" cy="1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Helvetica Neue"/>
                <a:ea typeface="Helvetica Neue"/>
                <a:cs typeface="Helvetica Neue"/>
                <a:sym typeface="Helvetica Neue"/>
              </a:rPr>
              <a:t>Introduction</a:t>
            </a:r>
            <a:endParaRPr sz="9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50" name="Google Shape;250;p28"/>
          <p:cNvSpPr txBox="1"/>
          <p:nvPr/>
        </p:nvSpPr>
        <p:spPr>
          <a:xfrm>
            <a:off x="6256925" y="2234213"/>
            <a:ext cx="2624100" cy="42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Targeting and increasing investment</a:t>
            </a:r>
            <a:endParaRPr sz="10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  <a:buNone/>
            </a:pPr>
            <a:endParaRPr sz="10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251" name="Google Shape;251;p28"/>
          <p:cNvSpPr txBox="1"/>
          <p:nvPr/>
        </p:nvSpPr>
        <p:spPr>
          <a:xfrm>
            <a:off x="6256925" y="2753588"/>
            <a:ext cx="2624100" cy="42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Partnering with Newham’s </a:t>
            </a:r>
            <a:endParaRPr sz="10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Anchor Institutions</a:t>
            </a:r>
            <a:endParaRPr sz="10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252" name="Google Shape;252;p28"/>
          <p:cNvSpPr txBox="1"/>
          <p:nvPr/>
        </p:nvSpPr>
        <p:spPr>
          <a:xfrm>
            <a:off x="6256900" y="3540175"/>
            <a:ext cx="2624100" cy="33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Enabling civic and place-based action</a:t>
            </a:r>
            <a:endParaRPr sz="10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  <a:buNone/>
            </a:pPr>
            <a:endParaRPr sz="10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253" name="Google Shape;253;p28"/>
          <p:cNvSpPr txBox="1"/>
          <p:nvPr/>
        </p:nvSpPr>
        <p:spPr>
          <a:xfrm>
            <a:off x="6256925" y="4076675"/>
            <a:ext cx="2624100" cy="4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Working beyond Newham’s borders</a:t>
            </a:r>
            <a:endParaRPr sz="10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  <a:buNone/>
            </a:pPr>
            <a:endParaRPr sz="10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Newham J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00A897"/>
      </a:accent1>
      <a:accent2>
        <a:srgbClr val="432D90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509</Words>
  <Application>Microsoft Office PowerPoint</Application>
  <PresentationFormat>On-screen Show (16:9)</PresentationFormat>
  <Paragraphs>63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2" baseType="lpstr">
      <vt:lpstr>Calibri</vt:lpstr>
      <vt:lpstr>DM Sans SemiBold</vt:lpstr>
      <vt:lpstr>Helvetica Neue</vt:lpstr>
      <vt:lpstr>DM Sans</vt:lpstr>
      <vt:lpstr>Helvetica Neue Light</vt:lpstr>
      <vt:lpstr>DM Sans Light</vt:lpstr>
      <vt:lpstr>Arial</vt:lpstr>
      <vt:lpstr>IBM Plex Sans Light</vt:lpstr>
      <vt:lpstr>Newham JT</vt:lpstr>
      <vt:lpstr>PowerPoint Presentation</vt:lpstr>
      <vt:lpstr>PowerPoint Presentation</vt:lpstr>
      <vt:lpstr>How does the Just Transition plan work?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Jacob Heitland</dc:creator>
  <cp:lastModifiedBy>Jacob Heitland</cp:lastModifiedBy>
  <cp:revision>2</cp:revision>
  <dcterms:modified xsi:type="dcterms:W3CDTF">2023-11-28T12:15:40Z</dcterms:modified>
</cp:coreProperties>
</file>