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424" r:id="rId3"/>
    <p:sldId id="425" r:id="rId4"/>
    <p:sldId id="426" r:id="rId5"/>
    <p:sldId id="427" r:id="rId6"/>
    <p:sldId id="428" r:id="rId7"/>
    <p:sldId id="256" r:id="rId8"/>
    <p:sldId id="258" r:id="rId9"/>
    <p:sldId id="259" r:id="rId10"/>
    <p:sldId id="260" r:id="rId11"/>
    <p:sldId id="261"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B686D-85F8-4C33-B2DE-5299F729C8BD}"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05DAE-A7B2-4054-ADD0-92F8A47A9D0F}" type="slidenum">
              <a:rPr lang="en-US" smtClean="0"/>
              <a:t>‹#›</a:t>
            </a:fld>
            <a:endParaRPr lang="en-US"/>
          </a:p>
        </p:txBody>
      </p:sp>
    </p:spTree>
    <p:extLst>
      <p:ext uri="{BB962C8B-B14F-4D97-AF65-F5344CB8AC3E}">
        <p14:creationId xmlns:p14="http://schemas.microsoft.com/office/powerpoint/2010/main" val="209625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posters on these displayed at the back of the hall</a:t>
            </a:r>
          </a:p>
          <a:p>
            <a:r>
              <a:rPr lang="en-US" dirty="0"/>
              <a:t>Focus on DPCN HI project by Khristle the PCN Manager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25F75-BB9F-4EA3-B161-718AEC61FD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97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1DCA894-2F2A-47D2-AC91-2B9ACF190021}"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E3D8B-E969-494A-B7DB-1673163A1001}" type="slidenum">
              <a:rPr lang="en-GB" smtClean="0"/>
              <a:t>‹#›</a:t>
            </a:fld>
            <a:endParaRPr lang="en-GB"/>
          </a:p>
        </p:txBody>
      </p:sp>
    </p:spTree>
    <p:extLst>
      <p:ext uri="{BB962C8B-B14F-4D97-AF65-F5344CB8AC3E}">
        <p14:creationId xmlns:p14="http://schemas.microsoft.com/office/powerpoint/2010/main" val="96206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DCA894-2F2A-47D2-AC91-2B9ACF190021}"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E3D8B-E969-494A-B7DB-1673163A1001}" type="slidenum">
              <a:rPr lang="en-GB" smtClean="0"/>
              <a:t>‹#›</a:t>
            </a:fld>
            <a:endParaRPr lang="en-GB"/>
          </a:p>
        </p:txBody>
      </p:sp>
    </p:spTree>
    <p:extLst>
      <p:ext uri="{BB962C8B-B14F-4D97-AF65-F5344CB8AC3E}">
        <p14:creationId xmlns:p14="http://schemas.microsoft.com/office/powerpoint/2010/main" val="298576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DCA894-2F2A-47D2-AC91-2B9ACF190021}"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E3D8B-E969-494A-B7DB-1673163A1001}" type="slidenum">
              <a:rPr lang="en-GB" smtClean="0"/>
              <a:t>‹#›</a:t>
            </a:fld>
            <a:endParaRPr lang="en-GB"/>
          </a:p>
        </p:txBody>
      </p:sp>
    </p:spTree>
    <p:extLst>
      <p:ext uri="{BB962C8B-B14F-4D97-AF65-F5344CB8AC3E}">
        <p14:creationId xmlns:p14="http://schemas.microsoft.com/office/powerpoint/2010/main" val="3448618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artner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B95B-02CE-DCE2-4E35-5DEFCEDD08C0}"/>
              </a:ext>
            </a:extLst>
          </p:cNvPr>
          <p:cNvSpPr>
            <a:spLocks noGrp="1"/>
          </p:cNvSpPr>
          <p:nvPr>
            <p:ph type="ctrTitle"/>
          </p:nvPr>
        </p:nvSpPr>
        <p:spPr>
          <a:xfrm>
            <a:off x="1524000" y="1947069"/>
            <a:ext cx="9144000" cy="2387600"/>
          </a:xfrm>
        </p:spPr>
        <p:txBody>
          <a:bodyPr anchor="b"/>
          <a:lstStyle>
            <a:lvl1pPr algn="l">
              <a:defRPr sz="6000" b="1">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B39BFD1-51A1-8274-E47F-F9EA10EE4938}"/>
              </a:ext>
            </a:extLst>
          </p:cNvPr>
          <p:cNvSpPr>
            <a:spLocks noGrp="1"/>
          </p:cNvSpPr>
          <p:nvPr>
            <p:ph type="subTitle" idx="1"/>
          </p:nvPr>
        </p:nvSpPr>
        <p:spPr>
          <a:xfrm>
            <a:off x="1524000" y="4334669"/>
            <a:ext cx="9144000" cy="1655762"/>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Slide Number Placeholder 3">
            <a:extLst>
              <a:ext uri="{FF2B5EF4-FFF2-40B4-BE49-F238E27FC236}">
                <a16:creationId xmlns:a16="http://schemas.microsoft.com/office/drawing/2014/main" id="{D9FAC095-4784-571D-697E-089260806ADE}"/>
              </a:ext>
            </a:extLst>
          </p:cNvPr>
          <p:cNvSpPr>
            <a:spLocks noGrp="1"/>
          </p:cNvSpPr>
          <p:nvPr>
            <p:ph type="sldNum" sz="quarter" idx="10"/>
          </p:nvPr>
        </p:nvSpPr>
        <p:spPr/>
        <p:txBody>
          <a:bodyPr/>
          <a:lstStyle>
            <a:lvl1pPr>
              <a:defRPr>
                <a:solidFill>
                  <a:schemeClr val="accent2"/>
                </a:solidFill>
              </a:defRPr>
            </a:lvl1pPr>
          </a:lstStyle>
          <a:p>
            <a:fld id="{1D88F5DE-B7A1-4EF2-8D8C-0E0BD31E3CFF}" type="slidenum">
              <a:rPr lang="en-GB" smtClean="0"/>
              <a:pPr/>
              <a:t>‹#›</a:t>
            </a:fld>
            <a:endParaRPr lang="en-GB" dirty="0"/>
          </a:p>
        </p:txBody>
      </p:sp>
    </p:spTree>
    <p:extLst>
      <p:ext uri="{BB962C8B-B14F-4D97-AF65-F5344CB8AC3E}">
        <p14:creationId xmlns:p14="http://schemas.microsoft.com/office/powerpoint/2010/main" val="1817671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ody slide - with watermark Partner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E33C-6388-0597-B24D-58B4E9A56427}"/>
              </a:ext>
            </a:extLst>
          </p:cNvPr>
          <p:cNvSpPr>
            <a:spLocks noGrp="1"/>
          </p:cNvSpPr>
          <p:nvPr>
            <p:ph type="title" hasCustomPrompt="1"/>
          </p:nvPr>
        </p:nvSpPr>
        <p:spPr/>
        <p:txBody>
          <a:bodyPr/>
          <a:lstStyle>
            <a:lvl1pPr>
              <a:defRPr b="1">
                <a:solidFill>
                  <a:schemeClr val="accent2"/>
                </a:solidFill>
              </a:defRPr>
            </a:lvl1pPr>
          </a:lstStyle>
          <a:p>
            <a:r>
              <a:rPr lang="en-US" dirty="0"/>
              <a:t>Title</a:t>
            </a:r>
            <a:endParaRPr lang="en-GB" dirty="0"/>
          </a:p>
        </p:txBody>
      </p:sp>
      <p:sp>
        <p:nvSpPr>
          <p:cNvPr id="3" name="Content Placeholder 2">
            <a:extLst>
              <a:ext uri="{FF2B5EF4-FFF2-40B4-BE49-F238E27FC236}">
                <a16:creationId xmlns:a16="http://schemas.microsoft.com/office/drawing/2014/main" id="{0F88F49A-E017-F7BF-58D0-E6EAB60EE685}"/>
              </a:ext>
            </a:extLst>
          </p:cNvPr>
          <p:cNvSpPr>
            <a:spLocks noGrp="1"/>
          </p:cNvSpPr>
          <p:nvPr>
            <p:ph idx="1"/>
          </p:nvPr>
        </p:nvSpPr>
        <p:spPr/>
        <p:txBody>
          <a:bodyPr>
            <a:normAutofit/>
          </a:bodyPr>
          <a:lstStyle>
            <a:lvl1pPr>
              <a:defRPr sz="3200">
                <a:solidFill>
                  <a:schemeClr val="accent2"/>
                </a:solidFill>
              </a:defRPr>
            </a:lvl1pPr>
            <a:lvl2pPr>
              <a:defRPr sz="2800">
                <a:solidFill>
                  <a:schemeClr val="accent2"/>
                </a:solidFill>
              </a:defRPr>
            </a:lvl2pPr>
            <a:lvl3pPr>
              <a:defRPr sz="2400">
                <a:solidFill>
                  <a:schemeClr val="accent2"/>
                </a:solidFill>
              </a:defRPr>
            </a:lvl3pPr>
            <a:lvl4pPr>
              <a:defRPr sz="2000">
                <a:solidFill>
                  <a:schemeClr val="accent2"/>
                </a:solidFill>
              </a:defRPr>
            </a:lvl4pPr>
            <a:lvl5pPr>
              <a:defRPr sz="20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a:extLst>
              <a:ext uri="{FF2B5EF4-FFF2-40B4-BE49-F238E27FC236}">
                <a16:creationId xmlns:a16="http://schemas.microsoft.com/office/drawing/2014/main" id="{39C282F6-7927-5AA1-663D-C32BEDEC2C09}"/>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dirty="0"/>
          </a:p>
        </p:txBody>
      </p:sp>
    </p:spTree>
    <p:extLst>
      <p:ext uri="{BB962C8B-B14F-4D97-AF65-F5344CB8AC3E}">
        <p14:creationId xmlns:p14="http://schemas.microsoft.com/office/powerpoint/2010/main" val="97658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dy slide - no watermark Partner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83E971C-1C9E-001A-7C29-C05B414A0D59}"/>
              </a:ext>
            </a:extLst>
          </p:cNvPr>
          <p:cNvSpPr>
            <a:spLocks noGrp="1"/>
          </p:cNvSpPr>
          <p:nvPr>
            <p:ph type="sldNum" sz="quarter" idx="10"/>
          </p:nvPr>
        </p:nvSpPr>
        <p:spPr/>
        <p:txBody>
          <a:bodyPr/>
          <a:lstStyle>
            <a:lvl1pPr>
              <a:defRPr>
                <a:solidFill>
                  <a:schemeClr val="bg1"/>
                </a:solidFill>
              </a:defRPr>
            </a:lvl1pPr>
          </a:lstStyle>
          <a:p>
            <a:fld id="{1D88F5DE-B7A1-4EF2-8D8C-0E0BD31E3CFF}" type="slidenum">
              <a:rPr lang="en-GB" smtClean="0"/>
              <a:pPr/>
              <a:t>‹#›</a:t>
            </a:fld>
            <a:endParaRPr lang="en-GB" dirty="0"/>
          </a:p>
        </p:txBody>
      </p:sp>
      <p:sp>
        <p:nvSpPr>
          <p:cNvPr id="9" name="Title 1">
            <a:extLst>
              <a:ext uri="{FF2B5EF4-FFF2-40B4-BE49-F238E27FC236}">
                <a16:creationId xmlns:a16="http://schemas.microsoft.com/office/drawing/2014/main" id="{0369BDBD-8512-6E90-76AF-90538AD674DC}"/>
              </a:ext>
            </a:extLst>
          </p:cNvPr>
          <p:cNvSpPr>
            <a:spLocks noGrp="1"/>
          </p:cNvSpPr>
          <p:nvPr>
            <p:ph type="title" hasCustomPrompt="1"/>
          </p:nvPr>
        </p:nvSpPr>
        <p:spPr>
          <a:xfrm>
            <a:off x="838200" y="927833"/>
            <a:ext cx="10515600" cy="1325563"/>
          </a:xfrm>
        </p:spPr>
        <p:txBody>
          <a:bodyPr/>
          <a:lstStyle>
            <a:lvl1pPr>
              <a:defRPr b="1">
                <a:solidFill>
                  <a:schemeClr val="accent2"/>
                </a:solidFill>
              </a:defRPr>
            </a:lvl1pPr>
          </a:lstStyle>
          <a:p>
            <a:r>
              <a:rPr lang="en-US" dirty="0"/>
              <a:t>Title</a:t>
            </a:r>
            <a:endParaRPr lang="en-GB" dirty="0"/>
          </a:p>
        </p:txBody>
      </p:sp>
      <p:sp>
        <p:nvSpPr>
          <p:cNvPr id="10" name="Content Placeholder 2">
            <a:extLst>
              <a:ext uri="{FF2B5EF4-FFF2-40B4-BE49-F238E27FC236}">
                <a16:creationId xmlns:a16="http://schemas.microsoft.com/office/drawing/2014/main" id="{CB8BF3F4-7D14-BA9F-CEAC-5346FCF6C134}"/>
              </a:ext>
            </a:extLst>
          </p:cNvPr>
          <p:cNvSpPr>
            <a:spLocks noGrp="1"/>
          </p:cNvSpPr>
          <p:nvPr>
            <p:ph idx="1"/>
          </p:nvPr>
        </p:nvSpPr>
        <p:spPr>
          <a:xfrm>
            <a:off x="838200" y="2005012"/>
            <a:ext cx="10515600" cy="4351338"/>
          </a:xfrm>
        </p:spPr>
        <p:txBody>
          <a:bodyPr>
            <a:normAutofit/>
          </a:bodyPr>
          <a:lstStyle>
            <a:lvl1pPr>
              <a:defRPr sz="3200">
                <a:solidFill>
                  <a:schemeClr val="accent2"/>
                </a:solidFill>
              </a:defRPr>
            </a:lvl1pPr>
            <a:lvl2pPr>
              <a:defRPr sz="2800">
                <a:solidFill>
                  <a:schemeClr val="accent2"/>
                </a:solidFill>
              </a:defRPr>
            </a:lvl2pPr>
            <a:lvl3pPr>
              <a:defRPr sz="2400">
                <a:solidFill>
                  <a:schemeClr val="accent2"/>
                </a:solidFill>
              </a:defRPr>
            </a:lvl3pPr>
            <a:lvl4pPr>
              <a:defRPr sz="2000">
                <a:solidFill>
                  <a:schemeClr val="accent2"/>
                </a:solidFill>
              </a:defRPr>
            </a:lvl4pPr>
            <a:lvl5pPr>
              <a:defRPr sz="20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67082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Columns slide Partner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81E0-9078-2B46-286B-D9DD90DAF43A}"/>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367F7C4-BCE3-460A-8838-74FA5ADEC6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2BD5E9-0276-1A67-6C08-A8BDE27E26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7">
            <a:extLst>
              <a:ext uri="{FF2B5EF4-FFF2-40B4-BE49-F238E27FC236}">
                <a16:creationId xmlns:a16="http://schemas.microsoft.com/office/drawing/2014/main" id="{A0989773-746E-C857-EBF4-7D1ADFC72384}"/>
              </a:ext>
            </a:extLst>
          </p:cNvPr>
          <p:cNvSpPr>
            <a:spLocks noGrp="1"/>
          </p:cNvSpPr>
          <p:nvPr>
            <p:ph type="sldNum" sz="quarter" idx="10"/>
          </p:nvPr>
        </p:nvSpPr>
        <p:spPr/>
        <p:txBody>
          <a:bodyPr/>
          <a:lstStyle/>
          <a:p>
            <a:fld id="{1D88F5DE-B7A1-4EF2-8D8C-0E0BD31E3CFF}" type="slidenum">
              <a:rPr lang="en-GB" smtClean="0"/>
              <a:t>‹#›</a:t>
            </a:fld>
            <a:endParaRPr lang="en-GB"/>
          </a:p>
        </p:txBody>
      </p:sp>
    </p:spTree>
    <p:extLst>
      <p:ext uri="{BB962C8B-B14F-4D97-AF65-F5344CB8AC3E}">
        <p14:creationId xmlns:p14="http://schemas.microsoft.com/office/powerpoint/2010/main" val="534033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with boxes Partner pi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843E51-8380-2143-87B1-83A467C5DDC7}"/>
              </a:ext>
            </a:extLst>
          </p:cNvPr>
          <p:cNvSpPr>
            <a:spLocks noGrp="1"/>
          </p:cNvSpPr>
          <p:nvPr>
            <p:ph type="sldNum" sz="quarter" idx="10"/>
          </p:nvPr>
        </p:nvSpPr>
        <p:spPr/>
        <p:txBody>
          <a:bodyPr/>
          <a:lstStyle/>
          <a:p>
            <a:fld id="{1D88F5DE-B7A1-4EF2-8D8C-0E0BD31E3CFF}" type="slidenum">
              <a:rPr lang="en-GB" smtClean="0"/>
              <a:t>‹#›</a:t>
            </a:fld>
            <a:endParaRPr lang="en-GB"/>
          </a:p>
        </p:txBody>
      </p:sp>
      <p:sp>
        <p:nvSpPr>
          <p:cNvPr id="6" name="Title 5">
            <a:extLst>
              <a:ext uri="{FF2B5EF4-FFF2-40B4-BE49-F238E27FC236}">
                <a16:creationId xmlns:a16="http://schemas.microsoft.com/office/drawing/2014/main" id="{B6323B77-B4B7-3D6D-D813-CF7426A86E2E}"/>
              </a:ext>
            </a:extLst>
          </p:cNvPr>
          <p:cNvSpPr>
            <a:spLocks noGrp="1"/>
          </p:cNvSpPr>
          <p:nvPr>
            <p:ph type="title"/>
          </p:nvPr>
        </p:nvSpPr>
        <p:spPr/>
        <p:txBody>
          <a:bodyPr/>
          <a:lstStyle/>
          <a:p>
            <a:r>
              <a:rPr lang="en-US"/>
              <a:t>Click to edit Master title style</a:t>
            </a:r>
            <a:endParaRPr lang="en-GB"/>
          </a:p>
        </p:txBody>
      </p:sp>
      <p:sp>
        <p:nvSpPr>
          <p:cNvPr id="7" name="Rectangle 6">
            <a:extLst>
              <a:ext uri="{FF2B5EF4-FFF2-40B4-BE49-F238E27FC236}">
                <a16:creationId xmlns:a16="http://schemas.microsoft.com/office/drawing/2014/main" id="{823007C7-1B87-C9CD-EFE1-BC80A34DF104}"/>
              </a:ext>
            </a:extLst>
          </p:cNvPr>
          <p:cNvSpPr/>
          <p:nvPr/>
        </p:nvSpPr>
        <p:spPr>
          <a:xfrm>
            <a:off x="441960" y="2461847"/>
            <a:ext cx="2509911" cy="33059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2D82AB-D2D2-D967-ECBC-A9B4EB2D54D1}"/>
              </a:ext>
            </a:extLst>
          </p:cNvPr>
          <p:cNvSpPr/>
          <p:nvPr/>
        </p:nvSpPr>
        <p:spPr>
          <a:xfrm>
            <a:off x="3438378" y="2468882"/>
            <a:ext cx="2383302" cy="3305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AA4B80D-D8AF-6ED1-9FE0-EC59FF8D54B5}"/>
              </a:ext>
            </a:extLst>
          </p:cNvPr>
          <p:cNvSpPr/>
          <p:nvPr/>
        </p:nvSpPr>
        <p:spPr>
          <a:xfrm>
            <a:off x="6370322" y="2461847"/>
            <a:ext cx="2383302" cy="330590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0AEEF0F-FC79-E855-5756-30BAA6828B83}"/>
              </a:ext>
            </a:extLst>
          </p:cNvPr>
          <p:cNvSpPr/>
          <p:nvPr/>
        </p:nvSpPr>
        <p:spPr>
          <a:xfrm>
            <a:off x="9177996" y="2468882"/>
            <a:ext cx="2383302" cy="33059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7052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s with boxes lighter Partner pi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843E51-8380-2143-87B1-83A467C5DDC7}"/>
              </a:ext>
            </a:extLst>
          </p:cNvPr>
          <p:cNvSpPr>
            <a:spLocks noGrp="1"/>
          </p:cNvSpPr>
          <p:nvPr>
            <p:ph type="sldNum" sz="quarter" idx="10"/>
          </p:nvPr>
        </p:nvSpPr>
        <p:spPr/>
        <p:txBody>
          <a:bodyPr/>
          <a:lstStyle/>
          <a:p>
            <a:fld id="{1D88F5DE-B7A1-4EF2-8D8C-0E0BD31E3CFF}" type="slidenum">
              <a:rPr lang="en-GB" smtClean="0"/>
              <a:t>‹#›</a:t>
            </a:fld>
            <a:endParaRPr lang="en-GB"/>
          </a:p>
        </p:txBody>
      </p:sp>
      <p:sp>
        <p:nvSpPr>
          <p:cNvPr id="6" name="Title 5">
            <a:extLst>
              <a:ext uri="{FF2B5EF4-FFF2-40B4-BE49-F238E27FC236}">
                <a16:creationId xmlns:a16="http://schemas.microsoft.com/office/drawing/2014/main" id="{B6323B77-B4B7-3D6D-D813-CF7426A86E2E}"/>
              </a:ext>
            </a:extLst>
          </p:cNvPr>
          <p:cNvSpPr>
            <a:spLocks noGrp="1"/>
          </p:cNvSpPr>
          <p:nvPr>
            <p:ph type="title"/>
          </p:nvPr>
        </p:nvSpPr>
        <p:spPr/>
        <p:txBody>
          <a:bodyPr/>
          <a:lstStyle/>
          <a:p>
            <a:r>
              <a:rPr lang="en-US"/>
              <a:t>Click to edit Master title style</a:t>
            </a:r>
            <a:endParaRPr lang="en-GB"/>
          </a:p>
        </p:txBody>
      </p:sp>
      <p:sp>
        <p:nvSpPr>
          <p:cNvPr id="7" name="Rectangle 6">
            <a:extLst>
              <a:ext uri="{FF2B5EF4-FFF2-40B4-BE49-F238E27FC236}">
                <a16:creationId xmlns:a16="http://schemas.microsoft.com/office/drawing/2014/main" id="{823007C7-1B87-C9CD-EFE1-BC80A34DF104}"/>
              </a:ext>
            </a:extLst>
          </p:cNvPr>
          <p:cNvSpPr/>
          <p:nvPr/>
        </p:nvSpPr>
        <p:spPr>
          <a:xfrm>
            <a:off x="441960" y="2461847"/>
            <a:ext cx="2509911" cy="33059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2D82AB-D2D2-D967-ECBC-A9B4EB2D54D1}"/>
              </a:ext>
            </a:extLst>
          </p:cNvPr>
          <p:cNvSpPr/>
          <p:nvPr/>
        </p:nvSpPr>
        <p:spPr>
          <a:xfrm>
            <a:off x="3438378" y="2468882"/>
            <a:ext cx="2383302" cy="33059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AA4B80D-D8AF-6ED1-9FE0-EC59FF8D54B5}"/>
              </a:ext>
            </a:extLst>
          </p:cNvPr>
          <p:cNvSpPr/>
          <p:nvPr/>
        </p:nvSpPr>
        <p:spPr>
          <a:xfrm>
            <a:off x="6370322" y="2461847"/>
            <a:ext cx="2383302" cy="33059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0AEEF0F-FC79-E855-5756-30BAA6828B83}"/>
              </a:ext>
            </a:extLst>
          </p:cNvPr>
          <p:cNvSpPr/>
          <p:nvPr/>
        </p:nvSpPr>
        <p:spPr>
          <a:xfrm>
            <a:off x="9177996" y="2468882"/>
            <a:ext cx="2383302" cy="33059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6591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artner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FC30-447A-9B4A-BE7A-A74CEE8FA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362072-EEE3-2B7F-0F9A-FE01FCCBF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498A79-430C-CFFA-9510-279CDFFE2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A3887FC7-F8B2-FAEC-8B3F-80F209A9B0CF}"/>
              </a:ext>
            </a:extLst>
          </p:cNvPr>
          <p:cNvSpPr>
            <a:spLocks noGrp="1"/>
          </p:cNvSpPr>
          <p:nvPr>
            <p:ph type="sldNum" sz="quarter" idx="10"/>
          </p:nvPr>
        </p:nvSpPr>
        <p:spPr/>
        <p:txBody>
          <a:bodyPr/>
          <a:lstStyle/>
          <a:p>
            <a:fld id="{1D88F5DE-B7A1-4EF2-8D8C-0E0BD31E3CFF}" type="slidenum">
              <a:rPr lang="en-GB" smtClean="0"/>
              <a:t>‹#›</a:t>
            </a:fld>
            <a:endParaRPr lang="en-GB"/>
          </a:p>
        </p:txBody>
      </p:sp>
    </p:spTree>
    <p:extLst>
      <p:ext uri="{BB962C8B-B14F-4D97-AF65-F5344CB8AC3E}">
        <p14:creationId xmlns:p14="http://schemas.microsoft.com/office/powerpoint/2010/main" val="2557315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artner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FA67-A1E3-AF1C-CCCE-A3CBF58733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48FE66-2256-6516-A2BD-C0B1A3D35A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948AD89-9C96-1203-B4A9-5B03F7220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FF333D76-D157-3C17-5C7A-994D7BBCFF32}"/>
              </a:ext>
            </a:extLst>
          </p:cNvPr>
          <p:cNvSpPr>
            <a:spLocks noGrp="1"/>
          </p:cNvSpPr>
          <p:nvPr>
            <p:ph type="sldNum" sz="quarter" idx="10"/>
          </p:nvPr>
        </p:nvSpPr>
        <p:spPr/>
        <p:txBody>
          <a:bodyPr/>
          <a:lstStyle/>
          <a:p>
            <a:fld id="{1D88F5DE-B7A1-4EF2-8D8C-0E0BD31E3CFF}" type="slidenum">
              <a:rPr lang="en-GB" smtClean="0"/>
              <a:t>‹#›</a:t>
            </a:fld>
            <a:endParaRPr lang="en-GB"/>
          </a:p>
        </p:txBody>
      </p:sp>
    </p:spTree>
    <p:extLst>
      <p:ext uri="{BB962C8B-B14F-4D97-AF65-F5344CB8AC3E}">
        <p14:creationId xmlns:p14="http://schemas.microsoft.com/office/powerpoint/2010/main" val="417802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DCA894-2F2A-47D2-AC91-2B9ACF190021}"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E3D8B-E969-494A-B7DB-1673163A1001}" type="slidenum">
              <a:rPr lang="en-GB" smtClean="0"/>
              <a:t>‹#›</a:t>
            </a:fld>
            <a:endParaRPr lang="en-GB"/>
          </a:p>
        </p:txBody>
      </p:sp>
    </p:spTree>
    <p:extLst>
      <p:ext uri="{BB962C8B-B14F-4D97-AF65-F5344CB8AC3E}">
        <p14:creationId xmlns:p14="http://schemas.microsoft.com/office/powerpoint/2010/main" val="276041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DCA894-2F2A-47D2-AC91-2B9ACF190021}"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E3D8B-E969-494A-B7DB-1673163A1001}" type="slidenum">
              <a:rPr lang="en-GB" smtClean="0"/>
              <a:t>‹#›</a:t>
            </a:fld>
            <a:endParaRPr lang="en-GB"/>
          </a:p>
        </p:txBody>
      </p:sp>
    </p:spTree>
    <p:extLst>
      <p:ext uri="{BB962C8B-B14F-4D97-AF65-F5344CB8AC3E}">
        <p14:creationId xmlns:p14="http://schemas.microsoft.com/office/powerpoint/2010/main" val="154360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1DCA894-2F2A-47D2-AC91-2B9ACF190021}"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E3D8B-E969-494A-B7DB-1673163A1001}" type="slidenum">
              <a:rPr lang="en-GB" smtClean="0"/>
              <a:t>‹#›</a:t>
            </a:fld>
            <a:endParaRPr lang="en-GB"/>
          </a:p>
        </p:txBody>
      </p:sp>
    </p:spTree>
    <p:extLst>
      <p:ext uri="{BB962C8B-B14F-4D97-AF65-F5344CB8AC3E}">
        <p14:creationId xmlns:p14="http://schemas.microsoft.com/office/powerpoint/2010/main" val="278232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1DCA894-2F2A-47D2-AC91-2B9ACF190021}" type="datetimeFigureOut">
              <a:rPr lang="en-GB" smtClean="0"/>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AE3D8B-E969-494A-B7DB-1673163A1001}" type="slidenum">
              <a:rPr lang="en-GB" smtClean="0"/>
              <a:t>‹#›</a:t>
            </a:fld>
            <a:endParaRPr lang="en-GB"/>
          </a:p>
        </p:txBody>
      </p:sp>
    </p:spTree>
    <p:extLst>
      <p:ext uri="{BB962C8B-B14F-4D97-AF65-F5344CB8AC3E}">
        <p14:creationId xmlns:p14="http://schemas.microsoft.com/office/powerpoint/2010/main" val="356607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1DCA894-2F2A-47D2-AC91-2B9ACF190021}" type="datetimeFigureOut">
              <a:rPr lang="en-GB" smtClean="0"/>
              <a:t>05/12/2023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AE3D8B-E969-494A-B7DB-1673163A1001}" type="slidenum">
              <a:rPr lang="en-GB" smtClean="0"/>
              <a:t>‹#›</a:t>
            </a:fld>
            <a:endParaRPr lang="en-GB"/>
          </a:p>
        </p:txBody>
      </p:sp>
    </p:spTree>
    <p:extLst>
      <p:ext uri="{BB962C8B-B14F-4D97-AF65-F5344CB8AC3E}">
        <p14:creationId xmlns:p14="http://schemas.microsoft.com/office/powerpoint/2010/main" val="154133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CA894-2F2A-47D2-AC91-2B9ACF190021}" type="datetimeFigureOut">
              <a:rPr lang="en-GB" smtClean="0"/>
              <a:t>05/12/2023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AE3D8B-E969-494A-B7DB-1673163A1001}" type="slidenum">
              <a:rPr lang="en-GB" smtClean="0"/>
              <a:t>‹#›</a:t>
            </a:fld>
            <a:endParaRPr lang="en-GB"/>
          </a:p>
        </p:txBody>
      </p:sp>
    </p:spTree>
    <p:extLst>
      <p:ext uri="{BB962C8B-B14F-4D97-AF65-F5344CB8AC3E}">
        <p14:creationId xmlns:p14="http://schemas.microsoft.com/office/powerpoint/2010/main" val="131472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DCA894-2F2A-47D2-AC91-2B9ACF190021}"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E3D8B-E969-494A-B7DB-1673163A1001}" type="slidenum">
              <a:rPr lang="en-GB" smtClean="0"/>
              <a:t>‹#›</a:t>
            </a:fld>
            <a:endParaRPr lang="en-GB"/>
          </a:p>
        </p:txBody>
      </p:sp>
    </p:spTree>
    <p:extLst>
      <p:ext uri="{BB962C8B-B14F-4D97-AF65-F5344CB8AC3E}">
        <p14:creationId xmlns:p14="http://schemas.microsoft.com/office/powerpoint/2010/main" val="424599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DCA894-2F2A-47D2-AC91-2B9ACF190021}"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E3D8B-E969-494A-B7DB-1673163A1001}" type="slidenum">
              <a:rPr lang="en-GB" smtClean="0"/>
              <a:t>‹#›</a:t>
            </a:fld>
            <a:endParaRPr lang="en-GB"/>
          </a:p>
        </p:txBody>
      </p:sp>
    </p:spTree>
    <p:extLst>
      <p:ext uri="{BB962C8B-B14F-4D97-AF65-F5344CB8AC3E}">
        <p14:creationId xmlns:p14="http://schemas.microsoft.com/office/powerpoint/2010/main" val="66250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CA894-2F2A-47D2-AC91-2B9ACF190021}" type="datetimeFigureOut">
              <a:rPr lang="en-GB" smtClean="0"/>
              <a:t>05/12/2023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E3D8B-E969-494A-B7DB-1673163A1001}" type="slidenum">
              <a:rPr lang="en-GB" smtClean="0"/>
              <a:t>‹#›</a:t>
            </a:fld>
            <a:endParaRPr lang="en-GB"/>
          </a:p>
        </p:txBody>
      </p:sp>
    </p:spTree>
    <p:extLst>
      <p:ext uri="{BB962C8B-B14F-4D97-AF65-F5344CB8AC3E}">
        <p14:creationId xmlns:p14="http://schemas.microsoft.com/office/powerpoint/2010/main" val="602183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5F50DA-F782-C706-1E3C-E98FBF15525F}"/>
              </a:ext>
            </a:extLst>
          </p:cNvPr>
          <p:cNvSpPr>
            <a:spLocks noGrp="1"/>
          </p:cNvSpPr>
          <p:nvPr>
            <p:ph type="title"/>
          </p:nvPr>
        </p:nvSpPr>
        <p:spPr>
          <a:xfrm>
            <a:off x="838200" y="927833"/>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F33E1F8-D229-1146-21A1-CEED80600D0F}"/>
              </a:ext>
            </a:extLst>
          </p:cNvPr>
          <p:cNvSpPr>
            <a:spLocks noGrp="1"/>
          </p:cNvSpPr>
          <p:nvPr>
            <p:ph type="body" idx="1"/>
          </p:nvPr>
        </p:nvSpPr>
        <p:spPr>
          <a:xfrm>
            <a:off x="838200" y="200501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78E5050E-1B78-03E8-A5E2-291FC2DF3B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1D88F5DE-B7A1-4EF2-8D8C-0E0BD31E3CFF}" type="slidenum">
              <a:rPr lang="en-GB" smtClean="0"/>
              <a:pPr/>
              <a:t>‹#›</a:t>
            </a:fld>
            <a:endParaRPr lang="en-GB" dirty="0"/>
          </a:p>
        </p:txBody>
      </p:sp>
    </p:spTree>
    <p:extLst>
      <p:ext uri="{BB962C8B-B14F-4D97-AF65-F5344CB8AC3E}">
        <p14:creationId xmlns:p14="http://schemas.microsoft.com/office/powerpoint/2010/main" val="2438341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ftr="0" dt="0"/>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A9DE-CEBC-4518-3381-DB14979AED60}"/>
              </a:ext>
            </a:extLst>
          </p:cNvPr>
          <p:cNvSpPr>
            <a:spLocks noGrp="1"/>
          </p:cNvSpPr>
          <p:nvPr>
            <p:ph type="ctrTitle"/>
          </p:nvPr>
        </p:nvSpPr>
        <p:spPr>
          <a:xfrm>
            <a:off x="442174" y="1164770"/>
            <a:ext cx="10761031" cy="2928259"/>
          </a:xfrm>
        </p:spPr>
        <p:txBody>
          <a:bodyPr>
            <a:normAutofit/>
          </a:bodyPr>
          <a:lstStyle/>
          <a:p>
            <a:pPr algn="ctr"/>
            <a:r>
              <a:rPr lang="en-US" sz="4400" dirty="0"/>
              <a:t>Newham Primary Care Networks</a:t>
            </a:r>
            <a:br>
              <a:rPr lang="en-US" sz="4400" dirty="0"/>
            </a:br>
            <a:r>
              <a:rPr lang="en-US" sz="4400" dirty="0"/>
              <a:t>Tackling </a:t>
            </a:r>
            <a:r>
              <a:rPr lang="en-US" sz="4400" dirty="0" err="1"/>
              <a:t>Neighbourhood</a:t>
            </a:r>
            <a:r>
              <a:rPr lang="en-US" sz="4400" dirty="0"/>
              <a:t> Health Inequalities</a:t>
            </a:r>
            <a:br>
              <a:rPr lang="en-US" sz="3600" dirty="0"/>
            </a:br>
            <a:br>
              <a:rPr lang="en-US" sz="3600" dirty="0"/>
            </a:br>
            <a:endParaRPr lang="en-GB" sz="4800" dirty="0"/>
          </a:p>
        </p:txBody>
      </p:sp>
      <p:sp>
        <p:nvSpPr>
          <p:cNvPr id="3" name="Subtitle 2">
            <a:extLst>
              <a:ext uri="{FF2B5EF4-FFF2-40B4-BE49-F238E27FC236}">
                <a16:creationId xmlns:a16="http://schemas.microsoft.com/office/drawing/2014/main" id="{61D83CF6-76CF-A756-23B4-FB796538A0D6}"/>
              </a:ext>
            </a:extLst>
          </p:cNvPr>
          <p:cNvSpPr>
            <a:spLocks noGrp="1"/>
          </p:cNvSpPr>
          <p:nvPr>
            <p:ph type="subTitle" idx="1"/>
          </p:nvPr>
        </p:nvSpPr>
        <p:spPr>
          <a:xfrm>
            <a:off x="412947" y="4093029"/>
            <a:ext cx="5781023" cy="1436913"/>
          </a:xfrm>
        </p:spPr>
        <p:txBody>
          <a:bodyPr>
            <a:noAutofit/>
          </a:bodyPr>
          <a:lstStyle/>
          <a:p>
            <a:r>
              <a:rPr lang="en-GB" sz="2400" b="1" dirty="0">
                <a:solidFill>
                  <a:schemeClr val="tx1"/>
                </a:solidFill>
              </a:rPr>
              <a:t>Rachel Ashworth  </a:t>
            </a:r>
          </a:p>
          <a:p>
            <a:r>
              <a:rPr lang="en-GB" sz="2400" dirty="0">
                <a:solidFill>
                  <a:schemeClr val="tx1"/>
                </a:solidFill>
              </a:rPr>
              <a:t>NHC Head of Health Equity and PCN Transformation</a:t>
            </a:r>
          </a:p>
        </p:txBody>
      </p:sp>
      <p:sp>
        <p:nvSpPr>
          <p:cNvPr id="4" name="TextBox 3">
            <a:extLst>
              <a:ext uri="{FF2B5EF4-FFF2-40B4-BE49-F238E27FC236}">
                <a16:creationId xmlns:a16="http://schemas.microsoft.com/office/drawing/2014/main" id="{5B32901D-04CC-92C9-9B09-1A7D6752E69D}"/>
              </a:ext>
            </a:extLst>
          </p:cNvPr>
          <p:cNvSpPr txBox="1"/>
          <p:nvPr/>
        </p:nvSpPr>
        <p:spPr>
          <a:xfrm>
            <a:off x="6640288" y="4082143"/>
            <a:ext cx="505168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rPr>
              <a:t>Khristle </a:t>
            </a:r>
            <a:r>
              <a:rPr kumimoji="0" lang="en-US" sz="2400" b="1" i="0" u="none" strike="noStrike" kern="1200" cap="none" spc="0" normalizeH="0" baseline="0" noProof="0" dirty="0" err="1">
                <a:ln>
                  <a:noFill/>
                </a:ln>
                <a:solidFill>
                  <a:srgbClr val="FFFFFF"/>
                </a:solidFill>
                <a:effectLst/>
                <a:uLnTx/>
                <a:uFillTx/>
                <a:latin typeface="Calibri" panose="020F0502020204030204"/>
                <a:ea typeface="+mn-ea"/>
                <a:cs typeface="+mn-cs"/>
              </a:rPr>
              <a:t>Absalud</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Docklands PCN Manager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40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977825" y="235618"/>
            <a:ext cx="2218300" cy="1339963"/>
          </a:xfrm>
          <a:prstGeom prst="rect">
            <a:avLst/>
          </a:prstGeom>
        </p:spPr>
      </p:pic>
      <p:sp>
        <p:nvSpPr>
          <p:cNvPr id="6" name="Title 5"/>
          <p:cNvSpPr>
            <a:spLocks noGrp="1"/>
          </p:cNvSpPr>
          <p:nvPr>
            <p:ph type="title"/>
          </p:nvPr>
        </p:nvSpPr>
        <p:spPr/>
        <p:txBody>
          <a:bodyPr/>
          <a:lstStyle/>
          <a:p>
            <a:r>
              <a:rPr lang="en-US" b="1" u="sng" dirty="0">
                <a:solidFill>
                  <a:srgbClr val="002060"/>
                </a:solidFill>
              </a:rPr>
              <a:t>Migrant Health research priorities</a:t>
            </a:r>
            <a:endParaRPr lang="en-GB" b="1" u="sng" dirty="0">
              <a:solidFill>
                <a:srgbClr val="002060"/>
              </a:solidFill>
            </a:endParaRPr>
          </a:p>
        </p:txBody>
      </p:sp>
      <p:sp>
        <p:nvSpPr>
          <p:cNvPr id="5" name="Content Placeholder 4"/>
          <p:cNvSpPr>
            <a:spLocks noGrp="1"/>
          </p:cNvSpPr>
          <p:nvPr>
            <p:ph idx="1"/>
          </p:nvPr>
        </p:nvSpPr>
        <p:spPr>
          <a:xfrm>
            <a:off x="995875" y="1544431"/>
            <a:ext cx="10200250" cy="3502855"/>
          </a:xfrm>
          <a:solidFill>
            <a:schemeClr val="bg1">
              <a:alpha val="50000"/>
            </a:schemeClr>
          </a:solidFill>
        </p:spPr>
        <p:txBody>
          <a:bodyPr>
            <a:normAutofit fontScale="92500"/>
          </a:bodyPr>
          <a:lstStyle/>
          <a:p>
            <a:r>
              <a:rPr lang="en-GB" dirty="0">
                <a:solidFill>
                  <a:srgbClr val="002060"/>
                </a:solidFill>
              </a:rPr>
              <a:t>What are the post-migration determinants of health and well-being? </a:t>
            </a:r>
          </a:p>
          <a:p>
            <a:r>
              <a:rPr lang="en-GB" dirty="0">
                <a:solidFill>
                  <a:srgbClr val="002060"/>
                </a:solidFill>
              </a:rPr>
              <a:t>Are we utilising learnings from previous cohorts of migrants?</a:t>
            </a:r>
          </a:p>
          <a:p>
            <a:r>
              <a:rPr lang="en-GB" dirty="0">
                <a:solidFill>
                  <a:srgbClr val="002060"/>
                </a:solidFill>
              </a:rPr>
              <a:t>Do we understand the stages of the migration process and how these impact the health and well-being of migrants?</a:t>
            </a:r>
          </a:p>
          <a:p>
            <a:r>
              <a:rPr lang="en-GB" dirty="0">
                <a:solidFill>
                  <a:srgbClr val="002060"/>
                </a:solidFill>
              </a:rPr>
              <a:t>How is health literacy among migrants influencing access to healthcare?</a:t>
            </a:r>
          </a:p>
          <a:p>
            <a:r>
              <a:rPr lang="en-GB" dirty="0">
                <a:solidFill>
                  <a:srgbClr val="002060"/>
                </a:solidFill>
              </a:rPr>
              <a:t>How does technology, such as mobile phones, currently feature in the migrant health care, and how can these new platforms be utilised effectively?</a:t>
            </a:r>
          </a:p>
        </p:txBody>
      </p:sp>
    </p:spTree>
    <p:extLst>
      <p:ext uri="{BB962C8B-B14F-4D97-AF65-F5344CB8AC3E}">
        <p14:creationId xmlns:p14="http://schemas.microsoft.com/office/powerpoint/2010/main" val="328919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977825" y="235618"/>
            <a:ext cx="2218300" cy="1339963"/>
          </a:xfrm>
          <a:prstGeom prst="rect">
            <a:avLst/>
          </a:prstGeom>
        </p:spPr>
      </p:pic>
      <p:sp>
        <p:nvSpPr>
          <p:cNvPr id="6" name="Title 5"/>
          <p:cNvSpPr>
            <a:spLocks noGrp="1"/>
          </p:cNvSpPr>
          <p:nvPr>
            <p:ph type="title"/>
          </p:nvPr>
        </p:nvSpPr>
        <p:spPr/>
        <p:txBody>
          <a:bodyPr/>
          <a:lstStyle/>
          <a:p>
            <a:r>
              <a:rPr lang="en-US" b="1" u="sng" dirty="0">
                <a:solidFill>
                  <a:srgbClr val="002060"/>
                </a:solidFill>
              </a:rPr>
              <a:t>Migrant Health research priorities</a:t>
            </a:r>
            <a:endParaRPr lang="en-GB" b="1" u="sng" dirty="0">
              <a:solidFill>
                <a:srgbClr val="002060"/>
              </a:solidFill>
            </a:endParaRPr>
          </a:p>
        </p:txBody>
      </p:sp>
      <p:sp>
        <p:nvSpPr>
          <p:cNvPr id="5" name="Content Placeholder 4"/>
          <p:cNvSpPr>
            <a:spLocks noGrp="1"/>
          </p:cNvSpPr>
          <p:nvPr>
            <p:ph idx="1"/>
          </p:nvPr>
        </p:nvSpPr>
        <p:spPr>
          <a:xfrm>
            <a:off x="995875" y="1575581"/>
            <a:ext cx="10200250" cy="3502855"/>
          </a:xfrm>
          <a:solidFill>
            <a:schemeClr val="bg1">
              <a:alpha val="50000"/>
            </a:schemeClr>
          </a:solidFill>
        </p:spPr>
        <p:txBody>
          <a:bodyPr>
            <a:normAutofit/>
          </a:bodyPr>
          <a:lstStyle/>
          <a:p>
            <a:r>
              <a:rPr lang="en-GB" sz="2600" dirty="0">
                <a:solidFill>
                  <a:srgbClr val="002060"/>
                </a:solidFill>
              </a:rPr>
              <a:t>Are there differences in integration experiences between different groups?</a:t>
            </a:r>
          </a:p>
          <a:p>
            <a:pPr lvl="0"/>
            <a:r>
              <a:rPr lang="en-GB" sz="2600" dirty="0">
                <a:solidFill>
                  <a:srgbClr val="002060"/>
                </a:solidFill>
              </a:rPr>
              <a:t>What are the health needs of older adult refugees and of refugees with disabilities?</a:t>
            </a:r>
          </a:p>
          <a:p>
            <a:r>
              <a:rPr lang="en-GB" sz="2600" dirty="0">
                <a:solidFill>
                  <a:srgbClr val="002060"/>
                </a:solidFill>
              </a:rPr>
              <a:t>Are there barriers to the uptake of mental health services by refugees? </a:t>
            </a:r>
            <a:endParaRPr lang="en-GB" sz="2600" dirty="0"/>
          </a:p>
        </p:txBody>
      </p:sp>
    </p:spTree>
    <p:extLst>
      <p:ext uri="{BB962C8B-B14F-4D97-AF65-F5344CB8AC3E}">
        <p14:creationId xmlns:p14="http://schemas.microsoft.com/office/powerpoint/2010/main" val="256500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F12BE8-BC6A-9AEA-F63B-813AD9E55467}"/>
              </a:ext>
            </a:extLst>
          </p:cNvPr>
          <p:cNvSpPr>
            <a:spLocks noGrp="1"/>
          </p:cNvSpPr>
          <p:nvPr>
            <p:ph type="title"/>
          </p:nvPr>
        </p:nvSpPr>
        <p:spPr>
          <a:xfrm>
            <a:off x="504825" y="1092182"/>
            <a:ext cx="6886575" cy="490761"/>
          </a:xfrm>
        </p:spPr>
        <p:txBody>
          <a:bodyPr anchor="ctr">
            <a:normAutofit fontScale="90000"/>
          </a:bodyPr>
          <a:lstStyle/>
          <a:p>
            <a:r>
              <a:rPr lang="en-US" sz="3600" dirty="0"/>
              <a:t>What is a Primary Care Network?</a:t>
            </a:r>
          </a:p>
        </p:txBody>
      </p:sp>
      <p:sp>
        <p:nvSpPr>
          <p:cNvPr id="3" name="Content Placeholder 2"/>
          <p:cNvSpPr>
            <a:spLocks noGrp="1"/>
          </p:cNvSpPr>
          <p:nvPr>
            <p:ph sz="half" idx="1"/>
          </p:nvPr>
        </p:nvSpPr>
        <p:spPr>
          <a:xfrm>
            <a:off x="318727" y="1730559"/>
            <a:ext cx="7787048" cy="4113536"/>
          </a:xfrm>
          <a:solidFill>
            <a:schemeClr val="tx1"/>
          </a:solidFill>
        </p:spPr>
        <p:txBody>
          <a:bodyPr>
            <a:normAutofit lnSpcReduction="10000"/>
          </a:bodyPr>
          <a:lstStyle/>
          <a:p>
            <a:r>
              <a:rPr lang="en-GB" sz="1800" dirty="0">
                <a:solidFill>
                  <a:schemeClr val="accent3"/>
                </a:solidFill>
              </a:rPr>
              <a:t>NHSE 2019 contract requirement that practices come together to establish Primary Care Networks</a:t>
            </a:r>
          </a:p>
          <a:p>
            <a:r>
              <a:rPr lang="en-GB" sz="1800" b="1" dirty="0">
                <a:solidFill>
                  <a:schemeClr val="accent3"/>
                </a:solidFill>
              </a:rPr>
              <a:t>Primary Care Network</a:t>
            </a:r>
            <a:r>
              <a:rPr lang="en-GB" sz="1800" dirty="0">
                <a:solidFill>
                  <a:schemeClr val="accent3"/>
                </a:solidFill>
              </a:rPr>
              <a:t> is a network of GP practices that have come together to work collaboratively to deliver on contract requirements and to work together with the </a:t>
            </a:r>
            <a:r>
              <a:rPr lang="en-GB" sz="1800" b="1" dirty="0">
                <a:solidFill>
                  <a:schemeClr val="accent3"/>
                </a:solidFill>
              </a:rPr>
              <a:t>wider ‘system’. </a:t>
            </a:r>
          </a:p>
          <a:p>
            <a:r>
              <a:rPr lang="en-GB" sz="1800" dirty="0">
                <a:solidFill>
                  <a:schemeClr val="accent3"/>
                </a:solidFill>
              </a:rPr>
              <a:t>Working collaboratively as a PCN to ensure equal access to services, consistent quality of care, and that patients will get the right service at the first point of contact; improving patient outcomes.</a:t>
            </a:r>
          </a:p>
          <a:p>
            <a:r>
              <a:rPr lang="en-GB" sz="1800" dirty="0">
                <a:solidFill>
                  <a:schemeClr val="accent3"/>
                </a:solidFill>
              </a:rPr>
              <a:t>There are nine PCN’s in Newham</a:t>
            </a:r>
          </a:p>
          <a:p>
            <a:pPr marL="0" indent="0">
              <a:buNone/>
            </a:pPr>
            <a:r>
              <a:rPr lang="en-GB" sz="1800" b="1" dirty="0">
                <a:solidFill>
                  <a:schemeClr val="accent3"/>
                </a:solidFill>
                <a:cs typeface="Calibri" panose="020F0502020204030204" pitchFamily="34" charset="0"/>
              </a:rPr>
              <a:t>Practice we are addressing, Health Inequalities using Population Health Data </a:t>
            </a:r>
          </a:p>
          <a:p>
            <a:r>
              <a:rPr lang="en-GB" sz="1800" dirty="0">
                <a:solidFill>
                  <a:schemeClr val="accent3"/>
                </a:solidFill>
                <a:cs typeface="Calibri" panose="020F0502020204030204" pitchFamily="34" charset="0"/>
              </a:rPr>
              <a:t>In 2022 PCNs were required to identify an, Health Inequality Lead and develop and deliver Health Inequality Plans and Pro-Active Social Prescribing Interventions based on their patient population data / needs, a significant behaviour change required by practice staff and clinicians required.</a:t>
            </a:r>
            <a:endParaRPr lang="en-GB" sz="1800" dirty="0">
              <a:solidFill>
                <a:schemeClr val="accent3"/>
              </a:solidFill>
            </a:endParaRPr>
          </a:p>
          <a:p>
            <a:pPr marL="0" indent="0">
              <a:buNone/>
            </a:pPr>
            <a:endParaRPr lang="en-GB" sz="1800" i="1" dirty="0"/>
          </a:p>
          <a:p>
            <a:pPr marL="0" indent="0">
              <a:buNone/>
            </a:pPr>
            <a:endParaRPr lang="en-GB" sz="1800" dirty="0"/>
          </a:p>
          <a:p>
            <a:endParaRPr lang="en-GB" sz="1800" dirty="0"/>
          </a:p>
        </p:txBody>
      </p:sp>
      <p:sp>
        <p:nvSpPr>
          <p:cNvPr id="16" name="Slide Number Placeholder 4">
            <a:extLst>
              <a:ext uri="{FF2B5EF4-FFF2-40B4-BE49-F238E27FC236}">
                <a16:creationId xmlns:a16="http://schemas.microsoft.com/office/drawing/2014/main" id="{08ACA009-8EA7-A3CF-653A-4F4893D514C6}"/>
              </a:ext>
            </a:extLst>
          </p:cNvPr>
          <p:cNvSpPr>
            <a:spLocks noGrp="1"/>
          </p:cNvSpPr>
          <p:nvPr>
            <p:ph type="sldNum" sz="quarter" idx="10"/>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D88F5DE-B7A1-4EF2-8D8C-0E0BD31E3CFF}" type="slidenum">
              <a:rPr kumimoji="0" lang="en-GB"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4797BD-C326-10B7-9491-A5AD8C281447}"/>
              </a:ext>
            </a:extLst>
          </p:cNvPr>
          <p:cNvPicPr>
            <a:picLocks noChangeAspect="1"/>
          </p:cNvPicPr>
          <p:nvPr/>
        </p:nvPicPr>
        <p:blipFill>
          <a:blip r:embed="rId2"/>
          <a:stretch>
            <a:fillRect/>
          </a:stretch>
        </p:blipFill>
        <p:spPr>
          <a:xfrm>
            <a:off x="8201025" y="1418889"/>
            <a:ext cx="3748448" cy="4020221"/>
          </a:xfrm>
          <a:prstGeom prst="rect">
            <a:avLst/>
          </a:prstGeom>
        </p:spPr>
      </p:pic>
    </p:spTree>
    <p:extLst>
      <p:ext uri="{BB962C8B-B14F-4D97-AF65-F5344CB8AC3E}">
        <p14:creationId xmlns:p14="http://schemas.microsoft.com/office/powerpoint/2010/main" val="1426442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9206-FDAD-7133-F0C9-C4B7A4D76FBC}"/>
              </a:ext>
            </a:extLst>
          </p:cNvPr>
          <p:cNvSpPr>
            <a:spLocks noGrp="1"/>
          </p:cNvSpPr>
          <p:nvPr>
            <p:ph type="title"/>
          </p:nvPr>
        </p:nvSpPr>
        <p:spPr>
          <a:xfrm>
            <a:off x="620486" y="542925"/>
            <a:ext cx="6713764" cy="708932"/>
          </a:xfrm>
        </p:spPr>
        <p:txBody>
          <a:bodyPr>
            <a:normAutofit/>
          </a:bodyPr>
          <a:lstStyle/>
          <a:p>
            <a:r>
              <a:rPr lang="en-US" sz="3200" dirty="0"/>
              <a:t>Newham Proactive Social Prescribing</a:t>
            </a:r>
          </a:p>
        </p:txBody>
      </p:sp>
      <p:pic>
        <p:nvPicPr>
          <p:cNvPr id="10" name="Content Placeholder 9">
            <a:extLst>
              <a:ext uri="{FF2B5EF4-FFF2-40B4-BE49-F238E27FC236}">
                <a16:creationId xmlns:a16="http://schemas.microsoft.com/office/drawing/2014/main" id="{9AFEA435-481D-E9CC-3DCB-A3E9C7B58E7B}"/>
              </a:ext>
            </a:extLst>
          </p:cNvPr>
          <p:cNvPicPr>
            <a:picLocks noGrp="1" noChangeAspect="1"/>
          </p:cNvPicPr>
          <p:nvPr>
            <p:ph idx="1"/>
          </p:nvPr>
        </p:nvPicPr>
        <p:blipFill>
          <a:blip r:embed="rId2"/>
          <a:stretch>
            <a:fillRect/>
          </a:stretch>
        </p:blipFill>
        <p:spPr>
          <a:xfrm>
            <a:off x="620486" y="1352096"/>
            <a:ext cx="11201400" cy="4591503"/>
          </a:xfrm>
        </p:spPr>
      </p:pic>
      <p:sp>
        <p:nvSpPr>
          <p:cNvPr id="4" name="Slide Number Placeholder 3">
            <a:extLst>
              <a:ext uri="{FF2B5EF4-FFF2-40B4-BE49-F238E27FC236}">
                <a16:creationId xmlns:a16="http://schemas.microsoft.com/office/drawing/2014/main" id="{88C4CD6C-0E03-9D11-29BD-708E7D44350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8F5DE-B7A1-4EF2-8D8C-0E0BD31E3CFF}" type="slidenum">
              <a:rPr kumimoji="0" lang="en-GB"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750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CFB0CA-7453-A0FB-4EED-6A95A370F7C7}"/>
              </a:ext>
            </a:extLst>
          </p:cNvPr>
          <p:cNvSpPr>
            <a:spLocks noGrp="1"/>
          </p:cNvSpPr>
          <p:nvPr>
            <p:ph type="title"/>
          </p:nvPr>
        </p:nvSpPr>
        <p:spPr>
          <a:xfrm>
            <a:off x="748992" y="429471"/>
            <a:ext cx="5593208" cy="609766"/>
          </a:xfrm>
        </p:spPr>
        <p:txBody>
          <a:bodyPr>
            <a:normAutofit/>
          </a:bodyPr>
          <a:lstStyle/>
          <a:p>
            <a:r>
              <a:rPr lang="en-GB" sz="3200" dirty="0"/>
              <a:t>Health Inequality Plans</a:t>
            </a:r>
          </a:p>
        </p:txBody>
      </p:sp>
      <p:sp>
        <p:nvSpPr>
          <p:cNvPr id="4" name="Content Placeholder 3">
            <a:extLst>
              <a:ext uri="{FF2B5EF4-FFF2-40B4-BE49-F238E27FC236}">
                <a16:creationId xmlns:a16="http://schemas.microsoft.com/office/drawing/2014/main" id="{EAB7809F-0B0B-DB0F-A2BF-47715B9346ED}"/>
              </a:ext>
            </a:extLst>
          </p:cNvPr>
          <p:cNvSpPr>
            <a:spLocks noGrp="1"/>
          </p:cNvSpPr>
          <p:nvPr>
            <p:ph idx="1"/>
          </p:nvPr>
        </p:nvSpPr>
        <p:spPr>
          <a:xfrm>
            <a:off x="748992" y="1066103"/>
            <a:ext cx="11177239" cy="4893211"/>
          </a:xfrm>
        </p:spPr>
        <p:txBody>
          <a:bodyPr/>
          <a:lstStyle/>
          <a:p>
            <a:pPr marL="0" marR="0" indent="0">
              <a:lnSpc>
                <a:spcPct val="115000"/>
              </a:lnSpc>
              <a:spcBef>
                <a:spcPts val="0"/>
              </a:spcBef>
              <a:spcAft>
                <a:spcPts val="0"/>
              </a:spcAft>
              <a:buNone/>
            </a:pPr>
            <a:r>
              <a:rPr lang="en-US" sz="1800" b="1" dirty="0">
                <a:solidFill>
                  <a:schemeClr val="accent5">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rPr>
              <a:t>One b</a:t>
            </a:r>
            <a:r>
              <a:rPr lang="en-US" sz="1800" b="1" dirty="0">
                <a:solidFill>
                  <a:schemeClr val="accent5">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rPr>
              <a:t>orough wide Health Inequality Plan </a:t>
            </a:r>
            <a:r>
              <a:rPr lang="en-US" sz="1800" dirty="0">
                <a:solidFill>
                  <a:schemeClr val="accent5">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rPr>
              <a:t>focusing on</a:t>
            </a:r>
          </a:p>
          <a:p>
            <a:pPr marL="342900" marR="0" lvl="0" indent="-342900">
              <a:lnSpc>
                <a:spcPct val="115000"/>
              </a:lnSpc>
              <a:spcBef>
                <a:spcPts val="0"/>
              </a:spcBef>
              <a:spcAft>
                <a:spcPts val="0"/>
              </a:spcAft>
              <a:buFont typeface="Symbol" panose="05050102010706020507" pitchFamily="18" charset="2"/>
              <a:buChar char=""/>
            </a:pPr>
            <a:r>
              <a:rPr lang="en-US" sz="1800" b="1" dirty="0">
                <a:solidFill>
                  <a:schemeClr val="accent5">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rPr>
              <a:t>Cancer Screening</a:t>
            </a:r>
            <a:r>
              <a:rPr lang="en-US" sz="1800" dirty="0">
                <a:solidFill>
                  <a:schemeClr val="accent5">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rPr>
              <a:t> (focus on identified at risk groups such as Black African and Caribbean residents that find it difficult to access services) as demonstrated by the covid vaccine outreach programme and</a:t>
            </a:r>
          </a:p>
          <a:p>
            <a:pPr marL="342900" marR="0" lvl="0" indent="-342900">
              <a:lnSpc>
                <a:spcPct val="115000"/>
              </a:lnSpc>
              <a:spcBef>
                <a:spcPts val="0"/>
              </a:spcBef>
              <a:spcAft>
                <a:spcPts val="0"/>
              </a:spcAft>
              <a:buFont typeface="Symbol" panose="05050102010706020507" pitchFamily="18" charset="2"/>
              <a:buChar char=""/>
            </a:pPr>
            <a:r>
              <a:rPr lang="en-US" sz="1800" b="1" dirty="0">
                <a:solidFill>
                  <a:schemeClr val="accent5">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rPr>
              <a:t>All age </a:t>
            </a:r>
            <a:r>
              <a:rPr lang="en-US" sz="1800" b="1" dirty="0" err="1">
                <a:solidFill>
                  <a:schemeClr val="accent5">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rPr>
              <a:t>Immunisations</a:t>
            </a:r>
            <a:r>
              <a:rPr lang="en-US" sz="1800" dirty="0">
                <a:solidFill>
                  <a:schemeClr val="accent5">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rPr>
              <a:t> (focus on children) targeted patient groups will ensure maximum impact of key messages communicated and increase the likelihood of engagement.</a:t>
            </a:r>
          </a:p>
          <a:p>
            <a:pPr marL="0" indent="0">
              <a:buNone/>
            </a:pPr>
            <a:r>
              <a:rPr lang="en-GB" sz="1800" b="1" dirty="0">
                <a:solidFill>
                  <a:schemeClr val="accent5">
                    <a:lumMod val="75000"/>
                    <a:lumOff val="25000"/>
                  </a:schemeClr>
                </a:solidFill>
              </a:rPr>
              <a:t>PCNs delivering additional individual Health Inequality plans</a:t>
            </a:r>
          </a:p>
          <a:p>
            <a:pPr marL="0" indent="0">
              <a:buNone/>
            </a:pPr>
            <a:endParaRPr lang="en-GB" sz="1800" b="1" dirty="0">
              <a:solidFill>
                <a:schemeClr val="accent5">
                  <a:lumMod val="50000"/>
                  <a:lumOff val="50000"/>
                </a:schemeClr>
              </a:solidFill>
            </a:endParaRPr>
          </a:p>
        </p:txBody>
      </p:sp>
      <p:graphicFrame>
        <p:nvGraphicFramePr>
          <p:cNvPr id="2" name="Table 4">
            <a:extLst>
              <a:ext uri="{FF2B5EF4-FFF2-40B4-BE49-F238E27FC236}">
                <a16:creationId xmlns:a16="http://schemas.microsoft.com/office/drawing/2014/main" id="{4A0D284A-9414-7AE1-4986-B4A01408DDC0}"/>
              </a:ext>
            </a:extLst>
          </p:cNvPr>
          <p:cNvGraphicFramePr>
            <a:graphicFrameLocks noGrp="1"/>
          </p:cNvGraphicFramePr>
          <p:nvPr/>
        </p:nvGraphicFramePr>
        <p:xfrm>
          <a:off x="748992" y="3139916"/>
          <a:ext cx="10950498" cy="2743198"/>
        </p:xfrm>
        <a:graphic>
          <a:graphicData uri="http://schemas.openxmlformats.org/drawingml/2006/table">
            <a:tbl>
              <a:tblPr firstRow="1" bandRow="1">
                <a:tableStyleId>{93296810-A885-4BE3-A3E7-6D5BEEA58F35}</a:tableStyleId>
              </a:tblPr>
              <a:tblGrid>
                <a:gridCol w="1739590">
                  <a:extLst>
                    <a:ext uri="{9D8B030D-6E8A-4147-A177-3AD203B41FA5}">
                      <a16:colId xmlns:a16="http://schemas.microsoft.com/office/drawing/2014/main" val="191901930"/>
                    </a:ext>
                  </a:extLst>
                </a:gridCol>
                <a:gridCol w="9210908">
                  <a:extLst>
                    <a:ext uri="{9D8B030D-6E8A-4147-A177-3AD203B41FA5}">
                      <a16:colId xmlns:a16="http://schemas.microsoft.com/office/drawing/2014/main" val="2188148019"/>
                    </a:ext>
                  </a:extLst>
                </a:gridCol>
              </a:tblGrid>
              <a:tr h="688753">
                <a:tc>
                  <a:txBody>
                    <a:bodyPr/>
                    <a:lstStyle/>
                    <a:p>
                      <a:r>
                        <a:rPr lang="en-US" sz="1800" b="1" kern="1200" dirty="0">
                          <a:solidFill>
                            <a:schemeClr val="accent3"/>
                          </a:solidFill>
                          <a:effectLst/>
                          <a:latin typeface="+mn-lt"/>
                          <a:ea typeface="+mn-ea"/>
                          <a:cs typeface="+mn-cs"/>
                        </a:rPr>
                        <a:t>Docklands </a:t>
                      </a:r>
                      <a:endParaRPr lang="en-US" sz="1800" b="1" dirty="0">
                        <a:solidFill>
                          <a:schemeClr val="accent3"/>
                        </a:solidFill>
                        <a:latin typeface="+mn-lt"/>
                      </a:endParaRPr>
                    </a:p>
                  </a:txBody>
                  <a:tcPr>
                    <a:solidFill>
                      <a:schemeClr val="bg2">
                        <a:lumMod val="20000"/>
                        <a:lumOff val="80000"/>
                      </a:schemeClr>
                    </a:solidFill>
                  </a:tcPr>
                </a:tc>
                <a:tc>
                  <a:txBody>
                    <a:bodyPr/>
                    <a:lstStyle/>
                    <a:p>
                      <a:pPr marL="285750" marR="0" indent="-285750">
                        <a:lnSpc>
                          <a:spcPct val="107000"/>
                        </a:lnSpc>
                        <a:spcBef>
                          <a:spcPts val="0"/>
                        </a:spcBef>
                        <a:spcAft>
                          <a:spcPts val="0"/>
                        </a:spcAft>
                        <a:buFont typeface="Arial" panose="020B0604020202020204" pitchFamily="34" charset="0"/>
                        <a:buChar char="•"/>
                      </a:pPr>
                      <a:r>
                        <a:rPr lang="en-GB" sz="2000" b="1" dirty="0">
                          <a:solidFill>
                            <a:schemeClr val="accent3"/>
                          </a:solidFill>
                          <a:effectLst/>
                          <a:latin typeface="+mn-lt"/>
                          <a:ea typeface="Calibri" panose="020F0502020204030204" pitchFamily="34" charset="0"/>
                          <a:cs typeface="Times New Roman" panose="02020603050405020304" pitchFamily="18" charset="0"/>
                        </a:rPr>
                        <a:t>Migrant Communities in Dispersal Accommodation – Health Needs</a:t>
                      </a:r>
                    </a:p>
                    <a:p>
                      <a:pPr marL="285750" marR="0" indent="-285750">
                        <a:lnSpc>
                          <a:spcPct val="107000"/>
                        </a:lnSpc>
                        <a:spcBef>
                          <a:spcPts val="0"/>
                        </a:spcBef>
                        <a:spcAft>
                          <a:spcPts val="0"/>
                        </a:spcAft>
                        <a:buFont typeface="Arial" panose="020B0604020202020204" pitchFamily="34" charset="0"/>
                        <a:buChar char="•"/>
                      </a:pPr>
                      <a:r>
                        <a:rPr lang="en-GB" sz="1800" b="0" dirty="0">
                          <a:solidFill>
                            <a:schemeClr val="accent3"/>
                          </a:solidFill>
                          <a:effectLst/>
                          <a:latin typeface="+mn-lt"/>
                          <a:ea typeface="Calibri" panose="020F0502020204030204" pitchFamily="34" charset="0"/>
                          <a:cs typeface="Times New Roman" panose="02020603050405020304" pitchFamily="18" charset="0"/>
                        </a:rPr>
                        <a:t>SMI Patients Improving Care for cohort Diabetic Patients on Clozapine</a:t>
                      </a:r>
                      <a:endParaRPr lang="en-US" sz="1800" b="0" dirty="0">
                        <a:solidFill>
                          <a:schemeClr val="accent3"/>
                        </a:solidFill>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4190898242"/>
                  </a:ext>
                </a:extLst>
              </a:tr>
              <a:tr h="417241">
                <a:tc>
                  <a:txBody>
                    <a:bodyPr/>
                    <a:lstStyle/>
                    <a:p>
                      <a:pPr marL="0" marR="0">
                        <a:lnSpc>
                          <a:spcPct val="107000"/>
                        </a:lnSpc>
                        <a:spcBef>
                          <a:spcPts val="0"/>
                        </a:spcBef>
                        <a:spcAft>
                          <a:spcPts val="800"/>
                        </a:spcAft>
                      </a:pPr>
                      <a:r>
                        <a:rPr lang="en-US" sz="1800" b="1" dirty="0">
                          <a:solidFill>
                            <a:schemeClr val="accent3"/>
                          </a:solidFill>
                          <a:effectLst/>
                          <a:latin typeface="+mn-lt"/>
                          <a:ea typeface="Times New Roman" panose="02020603050405020304" pitchFamily="18" charset="0"/>
                          <a:cs typeface="Times New Roman" panose="02020603050405020304" pitchFamily="18" charset="0"/>
                        </a:rPr>
                        <a:t>North East 2</a:t>
                      </a:r>
                      <a:endParaRPr lang="en-US" sz="1800" b="1" dirty="0">
                        <a:solidFill>
                          <a:schemeClr val="accent3"/>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285750" marR="0" indent="-285750">
                        <a:lnSpc>
                          <a:spcPct val="107000"/>
                        </a:lnSpc>
                        <a:spcBef>
                          <a:spcPts val="0"/>
                        </a:spcBef>
                        <a:spcAft>
                          <a:spcPts val="800"/>
                        </a:spcAft>
                        <a:buFont typeface="Arial" panose="020B0604020202020204" pitchFamily="34" charset="0"/>
                        <a:buChar char="•"/>
                      </a:pPr>
                      <a:r>
                        <a:rPr lang="en-GB" sz="1800" b="0" dirty="0">
                          <a:solidFill>
                            <a:schemeClr val="accent3"/>
                          </a:solidFill>
                          <a:effectLst/>
                          <a:latin typeface="+mn-lt"/>
                          <a:ea typeface="Calibri" panose="020F0502020204030204" pitchFamily="34" charset="0"/>
                          <a:cs typeface="Times New Roman" panose="02020603050405020304" pitchFamily="18" charset="0"/>
                        </a:rPr>
                        <a:t>Access to Dental Health information and services</a:t>
                      </a:r>
                      <a:endParaRPr lang="en-US" sz="1800" b="0" dirty="0">
                        <a:solidFill>
                          <a:schemeClr val="accent3"/>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425928659"/>
                  </a:ext>
                </a:extLst>
              </a:tr>
              <a:tr h="921917">
                <a:tc>
                  <a:txBody>
                    <a:bodyPr/>
                    <a:lstStyle/>
                    <a:p>
                      <a:pPr marL="0" marR="0">
                        <a:lnSpc>
                          <a:spcPct val="107000"/>
                        </a:lnSpc>
                        <a:spcBef>
                          <a:spcPts val="0"/>
                        </a:spcBef>
                        <a:spcAft>
                          <a:spcPts val="800"/>
                        </a:spcAft>
                      </a:pPr>
                      <a:r>
                        <a:rPr lang="en-US" sz="1800" b="1" dirty="0">
                          <a:solidFill>
                            <a:schemeClr val="accent3"/>
                          </a:solidFill>
                          <a:effectLst/>
                          <a:latin typeface="+mn-lt"/>
                          <a:ea typeface="Times New Roman" panose="02020603050405020304" pitchFamily="18" charset="0"/>
                          <a:cs typeface="Times New Roman" panose="02020603050405020304" pitchFamily="18" charset="0"/>
                        </a:rPr>
                        <a:t>North </a:t>
                      </a:r>
                      <a:r>
                        <a:rPr lang="en-US" sz="1800" b="1" dirty="0" err="1">
                          <a:solidFill>
                            <a:schemeClr val="accent3"/>
                          </a:solidFill>
                          <a:effectLst/>
                          <a:latin typeface="+mn-lt"/>
                          <a:ea typeface="Times New Roman" panose="02020603050405020304" pitchFamily="18" charset="0"/>
                          <a:cs typeface="Times New Roman" panose="02020603050405020304" pitchFamily="18" charset="0"/>
                        </a:rPr>
                        <a:t>Newham</a:t>
                      </a:r>
                      <a:endParaRPr lang="en-US" sz="1800" b="1" dirty="0">
                        <a:solidFill>
                          <a:schemeClr val="accent3"/>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nSpc>
                          <a:spcPct val="107000"/>
                        </a:lnSpc>
                        <a:spcBef>
                          <a:spcPts val="0"/>
                        </a:spcBef>
                        <a:spcAft>
                          <a:spcPts val="0"/>
                        </a:spcAft>
                        <a:buFont typeface="Arial" panose="020B0604020202020204" pitchFamily="34" charset="0"/>
                        <a:buChar char="•"/>
                      </a:pPr>
                      <a:r>
                        <a:rPr lang="en-GB" sz="1800" b="0" dirty="0">
                          <a:solidFill>
                            <a:schemeClr val="accent3"/>
                          </a:solidFill>
                          <a:effectLst/>
                          <a:latin typeface="+mn-lt"/>
                          <a:ea typeface="Calibri" panose="020F0502020204030204" pitchFamily="34" charset="0"/>
                          <a:cs typeface="Times New Roman" panose="02020603050405020304" pitchFamily="18" charset="0"/>
                        </a:rPr>
                        <a:t>Food poverty and weight management</a:t>
                      </a:r>
                      <a:endParaRPr lang="en-US" sz="1800" b="0" dirty="0">
                        <a:solidFill>
                          <a:schemeClr val="accent3"/>
                        </a:solidFill>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GB" sz="1800" b="0" dirty="0">
                          <a:solidFill>
                            <a:schemeClr val="accent3"/>
                          </a:solidFill>
                          <a:effectLst/>
                          <a:latin typeface="+mn-lt"/>
                          <a:ea typeface="Calibri" panose="020F0502020204030204" pitchFamily="34" charset="0"/>
                          <a:cs typeface="Times New Roman" panose="02020603050405020304" pitchFamily="18" charset="0"/>
                        </a:rPr>
                        <a:t>UCLP Proactive Care Clinics: LTC patients</a:t>
                      </a:r>
                      <a:endParaRPr lang="en-US" sz="1800" b="0" dirty="0">
                        <a:solidFill>
                          <a:schemeClr val="accent3"/>
                        </a:solidFill>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GB" sz="1800" b="0" dirty="0">
                          <a:solidFill>
                            <a:schemeClr val="accent3"/>
                          </a:solidFill>
                          <a:effectLst/>
                          <a:latin typeface="+mn-lt"/>
                          <a:ea typeface="Calibri" panose="020F0502020204030204" pitchFamily="34" charset="0"/>
                          <a:cs typeface="Times New Roman" panose="02020603050405020304" pitchFamily="18" charset="0"/>
                        </a:rPr>
                        <a:t>Sharing Learning of </a:t>
                      </a:r>
                      <a:r>
                        <a:rPr lang="en-GB" sz="1800" b="0" dirty="0" err="1">
                          <a:solidFill>
                            <a:schemeClr val="accent3"/>
                          </a:solidFill>
                          <a:effectLst/>
                          <a:latin typeface="+mn-lt"/>
                          <a:ea typeface="Calibri" panose="020F0502020204030204" pitchFamily="34" charset="0"/>
                          <a:cs typeface="Times New Roman" panose="02020603050405020304" pitchFamily="18" charset="0"/>
                        </a:rPr>
                        <a:t>Covax</a:t>
                      </a:r>
                      <a:r>
                        <a:rPr lang="en-GB" sz="1800" b="0" dirty="0">
                          <a:solidFill>
                            <a:schemeClr val="accent3"/>
                          </a:solidFill>
                          <a:effectLst/>
                          <a:latin typeface="+mn-lt"/>
                          <a:ea typeface="Calibri" panose="020F0502020204030204" pitchFamily="34" charset="0"/>
                          <a:cs typeface="Times New Roman" panose="02020603050405020304" pitchFamily="18" charset="0"/>
                        </a:rPr>
                        <a:t> Model </a:t>
                      </a:r>
                      <a:endParaRPr lang="en-US" sz="1800" b="0" dirty="0">
                        <a:solidFill>
                          <a:schemeClr val="accent3"/>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7990728"/>
                  </a:ext>
                </a:extLst>
              </a:tr>
              <a:tr h="298046">
                <a:tc>
                  <a:txBody>
                    <a:bodyPr/>
                    <a:lstStyle/>
                    <a:p>
                      <a:pPr marL="0" marR="0">
                        <a:lnSpc>
                          <a:spcPct val="107000"/>
                        </a:lnSpc>
                        <a:spcBef>
                          <a:spcPts val="0"/>
                        </a:spcBef>
                        <a:spcAft>
                          <a:spcPts val="800"/>
                        </a:spcAft>
                      </a:pPr>
                      <a:r>
                        <a:rPr lang="en-US" sz="1800" b="1" dirty="0">
                          <a:solidFill>
                            <a:schemeClr val="accent3"/>
                          </a:solidFill>
                          <a:effectLst/>
                          <a:latin typeface="+mn-lt"/>
                          <a:ea typeface="Times New Roman" panose="02020603050405020304" pitchFamily="18" charset="0"/>
                          <a:cs typeface="Times New Roman" panose="02020603050405020304" pitchFamily="18" charset="0"/>
                        </a:rPr>
                        <a:t>South 1</a:t>
                      </a:r>
                      <a:endParaRPr lang="en-US" sz="1800" b="1" dirty="0">
                        <a:solidFill>
                          <a:schemeClr val="accent3"/>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nSpc>
                          <a:spcPct val="107000"/>
                        </a:lnSpc>
                        <a:spcBef>
                          <a:spcPts val="0"/>
                        </a:spcBef>
                        <a:spcAft>
                          <a:spcPts val="800"/>
                        </a:spcAft>
                        <a:buFont typeface="Arial" panose="020B0604020202020204" pitchFamily="34" charset="0"/>
                        <a:buChar char="•"/>
                      </a:pPr>
                      <a:r>
                        <a:rPr lang="en-GB" sz="1800" b="0" dirty="0">
                          <a:solidFill>
                            <a:schemeClr val="accent3"/>
                          </a:solidFill>
                          <a:effectLst/>
                          <a:latin typeface="+mn-lt"/>
                          <a:ea typeface="Calibri" panose="020F0502020204030204" pitchFamily="34" charset="0"/>
                          <a:cs typeface="Times New Roman" panose="02020603050405020304" pitchFamily="18" charset="0"/>
                        </a:rPr>
                        <a:t>SMI Comorbidities and Weight Management for patients with BMI &gt;30 or &gt;27.5 for BAME</a:t>
                      </a:r>
                    </a:p>
                  </a:txBody>
                  <a:tcPr marL="68580" marR="68580" marT="0" marB="0"/>
                </a:tc>
                <a:extLst>
                  <a:ext uri="{0D108BD9-81ED-4DB2-BD59-A6C34878D82A}">
                    <a16:rowId xmlns:a16="http://schemas.microsoft.com/office/drawing/2014/main" val="1136126001"/>
                  </a:ext>
                </a:extLst>
              </a:tr>
              <a:tr h="417241">
                <a:tc>
                  <a:txBody>
                    <a:bodyPr/>
                    <a:lstStyle/>
                    <a:p>
                      <a:pPr marL="0" marR="0">
                        <a:lnSpc>
                          <a:spcPct val="107000"/>
                        </a:lnSpc>
                        <a:spcBef>
                          <a:spcPts val="0"/>
                        </a:spcBef>
                        <a:spcAft>
                          <a:spcPts val="800"/>
                        </a:spcAft>
                      </a:pPr>
                      <a:r>
                        <a:rPr lang="en-US" sz="1800" b="1" dirty="0">
                          <a:solidFill>
                            <a:schemeClr val="accent3"/>
                          </a:solidFill>
                          <a:effectLst/>
                          <a:latin typeface="+mn-lt"/>
                          <a:ea typeface="Times New Roman" panose="02020603050405020304" pitchFamily="18" charset="0"/>
                          <a:cs typeface="Times New Roman" panose="02020603050405020304" pitchFamily="18" charset="0"/>
                        </a:rPr>
                        <a:t>North West 2</a:t>
                      </a:r>
                      <a:endParaRPr lang="en-US" sz="1800" b="1" dirty="0">
                        <a:solidFill>
                          <a:schemeClr val="accent3"/>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85750" marR="0" indent="-285750">
                        <a:lnSpc>
                          <a:spcPct val="107000"/>
                        </a:lnSpc>
                        <a:spcBef>
                          <a:spcPts val="0"/>
                        </a:spcBef>
                        <a:spcAft>
                          <a:spcPts val="800"/>
                        </a:spcAft>
                        <a:buFont typeface="Arial" panose="020B0604020202020204" pitchFamily="34" charset="0"/>
                        <a:buChar char="•"/>
                      </a:pPr>
                      <a:r>
                        <a:rPr lang="en-US" sz="1800" b="0" dirty="0">
                          <a:solidFill>
                            <a:schemeClr val="accent3"/>
                          </a:solidFill>
                          <a:effectLst/>
                          <a:latin typeface="+mn-lt"/>
                          <a:ea typeface="Times New Roman" panose="02020603050405020304" pitchFamily="18" charset="0"/>
                          <a:cs typeface="Calibri" panose="020F0502020204030204" pitchFamily="34" charset="0"/>
                        </a:rPr>
                        <a:t>Targeting LD Patients to improve access to LDHC and PC services </a:t>
                      </a:r>
                      <a:endParaRPr lang="en-US" sz="1800" b="0" dirty="0">
                        <a:solidFill>
                          <a:schemeClr val="accent3"/>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8999685"/>
                  </a:ext>
                </a:extLst>
              </a:tr>
            </a:tbl>
          </a:graphicData>
        </a:graphic>
      </p:graphicFrame>
    </p:spTree>
    <p:extLst>
      <p:ext uri="{BB962C8B-B14F-4D97-AF65-F5344CB8AC3E}">
        <p14:creationId xmlns:p14="http://schemas.microsoft.com/office/powerpoint/2010/main" val="118881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F8E41F-99BF-FF74-B9B0-B4ED974959B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8F5DE-B7A1-4EF2-8D8C-0E0BD31E3CFF}" type="slidenum">
              <a:rPr kumimoji="0" lang="en-GB"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1B0A0D0-9507-CAC0-8DD0-093A33AA650A}"/>
              </a:ext>
            </a:extLst>
          </p:cNvPr>
          <p:cNvSpPr>
            <a:spLocks noGrp="1"/>
          </p:cNvSpPr>
          <p:nvPr>
            <p:ph type="title"/>
          </p:nvPr>
        </p:nvSpPr>
        <p:spPr>
          <a:xfrm>
            <a:off x="838199" y="1007732"/>
            <a:ext cx="10400191" cy="757583"/>
          </a:xfrm>
        </p:spPr>
        <p:txBody>
          <a:bodyPr>
            <a:normAutofit/>
          </a:bodyPr>
          <a:lstStyle/>
          <a:p>
            <a:r>
              <a:rPr lang="en-US" sz="3200" dirty="0"/>
              <a:t>Docklands PCN – Migrant Health HI Plan</a:t>
            </a:r>
          </a:p>
        </p:txBody>
      </p:sp>
      <p:sp>
        <p:nvSpPr>
          <p:cNvPr id="4" name="Content Placeholder 3">
            <a:extLst>
              <a:ext uri="{FF2B5EF4-FFF2-40B4-BE49-F238E27FC236}">
                <a16:creationId xmlns:a16="http://schemas.microsoft.com/office/drawing/2014/main" id="{9DB4B96D-7BEE-EEF3-6904-360385D67613}"/>
              </a:ext>
            </a:extLst>
          </p:cNvPr>
          <p:cNvSpPr>
            <a:spLocks noGrp="1"/>
          </p:cNvSpPr>
          <p:nvPr>
            <p:ph idx="1"/>
          </p:nvPr>
        </p:nvSpPr>
        <p:spPr>
          <a:xfrm>
            <a:off x="838200" y="1845214"/>
            <a:ext cx="10515600" cy="4351338"/>
          </a:xfrm>
        </p:spPr>
        <p:txBody>
          <a:bodyPr>
            <a:normAutofit/>
          </a:bodyPr>
          <a:lstStyle/>
          <a:p>
            <a:r>
              <a:rPr lang="en-US" sz="2000" dirty="0">
                <a:solidFill>
                  <a:schemeClr val="accent3"/>
                </a:solidFill>
              </a:rPr>
              <a:t>All practices in the PCN signed up to Safer Surgeries</a:t>
            </a:r>
          </a:p>
          <a:p>
            <a:r>
              <a:rPr lang="en-US" sz="2000" dirty="0">
                <a:solidFill>
                  <a:schemeClr val="accent3"/>
                </a:solidFill>
              </a:rPr>
              <a:t>Excellent example of system working model developed with Public Health</a:t>
            </a:r>
          </a:p>
          <a:p>
            <a:r>
              <a:rPr lang="en-US" sz="2000" dirty="0">
                <a:solidFill>
                  <a:schemeClr val="accent3"/>
                </a:solidFill>
              </a:rPr>
              <a:t>New working groups created with system and hotel management</a:t>
            </a:r>
          </a:p>
          <a:p>
            <a:r>
              <a:rPr lang="en-US" sz="2000" dirty="0">
                <a:solidFill>
                  <a:schemeClr val="accent3"/>
                </a:solidFill>
              </a:rPr>
              <a:t>Pathways developed</a:t>
            </a:r>
          </a:p>
          <a:p>
            <a:r>
              <a:rPr lang="en-US" sz="2000" dirty="0">
                <a:solidFill>
                  <a:schemeClr val="accent3"/>
                </a:solidFill>
              </a:rPr>
              <a:t>New teams created – Family Navigators</a:t>
            </a:r>
          </a:p>
          <a:p>
            <a:r>
              <a:rPr lang="en-US" sz="2000" dirty="0">
                <a:solidFill>
                  <a:schemeClr val="accent3"/>
                </a:solidFill>
              </a:rPr>
              <a:t>Health Events held by PH and DPCN ‘pop up clinics’</a:t>
            </a:r>
          </a:p>
          <a:p>
            <a:r>
              <a:rPr lang="en-US" sz="2000" dirty="0">
                <a:solidFill>
                  <a:schemeClr val="accent3"/>
                </a:solidFill>
              </a:rPr>
              <a:t>PH led on new communication channel with the Home Office</a:t>
            </a:r>
          </a:p>
          <a:p>
            <a:r>
              <a:rPr lang="en-US" sz="2000" dirty="0">
                <a:solidFill>
                  <a:schemeClr val="accent3"/>
                </a:solidFill>
              </a:rPr>
              <a:t>PH instrumental in bring in Safeguarding leads </a:t>
            </a:r>
          </a:p>
          <a:p>
            <a:r>
              <a:rPr lang="en-US" sz="2000" dirty="0">
                <a:solidFill>
                  <a:schemeClr val="accent3"/>
                </a:solidFill>
              </a:rPr>
              <a:t>Immunisation clinics held on site and more planned</a:t>
            </a:r>
          </a:p>
          <a:p>
            <a:pPr marL="0" indent="0">
              <a:buNone/>
            </a:pPr>
            <a:r>
              <a:rPr lang="en-US" sz="2000" dirty="0">
                <a:solidFill>
                  <a:schemeClr val="accent3"/>
                </a:solidFill>
              </a:rPr>
              <a:t>Over to Khristle PCN Manager to present on Project Research Questions (Mental Health, maternity Dental </a:t>
            </a:r>
            <a:r>
              <a:rPr lang="en-US" sz="2000" dirty="0" err="1">
                <a:solidFill>
                  <a:schemeClr val="accent3"/>
                </a:solidFill>
              </a:rPr>
              <a:t>etc</a:t>
            </a:r>
            <a:r>
              <a:rPr lang="en-US" sz="2000">
                <a:solidFill>
                  <a:schemeClr val="accent3"/>
                </a:solidFill>
              </a:rPr>
              <a:t>)</a:t>
            </a:r>
            <a:endParaRPr lang="en-US" sz="2000" dirty="0"/>
          </a:p>
        </p:txBody>
      </p:sp>
    </p:spTree>
    <p:extLst>
      <p:ext uri="{BB962C8B-B14F-4D97-AF65-F5344CB8AC3E}">
        <p14:creationId xmlns:p14="http://schemas.microsoft.com/office/powerpoint/2010/main" val="98157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806046" y="1122363"/>
            <a:ext cx="2527824" cy="1526931"/>
          </a:xfrm>
          <a:prstGeom prst="rect">
            <a:avLst/>
          </a:prstGeom>
        </p:spPr>
      </p:pic>
      <p:sp>
        <p:nvSpPr>
          <p:cNvPr id="2" name="Title 1"/>
          <p:cNvSpPr>
            <a:spLocks noGrp="1"/>
          </p:cNvSpPr>
          <p:nvPr>
            <p:ph type="ctrTitle"/>
          </p:nvPr>
        </p:nvSpPr>
        <p:spPr>
          <a:xfrm>
            <a:off x="520505" y="1122363"/>
            <a:ext cx="11169747" cy="2224844"/>
          </a:xfrm>
        </p:spPr>
        <p:txBody>
          <a:bodyPr>
            <a:normAutofit/>
          </a:bodyPr>
          <a:lstStyle/>
          <a:p>
            <a:r>
              <a:rPr lang="en-GB" sz="5400" b="1" dirty="0"/>
              <a:t>Docklands Primary Care Network</a:t>
            </a:r>
          </a:p>
        </p:txBody>
      </p:sp>
      <p:sp>
        <p:nvSpPr>
          <p:cNvPr id="3" name="Subtitle 2"/>
          <p:cNvSpPr>
            <a:spLocks noGrp="1"/>
          </p:cNvSpPr>
          <p:nvPr>
            <p:ph type="subTitle" idx="1"/>
          </p:nvPr>
        </p:nvSpPr>
        <p:spPr>
          <a:xfrm>
            <a:off x="1599501" y="3374473"/>
            <a:ext cx="9144000" cy="1655762"/>
          </a:xfrm>
        </p:spPr>
        <p:txBody>
          <a:bodyPr>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3200" b="1" dirty="0"/>
              <a:t>Migrant Health Check Clinic</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effectLst/>
                <a:uLnTx/>
                <a:uFillTx/>
                <a:latin typeface="Calibri" panose="020F0502020204030204"/>
                <a:ea typeface="+mn-ea"/>
                <a:cs typeface="+mn-cs"/>
              </a:rPr>
              <a:t>Khristle </a:t>
            </a:r>
            <a:r>
              <a:rPr kumimoji="0" lang="en-US" i="0" u="none" strike="noStrike" kern="1200" cap="none" spc="0" normalizeH="0" baseline="0" noProof="0" dirty="0" err="1">
                <a:ln>
                  <a:noFill/>
                </a:ln>
                <a:effectLst/>
                <a:uLnTx/>
                <a:uFillTx/>
                <a:latin typeface="Calibri" panose="020F0502020204030204"/>
                <a:ea typeface="+mn-ea"/>
                <a:cs typeface="+mn-cs"/>
              </a:rPr>
              <a:t>Absalud</a:t>
            </a:r>
            <a:endParaRPr kumimoji="0" lang="en-US" i="0" u="none" strike="noStrike" kern="1200" cap="none" spc="0" normalizeH="0" baseline="0" noProof="0" dirty="0">
              <a:ln>
                <a:noFill/>
              </a:ln>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mn-cs"/>
              </a:rPr>
              <a:t>Docklands PCN Manager </a:t>
            </a:r>
          </a:p>
          <a:p>
            <a:endParaRPr lang="en-GB" sz="3200" b="1" dirty="0"/>
          </a:p>
        </p:txBody>
      </p:sp>
    </p:spTree>
    <p:extLst>
      <p:ext uri="{BB962C8B-B14F-4D97-AF65-F5344CB8AC3E}">
        <p14:creationId xmlns:p14="http://schemas.microsoft.com/office/powerpoint/2010/main" val="273966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977825" y="235618"/>
            <a:ext cx="2218300" cy="1339963"/>
          </a:xfrm>
          <a:prstGeom prst="rect">
            <a:avLst/>
          </a:prstGeom>
        </p:spPr>
      </p:pic>
      <p:sp>
        <p:nvSpPr>
          <p:cNvPr id="6" name="Title 5"/>
          <p:cNvSpPr>
            <a:spLocks noGrp="1"/>
          </p:cNvSpPr>
          <p:nvPr>
            <p:ph type="title"/>
          </p:nvPr>
        </p:nvSpPr>
        <p:spPr/>
        <p:txBody>
          <a:bodyPr/>
          <a:lstStyle/>
          <a:p>
            <a:r>
              <a:rPr lang="en-US" b="1" u="sng" dirty="0">
                <a:solidFill>
                  <a:srgbClr val="002060"/>
                </a:solidFill>
              </a:rPr>
              <a:t>Migrant Health Check Clinics</a:t>
            </a:r>
            <a:endParaRPr lang="en-GB" b="1" u="sng" dirty="0">
              <a:solidFill>
                <a:srgbClr val="002060"/>
              </a:solidFill>
            </a:endParaRPr>
          </a:p>
        </p:txBody>
      </p:sp>
      <p:sp>
        <p:nvSpPr>
          <p:cNvPr id="5" name="Content Placeholder 4"/>
          <p:cNvSpPr>
            <a:spLocks noGrp="1"/>
          </p:cNvSpPr>
          <p:nvPr>
            <p:ph idx="1"/>
          </p:nvPr>
        </p:nvSpPr>
        <p:spPr>
          <a:xfrm>
            <a:off x="995875" y="1466524"/>
            <a:ext cx="10200250" cy="3502855"/>
          </a:xfrm>
          <a:solidFill>
            <a:schemeClr val="bg1">
              <a:alpha val="5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Autofit/>
          </a:bodyPr>
          <a:lstStyle/>
          <a:p>
            <a:r>
              <a:rPr lang="en-GB" sz="2600" dirty="0">
                <a:solidFill>
                  <a:srgbClr val="002060"/>
                </a:solidFill>
              </a:rPr>
              <a:t>Quarterly health check clinic for refugees and asylum seekers at the local hotel. </a:t>
            </a:r>
          </a:p>
          <a:p>
            <a:r>
              <a:rPr lang="en-GB" sz="2600" dirty="0">
                <a:solidFill>
                  <a:srgbClr val="002060"/>
                </a:solidFill>
              </a:rPr>
              <a:t>PCN staff including a Health and Wellbeing Coach, were in attendance.  </a:t>
            </a:r>
          </a:p>
          <a:p>
            <a:r>
              <a:rPr lang="en-GB" sz="2600" dirty="0">
                <a:solidFill>
                  <a:srgbClr val="002060"/>
                </a:solidFill>
              </a:rPr>
              <a:t>Migrant patients have their height and weight measured, their BP is taken and they are able to book an appointment at their GP surgery for any other health needs. </a:t>
            </a:r>
          </a:p>
          <a:p>
            <a:r>
              <a:rPr lang="en-GB" sz="2600" dirty="0">
                <a:solidFill>
                  <a:srgbClr val="002060"/>
                </a:solidFill>
              </a:rPr>
              <a:t>Patients were supported to complete a health questionnaire that asked for basic health information such as smoking status and exercise activity. </a:t>
            </a:r>
          </a:p>
          <a:p>
            <a:r>
              <a:rPr lang="en-GB" sz="2600" dirty="0">
                <a:solidFill>
                  <a:srgbClr val="002060"/>
                </a:solidFill>
              </a:rPr>
              <a:t>A total of 37 patients have been reviewed so far.</a:t>
            </a:r>
          </a:p>
        </p:txBody>
      </p:sp>
    </p:spTree>
    <p:extLst>
      <p:ext uri="{BB962C8B-B14F-4D97-AF65-F5344CB8AC3E}">
        <p14:creationId xmlns:p14="http://schemas.microsoft.com/office/powerpoint/2010/main" val="357938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977825" y="235618"/>
            <a:ext cx="2218300" cy="1339963"/>
          </a:xfrm>
          <a:prstGeom prst="rect">
            <a:avLst/>
          </a:prstGeom>
        </p:spPr>
      </p:pic>
      <p:sp>
        <p:nvSpPr>
          <p:cNvPr id="6" name="Title 5"/>
          <p:cNvSpPr>
            <a:spLocks noGrp="1"/>
          </p:cNvSpPr>
          <p:nvPr>
            <p:ph type="title"/>
          </p:nvPr>
        </p:nvSpPr>
        <p:spPr/>
        <p:txBody>
          <a:bodyPr/>
          <a:lstStyle/>
          <a:p>
            <a:r>
              <a:rPr lang="en-US" b="1" u="sng" dirty="0">
                <a:solidFill>
                  <a:srgbClr val="002060"/>
                </a:solidFill>
              </a:rPr>
              <a:t>Migrant Health Check Clinics</a:t>
            </a:r>
            <a:endParaRPr lang="en-GB" b="1" u="sng" dirty="0">
              <a:solidFill>
                <a:srgbClr val="002060"/>
              </a:solidFill>
            </a:endParaRPr>
          </a:p>
        </p:txBody>
      </p:sp>
      <p:sp>
        <p:nvSpPr>
          <p:cNvPr id="5" name="Content Placeholder 4"/>
          <p:cNvSpPr>
            <a:spLocks noGrp="1"/>
          </p:cNvSpPr>
          <p:nvPr>
            <p:ph idx="1"/>
          </p:nvPr>
        </p:nvSpPr>
        <p:spPr>
          <a:xfrm>
            <a:off x="995875" y="1575581"/>
            <a:ext cx="10200250" cy="3502855"/>
          </a:xfrm>
          <a:solidFill>
            <a:schemeClr val="bg1">
              <a:alpha val="50000"/>
            </a:schemeClr>
          </a:solidFill>
        </p:spPr>
        <p:txBody>
          <a:bodyPr>
            <a:normAutofit fontScale="92500" lnSpcReduction="20000"/>
          </a:bodyPr>
          <a:lstStyle/>
          <a:p>
            <a:pPr marL="0" indent="0">
              <a:buNone/>
            </a:pPr>
            <a:r>
              <a:rPr lang="en-GB" sz="2200" dirty="0">
                <a:solidFill>
                  <a:srgbClr val="002060"/>
                </a:solidFill>
              </a:rPr>
              <a:t>Feedback from hotel staff, patients and PCN staff has been positive: </a:t>
            </a:r>
          </a:p>
          <a:p>
            <a:endParaRPr lang="en-GB" sz="2200" i="1" dirty="0">
              <a:solidFill>
                <a:srgbClr val="002060"/>
              </a:solidFill>
            </a:endParaRPr>
          </a:p>
          <a:p>
            <a:pPr marL="457200" lvl="1" indent="0">
              <a:buNone/>
            </a:pPr>
            <a:r>
              <a:rPr lang="en-GB" sz="2200" i="1" dirty="0">
                <a:solidFill>
                  <a:srgbClr val="002060"/>
                </a:solidFill>
              </a:rPr>
              <a:t>“The feedback that we have received from some of the Service User’s that attended was very much positive. We are very thankful to Khristle and her team for the very helpful approach towards the Service User’s and the staff.”</a:t>
            </a:r>
          </a:p>
          <a:p>
            <a:pPr marL="457200" lvl="1" indent="0">
              <a:buNone/>
            </a:pPr>
            <a:endParaRPr lang="en-GB" sz="2200" i="1" dirty="0">
              <a:solidFill>
                <a:srgbClr val="002060"/>
              </a:solidFill>
            </a:endParaRPr>
          </a:p>
          <a:p>
            <a:pPr lvl="1">
              <a:buFontTx/>
              <a:buChar char="-"/>
            </a:pPr>
            <a:r>
              <a:rPr lang="en-GB" sz="2200" i="1" dirty="0">
                <a:solidFill>
                  <a:srgbClr val="002060"/>
                </a:solidFill>
              </a:rPr>
              <a:t>Jayne, Hotel Manager. </a:t>
            </a:r>
          </a:p>
          <a:p>
            <a:pPr lvl="1">
              <a:buFontTx/>
              <a:buChar char="-"/>
            </a:pPr>
            <a:endParaRPr lang="en-GB" sz="2200" i="1" dirty="0">
              <a:solidFill>
                <a:srgbClr val="002060"/>
              </a:solidFill>
            </a:endParaRPr>
          </a:p>
          <a:p>
            <a:pPr marL="457200" lvl="1" indent="0">
              <a:buNone/>
            </a:pPr>
            <a:r>
              <a:rPr lang="en-GB" sz="2200" i="1" dirty="0">
                <a:solidFill>
                  <a:srgbClr val="002060"/>
                </a:solidFill>
              </a:rPr>
              <a:t>“It was a lovely experience to meet many of our patients in their own environment. Seeing them so eager to get their health checks done and the enthusiasm we received from our patients was very heart warming.”</a:t>
            </a:r>
          </a:p>
          <a:p>
            <a:pPr marL="457200" lvl="1" indent="0">
              <a:buNone/>
            </a:pPr>
            <a:endParaRPr lang="en-GB" sz="2200" i="1" dirty="0">
              <a:solidFill>
                <a:srgbClr val="002060"/>
              </a:solidFill>
            </a:endParaRPr>
          </a:p>
          <a:p>
            <a:pPr marL="457200" lvl="1" indent="0">
              <a:buNone/>
            </a:pPr>
            <a:r>
              <a:rPr lang="en-GB" sz="2200" i="1" dirty="0">
                <a:solidFill>
                  <a:srgbClr val="002060"/>
                </a:solidFill>
              </a:rPr>
              <a:t> – </a:t>
            </a:r>
            <a:r>
              <a:rPr lang="en-GB" sz="2200" i="1" dirty="0" err="1">
                <a:solidFill>
                  <a:srgbClr val="002060"/>
                </a:solidFill>
              </a:rPr>
              <a:t>Sharmina</a:t>
            </a:r>
            <a:r>
              <a:rPr lang="en-GB" sz="2200" i="1" dirty="0">
                <a:solidFill>
                  <a:srgbClr val="002060"/>
                </a:solidFill>
              </a:rPr>
              <a:t>, PCN Care Coordinator.</a:t>
            </a:r>
            <a:endParaRPr lang="en-US" sz="2200" i="1" dirty="0">
              <a:solidFill>
                <a:srgbClr val="002060"/>
              </a:solidFill>
            </a:endParaRPr>
          </a:p>
          <a:p>
            <a:pPr marL="0" indent="0">
              <a:buNone/>
            </a:pPr>
            <a:endParaRPr lang="en-GB" dirty="0">
              <a:solidFill>
                <a:srgbClr val="002060"/>
              </a:solidFill>
            </a:endParaRPr>
          </a:p>
        </p:txBody>
      </p:sp>
    </p:spTree>
    <p:extLst>
      <p:ext uri="{BB962C8B-B14F-4D97-AF65-F5344CB8AC3E}">
        <p14:creationId xmlns:p14="http://schemas.microsoft.com/office/powerpoint/2010/main" val="3542289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977825" y="235618"/>
            <a:ext cx="2218300" cy="1339963"/>
          </a:xfrm>
          <a:prstGeom prst="rect">
            <a:avLst/>
          </a:prstGeom>
        </p:spPr>
      </p:pic>
      <p:sp>
        <p:nvSpPr>
          <p:cNvPr id="6" name="Title 5"/>
          <p:cNvSpPr>
            <a:spLocks noGrp="1"/>
          </p:cNvSpPr>
          <p:nvPr>
            <p:ph type="title"/>
          </p:nvPr>
        </p:nvSpPr>
        <p:spPr/>
        <p:txBody>
          <a:bodyPr/>
          <a:lstStyle/>
          <a:p>
            <a:r>
              <a:rPr lang="en-US" b="1" u="sng" dirty="0">
                <a:solidFill>
                  <a:srgbClr val="002060"/>
                </a:solidFill>
              </a:rPr>
              <a:t>Migrant Health Check Clinics</a:t>
            </a:r>
            <a:endParaRPr lang="en-GB" b="1" u="sng" dirty="0">
              <a:solidFill>
                <a:srgbClr val="002060"/>
              </a:solidFill>
            </a:endParaRPr>
          </a:p>
        </p:txBody>
      </p:sp>
      <p:sp>
        <p:nvSpPr>
          <p:cNvPr id="5" name="Content Placeholder 4"/>
          <p:cNvSpPr>
            <a:spLocks noGrp="1"/>
          </p:cNvSpPr>
          <p:nvPr>
            <p:ph idx="1"/>
          </p:nvPr>
        </p:nvSpPr>
        <p:spPr>
          <a:xfrm>
            <a:off x="995875" y="1575581"/>
            <a:ext cx="10200250" cy="3502855"/>
          </a:xfrm>
          <a:solidFill>
            <a:schemeClr val="bg1">
              <a:alpha val="50000"/>
            </a:schemeClr>
          </a:solidFill>
        </p:spPr>
        <p:txBody>
          <a:bodyPr>
            <a:normAutofit/>
          </a:bodyPr>
          <a:lstStyle/>
          <a:p>
            <a:pPr marL="0" indent="0">
              <a:buNone/>
            </a:pPr>
            <a:r>
              <a:rPr lang="en-GB" dirty="0">
                <a:solidFill>
                  <a:srgbClr val="002060"/>
                </a:solidFill>
              </a:rPr>
              <a:t>Next steps:</a:t>
            </a:r>
          </a:p>
          <a:p>
            <a:r>
              <a:rPr lang="en-US" dirty="0" err="1">
                <a:solidFill>
                  <a:srgbClr val="002060"/>
                </a:solidFill>
              </a:rPr>
              <a:t>Organise</a:t>
            </a:r>
            <a:r>
              <a:rPr lang="en-US" dirty="0">
                <a:solidFill>
                  <a:srgbClr val="002060"/>
                </a:solidFill>
              </a:rPr>
              <a:t> further health check clinics at the GP Practice;</a:t>
            </a:r>
          </a:p>
          <a:p>
            <a:r>
              <a:rPr lang="en-GB" dirty="0">
                <a:solidFill>
                  <a:srgbClr val="002060"/>
                </a:solidFill>
              </a:rPr>
              <a:t>Develop an outreach programme / classes for migrant cohorts with local physical activity providers;</a:t>
            </a:r>
          </a:p>
          <a:p>
            <a:r>
              <a:rPr lang="en-GB" dirty="0">
                <a:solidFill>
                  <a:srgbClr val="002060"/>
                </a:solidFill>
              </a:rPr>
              <a:t>Develop patient education material for migrant cohorts;</a:t>
            </a:r>
          </a:p>
          <a:p>
            <a:r>
              <a:rPr lang="en-GB" dirty="0">
                <a:solidFill>
                  <a:srgbClr val="002060"/>
                </a:solidFill>
              </a:rPr>
              <a:t>Train GP Practice staff to become Migrant Health Champions.</a:t>
            </a:r>
            <a:endParaRPr lang="en-US" dirty="0">
              <a:solidFill>
                <a:srgbClr val="002060"/>
              </a:solidFill>
            </a:endParaRPr>
          </a:p>
          <a:p>
            <a:pPr marL="0" indent="0">
              <a:buNone/>
            </a:pPr>
            <a:endParaRPr lang="en-GB" dirty="0">
              <a:solidFill>
                <a:srgbClr val="002060"/>
              </a:solidFill>
            </a:endParaRPr>
          </a:p>
        </p:txBody>
      </p:sp>
    </p:spTree>
    <p:extLst>
      <p:ext uri="{BB962C8B-B14F-4D97-AF65-F5344CB8AC3E}">
        <p14:creationId xmlns:p14="http://schemas.microsoft.com/office/powerpoint/2010/main" val="3636411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tner pink FINAL">
  <a:themeElements>
    <a:clrScheme name="NHC Rebrand Colours">
      <a:dk1>
        <a:srgbClr val="FFFFFF"/>
      </a:dk1>
      <a:lt1>
        <a:srgbClr val="FFFFFF"/>
      </a:lt1>
      <a:dk2>
        <a:srgbClr val="2C31C4"/>
      </a:dk2>
      <a:lt2>
        <a:srgbClr val="1CACEB"/>
      </a:lt2>
      <a:accent1>
        <a:srgbClr val="36CB3E"/>
      </a:accent1>
      <a:accent2>
        <a:srgbClr val="E01E9A"/>
      </a:accent2>
      <a:accent3>
        <a:srgbClr val="2C31C4"/>
      </a:accent3>
      <a:accent4>
        <a:srgbClr val="1CACEB"/>
      </a:accent4>
      <a:accent5>
        <a:srgbClr val="002060"/>
      </a:accent5>
      <a:accent6>
        <a:srgbClr val="1CACEB"/>
      </a:accent6>
      <a:hlink>
        <a:srgbClr val="1CACEB"/>
      </a:hlink>
      <a:folHlink>
        <a:srgbClr val="2C31C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tner pink FINAL" id="{AFE46D5C-844B-471A-B8A8-394E94707FA3}" vid="{0EE2E606-F6CC-4036-A386-FEA28C472A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855</Words>
  <Application>Microsoft Office PowerPoint</Application>
  <PresentationFormat>Widescreen</PresentationFormat>
  <Paragraphs>85</Paragraphs>
  <Slides>11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Symbol</vt:lpstr>
      <vt:lpstr>Office Theme</vt:lpstr>
      <vt:lpstr>Partner pink FINAL</vt:lpstr>
      <vt:lpstr>Newham Primary Care Networks Tackling Neighbourhood Health Inequalities  </vt:lpstr>
      <vt:lpstr>What is a Primary Care Network?</vt:lpstr>
      <vt:lpstr>Newham Proactive Social Prescribing</vt:lpstr>
      <vt:lpstr>Health Inequality Plans</vt:lpstr>
      <vt:lpstr>Docklands PCN – Migrant Health HI Plan</vt:lpstr>
      <vt:lpstr>Docklands Primary Care Network</vt:lpstr>
      <vt:lpstr>Migrant Health Check Clinics</vt:lpstr>
      <vt:lpstr>Migrant Health Check Clinics</vt:lpstr>
      <vt:lpstr>Migrant Health Check Clinics</vt:lpstr>
      <vt:lpstr>Migrant Health research priorities</vt:lpstr>
      <vt:lpstr>Migrant Health research priorities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Docklands Primary Care Network</dc:title>
  <dc:creator>DOCKLANDSPCN, Pcnmanager (NHS NORTH EAST LONDON ICB - A3A8R)</dc:creator>
  <cp:lastModifiedBy>ASHWORTH, Rachel (NHS NORTH EAST LONDON ICB - A3A8R)</cp:lastModifiedBy>
  <cp:revision>13</cp:revision>
  <dcterms:created xsi:type="dcterms:W3CDTF">2023-11-24T17:24:59Z</dcterms:created>
  <dcterms:modified xsi:type="dcterms:W3CDTF">2023-12-05T12:57:39Z</dcterms:modified>
</cp:coreProperties>
</file>