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 id="2147483663" r:id="rId5"/>
  </p:sldMasterIdLst>
  <p:sldIdLst>
    <p:sldId id="257" r:id="rId6"/>
    <p:sldId id="258" r:id="rId7"/>
    <p:sldId id="259" r:id="rId8"/>
    <p:sldId id="260" r:id="rId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6993" autoAdjust="0"/>
    <p:restoredTop sz="94660"/>
  </p:normalViewPr>
  <p:slideViewPr>
    <p:cSldViewPr snapToGrid="0">
      <p:cViewPr varScale="1">
        <p:scale>
          <a:sx n="161" d="100"/>
          <a:sy n="161" d="100"/>
        </p:scale>
        <p:origin x="150" y="19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tableStyles" Target="tableStyles.xml"/><Relationship Id="rId3" Type="http://schemas.openxmlformats.org/officeDocument/2006/relationships/customXml" Target="../customXml/item3.xml"/><Relationship Id="rId7" Type="http://schemas.openxmlformats.org/officeDocument/2006/relationships/slide" Target="slides/slide2.xml"/><Relationship Id="rId12" Type="http://schemas.openxmlformats.org/officeDocument/2006/relationships/theme" Target="theme/theme1.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viewProps" Target="viewProps.xml"/><Relationship Id="rId5" Type="http://schemas.openxmlformats.org/officeDocument/2006/relationships/slideMaster" Target="slideMasters/slideMaster2.xml"/><Relationship Id="rId10"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7" name="Title 1"/>
          <p:cNvSpPr>
            <a:spLocks noGrp="1"/>
          </p:cNvSpPr>
          <p:nvPr>
            <p:ph type="ctrTitle" hasCustomPrompt="1"/>
          </p:nvPr>
        </p:nvSpPr>
        <p:spPr>
          <a:xfrm>
            <a:off x="376194" y="278303"/>
            <a:ext cx="9144000" cy="744585"/>
          </a:xfrm>
        </p:spPr>
        <p:txBody>
          <a:bodyPr anchor="b">
            <a:normAutofit/>
          </a:bodyPr>
          <a:lstStyle>
            <a:lvl1pPr algn="l">
              <a:defRPr sz="4000" b="1">
                <a:solidFill>
                  <a:schemeClr val="bg1"/>
                </a:solidFill>
                <a:latin typeface="Arial" panose="020B0604020202020204" pitchFamily="34" charset="0"/>
                <a:cs typeface="Arial" panose="020B0604020202020204" pitchFamily="34" charset="0"/>
              </a:defRPr>
            </a:lvl1pPr>
          </a:lstStyle>
          <a:p>
            <a:r>
              <a:rPr lang="en-US" dirty="0"/>
              <a:t>Title should be Arial Bold 40pt</a:t>
            </a:r>
            <a:endParaRPr lang="en-GB" dirty="0"/>
          </a:p>
        </p:txBody>
      </p:sp>
      <p:sp>
        <p:nvSpPr>
          <p:cNvPr id="12" name="Content Placeholder 2"/>
          <p:cNvSpPr>
            <a:spLocks noGrp="1"/>
          </p:cNvSpPr>
          <p:nvPr>
            <p:ph sz="half" idx="1" hasCustomPrompt="1"/>
          </p:nvPr>
        </p:nvSpPr>
        <p:spPr>
          <a:xfrm>
            <a:off x="285541" y="1825625"/>
            <a:ext cx="5181600" cy="3861742"/>
          </a:xfrm>
        </p:spPr>
        <p:txBody>
          <a:bodyPr>
            <a:normAutofit/>
          </a:bodyPr>
          <a:lstStyle>
            <a:lvl1pPr marL="0" indent="0">
              <a:buNone/>
              <a:defRPr sz="2000" baseline="0">
                <a:solidFill>
                  <a:schemeClr val="bg1"/>
                </a:solidFill>
                <a:latin typeface="Arial" panose="020B0604020202020204" pitchFamily="34" charset="0"/>
                <a:cs typeface="Arial" panose="020B0604020202020204" pitchFamily="34" charset="0"/>
              </a:defRPr>
            </a:lvl1pPr>
          </a:lstStyle>
          <a:p>
            <a:pPr lvl="0"/>
            <a:r>
              <a:rPr lang="en-US" dirty="0"/>
              <a:t>Text aligned left</a:t>
            </a:r>
          </a:p>
        </p:txBody>
      </p:sp>
      <p:sp>
        <p:nvSpPr>
          <p:cNvPr id="13" name="Content Placeholder 3"/>
          <p:cNvSpPr>
            <a:spLocks noGrp="1"/>
          </p:cNvSpPr>
          <p:nvPr>
            <p:ph sz="half" idx="2" hasCustomPrompt="1"/>
          </p:nvPr>
        </p:nvSpPr>
        <p:spPr>
          <a:xfrm>
            <a:off x="6051610" y="1825625"/>
            <a:ext cx="5181600" cy="3861742"/>
          </a:xfrm>
        </p:spPr>
        <p:txBody>
          <a:bodyPr>
            <a:normAutofit/>
          </a:bodyPr>
          <a:lstStyle>
            <a:lvl1pPr marL="0" indent="0">
              <a:buNone/>
              <a:defRPr sz="2000">
                <a:solidFill>
                  <a:schemeClr val="bg1"/>
                </a:solidFill>
                <a:latin typeface="Arial" panose="020B0604020202020204" pitchFamily="34" charset="0"/>
                <a:cs typeface="Arial" panose="020B0604020202020204" pitchFamily="34" charset="0"/>
              </a:defRPr>
            </a:lvl1pPr>
          </a:lstStyle>
          <a:p>
            <a:pPr lvl="0"/>
            <a:r>
              <a:rPr lang="en-US" dirty="0"/>
              <a:t>Text aligned left</a:t>
            </a:r>
          </a:p>
        </p:txBody>
      </p:sp>
      <p:sp>
        <p:nvSpPr>
          <p:cNvPr id="2" name="Date Placeholder 1">
            <a:extLst>
              <a:ext uri="{FF2B5EF4-FFF2-40B4-BE49-F238E27FC236}">
                <a16:creationId xmlns:a16="http://schemas.microsoft.com/office/drawing/2014/main" id="{D6362CD8-13CD-D0D9-8633-9DBA16420824}"/>
              </a:ext>
            </a:extLst>
          </p:cNvPr>
          <p:cNvSpPr>
            <a:spLocks noGrp="1"/>
          </p:cNvSpPr>
          <p:nvPr>
            <p:ph type="dt" sz="half" idx="10"/>
          </p:nvPr>
        </p:nvSpPr>
        <p:spPr>
          <a:xfrm>
            <a:off x="386133" y="5731317"/>
            <a:ext cx="3195267" cy="365125"/>
          </a:xfrm>
        </p:spPr>
        <p:txBody>
          <a:bodyPr/>
          <a:lstStyle/>
          <a:p>
            <a:fld id="{F4D58AFF-2910-6A40-8E89-C10FF5408B01}" type="datetimeFigureOut">
              <a:rPr lang="en-US" smtClean="0"/>
              <a:t>1/3/2024</a:t>
            </a:fld>
            <a:endParaRPr lang="en-US"/>
          </a:p>
        </p:txBody>
      </p:sp>
      <p:sp>
        <p:nvSpPr>
          <p:cNvPr id="3" name="Footer Placeholder 2">
            <a:extLst>
              <a:ext uri="{FF2B5EF4-FFF2-40B4-BE49-F238E27FC236}">
                <a16:creationId xmlns:a16="http://schemas.microsoft.com/office/drawing/2014/main" id="{54114B75-A964-C83B-ED49-113518946BC6}"/>
              </a:ext>
            </a:extLst>
          </p:cNvPr>
          <p:cNvSpPr>
            <a:spLocks noGrp="1"/>
          </p:cNvSpPr>
          <p:nvPr>
            <p:ph type="ftr" sz="quarter" idx="11"/>
          </p:nvPr>
        </p:nvSpPr>
        <p:spPr>
          <a:xfrm>
            <a:off x="4038600" y="5731317"/>
            <a:ext cx="4114800" cy="365125"/>
          </a:xfrm>
        </p:spPr>
        <p:txBody>
          <a:bodyPr/>
          <a:lstStyle/>
          <a:p>
            <a:endParaRPr lang="en-US"/>
          </a:p>
        </p:txBody>
      </p:sp>
      <p:sp>
        <p:nvSpPr>
          <p:cNvPr id="8" name="Slide Number Placeholder 3">
            <a:extLst>
              <a:ext uri="{FF2B5EF4-FFF2-40B4-BE49-F238E27FC236}">
                <a16:creationId xmlns:a16="http://schemas.microsoft.com/office/drawing/2014/main" id="{C37B6D36-3F54-4EE5-612E-62341C25CBC6}"/>
              </a:ext>
            </a:extLst>
          </p:cNvPr>
          <p:cNvSpPr>
            <a:spLocks noGrp="1"/>
          </p:cNvSpPr>
          <p:nvPr>
            <p:ph type="sldNum" sz="quarter" idx="12"/>
          </p:nvPr>
        </p:nvSpPr>
        <p:spPr>
          <a:xfrm>
            <a:off x="8610599" y="5731317"/>
            <a:ext cx="3195267" cy="365125"/>
          </a:xfrm>
        </p:spPr>
        <p:txBody>
          <a:bodyPr/>
          <a:lstStyle/>
          <a:p>
            <a:fld id="{1145D13D-8406-BD4B-8A9C-ECEBB7E62332}" type="slidenum">
              <a:rPr lang="en-US" smtClean="0"/>
              <a:t>‹#›</a:t>
            </a:fld>
            <a:endParaRPr lang="en-US"/>
          </a:p>
        </p:txBody>
      </p:sp>
    </p:spTree>
    <p:extLst>
      <p:ext uri="{BB962C8B-B14F-4D97-AF65-F5344CB8AC3E}">
        <p14:creationId xmlns:p14="http://schemas.microsoft.com/office/powerpoint/2010/main" val="293512960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3AD24C-2E61-3379-37C1-0A3F6684CC45}"/>
              </a:ext>
            </a:extLst>
          </p:cNvPr>
          <p:cNvSpPr>
            <a:spLocks noGrp="1"/>
          </p:cNvSpPr>
          <p:nvPr>
            <p:ph type="ctrTitle" hasCustomPrompt="1"/>
          </p:nvPr>
        </p:nvSpPr>
        <p:spPr>
          <a:xfrm>
            <a:off x="344742" y="2940479"/>
            <a:ext cx="11611906" cy="744585"/>
          </a:xfrm>
        </p:spPr>
        <p:txBody>
          <a:bodyPr anchor="b">
            <a:normAutofit/>
          </a:bodyPr>
          <a:lstStyle>
            <a:lvl1pPr algn="l">
              <a:defRPr sz="4000" b="1">
                <a:solidFill>
                  <a:schemeClr val="bg1"/>
                </a:solidFill>
                <a:latin typeface="Arial" panose="020B0604020202020204" pitchFamily="34" charset="0"/>
                <a:cs typeface="Arial" panose="020B0604020202020204" pitchFamily="34" charset="0"/>
              </a:defRPr>
            </a:lvl1pPr>
          </a:lstStyle>
          <a:p>
            <a:r>
              <a:rPr lang="en-US" dirty="0"/>
              <a:t>Title on cover should be Arial Bold 40pt</a:t>
            </a:r>
            <a:endParaRPr lang="en-US" noProof="0" dirty="0"/>
          </a:p>
        </p:txBody>
      </p:sp>
    </p:spTree>
    <p:extLst>
      <p:ext uri="{BB962C8B-B14F-4D97-AF65-F5344CB8AC3E}">
        <p14:creationId xmlns:p14="http://schemas.microsoft.com/office/powerpoint/2010/main" val="12032246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2C23163C-70B4-7320-E6A5-2F2D7D4CBA87}"/>
              </a:ext>
            </a:extLst>
          </p:cNvPr>
          <p:cNvSpPr>
            <a:spLocks noGrp="1"/>
          </p:cNvSpPr>
          <p:nvPr>
            <p:ph type="ctrTitle" hasCustomPrompt="1"/>
          </p:nvPr>
        </p:nvSpPr>
        <p:spPr>
          <a:xfrm>
            <a:off x="386133" y="278303"/>
            <a:ext cx="9144000" cy="744585"/>
          </a:xfrm>
        </p:spPr>
        <p:txBody>
          <a:bodyPr anchor="b">
            <a:normAutofit/>
          </a:bodyPr>
          <a:lstStyle>
            <a:lvl1pPr algn="l">
              <a:defRPr sz="4000" b="1">
                <a:solidFill>
                  <a:srgbClr val="7D0A1B"/>
                </a:solidFill>
                <a:latin typeface="Arial" panose="020B0604020202020204" pitchFamily="34" charset="0"/>
                <a:cs typeface="Arial" panose="020B0604020202020204" pitchFamily="34" charset="0"/>
              </a:defRPr>
            </a:lvl1pPr>
          </a:lstStyle>
          <a:p>
            <a:r>
              <a:rPr lang="en-US" dirty="0"/>
              <a:t>Title should be Arial Bold 40pt</a:t>
            </a:r>
            <a:endParaRPr lang="en-GB" dirty="0"/>
          </a:p>
        </p:txBody>
      </p:sp>
      <p:sp>
        <p:nvSpPr>
          <p:cNvPr id="11" name="Content Placeholder 2">
            <a:extLst>
              <a:ext uri="{FF2B5EF4-FFF2-40B4-BE49-F238E27FC236}">
                <a16:creationId xmlns:a16="http://schemas.microsoft.com/office/drawing/2014/main" id="{70340C1A-1DE0-FB73-7224-19DA31FC8AB8}"/>
              </a:ext>
            </a:extLst>
          </p:cNvPr>
          <p:cNvSpPr>
            <a:spLocks noGrp="1"/>
          </p:cNvSpPr>
          <p:nvPr>
            <p:ph sz="half" idx="1" hasCustomPrompt="1"/>
          </p:nvPr>
        </p:nvSpPr>
        <p:spPr>
          <a:xfrm>
            <a:off x="285541" y="1825625"/>
            <a:ext cx="5181600" cy="3861742"/>
          </a:xfrm>
        </p:spPr>
        <p:txBody>
          <a:bodyPr>
            <a:normAutofit/>
          </a:bodyPr>
          <a:lstStyle>
            <a:lvl1pPr marL="0" indent="0">
              <a:buNone/>
              <a:defRPr sz="2000" baseline="0">
                <a:latin typeface="Arial" panose="020B0604020202020204" pitchFamily="34" charset="0"/>
                <a:cs typeface="Arial" panose="020B0604020202020204" pitchFamily="34" charset="0"/>
              </a:defRPr>
            </a:lvl1pPr>
          </a:lstStyle>
          <a:p>
            <a:pPr lvl="0"/>
            <a:r>
              <a:rPr lang="en-US" dirty="0"/>
              <a:t>Text aligned left</a:t>
            </a:r>
          </a:p>
        </p:txBody>
      </p:sp>
      <p:sp>
        <p:nvSpPr>
          <p:cNvPr id="12" name="Content Placeholder 3">
            <a:extLst>
              <a:ext uri="{FF2B5EF4-FFF2-40B4-BE49-F238E27FC236}">
                <a16:creationId xmlns:a16="http://schemas.microsoft.com/office/drawing/2014/main" id="{EAB8B1AF-BAA0-D206-1906-F85D62C71271}"/>
              </a:ext>
            </a:extLst>
          </p:cNvPr>
          <p:cNvSpPr>
            <a:spLocks noGrp="1"/>
          </p:cNvSpPr>
          <p:nvPr>
            <p:ph sz="half" idx="2" hasCustomPrompt="1"/>
          </p:nvPr>
        </p:nvSpPr>
        <p:spPr>
          <a:xfrm>
            <a:off x="6051610" y="1825625"/>
            <a:ext cx="5181600" cy="3861742"/>
          </a:xfrm>
        </p:spPr>
        <p:txBody>
          <a:bodyPr>
            <a:normAutofit/>
          </a:bodyPr>
          <a:lstStyle>
            <a:lvl1pPr marL="0" indent="0">
              <a:buNone/>
              <a:defRPr sz="2000">
                <a:latin typeface="Arial" panose="020B0604020202020204" pitchFamily="34" charset="0"/>
                <a:cs typeface="Arial" panose="020B0604020202020204" pitchFamily="34" charset="0"/>
              </a:defRPr>
            </a:lvl1pPr>
          </a:lstStyle>
          <a:p>
            <a:pPr lvl="0"/>
            <a:r>
              <a:rPr lang="en-US" dirty="0"/>
              <a:t>Text aligned left</a:t>
            </a:r>
          </a:p>
        </p:txBody>
      </p:sp>
      <p:sp>
        <p:nvSpPr>
          <p:cNvPr id="13" name="Date Placeholder 1">
            <a:extLst>
              <a:ext uri="{FF2B5EF4-FFF2-40B4-BE49-F238E27FC236}">
                <a16:creationId xmlns:a16="http://schemas.microsoft.com/office/drawing/2014/main" id="{142F65E8-3120-0B5C-1A24-75EB387E4938}"/>
              </a:ext>
            </a:extLst>
          </p:cNvPr>
          <p:cNvSpPr>
            <a:spLocks noGrp="1"/>
          </p:cNvSpPr>
          <p:nvPr>
            <p:ph type="dt" sz="half" idx="10"/>
          </p:nvPr>
        </p:nvSpPr>
        <p:spPr>
          <a:xfrm>
            <a:off x="386133" y="5731317"/>
            <a:ext cx="3195267" cy="365125"/>
          </a:xfrm>
        </p:spPr>
        <p:txBody>
          <a:bodyPr/>
          <a:lstStyle/>
          <a:p>
            <a:fld id="{F4D58AFF-2910-6A40-8E89-C10FF5408B01}" type="datetimeFigureOut">
              <a:rPr lang="en-US" smtClean="0"/>
              <a:t>1/3/2024</a:t>
            </a:fld>
            <a:endParaRPr lang="en-US"/>
          </a:p>
        </p:txBody>
      </p:sp>
      <p:sp>
        <p:nvSpPr>
          <p:cNvPr id="14" name="Footer Placeholder 2">
            <a:extLst>
              <a:ext uri="{FF2B5EF4-FFF2-40B4-BE49-F238E27FC236}">
                <a16:creationId xmlns:a16="http://schemas.microsoft.com/office/drawing/2014/main" id="{A8FEE7F7-0393-3BB7-86EB-7A3B8999100F}"/>
              </a:ext>
            </a:extLst>
          </p:cNvPr>
          <p:cNvSpPr>
            <a:spLocks noGrp="1"/>
          </p:cNvSpPr>
          <p:nvPr>
            <p:ph type="ftr" sz="quarter" idx="11"/>
          </p:nvPr>
        </p:nvSpPr>
        <p:spPr>
          <a:xfrm>
            <a:off x="4038600" y="5731317"/>
            <a:ext cx="4114800" cy="365125"/>
          </a:xfrm>
        </p:spPr>
        <p:txBody>
          <a:bodyPr/>
          <a:lstStyle/>
          <a:p>
            <a:endParaRPr lang="en-US"/>
          </a:p>
        </p:txBody>
      </p:sp>
      <p:sp>
        <p:nvSpPr>
          <p:cNvPr id="15" name="Slide Number Placeholder 3">
            <a:extLst>
              <a:ext uri="{FF2B5EF4-FFF2-40B4-BE49-F238E27FC236}">
                <a16:creationId xmlns:a16="http://schemas.microsoft.com/office/drawing/2014/main" id="{BBB78F24-A552-A72B-744D-6F107AECC030}"/>
              </a:ext>
            </a:extLst>
          </p:cNvPr>
          <p:cNvSpPr>
            <a:spLocks noGrp="1"/>
          </p:cNvSpPr>
          <p:nvPr>
            <p:ph type="sldNum" sz="quarter" idx="12"/>
          </p:nvPr>
        </p:nvSpPr>
        <p:spPr>
          <a:xfrm>
            <a:off x="8610599" y="5731317"/>
            <a:ext cx="3195267" cy="365125"/>
          </a:xfrm>
        </p:spPr>
        <p:txBody>
          <a:bodyPr/>
          <a:lstStyle/>
          <a:p>
            <a:fld id="{1145D13D-8406-BD4B-8A9C-ECEBB7E62332}" type="slidenum">
              <a:rPr lang="en-US" smtClean="0"/>
              <a:t>‹#›</a:t>
            </a:fld>
            <a:endParaRPr lang="en-US"/>
          </a:p>
        </p:txBody>
      </p:sp>
    </p:spTree>
    <p:extLst>
      <p:ext uri="{BB962C8B-B14F-4D97-AF65-F5344CB8AC3E}">
        <p14:creationId xmlns:p14="http://schemas.microsoft.com/office/powerpoint/2010/main" val="349588568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DAE353D5-C4FB-798E-BA0F-3907586D3E7F}"/>
              </a:ext>
            </a:extLst>
          </p:cNvPr>
          <p:cNvSpPr>
            <a:spLocks noGrp="1"/>
          </p:cNvSpPr>
          <p:nvPr>
            <p:ph type="ctrTitle" hasCustomPrompt="1"/>
          </p:nvPr>
        </p:nvSpPr>
        <p:spPr>
          <a:xfrm>
            <a:off x="386133" y="278303"/>
            <a:ext cx="9144000" cy="744585"/>
          </a:xfrm>
        </p:spPr>
        <p:txBody>
          <a:bodyPr anchor="b">
            <a:normAutofit/>
          </a:bodyPr>
          <a:lstStyle>
            <a:lvl1pPr algn="l">
              <a:defRPr sz="4000" b="1">
                <a:solidFill>
                  <a:srgbClr val="7D0A1B"/>
                </a:solidFill>
                <a:latin typeface="Arial" panose="020B0604020202020204" pitchFamily="34" charset="0"/>
                <a:cs typeface="Arial" panose="020B0604020202020204" pitchFamily="34" charset="0"/>
              </a:defRPr>
            </a:lvl1pPr>
          </a:lstStyle>
          <a:p>
            <a:r>
              <a:rPr lang="en-US" dirty="0"/>
              <a:t>Title should be Arial Bold 40pt</a:t>
            </a:r>
            <a:endParaRPr lang="en-GB" dirty="0"/>
          </a:p>
        </p:txBody>
      </p:sp>
      <p:sp>
        <p:nvSpPr>
          <p:cNvPr id="7" name="Date Placeholder 1">
            <a:extLst>
              <a:ext uri="{FF2B5EF4-FFF2-40B4-BE49-F238E27FC236}">
                <a16:creationId xmlns:a16="http://schemas.microsoft.com/office/drawing/2014/main" id="{C7D0A93D-DFAB-0B5D-E84C-72B775FD00B4}"/>
              </a:ext>
            </a:extLst>
          </p:cNvPr>
          <p:cNvSpPr>
            <a:spLocks noGrp="1"/>
          </p:cNvSpPr>
          <p:nvPr>
            <p:ph type="dt" sz="half" idx="10"/>
          </p:nvPr>
        </p:nvSpPr>
        <p:spPr>
          <a:xfrm>
            <a:off x="386133" y="5731317"/>
            <a:ext cx="3195267" cy="365125"/>
          </a:xfrm>
        </p:spPr>
        <p:txBody>
          <a:bodyPr/>
          <a:lstStyle/>
          <a:p>
            <a:fld id="{F4D58AFF-2910-6A40-8E89-C10FF5408B01}" type="datetimeFigureOut">
              <a:rPr lang="en-US" smtClean="0"/>
              <a:t>1/3/2024</a:t>
            </a:fld>
            <a:endParaRPr lang="en-US"/>
          </a:p>
        </p:txBody>
      </p:sp>
      <p:sp>
        <p:nvSpPr>
          <p:cNvPr id="8" name="Footer Placeholder 2">
            <a:extLst>
              <a:ext uri="{FF2B5EF4-FFF2-40B4-BE49-F238E27FC236}">
                <a16:creationId xmlns:a16="http://schemas.microsoft.com/office/drawing/2014/main" id="{078DDDE8-0EFB-8377-B3EE-CB1B7604D787}"/>
              </a:ext>
            </a:extLst>
          </p:cNvPr>
          <p:cNvSpPr>
            <a:spLocks noGrp="1"/>
          </p:cNvSpPr>
          <p:nvPr>
            <p:ph type="ftr" sz="quarter" idx="11"/>
          </p:nvPr>
        </p:nvSpPr>
        <p:spPr>
          <a:xfrm>
            <a:off x="4038600" y="5731317"/>
            <a:ext cx="4114800" cy="365125"/>
          </a:xfrm>
        </p:spPr>
        <p:txBody>
          <a:bodyPr/>
          <a:lstStyle/>
          <a:p>
            <a:endParaRPr lang="en-US"/>
          </a:p>
        </p:txBody>
      </p:sp>
      <p:sp>
        <p:nvSpPr>
          <p:cNvPr id="9" name="Slide Number Placeholder 3">
            <a:extLst>
              <a:ext uri="{FF2B5EF4-FFF2-40B4-BE49-F238E27FC236}">
                <a16:creationId xmlns:a16="http://schemas.microsoft.com/office/drawing/2014/main" id="{0E3733AF-FCBB-4E6E-D5EF-BC9FF795F8E8}"/>
              </a:ext>
            </a:extLst>
          </p:cNvPr>
          <p:cNvSpPr>
            <a:spLocks noGrp="1"/>
          </p:cNvSpPr>
          <p:nvPr>
            <p:ph type="sldNum" sz="quarter" idx="12"/>
          </p:nvPr>
        </p:nvSpPr>
        <p:spPr>
          <a:xfrm>
            <a:off x="8610599" y="5731317"/>
            <a:ext cx="3195267" cy="365125"/>
          </a:xfrm>
        </p:spPr>
        <p:txBody>
          <a:bodyPr/>
          <a:lstStyle/>
          <a:p>
            <a:fld id="{1145D13D-8406-BD4B-8A9C-ECEBB7E62332}" type="slidenum">
              <a:rPr lang="en-US" smtClean="0"/>
              <a:t>‹#›</a:t>
            </a:fld>
            <a:endParaRPr lang="en-US"/>
          </a:p>
        </p:txBody>
      </p:sp>
    </p:spTree>
    <p:extLst>
      <p:ext uri="{BB962C8B-B14F-4D97-AF65-F5344CB8AC3E}">
        <p14:creationId xmlns:p14="http://schemas.microsoft.com/office/powerpoint/2010/main" val="271396369"/>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4" Type="http://schemas.openxmlformats.org/officeDocument/2006/relationships/image" Target="../media/image1.jpeg"/></Relationships>
</file>

<file path=ppt/slideMasters/_rels/slideMaster2.xml.rels><?xml version="1.0" encoding="UTF-8" standalone="yes"?>
<Relationships xmlns="http://schemas.openxmlformats.org/package/2006/relationships"><Relationship Id="rId3" Type="http://schemas.openxmlformats.org/officeDocument/2006/relationships/theme" Target="../theme/theme2.xml"/><Relationship Id="rId2" Type="http://schemas.openxmlformats.org/officeDocument/2006/relationships/slideLayout" Target="../slideLayouts/slideLayout4.xml"/><Relationship Id="rId1" Type="http://schemas.openxmlformats.org/officeDocument/2006/relationships/slideLayout" Target="../slideLayouts/slideLayout3.xml"/><Relationship Id="rId4" Type="http://schemas.openxmlformats.org/officeDocument/2006/relationships/image" Target="../media/image2.jpe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5B424FE-DF0C-4B5C-B873-06346B6AD135}" type="datetimeFigureOut">
              <a:rPr lang="en-GB" smtClean="0"/>
              <a:t>03/01/2024</a:t>
            </a:fld>
            <a:endParaRPr lang="en-GB"/>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7388F27-1B5B-47A7-808F-9915DB626DBE}" type="slidenum">
              <a:rPr lang="en-GB" smtClean="0"/>
              <a:t>‹#›</a:t>
            </a:fld>
            <a:endParaRPr lang="en-GB"/>
          </a:p>
        </p:txBody>
      </p:sp>
      <p:pic>
        <p:nvPicPr>
          <p:cNvPr id="9" name="Picture 8" descr="A red background with white text&#10;&#10;Description automatically generated">
            <a:extLst>
              <a:ext uri="{FF2B5EF4-FFF2-40B4-BE49-F238E27FC236}">
                <a16:creationId xmlns:a16="http://schemas.microsoft.com/office/drawing/2014/main" id="{A639766F-1AD9-AE2C-17D3-3C4DE246C65F}"/>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 y="7188"/>
            <a:ext cx="12204809" cy="6850812"/>
          </a:xfrm>
          <a:prstGeom prst="rect">
            <a:avLst/>
          </a:prstGeom>
        </p:spPr>
      </p:pic>
    </p:spTree>
    <p:extLst>
      <p:ext uri="{BB962C8B-B14F-4D97-AF65-F5344CB8AC3E}">
        <p14:creationId xmlns:p14="http://schemas.microsoft.com/office/powerpoint/2010/main" val="60764671"/>
      </p:ext>
    </p:extLst>
  </p:cSld>
  <p:clrMap bg1="lt1" tx1="dk1" bg2="lt2" tx2="dk2" accent1="accent1" accent2="accent2" accent3="accent3" accent4="accent4" accent5="accent5" accent6="accent6" hlink="hlink" folHlink="folHlink"/>
  <p:sldLayoutIdLst>
    <p:sldLayoutId id="2147483661" r:id="rId1"/>
    <p:sldLayoutId id="2147483662" r:id="rId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A2A4562C-1AD3-C7CB-F280-3DCBCC9D48E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endParaRPr lang="en-US"/>
          </a:p>
        </p:txBody>
      </p:sp>
      <p:sp>
        <p:nvSpPr>
          <p:cNvPr id="3" name="Text Placeholder 2">
            <a:extLst>
              <a:ext uri="{FF2B5EF4-FFF2-40B4-BE49-F238E27FC236}">
                <a16:creationId xmlns:a16="http://schemas.microsoft.com/office/drawing/2014/main" id="{4A8586AA-789E-7A56-9E92-4697C22D7938}"/>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4FF0F534-7C3B-29E9-E207-8FBB6D39B319}"/>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7F4F537-5DF5-9B4C-8E97-2BB5AC36DA2B}" type="datetimeFigureOut">
              <a:rPr lang="en-US" smtClean="0"/>
              <a:t>1/3/2024</a:t>
            </a:fld>
            <a:endParaRPr lang="en-US"/>
          </a:p>
        </p:txBody>
      </p:sp>
      <p:sp>
        <p:nvSpPr>
          <p:cNvPr id="5" name="Footer Placeholder 4">
            <a:extLst>
              <a:ext uri="{FF2B5EF4-FFF2-40B4-BE49-F238E27FC236}">
                <a16:creationId xmlns:a16="http://schemas.microsoft.com/office/drawing/2014/main" id="{D233997D-154F-9CD8-FC8B-9DB10B92D06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93BA07A9-68D4-52C7-B88B-D8A3D2B60B01}"/>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326B61B-B19D-BD42-8A8C-1E50CAF5317B}" type="slidenum">
              <a:rPr lang="en-US" smtClean="0"/>
              <a:t>‹#›</a:t>
            </a:fld>
            <a:endParaRPr lang="en-US"/>
          </a:p>
        </p:txBody>
      </p:sp>
      <p:pic>
        <p:nvPicPr>
          <p:cNvPr id="8" name="Picture 7" descr="A white background with red text&#10;&#10;Description automatically generated">
            <a:extLst>
              <a:ext uri="{FF2B5EF4-FFF2-40B4-BE49-F238E27FC236}">
                <a16:creationId xmlns:a16="http://schemas.microsoft.com/office/drawing/2014/main" id="{463B7871-DB52-7CDF-F213-4FB9C208DE45}"/>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 y="7188"/>
            <a:ext cx="12204809" cy="6850812"/>
          </a:xfrm>
          <a:prstGeom prst="rect">
            <a:avLst/>
          </a:prstGeom>
        </p:spPr>
      </p:pic>
    </p:spTree>
    <p:extLst>
      <p:ext uri="{BB962C8B-B14F-4D97-AF65-F5344CB8AC3E}">
        <p14:creationId xmlns:p14="http://schemas.microsoft.com/office/powerpoint/2010/main" val="2958081391"/>
      </p:ext>
    </p:extLst>
  </p:cSld>
  <p:clrMap bg1="lt1" tx1="dk1" bg2="lt2" tx2="dk2" accent1="accent1" accent2="accent2" accent3="accent3" accent4="accent4" accent5="accent5" accent6="accent6" hlink="hlink" folHlink="folHlink"/>
  <p:sldLayoutIdLst>
    <p:sldLayoutId id="2147483664" r:id="rId1"/>
    <p:sldLayoutId id="2147483665" r:id="rId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2" Type="http://schemas.openxmlformats.org/officeDocument/2006/relationships/hyperlink" Target="https://www.nice.org.uk/guidance/ng209" TargetMode="Externa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AB9E43-7A52-33D8-5272-9BA4F5D9F3B9}"/>
              </a:ext>
            </a:extLst>
          </p:cNvPr>
          <p:cNvSpPr>
            <a:spLocks noGrp="1"/>
          </p:cNvSpPr>
          <p:nvPr>
            <p:ph type="ctrTitle"/>
          </p:nvPr>
        </p:nvSpPr>
        <p:spPr>
          <a:xfrm>
            <a:off x="344742" y="2940479"/>
            <a:ext cx="11611906" cy="744585"/>
          </a:xfrm>
        </p:spPr>
        <p:txBody>
          <a:bodyPr>
            <a:normAutofit fontScale="90000"/>
          </a:bodyPr>
          <a:lstStyle/>
          <a:p>
            <a:pPr algn="ctr"/>
            <a:r>
              <a:rPr lang="en-US" dirty="0" smtClean="0"/>
              <a:t>Newham Centre of Health &amp; Care Equity Policy and Practice: Young People &amp; Vaping</a:t>
            </a:r>
            <a:br>
              <a:rPr lang="en-US" dirty="0" smtClean="0"/>
            </a:br>
            <a:r>
              <a:rPr lang="en-US" sz="2200" dirty="0" smtClean="0"/>
              <a:t>Elizabeth Owen and Sumaiyah Rahma</a:t>
            </a:r>
            <a:r>
              <a:rPr lang="en-US" sz="2200" dirty="0"/>
              <a:t>n</a:t>
            </a:r>
          </a:p>
        </p:txBody>
      </p:sp>
    </p:spTree>
    <p:extLst>
      <p:ext uri="{BB962C8B-B14F-4D97-AF65-F5344CB8AC3E}">
        <p14:creationId xmlns:p14="http://schemas.microsoft.com/office/powerpoint/2010/main" val="317104173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35F666-64BB-1DFF-06F3-4B233AA0DE30}"/>
              </a:ext>
            </a:extLst>
          </p:cNvPr>
          <p:cNvSpPr>
            <a:spLocks noGrp="1"/>
          </p:cNvSpPr>
          <p:nvPr>
            <p:ph type="ctrTitle"/>
          </p:nvPr>
        </p:nvSpPr>
        <p:spPr>
          <a:xfrm>
            <a:off x="386133" y="278303"/>
            <a:ext cx="9740000" cy="1211830"/>
          </a:xfrm>
        </p:spPr>
        <p:txBody>
          <a:bodyPr>
            <a:normAutofit/>
          </a:bodyPr>
          <a:lstStyle/>
          <a:p>
            <a:r>
              <a:rPr lang="en-US" dirty="0" smtClean="0"/>
              <a:t>What are the challenges you are addressing ?</a:t>
            </a:r>
            <a:endParaRPr lang="en-US" dirty="0"/>
          </a:p>
        </p:txBody>
      </p:sp>
      <p:sp>
        <p:nvSpPr>
          <p:cNvPr id="3" name="TextBox 2"/>
          <p:cNvSpPr txBox="1"/>
          <p:nvPr/>
        </p:nvSpPr>
        <p:spPr>
          <a:xfrm>
            <a:off x="472699" y="1676113"/>
            <a:ext cx="10404394" cy="4247317"/>
          </a:xfrm>
          <a:prstGeom prst="rect">
            <a:avLst/>
          </a:prstGeom>
          <a:noFill/>
        </p:spPr>
        <p:txBody>
          <a:bodyPr wrap="square" rtlCol="0">
            <a:spAutoFit/>
          </a:bodyPr>
          <a:lstStyle/>
          <a:p>
            <a:pPr marL="342900" marR="0" lvl="0" indent="-342900" algn="l" defTabSz="914400" rtl="0" eaLnBrk="1" fontAlgn="auto" latinLnBrk="0" hangingPunct="1">
              <a:lnSpc>
                <a:spcPct val="100000"/>
              </a:lnSpc>
              <a:spcBef>
                <a:spcPts val="0"/>
              </a:spcBef>
              <a:spcAft>
                <a:spcPts val="0"/>
              </a:spcAft>
              <a:buClrTx/>
              <a:buSzTx/>
              <a:buFont typeface="+mj-lt"/>
              <a:buAutoNum type="arabicPeriod"/>
              <a:tabLst/>
              <a:defRPr/>
            </a:pPr>
            <a:r>
              <a:rPr kumimoji="0" lang="en-GB" sz="1800" b="0" i="0" u="none" strike="noStrike" kern="1200" cap="none" spc="0" normalizeH="0" baseline="0" noProof="0" dirty="0" smtClean="0">
                <a:ln>
                  <a:noFill/>
                </a:ln>
                <a:solidFill>
                  <a:prstClr val="black"/>
                </a:solidFill>
                <a:effectLst/>
                <a:uLnTx/>
                <a:uFillTx/>
                <a:latin typeface="Calibri" panose="020F0502020204030204"/>
                <a:ea typeface="+mn-ea"/>
                <a:cs typeface="+mn-cs"/>
              </a:rPr>
              <a:t>There are an increasing number of young people nationwide trying vapes which needs to be monitored</a:t>
            </a:r>
          </a:p>
          <a:p>
            <a:pPr marL="285750" marR="0" lvl="0" indent="-285750" algn="l" defTabSz="914400" rtl="0" eaLnBrk="1" fontAlgn="auto" latinLnBrk="0" hangingPunct="1">
              <a:lnSpc>
                <a:spcPct val="100000"/>
              </a:lnSpc>
              <a:spcBef>
                <a:spcPts val="0"/>
              </a:spcBef>
              <a:spcAft>
                <a:spcPts val="0"/>
              </a:spcAft>
              <a:buClrTx/>
              <a:buSzTx/>
              <a:buFontTx/>
              <a:buChar char="-"/>
              <a:tabLst/>
              <a:defRPr/>
            </a:pPr>
            <a:r>
              <a:rPr kumimoji="0" lang="en-GB" sz="1800" b="0" i="0" u="none" strike="noStrike" kern="1200" cap="none" spc="0" normalizeH="0" baseline="0" noProof="0" dirty="0" smtClean="0">
                <a:ln>
                  <a:noFill/>
                </a:ln>
                <a:solidFill>
                  <a:prstClr val="black"/>
                </a:solidFill>
                <a:effectLst/>
                <a:uLnTx/>
                <a:uFillTx/>
                <a:latin typeface="Calibri" panose="020F0502020204030204"/>
                <a:ea typeface="+mn-ea"/>
                <a:cs typeface="+mn-cs"/>
              </a:rPr>
              <a:t>Whilst most young people are experimenting, there are a growing number of young people in Newham presenting at Change Grow Live (CGL – substance misuse provider) who are vaping and adding ‘substances’ to their vapes. </a:t>
            </a:r>
          </a:p>
          <a:p>
            <a:pPr marL="285750" marR="0" lvl="0" indent="-285750" algn="l" defTabSz="914400" rtl="0" eaLnBrk="1" fontAlgn="auto" latinLnBrk="0" hangingPunct="1">
              <a:lnSpc>
                <a:spcPct val="100000"/>
              </a:lnSpc>
              <a:spcBef>
                <a:spcPts val="0"/>
              </a:spcBef>
              <a:spcAft>
                <a:spcPts val="0"/>
              </a:spcAft>
              <a:buClrTx/>
              <a:buSzTx/>
              <a:buFontTx/>
              <a:buChar char="-"/>
              <a:tabLst/>
              <a:defRPr/>
            </a:pPr>
            <a:r>
              <a:rPr kumimoji="0" lang="en-GB" sz="1800" b="0" i="0" u="none" strike="noStrike" kern="1200" cap="none" spc="0" normalizeH="0" baseline="0" noProof="0" dirty="0" smtClean="0">
                <a:ln>
                  <a:noFill/>
                </a:ln>
                <a:solidFill>
                  <a:prstClr val="black"/>
                </a:solidFill>
                <a:effectLst/>
                <a:uLnTx/>
                <a:uFillTx/>
                <a:latin typeface="Calibri" panose="020F0502020204030204"/>
                <a:ea typeface="+mn-ea"/>
                <a:cs typeface="+mn-cs"/>
              </a:rPr>
              <a:t>Investigations by Newham’s Trading Standards team have identified underage sale of vapes to young people.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smtClean="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smtClean="0">
                <a:ln>
                  <a:noFill/>
                </a:ln>
                <a:solidFill>
                  <a:prstClr val="black"/>
                </a:solidFill>
                <a:effectLst/>
                <a:uLnTx/>
                <a:uFillTx/>
                <a:latin typeface="Calibri" panose="020F0502020204030204"/>
                <a:ea typeface="+mn-ea"/>
                <a:cs typeface="+mn-cs"/>
              </a:rPr>
              <a:t>2. To note members of community safety partnership, Newham Intelligence Partnership Board (LBNIIPB), schools and young people have shared anecdotal evidence of a link between vaping, mental health and exploitation.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smtClean="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smtClean="0">
                <a:ln>
                  <a:noFill/>
                </a:ln>
                <a:solidFill>
                  <a:prstClr val="black"/>
                </a:solidFill>
                <a:effectLst/>
                <a:uLnTx/>
                <a:uFillTx/>
                <a:latin typeface="Calibri" panose="020F0502020204030204"/>
                <a:ea typeface="+mn-ea"/>
                <a:cs typeface="+mn-cs"/>
              </a:rPr>
              <a:t>3. NG209 NICE recommends vapes for adult smokers as a quit aid, as it is less harmful than cigarettes. However, vaping is strongly discouraged for children and young people, as well as non-smokers. This messaging can be confusing.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4" name="TextBox 3"/>
          <p:cNvSpPr txBox="1"/>
          <p:nvPr/>
        </p:nvSpPr>
        <p:spPr>
          <a:xfrm>
            <a:off x="10462243" y="844113"/>
            <a:ext cx="1579025" cy="538609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34400" b="0" i="0" u="none" strike="noStrike" kern="1200" cap="none" spc="0" normalizeH="0" baseline="0" noProof="0" dirty="0">
                <a:ln>
                  <a:noFill/>
                </a:ln>
                <a:solidFill>
                  <a:srgbClr val="FF0000"/>
                </a:solidFill>
                <a:effectLst/>
                <a:uLnTx/>
                <a:uFillTx/>
                <a:latin typeface="Calibri" panose="020F0502020204030204"/>
                <a:ea typeface="+mn-ea"/>
                <a:cs typeface="+mn-cs"/>
              </a:rPr>
              <a:t>!</a:t>
            </a:r>
          </a:p>
        </p:txBody>
      </p:sp>
    </p:spTree>
    <p:extLst>
      <p:ext uri="{BB962C8B-B14F-4D97-AF65-F5344CB8AC3E}">
        <p14:creationId xmlns:p14="http://schemas.microsoft.com/office/powerpoint/2010/main" val="100947861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35F666-64BB-1DFF-06F3-4B233AA0DE30}"/>
              </a:ext>
            </a:extLst>
          </p:cNvPr>
          <p:cNvSpPr>
            <a:spLocks noGrp="1"/>
          </p:cNvSpPr>
          <p:nvPr>
            <p:ph type="ctrTitle"/>
          </p:nvPr>
        </p:nvSpPr>
        <p:spPr>
          <a:xfrm>
            <a:off x="225712" y="0"/>
            <a:ext cx="9144000" cy="744585"/>
          </a:xfrm>
        </p:spPr>
        <p:txBody>
          <a:bodyPr/>
          <a:lstStyle/>
          <a:p>
            <a:r>
              <a:rPr lang="en-US" dirty="0" smtClean="0"/>
              <a:t>What is the practice?</a:t>
            </a:r>
            <a:endParaRPr lang="en-US" dirty="0"/>
          </a:p>
        </p:txBody>
      </p:sp>
      <p:sp>
        <p:nvSpPr>
          <p:cNvPr id="3" name="Rectangle 2"/>
          <p:cNvSpPr/>
          <p:nvPr/>
        </p:nvSpPr>
        <p:spPr>
          <a:xfrm>
            <a:off x="225712" y="744585"/>
            <a:ext cx="11560749" cy="5632311"/>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dirty="0" smtClean="0">
                <a:ln>
                  <a:noFill/>
                </a:ln>
                <a:solidFill>
                  <a:prstClr val="black"/>
                </a:solidFill>
                <a:effectLst/>
                <a:uLnTx/>
                <a:uFillTx/>
                <a:latin typeface="Calibri" panose="020F0502020204030204"/>
                <a:ea typeface="+mn-ea"/>
                <a:cs typeface="+mn-cs"/>
              </a:rPr>
              <a:t>Smoking, Vaping and Young People Task and Finish Group</a:t>
            </a:r>
            <a:endParaRPr kumimoji="0" lang="en-GB" sz="1800" b="1"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rPr>
              <a:t>T</a:t>
            </a:r>
            <a:r>
              <a:rPr kumimoji="0" lang="en-GB" sz="1800" b="0" i="0" u="none" strike="noStrike" kern="1200" cap="none" spc="0" normalizeH="0" baseline="0" noProof="0" dirty="0" smtClean="0">
                <a:ln>
                  <a:noFill/>
                </a:ln>
                <a:solidFill>
                  <a:prstClr val="black"/>
                </a:solidFill>
                <a:effectLst/>
                <a:uLnTx/>
                <a:uFillTx/>
                <a:latin typeface="Calibri" panose="020F0502020204030204"/>
                <a:ea typeface="+mn-ea"/>
                <a:cs typeface="+mn-cs"/>
              </a:rPr>
              <a:t>he group came together in Aug 2022 as a sub-group under the Newham </a:t>
            </a:r>
            <a:r>
              <a:rPr kumimoji="0" lang="en-GB" sz="1800" b="0" i="0" u="none" strike="noStrike" kern="1200" cap="none" spc="0" normalizeH="0" baseline="0" noProof="0" dirty="0" err="1" smtClean="0">
                <a:ln>
                  <a:noFill/>
                </a:ln>
                <a:solidFill>
                  <a:prstClr val="black"/>
                </a:solidFill>
                <a:effectLst/>
                <a:uLnTx/>
                <a:uFillTx/>
                <a:latin typeface="Calibri" panose="020F0502020204030204"/>
                <a:ea typeface="+mn-ea"/>
                <a:cs typeface="+mn-cs"/>
              </a:rPr>
              <a:t>SmokeFree</a:t>
            </a:r>
            <a:r>
              <a:rPr kumimoji="0" lang="en-GB" sz="1800" b="0" i="0" u="none" strike="noStrike" kern="1200" cap="none" spc="0" normalizeH="0" baseline="0" noProof="0" dirty="0" smtClean="0">
                <a:ln>
                  <a:noFill/>
                </a:ln>
                <a:solidFill>
                  <a:prstClr val="black"/>
                </a:solidFill>
                <a:effectLst/>
                <a:uLnTx/>
                <a:uFillTx/>
                <a:latin typeface="Calibri" panose="020F0502020204030204"/>
                <a:ea typeface="+mn-ea"/>
                <a:cs typeface="+mn-cs"/>
              </a:rPr>
              <a:t> Alliance.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dirty="0" smtClean="0">
                <a:ln>
                  <a:noFill/>
                </a:ln>
                <a:solidFill>
                  <a:prstClr val="black"/>
                </a:solidFill>
                <a:effectLst/>
                <a:uLnTx/>
                <a:uFillTx/>
                <a:latin typeface="Calibri" panose="020F0502020204030204"/>
                <a:ea typeface="+mn-ea"/>
                <a:cs typeface="+mn-cs"/>
              </a:rPr>
              <a:t>Purpose</a:t>
            </a:r>
            <a:r>
              <a:rPr kumimoji="0" lang="en-GB" sz="1800" b="0" i="0" u="none" strike="noStrike" kern="1200" cap="none" spc="0" normalizeH="0" baseline="0" noProof="0" dirty="0" smtClean="0">
                <a:ln>
                  <a:noFill/>
                </a:ln>
                <a:solidFill>
                  <a:prstClr val="black"/>
                </a:solidFill>
                <a:effectLst/>
                <a:uLnTx/>
                <a:uFillTx/>
                <a:latin typeface="Calibri" panose="020F0502020204030204"/>
                <a:ea typeface="+mn-ea"/>
                <a:cs typeface="+mn-cs"/>
              </a:rPr>
              <a:t>:</a:t>
            </a:r>
          </a:p>
          <a:p>
            <a:pPr marL="342900" marR="0" lvl="0" indent="-342900" algn="l" defTabSz="914400" rtl="0" eaLnBrk="1" fontAlgn="auto" latinLnBrk="0" hangingPunct="1">
              <a:lnSpc>
                <a:spcPct val="100000"/>
              </a:lnSpc>
              <a:spcBef>
                <a:spcPts val="0"/>
              </a:spcBef>
              <a:spcAft>
                <a:spcPts val="0"/>
              </a:spcAft>
              <a:buClrTx/>
              <a:buSzTx/>
              <a:buFontTx/>
              <a:buAutoNum type="arabicParenBoth"/>
              <a:tabLst/>
              <a:defRPr/>
            </a:pPr>
            <a:r>
              <a:rPr kumimoji="0" lang="en-GB" sz="1800" b="0" i="0" u="none" strike="noStrike" kern="1200" cap="none" spc="0" normalizeH="0" baseline="0" noProof="0" dirty="0" smtClean="0">
                <a:ln>
                  <a:noFill/>
                </a:ln>
                <a:solidFill>
                  <a:prstClr val="black"/>
                </a:solidFill>
                <a:effectLst/>
                <a:uLnTx/>
                <a:uFillTx/>
                <a:latin typeface="Calibri" panose="020F0502020204030204"/>
                <a:ea typeface="+mn-ea"/>
                <a:cs typeface="+mn-cs"/>
              </a:rPr>
              <a:t>To better understand vaping and smoking use amongst children and young people in Newham.</a:t>
            </a:r>
          </a:p>
          <a:p>
            <a:pPr marL="342900" marR="0" lvl="0" indent="-342900" algn="l" defTabSz="914400" rtl="0" eaLnBrk="1" fontAlgn="auto" latinLnBrk="0" hangingPunct="1">
              <a:lnSpc>
                <a:spcPct val="100000"/>
              </a:lnSpc>
              <a:spcBef>
                <a:spcPts val="0"/>
              </a:spcBef>
              <a:spcAft>
                <a:spcPts val="0"/>
              </a:spcAft>
              <a:buClrTx/>
              <a:buSzTx/>
              <a:buFontTx/>
              <a:buAutoNum type="arabicParenBoth"/>
              <a:tabLst/>
              <a:defRPr/>
            </a:pPr>
            <a:r>
              <a:rPr kumimoji="0" lang="en-GB" sz="1800" b="0" i="0" u="none" strike="noStrike" kern="1200" cap="none" spc="0" normalizeH="0" baseline="0" noProof="0" dirty="0" smtClean="0">
                <a:ln>
                  <a:noFill/>
                </a:ln>
                <a:solidFill>
                  <a:prstClr val="black"/>
                </a:solidFill>
                <a:effectLst/>
                <a:uLnTx/>
                <a:uFillTx/>
                <a:latin typeface="Calibri" panose="020F0502020204030204"/>
                <a:ea typeface="+mn-ea"/>
                <a:cs typeface="+mn-cs"/>
              </a:rPr>
              <a:t>To make recommendations through developing an action plan which aims to prevent uptake of vaping, smoking and drug-taking, whilst providing cessation support amongst this population.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1" i="0" u="none" strike="noStrike" kern="1200" cap="none" spc="0" normalizeH="0" baseline="0" noProof="0" dirty="0" smtClean="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dirty="0" smtClean="0">
                <a:ln>
                  <a:noFill/>
                </a:ln>
                <a:solidFill>
                  <a:prstClr val="black"/>
                </a:solidFill>
                <a:effectLst/>
                <a:uLnTx/>
                <a:uFillTx/>
                <a:latin typeface="Calibri" panose="020F0502020204030204"/>
                <a:ea typeface="+mn-ea"/>
                <a:cs typeface="+mn-cs"/>
              </a:rPr>
              <a:t>Members include</a:t>
            </a:r>
            <a:r>
              <a:rPr kumimoji="0" lang="en-GB" sz="1800" b="0" i="0" u="none" strike="noStrike" kern="1200" cap="none" spc="0" normalizeH="0" baseline="0" noProof="0" dirty="0" smtClean="0">
                <a:ln>
                  <a:noFill/>
                </a:ln>
                <a:solidFill>
                  <a:prstClr val="black"/>
                </a:solidFill>
                <a:effectLst/>
                <a:uLnTx/>
                <a:uFillTx/>
                <a:latin typeface="Calibri" panose="020F0502020204030204"/>
                <a:ea typeface="+mn-ea"/>
                <a:cs typeface="+mn-cs"/>
              </a:rPr>
              <a:t>: Public Health, Trading Standards, Youth Safety, Early Help, Schools, NHS, Change Grow Live and QMUL</a:t>
            </a:r>
            <a:endPar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smtClean="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smtClean="0">
                <a:ln>
                  <a:noFill/>
                </a:ln>
                <a:solidFill>
                  <a:prstClr val="black"/>
                </a:solidFill>
                <a:effectLst/>
                <a:uLnTx/>
                <a:uFillTx/>
                <a:latin typeface="Calibri" panose="020F0502020204030204"/>
                <a:ea typeface="+mn-ea"/>
                <a:cs typeface="+mn-cs"/>
              </a:rPr>
              <a:t>The Young People Action Plan on Vaping and Smoking was published in June 2023 and is centred around four key areas applying </a:t>
            </a:r>
            <a:r>
              <a:rPr kumimoji="0" lang="en-GB" sz="1800" b="0" i="0" u="none" strike="noStrike" kern="1200" cap="none" spc="0" normalizeH="0" baseline="0" noProof="0" dirty="0" smtClean="0">
                <a:ln>
                  <a:noFill/>
                </a:ln>
                <a:solidFill>
                  <a:prstClr val="black"/>
                </a:solidFill>
                <a:effectLst/>
                <a:uLnTx/>
                <a:uFillTx/>
                <a:latin typeface="Calibri" panose="020F0502020204030204"/>
                <a:ea typeface="+mn-ea"/>
                <a:cs typeface="+mn-cs"/>
                <a:hlinkClick r:id="rId2"/>
              </a:rPr>
              <a:t>NG209 NICE guidance </a:t>
            </a:r>
            <a:r>
              <a:rPr kumimoji="0" lang="en-GB" sz="1800" b="0" i="0" u="none" strike="noStrike" kern="1200" cap="none" spc="0" normalizeH="0" baseline="0" noProof="0" dirty="0" smtClean="0">
                <a:ln>
                  <a:noFill/>
                </a:ln>
                <a:solidFill>
                  <a:prstClr val="black"/>
                </a:solidFill>
                <a:effectLst/>
                <a:uLnTx/>
                <a:uFillTx/>
                <a:latin typeface="Calibri" panose="020F0502020204030204"/>
                <a:ea typeface="+mn-ea"/>
                <a:cs typeface="+mn-cs"/>
              </a:rPr>
              <a:t>as a framework:</a:t>
            </a:r>
          </a:p>
          <a:p>
            <a:pPr marL="342900" marR="0" lvl="0" indent="-342900" algn="l" defTabSz="914400" rtl="0" eaLnBrk="1" fontAlgn="auto" latinLnBrk="0" hangingPunct="1">
              <a:lnSpc>
                <a:spcPct val="100000"/>
              </a:lnSpc>
              <a:spcBef>
                <a:spcPts val="0"/>
              </a:spcBef>
              <a:spcAft>
                <a:spcPts val="0"/>
              </a:spcAft>
              <a:buClrTx/>
              <a:buSzTx/>
              <a:buFontTx/>
              <a:buAutoNum type="arabicPeriod"/>
              <a:tabLst/>
              <a:defRPr/>
            </a:pPr>
            <a:r>
              <a:rPr kumimoji="0" lang="en-GB" sz="1800" b="0" i="0" u="none" strike="noStrike" kern="1200" cap="none" spc="0" normalizeH="0" baseline="0" noProof="0" dirty="0" smtClean="0">
                <a:ln>
                  <a:noFill/>
                </a:ln>
                <a:solidFill>
                  <a:prstClr val="black"/>
                </a:solidFill>
                <a:effectLst/>
                <a:uLnTx/>
                <a:uFillTx/>
                <a:latin typeface="Calibri" panose="020F0502020204030204"/>
                <a:ea typeface="+mn-ea"/>
                <a:cs typeface="+mn-cs"/>
              </a:rPr>
              <a:t>Knowledge and Data – identifying opportunities to systematically collect quantitative and qualitative data on vaping considering </a:t>
            </a:r>
            <a:r>
              <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rPr>
              <a:t>behaviours and attitudes towards </a:t>
            </a:r>
            <a:r>
              <a:rPr kumimoji="0" lang="en-GB" sz="1800" b="0" i="0" u="none" strike="noStrike" kern="1200" cap="none" spc="0" normalizeH="0" baseline="0" noProof="0" dirty="0" smtClean="0">
                <a:ln>
                  <a:noFill/>
                </a:ln>
                <a:solidFill>
                  <a:prstClr val="black"/>
                </a:solidFill>
                <a:effectLst/>
                <a:uLnTx/>
                <a:uFillTx/>
                <a:latin typeface="Calibri" panose="020F0502020204030204"/>
                <a:ea typeface="+mn-ea"/>
                <a:cs typeface="+mn-cs"/>
              </a:rPr>
              <a:t>vapes </a:t>
            </a:r>
            <a:r>
              <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rPr>
              <a:t>and drugs including type of drug amongst young people in Newham. </a:t>
            </a:r>
            <a:endParaRPr kumimoji="0" lang="en-GB" sz="1800" b="0" i="0" u="none" strike="noStrike" kern="1200" cap="none" spc="0" normalizeH="0" baseline="0" noProof="0" dirty="0" smtClean="0">
              <a:ln>
                <a:noFill/>
              </a:ln>
              <a:solidFill>
                <a:prstClr val="black"/>
              </a:solidFill>
              <a:effectLst/>
              <a:uLnTx/>
              <a:uFillTx/>
              <a:latin typeface="Calibri" panose="020F0502020204030204"/>
              <a:ea typeface="+mn-ea"/>
              <a:cs typeface="+mn-cs"/>
            </a:endParaRPr>
          </a:p>
          <a:p>
            <a:pPr marL="342900" marR="0" lvl="0" indent="-342900" algn="l" defTabSz="914400" rtl="0" eaLnBrk="1" fontAlgn="auto" latinLnBrk="0" hangingPunct="1">
              <a:lnSpc>
                <a:spcPct val="100000"/>
              </a:lnSpc>
              <a:spcBef>
                <a:spcPts val="0"/>
              </a:spcBef>
              <a:spcAft>
                <a:spcPts val="0"/>
              </a:spcAft>
              <a:buClrTx/>
              <a:buSzTx/>
              <a:buFontTx/>
              <a:buAutoNum type="arabicPeriod"/>
              <a:tabLst/>
              <a:defRPr/>
            </a:pPr>
            <a:r>
              <a:rPr kumimoji="0" lang="en-GB" sz="1800" b="0" i="0" u="none" strike="noStrike" kern="1200" cap="none" spc="0" normalizeH="0" baseline="0" noProof="0" dirty="0" smtClean="0">
                <a:ln>
                  <a:noFill/>
                </a:ln>
                <a:solidFill>
                  <a:prstClr val="black"/>
                </a:solidFill>
                <a:effectLst/>
                <a:uLnTx/>
                <a:uFillTx/>
                <a:latin typeface="Calibri" panose="020F0502020204030204"/>
                <a:ea typeface="+mn-ea"/>
                <a:cs typeface="+mn-cs"/>
              </a:rPr>
              <a:t>Prevention – identify and implement strategies to prevent uptake of vaping</a:t>
            </a:r>
          </a:p>
          <a:p>
            <a:pPr marL="342900" marR="0" lvl="0" indent="-342900" algn="l" defTabSz="914400" rtl="0" eaLnBrk="1" fontAlgn="auto" latinLnBrk="0" hangingPunct="1">
              <a:lnSpc>
                <a:spcPct val="100000"/>
              </a:lnSpc>
              <a:spcBef>
                <a:spcPts val="0"/>
              </a:spcBef>
              <a:spcAft>
                <a:spcPts val="0"/>
              </a:spcAft>
              <a:buClrTx/>
              <a:buSzTx/>
              <a:buFontTx/>
              <a:buAutoNum type="arabicPeriod"/>
              <a:tabLst/>
              <a:defRPr/>
            </a:pPr>
            <a:r>
              <a:rPr kumimoji="0" lang="en-GB" sz="1800" b="0" i="0" u="none" strike="noStrike" kern="1200" cap="none" spc="0" normalizeH="0" baseline="0" noProof="0" dirty="0" smtClean="0">
                <a:ln>
                  <a:noFill/>
                </a:ln>
                <a:solidFill>
                  <a:prstClr val="black"/>
                </a:solidFill>
                <a:effectLst/>
                <a:uLnTx/>
                <a:uFillTx/>
                <a:latin typeface="Calibri" panose="020F0502020204030204"/>
                <a:ea typeface="+mn-ea"/>
                <a:cs typeface="+mn-cs"/>
              </a:rPr>
              <a:t>Promotion – promote support to quit vaping, smoking and drug-taking, raising awareness and tackling misinformation.</a:t>
            </a:r>
          </a:p>
          <a:p>
            <a:pPr marL="342900" marR="0" lvl="0" indent="-342900" algn="l" defTabSz="914400" rtl="0" eaLnBrk="1" fontAlgn="auto" latinLnBrk="0" hangingPunct="1">
              <a:lnSpc>
                <a:spcPct val="100000"/>
              </a:lnSpc>
              <a:spcBef>
                <a:spcPts val="0"/>
              </a:spcBef>
              <a:spcAft>
                <a:spcPts val="0"/>
              </a:spcAft>
              <a:buClrTx/>
              <a:buSzTx/>
              <a:buFontTx/>
              <a:buAutoNum type="arabicPeriod"/>
              <a:tabLst/>
              <a:defRPr/>
            </a:pPr>
            <a:r>
              <a:rPr kumimoji="0" lang="en-GB" sz="1800" b="0" i="0" u="none" strike="noStrike" kern="1200" cap="none" spc="0" normalizeH="0" baseline="0" noProof="0" dirty="0" smtClean="0">
                <a:ln>
                  <a:noFill/>
                </a:ln>
                <a:solidFill>
                  <a:prstClr val="black"/>
                </a:solidFill>
                <a:effectLst/>
                <a:uLnTx/>
                <a:uFillTx/>
                <a:latin typeface="Calibri" panose="020F0502020204030204"/>
                <a:ea typeface="+mn-ea"/>
                <a:cs typeface="+mn-cs"/>
              </a:rPr>
              <a:t>Treating dependence and addiction – Strengthening referral pathways into specialist service to support young person to quit or reduce their use and understand how to do things more safely. </a:t>
            </a:r>
          </a:p>
          <a:p>
            <a:pPr marL="342900" marR="0" lvl="0" indent="-342900" algn="l" defTabSz="914400" rtl="0" eaLnBrk="1" fontAlgn="auto" latinLnBrk="0" hangingPunct="1">
              <a:lnSpc>
                <a:spcPct val="100000"/>
              </a:lnSpc>
              <a:spcBef>
                <a:spcPts val="0"/>
              </a:spcBef>
              <a:spcAft>
                <a:spcPts val="0"/>
              </a:spcAft>
              <a:buClrTx/>
              <a:buSzTx/>
              <a:buFontTx/>
              <a:buAutoNum type="arabicPeriod"/>
              <a:tabLst/>
              <a:defRPr/>
            </a:pPr>
            <a:endPar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smtClean="0">
                <a:ln>
                  <a:noFill/>
                </a:ln>
                <a:solidFill>
                  <a:prstClr val="black"/>
                </a:solidFill>
                <a:effectLst/>
                <a:uLnTx/>
                <a:uFillTx/>
                <a:latin typeface="Calibri" panose="020F0502020204030204"/>
                <a:ea typeface="+mn-ea"/>
                <a:cs typeface="+mn-cs"/>
              </a:rPr>
              <a:t>Members of the task and finish group now meet quarterly to monitor progress against the Action Plan. </a:t>
            </a:r>
          </a:p>
        </p:txBody>
      </p:sp>
    </p:spTree>
    <p:extLst>
      <p:ext uri="{BB962C8B-B14F-4D97-AF65-F5344CB8AC3E}">
        <p14:creationId xmlns:p14="http://schemas.microsoft.com/office/powerpoint/2010/main" val="98877355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35F666-64BB-1DFF-06F3-4B233AA0DE30}"/>
              </a:ext>
            </a:extLst>
          </p:cNvPr>
          <p:cNvSpPr>
            <a:spLocks noGrp="1"/>
          </p:cNvSpPr>
          <p:nvPr>
            <p:ph type="ctrTitle"/>
          </p:nvPr>
        </p:nvSpPr>
        <p:spPr>
          <a:xfrm>
            <a:off x="386133" y="278303"/>
            <a:ext cx="9740000" cy="1211830"/>
          </a:xfrm>
        </p:spPr>
        <p:txBody>
          <a:bodyPr>
            <a:normAutofit/>
          </a:bodyPr>
          <a:lstStyle/>
          <a:p>
            <a:r>
              <a:rPr lang="en-US" dirty="0" smtClean="0"/>
              <a:t>What are some of the questions that research might help with?</a:t>
            </a:r>
            <a:endParaRPr lang="en-US" dirty="0"/>
          </a:p>
        </p:txBody>
      </p:sp>
      <p:sp>
        <p:nvSpPr>
          <p:cNvPr id="3" name="TextBox 2"/>
          <p:cNvSpPr txBox="1"/>
          <p:nvPr/>
        </p:nvSpPr>
        <p:spPr>
          <a:xfrm>
            <a:off x="386132" y="1490132"/>
            <a:ext cx="11348667" cy="4524315"/>
          </a:xfrm>
          <a:prstGeom prst="rect">
            <a:avLst/>
          </a:prstGeom>
          <a:noFill/>
        </p:spPr>
        <p:txBody>
          <a:bodyPr wrap="square" rtlCol="0">
            <a:spAutoFit/>
          </a:bodyPr>
          <a:lstStyle/>
          <a:p>
            <a:pPr marL="342900" marR="0" lvl="0" indent="-342900" algn="l" defTabSz="914400" rtl="0" eaLnBrk="1" fontAlgn="auto" latinLnBrk="0" hangingPunct="1">
              <a:lnSpc>
                <a:spcPct val="100000"/>
              </a:lnSpc>
              <a:spcBef>
                <a:spcPts val="0"/>
              </a:spcBef>
              <a:spcAft>
                <a:spcPts val="0"/>
              </a:spcAft>
              <a:buClrTx/>
              <a:buSzTx/>
              <a:buFont typeface="+mj-lt"/>
              <a:buAutoNum type="arabicPeriod"/>
              <a:tabLst/>
              <a:defRPr/>
            </a:pPr>
            <a:r>
              <a:rPr kumimoji="0" lang="en-GB" sz="1800" b="1" i="0" u="none" strike="noStrike" kern="1200" cap="none" spc="0" normalizeH="0" baseline="0" noProof="0" dirty="0" smtClean="0">
                <a:ln>
                  <a:noFill/>
                </a:ln>
                <a:solidFill>
                  <a:prstClr val="black"/>
                </a:solidFill>
                <a:effectLst/>
                <a:uLnTx/>
                <a:uFillTx/>
                <a:latin typeface="Calibri" panose="020F0502020204030204"/>
                <a:ea typeface="+mn-ea"/>
                <a:cs typeface="+mn-cs"/>
              </a:rPr>
              <a:t>Qualitative research project focusing on lived experiences of young people who have never smoked and now taken up vaping considering the consequences of individual, health harms and cost for the individual/local authority</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800" b="0" i="0" u="none" strike="noStrike" kern="1200" cap="none" spc="0" normalizeH="0" baseline="0" noProof="0" dirty="0" smtClean="0">
                <a:ln>
                  <a:noFill/>
                </a:ln>
                <a:solidFill>
                  <a:prstClr val="black"/>
                </a:solidFill>
                <a:effectLst/>
                <a:uLnTx/>
                <a:uFillTx/>
                <a:latin typeface="Calibri" panose="020F0502020204030204"/>
                <a:ea typeface="+mn-ea"/>
                <a:cs typeface="+mn-cs"/>
              </a:rPr>
              <a:t>What are the patterns of use, social/familial norms and perceptions of health effects among young people who vape?</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800" b="0" i="0" u="none" strike="noStrike" kern="1200" cap="none" spc="0" normalizeH="0" baseline="0" noProof="0" dirty="0" smtClean="0">
                <a:ln>
                  <a:noFill/>
                </a:ln>
                <a:solidFill>
                  <a:prstClr val="black"/>
                </a:solidFill>
                <a:effectLst/>
                <a:uLnTx/>
                <a:uFillTx/>
                <a:latin typeface="Calibri" panose="020F0502020204030204"/>
                <a:ea typeface="+mn-ea"/>
                <a:cs typeface="+mn-cs"/>
              </a:rPr>
              <a:t>How does a young person’s lived experience shape their beliefs and attitudes towards vapes?</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smtClean="0">
                <a:ln>
                  <a:noFill/>
                </a:ln>
                <a:solidFill>
                  <a:prstClr val="black"/>
                </a:solidFill>
                <a:effectLst/>
                <a:uLnTx/>
                <a:uFillTx/>
                <a:latin typeface="Calibri" panose="020F0502020204030204"/>
                <a:ea typeface="+mn-ea"/>
                <a:cs typeface="+mn-cs"/>
              </a:rPr>
              <a:t>2. </a:t>
            </a:r>
            <a:r>
              <a:rPr kumimoji="0" lang="en-GB" sz="1800" b="1" i="0" u="none" strike="noStrike" kern="1200" cap="none" spc="0" normalizeH="0" baseline="0" noProof="0" dirty="0" smtClean="0">
                <a:ln>
                  <a:noFill/>
                </a:ln>
                <a:solidFill>
                  <a:prstClr val="black"/>
                </a:solidFill>
                <a:effectLst/>
                <a:uLnTx/>
                <a:uFillTx/>
                <a:latin typeface="Calibri" panose="020F0502020204030204"/>
                <a:ea typeface="+mn-ea"/>
                <a:cs typeface="+mn-cs"/>
              </a:rPr>
              <a:t>Research on testing and toxicology of vapes to better understand substances found inside vape products which are available on the market.</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800" b="0" i="0" u="none" strike="noStrike" kern="1200" cap="none" spc="0" normalizeH="0" baseline="0" noProof="0" dirty="0" smtClean="0">
                <a:ln>
                  <a:noFill/>
                </a:ln>
                <a:solidFill>
                  <a:prstClr val="black"/>
                </a:solidFill>
                <a:effectLst/>
                <a:uLnTx/>
                <a:uFillTx/>
                <a:latin typeface="Calibri" panose="020F0502020204030204"/>
                <a:ea typeface="+mn-ea"/>
                <a:cs typeface="+mn-cs"/>
              </a:rPr>
              <a:t>How harmful are unregulated vapes which are available on the market and the impact this has on number of A&amp;E attendances for vaping related disorders?</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smtClean="0">
              <a:ln>
                <a:noFill/>
              </a:ln>
              <a:solidFill>
                <a:prstClr val="black"/>
              </a:solidFill>
              <a:effectLst/>
              <a:uLnTx/>
              <a:uFillTx/>
              <a:latin typeface="Calibri" panose="020F0502020204030204"/>
              <a:ea typeface="+mn-ea"/>
              <a:cs typeface="+mn-cs"/>
            </a:endParaRPr>
          </a:p>
          <a:p>
            <a:pPr marL="342900" marR="0" lvl="0" indent="-342900" algn="l" defTabSz="914400" rtl="0" eaLnBrk="1" fontAlgn="auto" latinLnBrk="0" hangingPunct="1">
              <a:lnSpc>
                <a:spcPct val="100000"/>
              </a:lnSpc>
              <a:spcBef>
                <a:spcPts val="0"/>
              </a:spcBef>
              <a:spcAft>
                <a:spcPts val="0"/>
              </a:spcAft>
              <a:buClrTx/>
              <a:buSzTx/>
              <a:buFontTx/>
              <a:buAutoNum type="arabicPeriod" startAt="3"/>
              <a:tabLst/>
              <a:defRPr/>
            </a:pPr>
            <a:r>
              <a:rPr kumimoji="0" lang="en-GB" sz="1800" b="1" i="0" u="none" strike="noStrike" kern="1200" cap="none" spc="0" normalizeH="0" baseline="0" noProof="0" dirty="0" smtClean="0">
                <a:ln>
                  <a:noFill/>
                </a:ln>
                <a:solidFill>
                  <a:prstClr val="black"/>
                </a:solidFill>
                <a:effectLst/>
                <a:uLnTx/>
                <a:uFillTx/>
                <a:latin typeface="Calibri" panose="020F0502020204030204"/>
                <a:ea typeface="+mn-ea"/>
                <a:cs typeface="+mn-cs"/>
              </a:rPr>
              <a:t>Research on compliance of vape products available on the market comprehensively covering TRPR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800" b="0" i="0" u="none" strike="noStrike" kern="1200" cap="none" spc="0" normalizeH="0" baseline="0" noProof="0" dirty="0" smtClean="0">
                <a:ln>
                  <a:noFill/>
                </a:ln>
                <a:solidFill>
                  <a:prstClr val="black"/>
                </a:solidFill>
                <a:effectLst/>
                <a:uLnTx/>
                <a:uFillTx/>
                <a:latin typeface="Calibri" panose="020F0502020204030204"/>
                <a:ea typeface="+mn-ea"/>
                <a:cs typeface="+mn-cs"/>
              </a:rPr>
              <a:t>How do young people perceive risks and social norms surrounding vapes – how does this change over time as products become Tobacco Products Derivative compliant and comparing this to tobacco products on the market?</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800" b="0" i="0" u="none" strike="noStrike" kern="1200" cap="none" spc="0" normalizeH="0" baseline="0" noProof="0" dirty="0" smtClean="0">
                <a:ln>
                  <a:noFill/>
                </a:ln>
                <a:solidFill>
                  <a:prstClr val="black"/>
                </a:solidFill>
                <a:effectLst/>
                <a:uLnTx/>
                <a:uFillTx/>
                <a:latin typeface="Calibri" panose="020F0502020204030204"/>
                <a:ea typeface="+mn-ea"/>
                <a:cs typeface="+mn-cs"/>
              </a:rPr>
              <a:t>To what extent do young people continue to interact with vape marketing?</a:t>
            </a:r>
          </a:p>
        </p:txBody>
      </p:sp>
    </p:spTree>
    <p:extLst>
      <p:ext uri="{BB962C8B-B14F-4D97-AF65-F5344CB8AC3E}">
        <p14:creationId xmlns:p14="http://schemas.microsoft.com/office/powerpoint/2010/main" val="591971607"/>
      </p:ext>
    </p:extLst>
  </p:cSld>
  <p:clrMapOvr>
    <a:masterClrMapping/>
  </p:clrMapOvr>
</p:sld>
</file>

<file path=ppt/theme/theme1.xml><?xml version="1.0" encoding="utf-8"?>
<a:theme xmlns:a="http://schemas.openxmlformats.org/drawingml/2006/main" name="3_Custom Design">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Building a Fairer Newham Power Point Template V3" id="{2EF6E8B9-C78A-4DA0-B987-F27D4B74709F}" vid="{1A96C7E9-AD91-4F90-97C2-DB84174C579E}"/>
    </a:ext>
  </a:extLst>
</a:theme>
</file>

<file path=ppt/theme/theme2.xml><?xml version="1.0" encoding="utf-8"?>
<a:theme xmlns:a="http://schemas.openxmlformats.org/drawingml/2006/main" name="9_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2726D528DC39784886D04DCA433AC111" ma:contentTypeVersion="16" ma:contentTypeDescription="Create a new document." ma:contentTypeScope="" ma:versionID="7a29c3328d79ab1a11f6e225d9a3a2c7">
  <xsd:schema xmlns:xsd="http://www.w3.org/2001/XMLSchema" xmlns:xs="http://www.w3.org/2001/XMLSchema" xmlns:p="http://schemas.microsoft.com/office/2006/metadata/properties" xmlns:ns3="bcfea912-423c-4fd4-960e-75b0f98b7da0" xmlns:ns4="62f2fc4b-6caa-41bf-901b-dfbf4aa9ba59" targetNamespace="http://schemas.microsoft.com/office/2006/metadata/properties" ma:root="true" ma:fieldsID="edac5c3b7461c3dba81de1552506dfef" ns3:_="" ns4:_="">
    <xsd:import namespace="bcfea912-423c-4fd4-960e-75b0f98b7da0"/>
    <xsd:import namespace="62f2fc4b-6caa-41bf-901b-dfbf4aa9ba59"/>
    <xsd:element name="properties">
      <xsd:complexType>
        <xsd:sequence>
          <xsd:element name="documentManagement">
            <xsd:complexType>
              <xsd:all>
                <xsd:element ref="ns3:MediaServiceMetadata" minOccurs="0"/>
                <xsd:element ref="ns3:MediaServiceFastMetadata" minOccurs="0"/>
                <xsd:element ref="ns3:MediaServiceAutoKeyPoints" minOccurs="0"/>
                <xsd:element ref="ns3:MediaServiceKeyPoints" minOccurs="0"/>
                <xsd:element ref="ns3:MediaServiceAutoTags" minOccurs="0"/>
                <xsd:element ref="ns3:MediaServiceOCR" minOccurs="0"/>
                <xsd:element ref="ns3:MediaServiceGenerationTime" minOccurs="0"/>
                <xsd:element ref="ns3:MediaServiceEventHashCode" minOccurs="0"/>
                <xsd:element ref="ns4:SharedWithUsers" minOccurs="0"/>
                <xsd:element ref="ns4:SharedWithDetails" minOccurs="0"/>
                <xsd:element ref="ns4:SharingHintHash" minOccurs="0"/>
                <xsd:element ref="ns3:MediaServiceDateTaken" minOccurs="0"/>
                <xsd:element ref="ns3:MediaLengthInSeconds" minOccurs="0"/>
                <xsd:element ref="ns3:_activity" minOccurs="0"/>
                <xsd:element ref="ns3:MediaServiceObjectDetectorVersions" minOccurs="0"/>
                <xsd:element ref="ns3:MediaServiceSystemTag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bcfea912-423c-4fd4-960e-75b0f98b7da0"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AutoTags" ma:index="12" nillable="true" ma:displayName="Tags" ma:internalName="MediaServiceAutoTags" ma:readOnly="true">
      <xsd:simpleType>
        <xsd:restriction base="dms:Text"/>
      </xsd:simple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DateTaken" ma:index="19" nillable="true" ma:displayName="MediaServiceDateTaken" ma:hidden="true" ma:internalName="MediaServiceDateTaken" ma:readOnly="true">
      <xsd:simpleType>
        <xsd:restriction base="dms:Text"/>
      </xsd:simpleType>
    </xsd:element>
    <xsd:element name="MediaLengthInSeconds" ma:index="20" nillable="true" ma:displayName="MediaLengthInSeconds" ma:hidden="true" ma:internalName="MediaLengthInSeconds" ma:readOnly="true">
      <xsd:simpleType>
        <xsd:restriction base="dms:Unknown"/>
      </xsd:simpleType>
    </xsd:element>
    <xsd:element name="_activity" ma:index="21" nillable="true" ma:displayName="_activity" ma:hidden="true" ma:internalName="_activity">
      <xsd:simpleType>
        <xsd:restriction base="dms:Note"/>
      </xsd:simpleType>
    </xsd:element>
    <xsd:element name="MediaServiceObjectDetectorVersions" ma:index="22" nillable="true" ma:displayName="MediaServiceObjectDetectorVersions" ma:hidden="true" ma:indexed="true" ma:internalName="MediaServiceObjectDetectorVersions" ma:readOnly="true">
      <xsd:simpleType>
        <xsd:restriction base="dms:Text"/>
      </xsd:simpleType>
    </xsd:element>
    <xsd:element name="MediaServiceSystemTags" ma:index="23" nillable="true" ma:displayName="MediaServiceSystemTags" ma:hidden="true" ma:internalName="MediaServiceSystemTag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62f2fc4b-6caa-41bf-901b-dfbf4aa9ba59" elementFormDefault="qualified">
    <xsd:import namespace="http://schemas.microsoft.com/office/2006/documentManagement/types"/>
    <xsd:import namespace="http://schemas.microsoft.com/office/infopath/2007/PartnerControls"/>
    <xsd:element name="SharedWithUsers" ma:index="16"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7" nillable="true" ma:displayName="Shared With Details" ma:internalName="SharedWithDetails" ma:readOnly="true">
      <xsd:simpleType>
        <xsd:restriction base="dms:Note">
          <xsd:maxLength value="255"/>
        </xsd:restriction>
      </xsd:simpleType>
    </xsd:element>
    <xsd:element name="SharingHintHash" ma:index="18" nillable="true" ma:displayName="Sharing Hint Hash"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_activity xmlns="bcfea912-423c-4fd4-960e-75b0f98b7da0" xsi:nil="true"/>
  </documentManagement>
</p:properties>
</file>

<file path=customXml/itemProps1.xml><?xml version="1.0" encoding="utf-8"?>
<ds:datastoreItem xmlns:ds="http://schemas.openxmlformats.org/officeDocument/2006/customXml" ds:itemID="{B14B1509-1521-4D5F-A9A8-D9F0E8188D9B}">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bcfea912-423c-4fd4-960e-75b0f98b7da0"/>
    <ds:schemaRef ds:uri="62f2fc4b-6caa-41bf-901b-dfbf4aa9ba59"/>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9FA22008-B4C3-4845-AC94-57DA9A92C32F}">
  <ds:schemaRefs>
    <ds:schemaRef ds:uri="http://schemas.microsoft.com/sharepoint/v3/contenttype/forms"/>
  </ds:schemaRefs>
</ds:datastoreItem>
</file>

<file path=customXml/itemProps3.xml><?xml version="1.0" encoding="utf-8"?>
<ds:datastoreItem xmlns:ds="http://schemas.openxmlformats.org/officeDocument/2006/customXml" ds:itemID="{621CED9C-22C8-40E2-B4B6-5AD5284974D3}">
  <ds:schemaRefs>
    <ds:schemaRef ds:uri="http://schemas.microsoft.com/office/2006/documentManagement/types"/>
    <ds:schemaRef ds:uri="http://purl.org/dc/terms/"/>
    <ds:schemaRef ds:uri="http://schemas.openxmlformats.org/package/2006/metadata/core-properties"/>
    <ds:schemaRef ds:uri="http://purl.org/dc/dcmitype/"/>
    <ds:schemaRef ds:uri="http://schemas.microsoft.com/office/infopath/2007/PartnerControls"/>
    <ds:schemaRef ds:uri="bcfea912-423c-4fd4-960e-75b0f98b7da0"/>
    <ds:schemaRef ds:uri="http://purl.org/dc/elements/1.1/"/>
    <ds:schemaRef ds:uri="http://schemas.microsoft.com/office/2006/metadata/properties"/>
    <ds:schemaRef ds:uri="62f2fc4b-6caa-41bf-901b-dfbf4aa9ba59"/>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otalTime>0</TotalTime>
  <Words>614</Words>
  <Application>Microsoft Office PowerPoint</Application>
  <PresentationFormat>Widescreen</PresentationFormat>
  <Paragraphs>37</Paragraphs>
  <Slides>4</Slides>
  <Notes>0</Notes>
  <HiddenSlides>0</HiddenSlides>
  <MMClips>0</MMClips>
  <ScaleCrop>false</ScaleCrop>
  <HeadingPairs>
    <vt:vector size="6" baseType="variant">
      <vt:variant>
        <vt:lpstr>Fonts Used</vt:lpstr>
      </vt:variant>
      <vt:variant>
        <vt:i4>3</vt:i4>
      </vt:variant>
      <vt:variant>
        <vt:lpstr>Theme</vt:lpstr>
      </vt:variant>
      <vt:variant>
        <vt:i4>2</vt:i4>
      </vt:variant>
      <vt:variant>
        <vt:lpstr>Slide Titles</vt:lpstr>
      </vt:variant>
      <vt:variant>
        <vt:i4>4</vt:i4>
      </vt:variant>
    </vt:vector>
  </HeadingPairs>
  <TitlesOfParts>
    <vt:vector size="9" baseType="lpstr">
      <vt:lpstr>Arial</vt:lpstr>
      <vt:lpstr>Calibri</vt:lpstr>
      <vt:lpstr>Calibri Light</vt:lpstr>
      <vt:lpstr>3_Custom Design</vt:lpstr>
      <vt:lpstr>9_Custom Design</vt:lpstr>
      <vt:lpstr>Newham Centre of Health &amp; Care Equity Policy and Practice: Young People &amp; Vaping Elizabeth Owen and Sumaiyah Rahman</vt:lpstr>
      <vt:lpstr>What are the challenges you are addressing ?</vt:lpstr>
      <vt:lpstr>What is the practice?</vt:lpstr>
      <vt:lpstr>What are some of the questions that research might help with?</vt:lpstr>
    </vt:vector>
  </TitlesOfParts>
  <Company>oneSource</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Newham Centre of Health &amp; Care Equity Policy and Practice: Young People &amp; Vaping Elizabeth Owen and Sumaiyah Rahman</dc:title>
  <dc:creator>Aaishah Ahmed</dc:creator>
  <cp:lastModifiedBy>Aaishah Ahmed</cp:lastModifiedBy>
  <cp:revision>1</cp:revision>
  <dcterms:created xsi:type="dcterms:W3CDTF">2024-01-03T13:40:41Z</dcterms:created>
  <dcterms:modified xsi:type="dcterms:W3CDTF">2024-01-03T13:41:11Z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0x0101002726D528DC39784886D04DCA433AC111</vt:lpwstr>
  </property>
</Properties>
</file>