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95" r:id="rId5"/>
    <p:sldId id="310" r:id="rId6"/>
    <p:sldId id="297" r:id="rId7"/>
    <p:sldId id="311" r:id="rId8"/>
    <p:sldId id="301" r:id="rId9"/>
    <p:sldId id="299" r:id="rId10"/>
    <p:sldId id="313" r:id="rId11"/>
    <p:sldId id="312" r:id="rId12"/>
    <p:sldId id="307" r:id="rId13"/>
    <p:sldId id="309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FB417F-0EA7-9F9F-2A07-AB9EECD49500}" name="Fiona Hackland" initials="FH" userId="S::fiona.hackland@newham.gov.uk::a0ab8199-343c-4741-99c7-10a4a7edb833" providerId="AD"/>
  <p188:author id="{C8405ED7-D1DD-A0D2-091F-F3CB5F4281E8}" name="Simon Reid" initials="SR" userId="S::simon.reid@newham.gov.uk::fe8851eb-2948-428d-b5b7-62377e2760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59E8D-0CEA-4ECE-A648-A2E0706B5503}" v="4" dt="2023-07-26T13:22:20.552"/>
    <p1510:client id="{2A89707C-9ED0-4445-B7C8-9D232AA941B9}" v="209" dt="2023-03-09T11:30:07.134"/>
    <p1510:client id="{2ACA036A-9DC8-4B36-9255-A2BE016A1E18}" v="18" dt="2023-03-09T18:57:03.928"/>
    <p1510:client id="{47EF0B5F-776A-494F-83F4-AAA8341AE1BF}" v="2" dt="2023-07-26T13:22:47.154"/>
    <p1510:client id="{49C5B60E-1369-474E-8F95-44CDD2082E78}" v="4" dt="2023-07-26T14:24:12.406"/>
    <p1510:client id="{80B29622-AAF8-46A7-A02A-D4DDE73980F2}" v="3" dt="2022-11-26T08:37:41.646"/>
    <p1510:client id="{C3FE3686-B251-4BC4-AE03-E6C1A7CCF1EE}" v="34" dt="2023-05-19T14:25:53.768"/>
    <p1510:client id="{FA47A0DF-EC2D-4855-8B69-A318F964B0B0}" v="3" dt="2023-07-26T13:23:54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Reid" userId="S::simon.reid@newham.gov.uk::fe8851eb-2948-428d-b5b7-62377e27608e" providerId="AD" clId="Web-{80B29622-AAF8-46A7-A02A-D4DDE73980F2}"/>
    <pc:docChg chg="mod">
      <pc:chgData name="Simon Reid" userId="S::simon.reid@newham.gov.uk::fe8851eb-2948-428d-b5b7-62377e27608e" providerId="AD" clId="Web-{80B29622-AAF8-46A7-A02A-D4DDE73980F2}" dt="2022-11-26T08:37:41.646" v="2"/>
      <pc:docMkLst>
        <pc:docMk/>
      </pc:docMkLst>
      <pc:sldChg chg="addCm">
        <pc:chgData name="Simon Reid" userId="S::simon.reid@newham.gov.uk::fe8851eb-2948-428d-b5b7-62377e27608e" providerId="AD" clId="Web-{80B29622-AAF8-46A7-A02A-D4DDE73980F2}" dt="2022-11-26T08:37:41.646" v="2"/>
        <pc:sldMkLst>
          <pc:docMk/>
          <pc:sldMk cId="2851888180" sldId="297"/>
        </pc:sldMkLst>
      </pc:sldChg>
    </pc:docChg>
  </pc:docChgLst>
  <pc:docChgLst>
    <pc:chgData name="Fiona Hackland" userId="S::fiona.hackland@newham.gov.uk::a0ab8199-343c-4741-99c7-10a4a7edb833" providerId="AD" clId="Web-{2A89707C-9ED0-4445-B7C8-9D232AA941B9}"/>
    <pc:docChg chg="mod addSld delSld modSld">
      <pc:chgData name="Fiona Hackland" userId="S::fiona.hackland@newham.gov.uk::a0ab8199-343c-4741-99c7-10a4a7edb833" providerId="AD" clId="Web-{2A89707C-9ED0-4445-B7C8-9D232AA941B9}" dt="2023-03-09T11:30:07.134" v="207" actId="20577"/>
      <pc:docMkLst>
        <pc:docMk/>
      </pc:docMkLst>
      <pc:sldChg chg="addSp delSp modSp modCm">
        <pc:chgData name="Fiona Hackland" userId="S::fiona.hackland@newham.gov.uk::a0ab8199-343c-4741-99c7-10a4a7edb833" providerId="AD" clId="Web-{2A89707C-9ED0-4445-B7C8-9D232AA941B9}" dt="2023-03-09T11:18:19.778" v="90"/>
        <pc:sldMkLst>
          <pc:docMk/>
          <pc:sldMk cId="2851888180" sldId="297"/>
        </pc:sldMkLst>
        <pc:spChg chg="add del">
          <ac:chgData name="Fiona Hackland" userId="S::fiona.hackland@newham.gov.uk::a0ab8199-343c-4741-99c7-10a4a7edb833" providerId="AD" clId="Web-{2A89707C-9ED0-4445-B7C8-9D232AA941B9}" dt="2023-03-09T11:12:16.560" v="13"/>
          <ac:spMkLst>
            <pc:docMk/>
            <pc:sldMk cId="2851888180" sldId="297"/>
            <ac:spMk id="3" creationId="{00000000-0000-0000-0000-000000000000}"/>
          </ac:spMkLst>
        </pc:spChg>
        <pc:spChg chg="add del">
          <ac:chgData name="Fiona Hackland" userId="S::fiona.hackland@newham.gov.uk::a0ab8199-343c-4741-99c7-10a4a7edb833" providerId="AD" clId="Web-{2A89707C-9ED0-4445-B7C8-9D232AA941B9}" dt="2023-03-09T11:12:16.560" v="12"/>
          <ac:spMkLst>
            <pc:docMk/>
            <pc:sldMk cId="2851888180" sldId="297"/>
            <ac:spMk id="5" creationId="{00000000-0000-0000-0000-000000000000}"/>
          </ac:spMkLst>
        </pc:spChg>
        <pc:spChg chg="mod">
          <ac:chgData name="Fiona Hackland" userId="S::fiona.hackland@newham.gov.uk::a0ab8199-343c-4741-99c7-10a4a7edb833" providerId="AD" clId="Web-{2A89707C-9ED0-4445-B7C8-9D232AA941B9}" dt="2023-03-09T11:17:44.792" v="87" actId="20577"/>
          <ac:spMkLst>
            <pc:docMk/>
            <pc:sldMk cId="2851888180" sldId="297"/>
            <ac:spMk id="7" creationId="{33515546-5A1A-2B4E-B7B0-87C84241B9C1}"/>
          </ac:spMkLst>
        </pc:spChg>
        <pc:spChg chg="del">
          <ac:chgData name="Fiona Hackland" userId="S::fiona.hackland@newham.gov.uk::a0ab8199-343c-4741-99c7-10a4a7edb833" providerId="AD" clId="Web-{2A89707C-9ED0-4445-B7C8-9D232AA941B9}" dt="2023-03-09T11:16:34.993" v="60"/>
          <ac:spMkLst>
            <pc:docMk/>
            <pc:sldMk cId="2851888180" sldId="297"/>
            <ac:spMk id="8" creationId="{00000000-0000-0000-0000-000000000000}"/>
          </ac:spMkLst>
        </pc:spChg>
        <pc:spChg chg="mod">
          <ac:chgData name="Fiona Hackland" userId="S::fiona.hackland@newham.gov.uk::a0ab8199-343c-4741-99c7-10a4a7edb833" providerId="AD" clId="Web-{2A89707C-9ED0-4445-B7C8-9D232AA941B9}" dt="2023-03-09T11:16:42.602" v="64" actId="20577"/>
          <ac:spMkLst>
            <pc:docMk/>
            <pc:sldMk cId="2851888180" sldId="297"/>
            <ac:spMk id="9" creationId="{00000000-0000-0000-0000-000000000000}"/>
          </ac:spMkLst>
        </pc:spChg>
        <pc:graphicFrameChg chg="add del">
          <ac:chgData name="Fiona Hackland" userId="S::fiona.hackland@newham.gov.uk::a0ab8199-343c-4741-99c7-10a4a7edb833" providerId="AD" clId="Web-{2A89707C-9ED0-4445-B7C8-9D232AA941B9}" dt="2023-03-09T11:12:29.514" v="15"/>
          <ac:graphicFrameMkLst>
            <pc:docMk/>
            <pc:sldMk cId="2851888180" sldId="297"/>
            <ac:graphicFrameMk id="10" creationId="{00000000-0000-0000-0000-000000000000}"/>
          </ac:graphicFrameMkLst>
        </pc:graphicFrameChg>
        <pc:graphicFrameChg chg="add del">
          <ac:chgData name="Fiona Hackland" userId="S::fiona.hackland@newham.gov.uk::a0ab8199-343c-4741-99c7-10a4a7edb833" providerId="AD" clId="Web-{2A89707C-9ED0-4445-B7C8-9D232AA941B9}" dt="2023-03-09T11:13:09" v="24"/>
          <ac:graphicFrameMkLst>
            <pc:docMk/>
            <pc:sldMk cId="2851888180" sldId="297"/>
            <ac:graphicFrameMk id="11" creationId="{00000000-0000-0000-0000-000000000000}"/>
          </ac:graphicFrameMkLst>
        </pc:graphicFrameChg>
        <pc:graphicFrameChg chg="mod">
          <ac:chgData name="Fiona Hackland" userId="S::fiona.hackland@newham.gov.uk::a0ab8199-343c-4741-99c7-10a4a7edb833" providerId="AD" clId="Web-{2A89707C-9ED0-4445-B7C8-9D232AA941B9}" dt="2023-03-09T11:17:18.448" v="72" actId="14100"/>
          <ac:graphicFrameMkLst>
            <pc:docMk/>
            <pc:sldMk cId="2851888180" sldId="297"/>
            <ac:graphicFrameMk id="12" creationId="{00000000-0000-0000-0000-000000000000}"/>
          </ac:graphicFrameMkLst>
        </pc:graphicFrameChg>
        <pc:picChg chg="mod">
          <ac:chgData name="Fiona Hackland" userId="S::fiona.hackland@newham.gov.uk::a0ab8199-343c-4741-99c7-10a4a7edb833" providerId="AD" clId="Web-{2A89707C-9ED0-4445-B7C8-9D232AA941B9}" dt="2023-03-09T11:17:07.728" v="70" actId="1076"/>
          <ac:picMkLst>
            <pc:docMk/>
            <pc:sldMk cId="2851888180" sldId="297"/>
            <ac:picMk id="4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iona Hackland" userId="S::fiona.hackland@newham.gov.uk::a0ab8199-343c-4741-99c7-10a4a7edb833" providerId="AD" clId="Web-{2A89707C-9ED0-4445-B7C8-9D232AA941B9}" dt="2023-03-09T11:18:11.153" v="89"/>
              <pc2:cmMkLst xmlns:pc2="http://schemas.microsoft.com/office/powerpoint/2019/9/main/command">
                <pc:docMk/>
                <pc:sldMk cId="2851888180" sldId="297"/>
                <pc2:cmMk id="{C3F121CA-3660-40C6-9EBA-A61A7AD02684}"/>
              </pc2:cmMkLst>
              <pc226:cmRplyChg chg="add">
                <pc226:chgData name="Fiona Hackland" userId="S::fiona.hackland@newham.gov.uk::a0ab8199-343c-4741-99c7-10a4a7edb833" providerId="AD" clId="Web-{2A89707C-9ED0-4445-B7C8-9D232AA941B9}" dt="2023-03-09T11:18:11.153" v="89"/>
                <pc2:cmRplyMkLst xmlns:pc2="http://schemas.microsoft.com/office/powerpoint/2019/9/main/command">
                  <pc:docMk/>
                  <pc:sldMk cId="2851888180" sldId="297"/>
                  <pc2:cmMk id="{C3F121CA-3660-40C6-9EBA-A61A7AD02684}"/>
                  <pc2:cmRplyMk id="{7F18B8A1-3F67-456D-906C-2554BA5E2717}"/>
                </pc2:cmRplyMkLst>
              </pc226:cmRplyChg>
            </pc226:cmChg>
            <pc226:cmChg xmlns:pc226="http://schemas.microsoft.com/office/powerpoint/2022/06/main/command" chg="">
              <pc226:chgData name="Fiona Hackland" userId="S::fiona.hackland@newham.gov.uk::a0ab8199-343c-4741-99c7-10a4a7edb833" providerId="AD" clId="Web-{2A89707C-9ED0-4445-B7C8-9D232AA941B9}" dt="2023-03-09T11:18:19.778" v="90"/>
              <pc2:cmMkLst xmlns:pc2="http://schemas.microsoft.com/office/powerpoint/2019/9/main/command">
                <pc:docMk/>
                <pc:sldMk cId="2851888180" sldId="297"/>
                <pc2:cmMk id="{B6B2F2D2-B215-4C61-915F-F2950A0EDA20}"/>
              </pc2:cmMkLst>
              <pc226:cmRplyChg chg="add">
                <pc226:chgData name="Fiona Hackland" userId="S::fiona.hackland@newham.gov.uk::a0ab8199-343c-4741-99c7-10a4a7edb833" providerId="AD" clId="Web-{2A89707C-9ED0-4445-B7C8-9D232AA941B9}" dt="2023-03-09T11:18:19.778" v="90"/>
                <pc2:cmRplyMkLst xmlns:pc2="http://schemas.microsoft.com/office/powerpoint/2019/9/main/command">
                  <pc:docMk/>
                  <pc:sldMk cId="2851888180" sldId="297"/>
                  <pc2:cmMk id="{B6B2F2D2-B215-4C61-915F-F2950A0EDA20}"/>
                  <pc2:cmRplyMk id="{0F3AF41B-B156-4A7D-A035-D95D0CD2DFA1}"/>
                </pc2:cmRplyMkLst>
              </pc226:cmRplyChg>
            </pc226:cmChg>
          </p:ext>
        </pc:extLst>
      </pc:sldChg>
      <pc:sldChg chg="modSp">
        <pc:chgData name="Fiona Hackland" userId="S::fiona.hackland@newham.gov.uk::a0ab8199-343c-4741-99c7-10a4a7edb833" providerId="AD" clId="Web-{2A89707C-9ED0-4445-B7C8-9D232AA941B9}" dt="2023-03-09T11:22:24.225" v="138" actId="20577"/>
        <pc:sldMkLst>
          <pc:docMk/>
          <pc:sldMk cId="2256124919" sldId="301"/>
        </pc:sldMkLst>
        <pc:spChg chg="mod">
          <ac:chgData name="Fiona Hackland" userId="S::fiona.hackland@newham.gov.uk::a0ab8199-343c-4741-99c7-10a4a7edb833" providerId="AD" clId="Web-{2A89707C-9ED0-4445-B7C8-9D232AA941B9}" dt="2023-03-09T11:22:24.225" v="138" actId="20577"/>
          <ac:spMkLst>
            <pc:docMk/>
            <pc:sldMk cId="2256124919" sldId="301"/>
            <ac:spMk id="9" creationId="{00000000-0000-0000-0000-000000000000}"/>
          </ac:spMkLst>
        </pc:spChg>
      </pc:sldChg>
      <pc:sldChg chg="addSp delSp modSp del mod modClrScheme chgLayout">
        <pc:chgData name="Fiona Hackland" userId="S::fiona.hackland@newham.gov.uk::a0ab8199-343c-4741-99c7-10a4a7edb833" providerId="AD" clId="Web-{2A89707C-9ED0-4445-B7C8-9D232AA941B9}" dt="2023-03-09T11:28:08.817" v="187"/>
        <pc:sldMkLst>
          <pc:docMk/>
          <pc:sldMk cId="222250910" sldId="304"/>
        </pc:sldMkLst>
        <pc:spChg chg="add del mod ord">
          <ac:chgData name="Fiona Hackland" userId="S::fiona.hackland@newham.gov.uk::a0ab8199-343c-4741-99c7-10a4a7edb833" providerId="AD" clId="Web-{2A89707C-9ED0-4445-B7C8-9D232AA941B9}" dt="2023-03-09T11:23:55.745" v="144"/>
          <ac:spMkLst>
            <pc:docMk/>
            <pc:sldMk cId="222250910" sldId="304"/>
            <ac:spMk id="2" creationId="{AF9EAEC9-1013-872A-42AE-A9EC54E393CF}"/>
          </ac:spMkLst>
        </pc:spChg>
        <pc:spChg chg="add del mod ord">
          <ac:chgData name="Fiona Hackland" userId="S::fiona.hackland@newham.gov.uk::a0ab8199-343c-4741-99c7-10a4a7edb833" providerId="AD" clId="Web-{2A89707C-9ED0-4445-B7C8-9D232AA941B9}" dt="2023-03-09T11:23:55.745" v="144"/>
          <ac:spMkLst>
            <pc:docMk/>
            <pc:sldMk cId="222250910" sldId="304"/>
            <ac:spMk id="3" creationId="{44886E5B-5962-DF3C-9230-747E6434BCC2}"/>
          </ac:spMkLst>
        </pc:spChg>
        <pc:spChg chg="mod">
          <ac:chgData name="Fiona Hackland" userId="S::fiona.hackland@newham.gov.uk::a0ab8199-343c-4741-99c7-10a4a7edb833" providerId="AD" clId="Web-{2A89707C-9ED0-4445-B7C8-9D232AA941B9}" dt="2023-03-09T11:27:15.143" v="177" actId="20577"/>
          <ac:spMkLst>
            <pc:docMk/>
            <pc:sldMk cId="222250910" sldId="304"/>
            <ac:spMk id="7" creationId="{33515546-5A1A-2B4E-B7B0-87C84241B9C1}"/>
          </ac:spMkLst>
        </pc:spChg>
        <pc:spChg chg="mod">
          <ac:chgData name="Fiona Hackland" userId="S::fiona.hackland@newham.gov.uk::a0ab8199-343c-4741-99c7-10a4a7edb833" providerId="AD" clId="Web-{2A89707C-9ED0-4445-B7C8-9D232AA941B9}" dt="2023-03-09T11:24:52.450" v="150" actId="20577"/>
          <ac:spMkLst>
            <pc:docMk/>
            <pc:sldMk cId="222250910" sldId="304"/>
            <ac:spMk id="11" creationId="{00000000-0000-0000-0000-000000000000}"/>
          </ac:spMkLst>
        </pc:spChg>
      </pc:sldChg>
      <pc:sldChg chg="modSp">
        <pc:chgData name="Fiona Hackland" userId="S::fiona.hackland@newham.gov.uk::a0ab8199-343c-4741-99c7-10a4a7edb833" providerId="AD" clId="Web-{2A89707C-9ED0-4445-B7C8-9D232AA941B9}" dt="2023-03-09T11:30:07.134" v="207" actId="20577"/>
        <pc:sldMkLst>
          <pc:docMk/>
          <pc:sldMk cId="3444758610" sldId="307"/>
        </pc:sldMkLst>
        <pc:spChg chg="mod">
          <ac:chgData name="Fiona Hackland" userId="S::fiona.hackland@newham.gov.uk::a0ab8199-343c-4741-99c7-10a4a7edb833" providerId="AD" clId="Web-{2A89707C-9ED0-4445-B7C8-9D232AA941B9}" dt="2023-03-09T11:30:07.134" v="207" actId="20577"/>
          <ac:spMkLst>
            <pc:docMk/>
            <pc:sldMk cId="3444758610" sldId="307"/>
            <ac:spMk id="11" creationId="{00000000-0000-0000-0000-000000000000}"/>
          </ac:spMkLst>
        </pc:spChg>
      </pc:sldChg>
      <pc:sldChg chg="addSp delSp modSp new">
        <pc:chgData name="Fiona Hackland" userId="S::fiona.hackland@newham.gov.uk::a0ab8199-343c-4741-99c7-10a4a7edb833" providerId="AD" clId="Web-{2A89707C-9ED0-4445-B7C8-9D232AA941B9}" dt="2023-03-09T11:16:17.883" v="57" actId="1076"/>
        <pc:sldMkLst>
          <pc:docMk/>
          <pc:sldMk cId="9705364" sldId="311"/>
        </pc:sldMkLst>
        <pc:spChg chg="mod">
          <ac:chgData name="Fiona Hackland" userId="S::fiona.hackland@newham.gov.uk::a0ab8199-343c-4741-99c7-10a4a7edb833" providerId="AD" clId="Web-{2A89707C-9ED0-4445-B7C8-9D232AA941B9}" dt="2023-03-09T11:11:02.933" v="1" actId="20577"/>
          <ac:spMkLst>
            <pc:docMk/>
            <pc:sldMk cId="9705364" sldId="311"/>
            <ac:spMk id="2" creationId="{A7FBD706-ECDB-BBA7-2391-AEF2EA96EEFA}"/>
          </ac:spMkLst>
        </pc:spChg>
        <pc:spChg chg="mod">
          <ac:chgData name="Fiona Hackland" userId="S::fiona.hackland@newham.gov.uk::a0ab8199-343c-4741-99c7-10a4a7edb833" providerId="AD" clId="Web-{2A89707C-9ED0-4445-B7C8-9D232AA941B9}" dt="2023-03-09T11:13:50.595" v="30" actId="14100"/>
          <ac:spMkLst>
            <pc:docMk/>
            <pc:sldMk cId="9705364" sldId="311"/>
            <ac:spMk id="3" creationId="{1E3014C9-8C30-B9CA-628B-470594DC0AF5}"/>
          </ac:spMkLst>
        </pc:spChg>
        <pc:spChg chg="add del">
          <ac:chgData name="Fiona Hackland" userId="S::fiona.hackland@newham.gov.uk::a0ab8199-343c-4741-99c7-10a4a7edb833" providerId="AD" clId="Web-{2A89707C-9ED0-4445-B7C8-9D232AA941B9}" dt="2023-03-09T11:12:03.232" v="7"/>
          <ac:spMkLst>
            <pc:docMk/>
            <pc:sldMk cId="9705364" sldId="311"/>
            <ac:spMk id="4" creationId="{5D17035A-1FE0-29C7-8B2E-BCF49BD4D5F5}"/>
          </ac:spMkLst>
        </pc:spChg>
        <pc:spChg chg="add del">
          <ac:chgData name="Fiona Hackland" userId="S::fiona.hackland@newham.gov.uk::a0ab8199-343c-4741-99c7-10a4a7edb833" providerId="AD" clId="Web-{2A89707C-9ED0-4445-B7C8-9D232AA941B9}" dt="2023-03-09T11:12:03.232" v="7"/>
          <ac:spMkLst>
            <pc:docMk/>
            <pc:sldMk cId="9705364" sldId="311"/>
            <ac:spMk id="5" creationId="{609C3CDC-3B68-CA8B-2BCA-E8F26E2613AF}"/>
          </ac:spMkLst>
        </pc:spChg>
        <pc:spChg chg="add mod">
          <ac:chgData name="Fiona Hackland" userId="S::fiona.hackland@newham.gov.uk::a0ab8199-343c-4741-99c7-10a4a7edb833" providerId="AD" clId="Web-{2A89707C-9ED0-4445-B7C8-9D232AA941B9}" dt="2023-03-09T11:16:04.960" v="54" actId="1076"/>
          <ac:spMkLst>
            <pc:docMk/>
            <pc:sldMk cId="9705364" sldId="311"/>
            <ac:spMk id="6" creationId="{8FBC226F-DE4B-DC43-F6F5-7621D1658D56}"/>
          </ac:spMkLst>
        </pc:spChg>
        <pc:spChg chg="add mod">
          <ac:chgData name="Fiona Hackland" userId="S::fiona.hackland@newham.gov.uk::a0ab8199-343c-4741-99c7-10a4a7edb833" providerId="AD" clId="Web-{2A89707C-9ED0-4445-B7C8-9D232AA941B9}" dt="2023-03-09T11:16:13.242" v="56" actId="1076"/>
          <ac:spMkLst>
            <pc:docMk/>
            <pc:sldMk cId="9705364" sldId="311"/>
            <ac:spMk id="7" creationId="{BECE0A06-A336-AFA2-75D8-B4337C594BE2}"/>
          </ac:spMkLst>
        </pc:spChg>
        <pc:spChg chg="add mod">
          <ac:chgData name="Fiona Hackland" userId="S::fiona.hackland@newham.gov.uk::a0ab8199-343c-4741-99c7-10a4a7edb833" providerId="AD" clId="Web-{2A89707C-9ED0-4445-B7C8-9D232AA941B9}" dt="2023-03-09T11:15:19.115" v="49" actId="20577"/>
          <ac:spMkLst>
            <pc:docMk/>
            <pc:sldMk cId="9705364" sldId="311"/>
            <ac:spMk id="12" creationId="{92709216-3342-199E-C2E0-57241E0A4FE2}"/>
          </ac:spMkLst>
        </pc:spChg>
        <pc:spChg chg="add mod">
          <ac:chgData name="Fiona Hackland" userId="S::fiona.hackland@newham.gov.uk::a0ab8199-343c-4741-99c7-10a4a7edb833" providerId="AD" clId="Web-{2A89707C-9ED0-4445-B7C8-9D232AA941B9}" dt="2023-03-09T11:15:54.600" v="53"/>
          <ac:spMkLst>
            <pc:docMk/>
            <pc:sldMk cId="9705364" sldId="311"/>
            <ac:spMk id="14" creationId="{3BC02821-5E31-4DE2-9C18-B6D59BBF2AFD}"/>
          </ac:spMkLst>
        </pc:spChg>
        <pc:graphicFrameChg chg="add mod modGraphic">
          <ac:chgData name="Fiona Hackland" userId="S::fiona.hackland@newham.gov.uk::a0ab8199-343c-4741-99c7-10a4a7edb833" providerId="AD" clId="Web-{2A89707C-9ED0-4445-B7C8-9D232AA941B9}" dt="2023-03-09T11:16:09.664" v="55" actId="1076"/>
          <ac:graphicFrameMkLst>
            <pc:docMk/>
            <pc:sldMk cId="9705364" sldId="311"/>
            <ac:graphicFrameMk id="9" creationId="{37621C93-D81C-BC7A-1F45-DD8BED78A4EA}"/>
          </ac:graphicFrameMkLst>
        </pc:graphicFrameChg>
        <pc:graphicFrameChg chg="add mod modGraphic">
          <ac:chgData name="Fiona Hackland" userId="S::fiona.hackland@newham.gov.uk::a0ab8199-343c-4741-99c7-10a4a7edb833" providerId="AD" clId="Web-{2A89707C-9ED0-4445-B7C8-9D232AA941B9}" dt="2023-03-09T11:16:17.883" v="57" actId="1076"/>
          <ac:graphicFrameMkLst>
            <pc:docMk/>
            <pc:sldMk cId="9705364" sldId="311"/>
            <ac:graphicFrameMk id="11" creationId="{F0608966-F92F-4B31-794B-D739148A8B3B}"/>
          </ac:graphicFrameMkLst>
        </pc:graphicFrameChg>
      </pc:sldChg>
      <pc:sldChg chg="modSp new">
        <pc:chgData name="Fiona Hackland" userId="S::fiona.hackland@newham.gov.uk::a0ab8199-343c-4741-99c7-10a4a7edb833" providerId="AD" clId="Web-{2A89707C-9ED0-4445-B7C8-9D232AA941B9}" dt="2023-03-09T11:29:04.960" v="202" actId="1076"/>
        <pc:sldMkLst>
          <pc:docMk/>
          <pc:sldMk cId="52997700" sldId="312"/>
        </pc:sldMkLst>
        <pc:spChg chg="mod">
          <ac:chgData name="Fiona Hackland" userId="S::fiona.hackland@newham.gov.uk::a0ab8199-343c-4741-99c7-10a4a7edb833" providerId="AD" clId="Web-{2A89707C-9ED0-4445-B7C8-9D232AA941B9}" dt="2023-03-09T11:29:04.960" v="202" actId="1076"/>
          <ac:spMkLst>
            <pc:docMk/>
            <pc:sldMk cId="52997700" sldId="312"/>
            <ac:spMk id="2" creationId="{972ECD15-D98A-0F77-832D-A6AC6FA364C5}"/>
          </ac:spMkLst>
        </pc:spChg>
        <pc:spChg chg="mod">
          <ac:chgData name="Fiona Hackland" userId="S::fiona.hackland@newham.gov.uk::a0ab8199-343c-4741-99c7-10a4a7edb833" providerId="AD" clId="Web-{2A89707C-9ED0-4445-B7C8-9D232AA941B9}" dt="2023-03-09T11:28:39.584" v="197" actId="20577"/>
          <ac:spMkLst>
            <pc:docMk/>
            <pc:sldMk cId="52997700" sldId="312"/>
            <ac:spMk id="3" creationId="{B3809EC1-29F9-D092-5774-0233A6A142E3}"/>
          </ac:spMkLst>
        </pc:spChg>
      </pc:sldChg>
      <pc:sldChg chg="modSp new">
        <pc:chgData name="Fiona Hackland" userId="S::fiona.hackland@newham.gov.uk::a0ab8199-343c-4741-99c7-10a4a7edb833" providerId="AD" clId="Web-{2A89707C-9ED0-4445-B7C8-9D232AA941B9}" dt="2023-03-09T11:28:06.004" v="186" actId="20577"/>
        <pc:sldMkLst>
          <pc:docMk/>
          <pc:sldMk cId="3367089550" sldId="313"/>
        </pc:sldMkLst>
        <pc:spChg chg="mod">
          <ac:chgData name="Fiona Hackland" userId="S::fiona.hackland@newham.gov.uk::a0ab8199-343c-4741-99c7-10a4a7edb833" providerId="AD" clId="Web-{2A89707C-9ED0-4445-B7C8-9D232AA941B9}" dt="2023-03-09T11:27:45.285" v="181" actId="20577"/>
          <ac:spMkLst>
            <pc:docMk/>
            <pc:sldMk cId="3367089550" sldId="313"/>
            <ac:spMk id="2" creationId="{BF58649D-596A-64F9-BB62-0A3B156187D5}"/>
          </ac:spMkLst>
        </pc:spChg>
        <pc:spChg chg="mod">
          <ac:chgData name="Fiona Hackland" userId="S::fiona.hackland@newham.gov.uk::a0ab8199-343c-4741-99c7-10a4a7edb833" providerId="AD" clId="Web-{2A89707C-9ED0-4445-B7C8-9D232AA941B9}" dt="2023-03-09T11:28:06.004" v="186" actId="20577"/>
          <ac:spMkLst>
            <pc:docMk/>
            <pc:sldMk cId="3367089550" sldId="313"/>
            <ac:spMk id="3" creationId="{E1532E02-6DB7-0029-1EA1-79ED56BE51E8}"/>
          </ac:spMkLst>
        </pc:spChg>
      </pc:sldChg>
    </pc:docChg>
  </pc:docChgLst>
  <pc:docChgLst>
    <pc:chgData name="Fiona Hackland" userId="S::fiona.hackland@newham.gov.uk::a0ab8199-343c-4741-99c7-10a4a7edb833" providerId="AD" clId="Web-{C3FE3686-B251-4BC4-AE03-E6C1A7CCF1EE}"/>
    <pc:docChg chg="modSld">
      <pc:chgData name="Fiona Hackland" userId="S::fiona.hackland@newham.gov.uk::a0ab8199-343c-4741-99c7-10a4a7edb833" providerId="AD" clId="Web-{C3FE3686-B251-4BC4-AE03-E6C1A7CCF1EE}" dt="2023-05-19T14:25:53.768" v="33" actId="20577"/>
      <pc:docMkLst>
        <pc:docMk/>
      </pc:docMkLst>
      <pc:sldChg chg="modSp">
        <pc:chgData name="Fiona Hackland" userId="S::fiona.hackland@newham.gov.uk::a0ab8199-343c-4741-99c7-10a4a7edb833" providerId="AD" clId="Web-{C3FE3686-B251-4BC4-AE03-E6C1A7CCF1EE}" dt="2023-05-19T14:25:53.768" v="33" actId="20577"/>
        <pc:sldMkLst>
          <pc:docMk/>
          <pc:sldMk cId="3444758610" sldId="307"/>
        </pc:sldMkLst>
        <pc:spChg chg="mod">
          <ac:chgData name="Fiona Hackland" userId="S::fiona.hackland@newham.gov.uk::a0ab8199-343c-4741-99c7-10a4a7edb833" providerId="AD" clId="Web-{C3FE3686-B251-4BC4-AE03-E6C1A7CCF1EE}" dt="2023-05-19T14:25:53.768" v="33" actId="20577"/>
          <ac:spMkLst>
            <pc:docMk/>
            <pc:sldMk cId="3444758610" sldId="307"/>
            <ac:spMk id="11" creationId="{00000000-0000-0000-0000-000000000000}"/>
          </ac:spMkLst>
        </pc:spChg>
      </pc:sldChg>
      <pc:sldChg chg="modSp">
        <pc:chgData name="Fiona Hackland" userId="S::fiona.hackland@newham.gov.uk::a0ab8199-343c-4741-99c7-10a4a7edb833" providerId="AD" clId="Web-{C3FE3686-B251-4BC4-AE03-E6C1A7CCF1EE}" dt="2023-05-19T14:24:24.703" v="6" actId="20577"/>
        <pc:sldMkLst>
          <pc:docMk/>
          <pc:sldMk cId="2997035549" sldId="310"/>
        </pc:sldMkLst>
        <pc:spChg chg="mod">
          <ac:chgData name="Fiona Hackland" userId="S::fiona.hackland@newham.gov.uk::a0ab8199-343c-4741-99c7-10a4a7edb833" providerId="AD" clId="Web-{C3FE3686-B251-4BC4-AE03-E6C1A7CCF1EE}" dt="2023-05-19T14:24:24.703" v="6" actId="20577"/>
          <ac:spMkLst>
            <pc:docMk/>
            <pc:sldMk cId="2997035549" sldId="310"/>
            <ac:spMk id="9" creationId="{00000000-0000-0000-0000-000000000000}"/>
          </ac:spMkLst>
        </pc:spChg>
      </pc:sldChg>
    </pc:docChg>
  </pc:docChgLst>
  <pc:docChgLst>
    <pc:chgData name="James Anderton" userId="S::james.anderton@newham.gov.uk::c6fe4981-4aba-4178-989d-705162fcb416" providerId="AD" clId="Web-{FA47A0DF-EC2D-4855-8B69-A318F964B0B0}"/>
    <pc:docChg chg="modSld">
      <pc:chgData name="James Anderton" userId="S::james.anderton@newham.gov.uk::c6fe4981-4aba-4178-989d-705162fcb416" providerId="AD" clId="Web-{FA47A0DF-EC2D-4855-8B69-A318F964B0B0}" dt="2023-07-26T13:23:54.752" v="1" actId="20577"/>
      <pc:docMkLst>
        <pc:docMk/>
      </pc:docMkLst>
      <pc:sldChg chg="modSp">
        <pc:chgData name="James Anderton" userId="S::james.anderton@newham.gov.uk::c6fe4981-4aba-4178-989d-705162fcb416" providerId="AD" clId="Web-{FA47A0DF-EC2D-4855-8B69-A318F964B0B0}" dt="2023-07-26T13:23:54.752" v="1" actId="20577"/>
        <pc:sldMkLst>
          <pc:docMk/>
          <pc:sldMk cId="4015857056" sldId="295"/>
        </pc:sldMkLst>
        <pc:spChg chg="mod">
          <ac:chgData name="James Anderton" userId="S::james.anderton@newham.gov.uk::c6fe4981-4aba-4178-989d-705162fcb416" providerId="AD" clId="Web-{FA47A0DF-EC2D-4855-8B69-A318F964B0B0}" dt="2023-07-26T13:23:54.752" v="1" actId="20577"/>
          <ac:spMkLst>
            <pc:docMk/>
            <pc:sldMk cId="4015857056" sldId="295"/>
            <ac:spMk id="5" creationId="{00000000-0000-0000-0000-000000000000}"/>
          </ac:spMkLst>
        </pc:spChg>
      </pc:sldChg>
    </pc:docChg>
  </pc:docChgLst>
  <pc:docChgLst>
    <pc:chgData clId="Web-{2ACA036A-9DC8-4B36-9255-A2BE016A1E18}"/>
    <pc:docChg chg="modSld">
      <pc:chgData name="" userId="" providerId="" clId="Web-{2ACA036A-9DC8-4B36-9255-A2BE016A1E18}" dt="2023-03-09T18:56:51.287" v="6" actId="20577"/>
      <pc:docMkLst>
        <pc:docMk/>
      </pc:docMkLst>
      <pc:sldChg chg="modSp">
        <pc:chgData name="" userId="" providerId="" clId="Web-{2ACA036A-9DC8-4B36-9255-A2BE016A1E18}" dt="2023-03-09T18:56:51.287" v="6" actId="20577"/>
        <pc:sldMkLst>
          <pc:docMk/>
          <pc:sldMk cId="4015857056" sldId="295"/>
        </pc:sldMkLst>
        <pc:spChg chg="mod">
          <ac:chgData name="" userId="" providerId="" clId="Web-{2ACA036A-9DC8-4B36-9255-A2BE016A1E18}" dt="2023-03-09T18:56:51.287" v="6" actId="20577"/>
          <ac:spMkLst>
            <pc:docMk/>
            <pc:sldMk cId="4015857056" sldId="295"/>
            <ac:spMk id="5" creationId="{00000000-0000-0000-0000-000000000000}"/>
          </ac:spMkLst>
        </pc:spChg>
      </pc:sldChg>
    </pc:docChg>
  </pc:docChgLst>
  <pc:docChgLst>
    <pc:chgData name="James Anderton" userId="S::james.anderton@newham.gov.uk::c6fe4981-4aba-4178-989d-705162fcb416" providerId="AD" clId="Web-{47EF0B5F-776A-494F-83F4-AAA8341AE1BF}"/>
    <pc:docChg chg="">
      <pc:chgData name="James Anderton" userId="S::james.anderton@newham.gov.uk::c6fe4981-4aba-4178-989d-705162fcb416" providerId="AD" clId="Web-{47EF0B5F-776A-494F-83F4-AAA8341AE1BF}" dt="2023-07-26T13:22:47.154" v="1"/>
      <pc:docMkLst>
        <pc:docMk/>
      </pc:docMkLst>
      <pc:sldChg chg="delCm">
        <pc:chgData name="James Anderton" userId="S::james.anderton@newham.gov.uk::c6fe4981-4aba-4178-989d-705162fcb416" providerId="AD" clId="Web-{47EF0B5F-776A-494F-83F4-AAA8341AE1BF}" dt="2023-07-26T13:22:47.154" v="1"/>
        <pc:sldMkLst>
          <pc:docMk/>
          <pc:sldMk cId="2851888180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mes Anderton" userId="S::james.anderton@newham.gov.uk::c6fe4981-4aba-4178-989d-705162fcb416" providerId="AD" clId="Web-{47EF0B5F-776A-494F-83F4-AAA8341AE1BF}" dt="2023-07-26T13:22:45.154" v="0"/>
              <pc2:cmMkLst xmlns:pc2="http://schemas.microsoft.com/office/powerpoint/2019/9/main/command">
                <pc:docMk/>
                <pc:sldMk cId="2851888180" sldId="297"/>
                <pc2:cmMk id="{C3F121CA-3660-40C6-9EBA-A61A7AD02684}"/>
              </pc2:cmMkLst>
            </pc226:cmChg>
            <pc226:cmChg xmlns:pc226="http://schemas.microsoft.com/office/powerpoint/2022/06/main/command" chg="del">
              <pc226:chgData name="James Anderton" userId="S::james.anderton@newham.gov.uk::c6fe4981-4aba-4178-989d-705162fcb416" providerId="AD" clId="Web-{47EF0B5F-776A-494F-83F4-AAA8341AE1BF}" dt="2023-07-26T13:22:47.154" v="1"/>
              <pc2:cmMkLst xmlns:pc2="http://schemas.microsoft.com/office/powerpoint/2019/9/main/command">
                <pc:docMk/>
                <pc:sldMk cId="2851888180" sldId="297"/>
                <pc2:cmMk id="{B6B2F2D2-B215-4C61-915F-F2950A0EDA20}"/>
              </pc2:cmMkLst>
            </pc226:cmChg>
          </p:ext>
        </pc:extLst>
      </pc:sldChg>
    </pc:docChg>
  </pc:docChgLst>
  <pc:docChgLst>
    <pc:chgData clId="Web-{49C5B60E-1369-474E-8F95-44CDD2082E78}"/>
    <pc:docChg chg="modSld">
      <pc:chgData name="" userId="" providerId="" clId="Web-{49C5B60E-1369-474E-8F95-44CDD2082E78}" dt="2023-07-26T14:23:55.295" v="0" actId="20577"/>
      <pc:docMkLst>
        <pc:docMk/>
      </pc:docMkLst>
      <pc:sldChg chg="modSp">
        <pc:chgData name="" userId="" providerId="" clId="Web-{49C5B60E-1369-474E-8F95-44CDD2082E78}" dt="2023-07-26T14:23:55.295" v="0" actId="20577"/>
        <pc:sldMkLst>
          <pc:docMk/>
          <pc:sldMk cId="4015857056" sldId="295"/>
        </pc:sldMkLst>
        <pc:spChg chg="mod">
          <ac:chgData name="" userId="" providerId="" clId="Web-{49C5B60E-1369-474E-8F95-44CDD2082E78}" dt="2023-07-26T14:23:55.295" v="0" actId="20577"/>
          <ac:spMkLst>
            <pc:docMk/>
            <pc:sldMk cId="4015857056" sldId="295"/>
            <ac:spMk id="5" creationId="{00000000-0000-0000-0000-000000000000}"/>
          </ac:spMkLst>
        </pc:spChg>
      </pc:sldChg>
    </pc:docChg>
  </pc:docChgLst>
  <pc:docChgLst>
    <pc:chgData name="James Anderton" userId="S::james.anderton@newham.gov.uk::c6fe4981-4aba-4178-989d-705162fcb416" providerId="AD" clId="Web-{23259E8D-0CEA-4ECE-A648-A2E0706B5503}"/>
    <pc:docChg chg="modSld">
      <pc:chgData name="James Anderton" userId="S::james.anderton@newham.gov.uk::c6fe4981-4aba-4178-989d-705162fcb416" providerId="AD" clId="Web-{23259E8D-0CEA-4ECE-A648-A2E0706B5503}" dt="2023-07-26T13:22:20.552" v="3" actId="20577"/>
      <pc:docMkLst>
        <pc:docMk/>
      </pc:docMkLst>
      <pc:sldChg chg="modSp">
        <pc:chgData name="James Anderton" userId="S::james.anderton@newham.gov.uk::c6fe4981-4aba-4178-989d-705162fcb416" providerId="AD" clId="Web-{23259E8D-0CEA-4ECE-A648-A2E0706B5503}" dt="2023-07-26T13:22:20.552" v="3" actId="20577"/>
        <pc:sldMkLst>
          <pc:docMk/>
          <pc:sldMk cId="4015857056" sldId="295"/>
        </pc:sldMkLst>
        <pc:spChg chg="mod">
          <ac:chgData name="James Anderton" userId="S::james.anderton@newham.gov.uk::c6fe4981-4aba-4178-989d-705162fcb416" providerId="AD" clId="Web-{23259E8D-0CEA-4ECE-A648-A2E0706B5503}" dt="2023-07-26T13:22:20.552" v="3" actId="20577"/>
          <ac:spMkLst>
            <pc:docMk/>
            <pc:sldMk cId="4015857056" sldId="295"/>
            <ac:spMk id="5" creationId="{00000000-0000-0000-0000-000000000000}"/>
          </ac:spMkLst>
        </pc:spChg>
      </pc:sldChg>
    </pc:docChg>
  </pc:docChgLst>
  <pc:docChgLst>
    <pc:chgData name="Fiona Hackland" userId="S::fiona.hackland@newham.gov.uk::a0ab8199-343c-4741-99c7-10a4a7edb833" providerId="AD" clId="Web-{2ACA036A-9DC8-4B36-9255-A2BE016A1E18}"/>
    <pc:docChg chg="modSld">
      <pc:chgData name="Fiona Hackland" userId="S::fiona.hackland@newham.gov.uk::a0ab8199-343c-4741-99c7-10a4a7edb833" providerId="AD" clId="Web-{2ACA036A-9DC8-4B36-9255-A2BE016A1E18}" dt="2023-03-09T18:57:03.491" v="9" actId="20577"/>
      <pc:docMkLst>
        <pc:docMk/>
      </pc:docMkLst>
      <pc:sldChg chg="modSp">
        <pc:chgData name="Fiona Hackland" userId="S::fiona.hackland@newham.gov.uk::a0ab8199-343c-4741-99c7-10a4a7edb833" providerId="AD" clId="Web-{2ACA036A-9DC8-4B36-9255-A2BE016A1E18}" dt="2023-03-09T18:57:03.491" v="9" actId="20577"/>
        <pc:sldMkLst>
          <pc:docMk/>
          <pc:sldMk cId="4015857056" sldId="295"/>
        </pc:sldMkLst>
        <pc:spChg chg="mod">
          <ac:chgData name="Fiona Hackland" userId="S::fiona.hackland@newham.gov.uk::a0ab8199-343c-4741-99c7-10a4a7edb833" providerId="AD" clId="Web-{2ACA036A-9DC8-4B36-9255-A2BE016A1E18}" dt="2023-03-09T18:57:03.491" v="9" actId="20577"/>
          <ac:spMkLst>
            <pc:docMk/>
            <pc:sldMk cId="4015857056" sldId="295"/>
            <ac:spMk id="5" creationId="{00000000-0000-0000-0000-000000000000}"/>
          </ac:spMkLst>
        </pc:spChg>
      </pc:sldChg>
    </pc:docChg>
  </pc:docChgLst>
  <pc:docChgLst>
    <pc:chgData name="James Anderton" userId="S::james.anderton@newham.gov.uk::c6fe4981-4aba-4178-989d-705162fcb416" providerId="AD" clId="Web-{49C5B60E-1369-474E-8F95-44CDD2082E78}"/>
    <pc:docChg chg="modSld">
      <pc:chgData name="James Anderton" userId="S::james.anderton@newham.gov.uk::c6fe4981-4aba-4178-989d-705162fcb416" providerId="AD" clId="Web-{49C5B60E-1369-474E-8F95-44CDD2082E78}" dt="2023-07-26T14:24:12.406" v="2" actId="1076"/>
      <pc:docMkLst>
        <pc:docMk/>
      </pc:docMkLst>
      <pc:sldChg chg="modSp">
        <pc:chgData name="James Anderton" userId="S::james.anderton@newham.gov.uk::c6fe4981-4aba-4178-989d-705162fcb416" providerId="AD" clId="Web-{49C5B60E-1369-474E-8F95-44CDD2082E78}" dt="2023-07-26T14:24:12.406" v="2" actId="1076"/>
        <pc:sldMkLst>
          <pc:docMk/>
          <pc:sldMk cId="4015857056" sldId="295"/>
        </pc:sldMkLst>
        <pc:spChg chg="mod">
          <ac:chgData name="James Anderton" userId="S::james.anderton@newham.gov.uk::c6fe4981-4aba-4178-989d-705162fcb416" providerId="AD" clId="Web-{49C5B60E-1369-474E-8F95-44CDD2082E78}" dt="2023-07-26T14:24:12.406" v="2" actId="1076"/>
          <ac:spMkLst>
            <pc:docMk/>
            <pc:sldMk cId="4015857056" sldId="295"/>
            <ac:spMk id="5" creationId="{00000000-0000-0000-0000-000000000000}"/>
          </ac:spMkLst>
        </pc:spChg>
      </pc:sldChg>
    </pc:docChg>
  </pc:docChgLst>
  <pc:docChgLst>
    <pc:chgData clId="Web-{FA47A0DF-EC2D-4855-8B69-A318F964B0B0}"/>
    <pc:docChg chg="modSld">
      <pc:chgData name="" userId="" providerId="" clId="Web-{FA47A0DF-EC2D-4855-8B69-A318F964B0B0}" dt="2023-07-26T13:23:51.033" v="0" actId="20577"/>
      <pc:docMkLst>
        <pc:docMk/>
      </pc:docMkLst>
      <pc:sldChg chg="modSp">
        <pc:chgData name="" userId="" providerId="" clId="Web-{FA47A0DF-EC2D-4855-8B69-A318F964B0B0}" dt="2023-07-26T13:23:51.033" v="0" actId="20577"/>
        <pc:sldMkLst>
          <pc:docMk/>
          <pc:sldMk cId="4015857056" sldId="295"/>
        </pc:sldMkLst>
        <pc:spChg chg="mod">
          <ac:chgData name="" userId="" providerId="" clId="Web-{FA47A0DF-EC2D-4855-8B69-A318F964B0B0}" dt="2023-07-26T13:23:51.033" v="0" actId="20577"/>
          <ac:spMkLst>
            <pc:docMk/>
            <pc:sldMk cId="4015857056" sldId="295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nfilr003\lbndfs\AdultServices\CommissGovMarketMgt\Public%20Health\DA%20Strategy%202022\MOPAC%20Nov-21%20DA%20Dashboard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0" dirty="0">
                <a:solidFill>
                  <a:srgbClr val="7030A0"/>
                </a:solidFill>
              </a:rPr>
              <a:t>DA</a:t>
            </a:r>
            <a:r>
              <a:rPr lang="en-GB" sz="1000" b="0" baseline="0" dirty="0">
                <a:solidFill>
                  <a:srgbClr val="7030A0"/>
                </a:solidFill>
              </a:rPr>
              <a:t> Incidents and Offences 4 Year Trend</a:t>
            </a:r>
            <a:endParaRPr lang="en-GB" sz="1000" b="0" dirty="0">
              <a:solidFill>
                <a:srgbClr val="7030A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 In-Off 4 years'!$C$1</c:f>
              <c:strCache>
                <c:ptCount val="1"/>
                <c:pt idx="0">
                  <c:v>DA Incidents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 In-Off 4 years'!$B$2:$B$49</c:f>
              <c:numCache>
                <c:formatCode>mmm\-yy</c:formatCode>
                <c:ptCount val="48"/>
                <c:pt idx="0">
                  <c:v>44501</c:v>
                </c:pt>
                <c:pt idx="1">
                  <c:v>44470</c:v>
                </c:pt>
                <c:pt idx="2">
                  <c:v>44440</c:v>
                </c:pt>
                <c:pt idx="3">
                  <c:v>44409</c:v>
                </c:pt>
                <c:pt idx="4">
                  <c:v>44378</c:v>
                </c:pt>
                <c:pt idx="5">
                  <c:v>44348</c:v>
                </c:pt>
                <c:pt idx="6">
                  <c:v>44317</c:v>
                </c:pt>
                <c:pt idx="7">
                  <c:v>44287</c:v>
                </c:pt>
                <c:pt idx="8">
                  <c:v>44256</c:v>
                </c:pt>
                <c:pt idx="9">
                  <c:v>44228</c:v>
                </c:pt>
                <c:pt idx="10">
                  <c:v>44197</c:v>
                </c:pt>
                <c:pt idx="11">
                  <c:v>44166</c:v>
                </c:pt>
                <c:pt idx="12">
                  <c:v>44136</c:v>
                </c:pt>
                <c:pt idx="13">
                  <c:v>44105</c:v>
                </c:pt>
                <c:pt idx="14">
                  <c:v>44075</c:v>
                </c:pt>
                <c:pt idx="15">
                  <c:v>44044</c:v>
                </c:pt>
                <c:pt idx="16">
                  <c:v>44013</c:v>
                </c:pt>
                <c:pt idx="17">
                  <c:v>43983</c:v>
                </c:pt>
                <c:pt idx="18">
                  <c:v>43952</c:v>
                </c:pt>
                <c:pt idx="19">
                  <c:v>43922</c:v>
                </c:pt>
                <c:pt idx="20">
                  <c:v>43891</c:v>
                </c:pt>
                <c:pt idx="21">
                  <c:v>43862</c:v>
                </c:pt>
                <c:pt idx="22">
                  <c:v>43831</c:v>
                </c:pt>
                <c:pt idx="23">
                  <c:v>43800</c:v>
                </c:pt>
                <c:pt idx="24">
                  <c:v>43770</c:v>
                </c:pt>
                <c:pt idx="25">
                  <c:v>43739</c:v>
                </c:pt>
                <c:pt idx="26">
                  <c:v>43709</c:v>
                </c:pt>
                <c:pt idx="27">
                  <c:v>43678</c:v>
                </c:pt>
                <c:pt idx="28">
                  <c:v>43647</c:v>
                </c:pt>
                <c:pt idx="29">
                  <c:v>43617</c:v>
                </c:pt>
                <c:pt idx="30">
                  <c:v>43586</c:v>
                </c:pt>
                <c:pt idx="31">
                  <c:v>43556</c:v>
                </c:pt>
                <c:pt idx="32">
                  <c:v>43525</c:v>
                </c:pt>
                <c:pt idx="33">
                  <c:v>43497</c:v>
                </c:pt>
                <c:pt idx="34">
                  <c:v>43466</c:v>
                </c:pt>
                <c:pt idx="35">
                  <c:v>43435</c:v>
                </c:pt>
                <c:pt idx="36">
                  <c:v>43405</c:v>
                </c:pt>
                <c:pt idx="37">
                  <c:v>43374</c:v>
                </c:pt>
                <c:pt idx="38">
                  <c:v>43344</c:v>
                </c:pt>
                <c:pt idx="39">
                  <c:v>43313</c:v>
                </c:pt>
                <c:pt idx="40">
                  <c:v>43282</c:v>
                </c:pt>
                <c:pt idx="41">
                  <c:v>43252</c:v>
                </c:pt>
                <c:pt idx="42">
                  <c:v>43221</c:v>
                </c:pt>
                <c:pt idx="43">
                  <c:v>43191</c:v>
                </c:pt>
                <c:pt idx="44">
                  <c:v>43160</c:v>
                </c:pt>
                <c:pt idx="45">
                  <c:v>43132</c:v>
                </c:pt>
                <c:pt idx="46">
                  <c:v>43101</c:v>
                </c:pt>
                <c:pt idx="47">
                  <c:v>43070</c:v>
                </c:pt>
              </c:numCache>
            </c:numRef>
          </c:cat>
          <c:val>
            <c:numRef>
              <c:f>'DA In-Off 4 years'!$C$2:$C$49</c:f>
              <c:numCache>
                <c:formatCode>General</c:formatCode>
                <c:ptCount val="48"/>
                <c:pt idx="0">
                  <c:v>530</c:v>
                </c:pt>
                <c:pt idx="1">
                  <c:v>556</c:v>
                </c:pt>
                <c:pt idx="2">
                  <c:v>576</c:v>
                </c:pt>
                <c:pt idx="3">
                  <c:v>530</c:v>
                </c:pt>
                <c:pt idx="4">
                  <c:v>589</c:v>
                </c:pt>
                <c:pt idx="5">
                  <c:v>597</c:v>
                </c:pt>
                <c:pt idx="6">
                  <c:v>574</c:v>
                </c:pt>
                <c:pt idx="7">
                  <c:v>559</c:v>
                </c:pt>
                <c:pt idx="8">
                  <c:v>577</c:v>
                </c:pt>
                <c:pt idx="9">
                  <c:v>504</c:v>
                </c:pt>
                <c:pt idx="10">
                  <c:v>556</c:v>
                </c:pt>
                <c:pt idx="11">
                  <c:v>578</c:v>
                </c:pt>
                <c:pt idx="12">
                  <c:v>493</c:v>
                </c:pt>
                <c:pt idx="13">
                  <c:v>602</c:v>
                </c:pt>
                <c:pt idx="14">
                  <c:v>522</c:v>
                </c:pt>
                <c:pt idx="15">
                  <c:v>655</c:v>
                </c:pt>
                <c:pt idx="16">
                  <c:v>629</c:v>
                </c:pt>
                <c:pt idx="17">
                  <c:v>620</c:v>
                </c:pt>
                <c:pt idx="18">
                  <c:v>631</c:v>
                </c:pt>
                <c:pt idx="19">
                  <c:v>549</c:v>
                </c:pt>
                <c:pt idx="20">
                  <c:v>502</c:v>
                </c:pt>
                <c:pt idx="21">
                  <c:v>486</c:v>
                </c:pt>
                <c:pt idx="22">
                  <c:v>519</c:v>
                </c:pt>
                <c:pt idx="23">
                  <c:v>488</c:v>
                </c:pt>
                <c:pt idx="24">
                  <c:v>506</c:v>
                </c:pt>
                <c:pt idx="25">
                  <c:v>540</c:v>
                </c:pt>
                <c:pt idx="26">
                  <c:v>470</c:v>
                </c:pt>
                <c:pt idx="27">
                  <c:v>549</c:v>
                </c:pt>
                <c:pt idx="28">
                  <c:v>578</c:v>
                </c:pt>
                <c:pt idx="29">
                  <c:v>552</c:v>
                </c:pt>
                <c:pt idx="30">
                  <c:v>549</c:v>
                </c:pt>
                <c:pt idx="31">
                  <c:v>475</c:v>
                </c:pt>
                <c:pt idx="32">
                  <c:v>482</c:v>
                </c:pt>
                <c:pt idx="33">
                  <c:v>459</c:v>
                </c:pt>
                <c:pt idx="34">
                  <c:v>507</c:v>
                </c:pt>
                <c:pt idx="35">
                  <c:v>512</c:v>
                </c:pt>
                <c:pt idx="36">
                  <c:v>426</c:v>
                </c:pt>
                <c:pt idx="37">
                  <c:v>509</c:v>
                </c:pt>
                <c:pt idx="38">
                  <c:v>497</c:v>
                </c:pt>
                <c:pt idx="39">
                  <c:v>526</c:v>
                </c:pt>
                <c:pt idx="40">
                  <c:v>624</c:v>
                </c:pt>
                <c:pt idx="41">
                  <c:v>569</c:v>
                </c:pt>
                <c:pt idx="42">
                  <c:v>517</c:v>
                </c:pt>
                <c:pt idx="43">
                  <c:v>515</c:v>
                </c:pt>
                <c:pt idx="44">
                  <c:v>541</c:v>
                </c:pt>
                <c:pt idx="45">
                  <c:v>479</c:v>
                </c:pt>
                <c:pt idx="46">
                  <c:v>528</c:v>
                </c:pt>
                <c:pt idx="47">
                  <c:v>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97-4BDD-A5AD-7AE4284D7A3B}"/>
            </c:ext>
          </c:extLst>
        </c:ser>
        <c:ser>
          <c:idx val="1"/>
          <c:order val="1"/>
          <c:tx>
            <c:strRef>
              <c:f>'DA In-Off 4 years'!$D$1</c:f>
              <c:strCache>
                <c:ptCount val="1"/>
                <c:pt idx="0">
                  <c:v>DA Offences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 In-Off 4 years'!$B$2:$B$49</c:f>
              <c:numCache>
                <c:formatCode>mmm\-yy</c:formatCode>
                <c:ptCount val="48"/>
                <c:pt idx="0">
                  <c:v>44501</c:v>
                </c:pt>
                <c:pt idx="1">
                  <c:v>44470</c:v>
                </c:pt>
                <c:pt idx="2">
                  <c:v>44440</c:v>
                </c:pt>
                <c:pt idx="3">
                  <c:v>44409</c:v>
                </c:pt>
                <c:pt idx="4">
                  <c:v>44378</c:v>
                </c:pt>
                <c:pt idx="5">
                  <c:v>44348</c:v>
                </c:pt>
                <c:pt idx="6">
                  <c:v>44317</c:v>
                </c:pt>
                <c:pt idx="7">
                  <c:v>44287</c:v>
                </c:pt>
                <c:pt idx="8">
                  <c:v>44256</c:v>
                </c:pt>
                <c:pt idx="9">
                  <c:v>44228</c:v>
                </c:pt>
                <c:pt idx="10">
                  <c:v>44197</c:v>
                </c:pt>
                <c:pt idx="11">
                  <c:v>44166</c:v>
                </c:pt>
                <c:pt idx="12">
                  <c:v>44136</c:v>
                </c:pt>
                <c:pt idx="13">
                  <c:v>44105</c:v>
                </c:pt>
                <c:pt idx="14">
                  <c:v>44075</c:v>
                </c:pt>
                <c:pt idx="15">
                  <c:v>44044</c:v>
                </c:pt>
                <c:pt idx="16">
                  <c:v>44013</c:v>
                </c:pt>
                <c:pt idx="17">
                  <c:v>43983</c:v>
                </c:pt>
                <c:pt idx="18">
                  <c:v>43952</c:v>
                </c:pt>
                <c:pt idx="19">
                  <c:v>43922</c:v>
                </c:pt>
                <c:pt idx="20">
                  <c:v>43891</c:v>
                </c:pt>
                <c:pt idx="21">
                  <c:v>43862</c:v>
                </c:pt>
                <c:pt idx="22">
                  <c:v>43831</c:v>
                </c:pt>
                <c:pt idx="23">
                  <c:v>43800</c:v>
                </c:pt>
                <c:pt idx="24">
                  <c:v>43770</c:v>
                </c:pt>
                <c:pt idx="25">
                  <c:v>43739</c:v>
                </c:pt>
                <c:pt idx="26">
                  <c:v>43709</c:v>
                </c:pt>
                <c:pt idx="27">
                  <c:v>43678</c:v>
                </c:pt>
                <c:pt idx="28">
                  <c:v>43647</c:v>
                </c:pt>
                <c:pt idx="29">
                  <c:v>43617</c:v>
                </c:pt>
                <c:pt idx="30">
                  <c:v>43586</c:v>
                </c:pt>
                <c:pt idx="31">
                  <c:v>43556</c:v>
                </c:pt>
                <c:pt idx="32">
                  <c:v>43525</c:v>
                </c:pt>
                <c:pt idx="33">
                  <c:v>43497</c:v>
                </c:pt>
                <c:pt idx="34">
                  <c:v>43466</c:v>
                </c:pt>
                <c:pt idx="35">
                  <c:v>43435</c:v>
                </c:pt>
                <c:pt idx="36">
                  <c:v>43405</c:v>
                </c:pt>
                <c:pt idx="37">
                  <c:v>43374</c:v>
                </c:pt>
                <c:pt idx="38">
                  <c:v>43344</c:v>
                </c:pt>
                <c:pt idx="39">
                  <c:v>43313</c:v>
                </c:pt>
                <c:pt idx="40">
                  <c:v>43282</c:v>
                </c:pt>
                <c:pt idx="41">
                  <c:v>43252</c:v>
                </c:pt>
                <c:pt idx="42">
                  <c:v>43221</c:v>
                </c:pt>
                <c:pt idx="43">
                  <c:v>43191</c:v>
                </c:pt>
                <c:pt idx="44">
                  <c:v>43160</c:v>
                </c:pt>
                <c:pt idx="45">
                  <c:v>43132</c:v>
                </c:pt>
                <c:pt idx="46">
                  <c:v>43101</c:v>
                </c:pt>
                <c:pt idx="47">
                  <c:v>43070</c:v>
                </c:pt>
              </c:numCache>
            </c:numRef>
          </c:cat>
          <c:val>
            <c:numRef>
              <c:f>'DA In-Off 4 years'!$D$2:$D$49</c:f>
              <c:numCache>
                <c:formatCode>General</c:formatCode>
                <c:ptCount val="48"/>
                <c:pt idx="0">
                  <c:v>318</c:v>
                </c:pt>
                <c:pt idx="1">
                  <c:v>363</c:v>
                </c:pt>
                <c:pt idx="2">
                  <c:v>380</c:v>
                </c:pt>
                <c:pt idx="3">
                  <c:v>348</c:v>
                </c:pt>
                <c:pt idx="4">
                  <c:v>381</c:v>
                </c:pt>
                <c:pt idx="5">
                  <c:v>374</c:v>
                </c:pt>
                <c:pt idx="6">
                  <c:v>387</c:v>
                </c:pt>
                <c:pt idx="7">
                  <c:v>319</c:v>
                </c:pt>
                <c:pt idx="8">
                  <c:v>370</c:v>
                </c:pt>
                <c:pt idx="9">
                  <c:v>324</c:v>
                </c:pt>
                <c:pt idx="10">
                  <c:v>337</c:v>
                </c:pt>
                <c:pt idx="11">
                  <c:v>341</c:v>
                </c:pt>
                <c:pt idx="12">
                  <c:v>298</c:v>
                </c:pt>
                <c:pt idx="13">
                  <c:v>394</c:v>
                </c:pt>
                <c:pt idx="14">
                  <c:v>353</c:v>
                </c:pt>
                <c:pt idx="15">
                  <c:v>410</c:v>
                </c:pt>
                <c:pt idx="16">
                  <c:v>380</c:v>
                </c:pt>
                <c:pt idx="17">
                  <c:v>390</c:v>
                </c:pt>
                <c:pt idx="18">
                  <c:v>358</c:v>
                </c:pt>
                <c:pt idx="19">
                  <c:v>327</c:v>
                </c:pt>
                <c:pt idx="20">
                  <c:v>303</c:v>
                </c:pt>
                <c:pt idx="21">
                  <c:v>287</c:v>
                </c:pt>
                <c:pt idx="22">
                  <c:v>319</c:v>
                </c:pt>
                <c:pt idx="23">
                  <c:v>300</c:v>
                </c:pt>
                <c:pt idx="24">
                  <c:v>310</c:v>
                </c:pt>
                <c:pt idx="25">
                  <c:v>347</c:v>
                </c:pt>
                <c:pt idx="26">
                  <c:v>274</c:v>
                </c:pt>
                <c:pt idx="27">
                  <c:v>352</c:v>
                </c:pt>
                <c:pt idx="28">
                  <c:v>348</c:v>
                </c:pt>
                <c:pt idx="29">
                  <c:v>323</c:v>
                </c:pt>
                <c:pt idx="30">
                  <c:v>330</c:v>
                </c:pt>
                <c:pt idx="31">
                  <c:v>299</c:v>
                </c:pt>
                <c:pt idx="32">
                  <c:v>310</c:v>
                </c:pt>
                <c:pt idx="33">
                  <c:v>316</c:v>
                </c:pt>
                <c:pt idx="34">
                  <c:v>307</c:v>
                </c:pt>
                <c:pt idx="35">
                  <c:v>326</c:v>
                </c:pt>
                <c:pt idx="36">
                  <c:v>298</c:v>
                </c:pt>
                <c:pt idx="37">
                  <c:v>335</c:v>
                </c:pt>
                <c:pt idx="38">
                  <c:v>323</c:v>
                </c:pt>
                <c:pt idx="39">
                  <c:v>339</c:v>
                </c:pt>
                <c:pt idx="40">
                  <c:v>405</c:v>
                </c:pt>
                <c:pt idx="41">
                  <c:v>381</c:v>
                </c:pt>
                <c:pt idx="42">
                  <c:v>303</c:v>
                </c:pt>
                <c:pt idx="43">
                  <c:v>296</c:v>
                </c:pt>
                <c:pt idx="44">
                  <c:v>323</c:v>
                </c:pt>
                <c:pt idx="45">
                  <c:v>268</c:v>
                </c:pt>
                <c:pt idx="46">
                  <c:v>286</c:v>
                </c:pt>
                <c:pt idx="47">
                  <c:v>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97-4BDD-A5AD-7AE4284D7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462408"/>
        <c:axId val="483461096"/>
      </c:lineChart>
      <c:dateAx>
        <c:axId val="483462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61096"/>
        <c:crosses val="autoZero"/>
        <c:auto val="1"/>
        <c:lblOffset val="100"/>
        <c:baseTimeUnit val="months"/>
      </c:dateAx>
      <c:valAx>
        <c:axId val="483461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6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D48DD-4F80-5B40-BF41-4AC197BE70B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5D85-AEA7-5D4F-BA07-20887C1C8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F5D85-AEA7-5D4F-BA07-20887C1C8F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F5D85-AEA7-5D4F-BA07-20887C1C8F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7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F5D85-AEA7-5D4F-BA07-20887C1C8F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4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F5D85-AEA7-5D4F-BA07-20887C1C8F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6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F5D85-AEA7-5D4F-BA07-20887C1C8F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F5D85-AEA7-5D4F-BA07-20887C1C8F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F5D85-AEA7-5D4F-BA07-20887C1C8F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9F93-5E18-934F-AF0E-345210A8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5346A-7C90-4642-86ED-A517CDD26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8799B-4847-D14C-8628-6770B332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3BA76-D010-424F-88E5-29D03740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C528F-98F1-824F-B007-57F02035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8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EC2F-9F4E-164E-AA07-EED0E143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C2C07-F5BC-504D-8724-38C7A8F7B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460CF-8488-6742-9DDE-9DED3893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DF48E-3CAB-424A-BED9-55997F6B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CF21C-C844-3F42-8F8B-C43C1240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A273A-FFC1-C947-9D68-113FC3C28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9B404-434B-E040-AD7D-AC62FD08C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95D60-9836-5B46-92EF-BB9417B9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78A3B-04A3-254D-8CBE-1792D806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BEAE-525C-DC41-B77B-C0930592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304F-491F-894A-B780-CB45C428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B9FEA-3F7B-334A-A19E-35561A04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18F31-552E-6D4F-90E4-2882D26A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1A79-F160-C040-A73D-2CA80CC9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4569F-395E-ED42-B521-37DF89C8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1AF1-E120-EB45-94EF-804F8A42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A91A8-D715-2949-B56E-3CF1DE593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BFB75-3F98-0A40-82F6-0DA9E5DC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F56C-7C4D-AA4D-B9C7-47454BB1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795E7-6D3E-E34C-A64D-8A031B92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9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3595-310F-684A-A0C5-EADCB101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4554-1210-CB47-9788-38F7BA788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D6857-1279-444F-96FF-E5ED583EB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EC20C-2CE9-F84A-860B-E9C1450A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29EB3-6759-5140-AE76-B1FDE89D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90489-9471-DB48-9871-60116777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DB54-877E-4E49-96F7-46F4B439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24AB5-2C84-C34C-A551-4DB2BBAF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BE9EA-76E8-E34A-852E-30A0547B6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95045-8E22-1341-A515-1D2A1ED94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BA746-D64B-3042-BE01-E085DAB7B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58790-0AE2-9141-9F6B-AC780077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799A3-EBD1-5C48-840A-2340039A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E4E75-57CF-414C-A4EF-ED50E1BC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0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45CA-63F6-4348-ADC1-F5B17310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D5D13-5EEA-694C-8EFC-61B624F5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E3F17-9D2F-944E-9EFD-FA94DF78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2F35B-728E-9541-9AB8-E724A8D3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1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F4973-FE01-E144-974C-348781D8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6326B-1B8A-9F4D-BDBA-CE23DF37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0882B-EDA9-CD40-AEA6-BD604E87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3AB6-7032-0C42-B5E1-655DB607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24968-D17F-B34E-9E50-01A6C55B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2C218-40EB-3A4F-A9EC-6CCE27A41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B91E4-5416-AC4F-83EF-8E272799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0A02C-B4FD-9E46-B70A-003CDE7B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4F8B1-9EC3-DB49-B81E-2282B9C0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194E-5048-5D41-80ED-1BB516B5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91F99-1662-0F4E-AF8D-709E967F1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16C5E-D4E5-864B-8124-F47435E45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6E3A6-DDFF-8C46-9265-912577A7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D9684-BF27-104E-BE31-311F529E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46E76-3CFB-DB45-8C7C-E9C3585D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3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8B72F-6788-F741-870E-8D350F45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A8FF8-433B-B344-B21C-4D8F2A23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1FE-AEE9-4A42-A5BA-E0E4BDFB3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0B369-04A0-CB41-B1B1-435926D6B28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10DA-531B-4F4F-AAD5-DDC2FBF00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7C0D0-663A-7F49-B5D8-E98C786C5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37CE-67AD-F14C-9ED6-C8B55F0B62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9EB98B-0A27-AF44-85F7-DEB8EECD4E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4377"/>
            <a:ext cx="12192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ham.gov.uk/downloads/file/5313/newham-domestic-abuse-strategy-2022-2025-fina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321" y="1712545"/>
            <a:ext cx="11357811" cy="3592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Market Position Statement </a:t>
            </a:r>
            <a:r>
              <a:rPr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</a:rPr>
              <a:t>Domestic Abuse &amp; Sexual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</a:rPr>
              <a:t>Violence</a:t>
            </a:r>
            <a:r>
              <a:rPr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7030A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3600" dirty="0" smtClean="0">
                <a:latin typeface="Arial"/>
                <a:cs typeface="Arial"/>
              </a:rPr>
              <a:t>December</a:t>
            </a:r>
            <a:r>
              <a:rPr lang="en-GB" sz="3600" dirty="0" smtClean="0">
                <a:latin typeface="Arial"/>
                <a:cs typeface="Arial"/>
              </a:rPr>
              <a:t> </a:t>
            </a:r>
            <a:r>
              <a:rPr lang="en-GB" sz="3600" dirty="0" smtClean="0">
                <a:latin typeface="Arial"/>
                <a:cs typeface="Arial"/>
              </a:rPr>
              <a:t>2024</a:t>
            </a:r>
            <a:endParaRPr lang="en-GB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58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6925E2-D7C4-0D44-A971-F83E62971714}"/>
              </a:ext>
            </a:extLst>
          </p:cNvPr>
          <p:cNvSpPr txBox="1">
            <a:spLocks/>
          </p:cNvSpPr>
          <p:nvPr/>
        </p:nvSpPr>
        <p:spPr>
          <a:xfrm>
            <a:off x="392723" y="1536633"/>
            <a:ext cx="11361955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515546-5A1A-2B4E-B7B0-87C84241B9C1}"/>
              </a:ext>
            </a:extLst>
          </p:cNvPr>
          <p:cNvSpPr txBox="1">
            <a:spLocks/>
          </p:cNvSpPr>
          <p:nvPr/>
        </p:nvSpPr>
        <p:spPr>
          <a:xfrm>
            <a:off x="454508" y="419747"/>
            <a:ext cx="10993075" cy="7634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Gaps / Opportunities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1825625"/>
            <a:ext cx="9324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978025"/>
            <a:ext cx="9324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600" dirty="0">
                <a:solidFill>
                  <a:prstClr val="black"/>
                </a:solidFill>
                <a:latin typeface="+mn-lt"/>
              </a:rPr>
              <a:t>‘safe spaces’ 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for sex workers </a:t>
            </a:r>
            <a:r>
              <a:rPr lang="en-GB" sz="1600" dirty="0">
                <a:solidFill>
                  <a:prstClr val="black"/>
                </a:solidFill>
                <a:latin typeface="+mn-lt"/>
              </a:rPr>
              <a:t>to access support for domestic 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abuse, substance misuse, and holistic needs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  <a:latin typeface="+mn-lt"/>
              </a:rPr>
              <a:t>Wider culturally competent service provision in the community 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through investment in ‘by and for’ organisation, and community and religious groups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+mn-lt"/>
              </a:rPr>
              <a:t>Perpetrator programme outcome review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+mn-lt"/>
              </a:rPr>
              <a:t>Campaigning </a:t>
            </a:r>
            <a:r>
              <a:rPr lang="en-GB" sz="1600" dirty="0">
                <a:solidFill>
                  <a:prstClr val="black"/>
                </a:solidFill>
                <a:latin typeface="+mn-lt"/>
              </a:rPr>
              <a:t>and awareness raising in the 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community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+mn-lt"/>
              </a:rPr>
              <a:t>Training to prevent suicide by promoting DA training for frontline health workers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+mn-lt"/>
              </a:rPr>
              <a:t>Review of Domestic Abuse Related Deaths in 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partnership 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2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6925E2-D7C4-0D44-A971-F83E62971714}"/>
              </a:ext>
            </a:extLst>
          </p:cNvPr>
          <p:cNvSpPr txBox="1">
            <a:spLocks/>
          </p:cNvSpPr>
          <p:nvPr/>
        </p:nvSpPr>
        <p:spPr>
          <a:xfrm>
            <a:off x="392723" y="1536633"/>
            <a:ext cx="11361955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515546-5A1A-2B4E-B7B0-87C84241B9C1}"/>
              </a:ext>
            </a:extLst>
          </p:cNvPr>
          <p:cNvSpPr txBox="1">
            <a:spLocks/>
          </p:cNvSpPr>
          <p:nvPr/>
        </p:nvSpPr>
        <p:spPr>
          <a:xfrm>
            <a:off x="454508" y="419747"/>
            <a:ext cx="10993075" cy="7634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Achievments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/Priorities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1825625"/>
            <a:ext cx="9324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978025"/>
            <a:ext cx="9324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1600" b="1" dirty="0" smtClean="0">
                <a:solidFill>
                  <a:prstClr val="black"/>
                </a:solidFill>
                <a:latin typeface="+mn-lt"/>
              </a:rPr>
              <a:t>What we have successfully delivered in 24/25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Implementation of two impactful perpetrator programmes (CIFA and Drive)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Recommissioning of DA Community Services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Development of Sex Work Strategy with a public health approach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Safe Lives partnership review of the whole DA system to be concluded February ‘25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Implemented counselling and family services at Refuge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Implemente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d a weekly MARAC in partnership with Met Police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Review strategic oversight with implementation of </a:t>
            </a:r>
            <a:r>
              <a:rPr lang="en-GB" sz="1600" smtClean="0">
                <a:solidFill>
                  <a:prstClr val="black"/>
                </a:solidFill>
                <a:latin typeface="+mn-lt"/>
              </a:rPr>
              <a:t>DA partnership board</a:t>
            </a:r>
            <a:endParaRPr lang="en-GB" sz="1600" dirty="0" smtClean="0">
              <a:solidFill>
                <a:prstClr val="black"/>
              </a:solidFill>
              <a:latin typeface="+mn-lt"/>
            </a:endParaRPr>
          </a:p>
          <a:p>
            <a:endParaRPr lang="en-GB" sz="1600" dirty="0">
              <a:solidFill>
                <a:prstClr val="black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1600" b="1" dirty="0" smtClean="0">
                <a:solidFill>
                  <a:prstClr val="black"/>
                </a:solidFill>
                <a:latin typeface="+mn-lt"/>
              </a:rPr>
              <a:t>What we plan to deliver in 25/26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Fully co-produced partnership review of LBN’s DA Strategy Vision and Priorities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Launch Sex Work Strategy with community engagement including people with lived experience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Development a LBN staff HR Domestic Abuse Policy  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Implement and launch new community DA service</a:t>
            </a:r>
          </a:p>
          <a:p>
            <a:pPr marL="0" indent="0">
              <a:buNone/>
            </a:pP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30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6925E2-D7C4-0D44-A971-F83E62971714}"/>
              </a:ext>
            </a:extLst>
          </p:cNvPr>
          <p:cNvSpPr txBox="1">
            <a:spLocks/>
          </p:cNvSpPr>
          <p:nvPr/>
        </p:nvSpPr>
        <p:spPr>
          <a:xfrm>
            <a:off x="392723" y="1536633"/>
            <a:ext cx="11361955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515546-5A1A-2B4E-B7B0-87C84241B9C1}"/>
              </a:ext>
            </a:extLst>
          </p:cNvPr>
          <p:cNvSpPr txBox="1">
            <a:spLocks/>
          </p:cNvSpPr>
          <p:nvPr/>
        </p:nvSpPr>
        <p:spPr>
          <a:xfrm>
            <a:off x="454509" y="419747"/>
            <a:ext cx="8439576" cy="7634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Demand / Local Picture (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2023-2024)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1510894"/>
            <a:ext cx="11430828" cy="4855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noProof="0" dirty="0">
                <a:solidFill>
                  <a:sysClr val="windowText" lastClr="000000"/>
                </a:solidFill>
                <a:latin typeface="+mn-lt"/>
              </a:rPr>
              <a:t>Newham is third highest London borough for reported domestic abuse incidents and fourth highest for reported sexual violence</a:t>
            </a:r>
          </a:p>
          <a:p>
            <a:pPr>
              <a:defRPr/>
            </a:pPr>
            <a:r>
              <a:rPr kumimoji="0" lang="en-GB" sz="2000" i="0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</a:t>
            </a:r>
            <a:r>
              <a:rPr kumimoji="0" lang="en-GB" sz="2000" i="0" strike="noStrike" kern="120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i="0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2023-24, </a:t>
            </a:r>
            <a:r>
              <a:rPr kumimoji="0" lang="en-GB" sz="2000" i="0" strike="noStrike" kern="120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our </a:t>
            </a:r>
            <a:r>
              <a:rPr kumimoji="0" lang="en-GB" sz="2000" i="0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community domestic abuse support services received over </a:t>
            </a:r>
            <a:r>
              <a:rPr lang="en-GB" sz="2000" dirty="0" smtClean="0">
                <a:latin typeface="+mn-lt"/>
              </a:rPr>
              <a:t>1359 </a:t>
            </a:r>
            <a:r>
              <a:rPr kumimoji="0" lang="en-GB" sz="2000" i="0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referrals </a:t>
            </a:r>
            <a:r>
              <a:rPr kumimoji="0" lang="en-GB" sz="2000" i="0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and directly supported </a:t>
            </a:r>
            <a:r>
              <a:rPr lang="en-GB" sz="2000" dirty="0" smtClean="0">
                <a:latin typeface="+mn-lt"/>
              </a:rPr>
              <a:t>over 800</a:t>
            </a:r>
            <a:r>
              <a:rPr kumimoji="0" lang="en-GB" sz="2000" i="0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i="0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survivors</a:t>
            </a:r>
          </a:p>
          <a:p>
            <a:pPr>
              <a:defRPr/>
            </a:pPr>
            <a:r>
              <a:rPr lang="en-GB" sz="2000" noProof="0" dirty="0">
                <a:solidFill>
                  <a:sysClr val="windowText" lastClr="000000"/>
                </a:solidFill>
                <a:latin typeface="+mn-lt"/>
              </a:rPr>
              <a:t>Our Multi-Agency Risk Assessment Conference (MARAC) </a:t>
            </a:r>
            <a:r>
              <a:rPr lang="en-GB" sz="2000" noProof="0" dirty="0" smtClean="0">
                <a:solidFill>
                  <a:sysClr val="windowText" lastClr="000000"/>
                </a:solidFill>
                <a:latin typeface="+mn-lt"/>
              </a:rPr>
              <a:t>heard 618 </a:t>
            </a:r>
            <a:r>
              <a:rPr lang="en-GB" sz="2000" noProof="0" dirty="0">
                <a:solidFill>
                  <a:sysClr val="windowText" lastClr="000000"/>
                </a:solidFill>
                <a:latin typeface="+mn-lt"/>
              </a:rPr>
              <a:t>cases</a:t>
            </a:r>
          </a:p>
          <a:p>
            <a:pPr>
              <a:defRPr/>
            </a:pPr>
            <a:r>
              <a:rPr lang="en-GB" sz="2000" baseline="0" noProof="0" dirty="0" smtClean="0">
                <a:solidFill>
                  <a:sysClr val="windowText" lastClr="000000"/>
                </a:solidFill>
                <a:latin typeface="+mn-lt"/>
              </a:rPr>
              <a:t>62</a:t>
            </a:r>
            <a:r>
              <a:rPr lang="en-GB" sz="2000" baseline="0" noProof="0" dirty="0">
                <a:solidFill>
                  <a:sysClr val="windowText" lastClr="000000"/>
                </a:solidFill>
                <a:latin typeface="+mn-lt"/>
              </a:rPr>
              <a:t>%</a:t>
            </a:r>
            <a:r>
              <a:rPr lang="en-GB" sz="2000" noProof="0" dirty="0">
                <a:solidFill>
                  <a:sysClr val="windowText" lastClr="000000"/>
                </a:solidFill>
                <a:latin typeface="+mn-lt"/>
              </a:rPr>
              <a:t> of children subject to a children protection plan have domestic abuse as a risk factor and one in five have no recourse to public funds (NRPF)</a:t>
            </a:r>
          </a:p>
          <a:p>
            <a:pPr>
              <a:defRPr/>
            </a:pPr>
            <a:r>
              <a:rPr lang="en-GB" sz="2000" baseline="0" noProof="0" dirty="0" smtClean="0">
                <a:solidFill>
                  <a:sysClr val="windowText" lastClr="000000"/>
                </a:solidFill>
                <a:latin typeface="+mn-lt"/>
              </a:rPr>
              <a:t>We currently have nine open Domestic</a:t>
            </a:r>
            <a:r>
              <a:rPr lang="en-GB" sz="2000" noProof="0" dirty="0" smtClean="0">
                <a:solidFill>
                  <a:sysClr val="windowText" lastClr="000000"/>
                </a:solidFill>
                <a:latin typeface="+mn-lt"/>
              </a:rPr>
              <a:t> Homicide Reviews</a:t>
            </a:r>
            <a:endParaRPr lang="en-GB" sz="2000" baseline="0" noProof="0" dirty="0" smtClean="0">
              <a:solidFill>
                <a:sysClr val="windowText" lastClr="000000"/>
              </a:solidFill>
              <a:latin typeface="+mn-lt"/>
            </a:endParaRPr>
          </a:p>
          <a:p>
            <a:pPr>
              <a:defRPr/>
            </a:pPr>
            <a:r>
              <a:rPr lang="en-GB" sz="2000" baseline="0" noProof="0" dirty="0" smtClean="0">
                <a:solidFill>
                  <a:sysClr val="windowText" lastClr="000000"/>
                </a:solidFill>
                <a:latin typeface="+mn-lt"/>
              </a:rPr>
              <a:t>Our </a:t>
            </a:r>
            <a:r>
              <a:rPr lang="en-GB" sz="2000" baseline="0" noProof="0" dirty="0">
                <a:solidFill>
                  <a:sysClr val="windowText" lastClr="000000"/>
                </a:solidFill>
                <a:latin typeface="+mn-lt"/>
              </a:rPr>
              <a:t>new</a:t>
            </a:r>
            <a:r>
              <a:rPr lang="en-GB" sz="2000" noProof="0" dirty="0">
                <a:solidFill>
                  <a:sysClr val="windowText" lastClr="000000"/>
                </a:solidFill>
                <a:latin typeface="+mn-lt"/>
              </a:rPr>
              <a:t> three-year domestic abuse strategy for the borough will deliver a public health whole borough community approach to tackling domestic abuse.  The strategy was co-produced with residents, survivors and domestic abuse organisations and included the views of perpetrators of domestic abuse.</a:t>
            </a:r>
            <a:endParaRPr kumimoji="0" lang="en-GB" sz="20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3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6925E2-D7C4-0D44-A971-F83E62971714}"/>
              </a:ext>
            </a:extLst>
          </p:cNvPr>
          <p:cNvSpPr txBox="1">
            <a:spLocks/>
          </p:cNvSpPr>
          <p:nvPr/>
        </p:nvSpPr>
        <p:spPr>
          <a:xfrm>
            <a:off x="392723" y="1536633"/>
            <a:ext cx="11361955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515546-5A1A-2B4E-B7B0-87C84241B9C1}"/>
              </a:ext>
            </a:extLst>
          </p:cNvPr>
          <p:cNvSpPr txBox="1">
            <a:spLocks/>
          </p:cNvSpPr>
          <p:nvPr/>
        </p:nvSpPr>
        <p:spPr>
          <a:xfrm>
            <a:off x="454509" y="419747"/>
            <a:ext cx="8439576" cy="7634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/>
              </a:rPr>
              <a:t>Demand / Local Picture Domestic Abuse Crime  (2021-2022)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1510894"/>
            <a:ext cx="3098619" cy="4855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The Metropolitan Police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2023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2024, 6773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domestic abuse incidents were reported to The Police. 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Third highest in London.</a:t>
            </a:r>
            <a:endParaRPr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4073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of these reports were classified as offences.</a:t>
            </a:r>
            <a:r>
              <a:rPr lang="en-GB" sz="2000" dirty="0">
                <a:latin typeface="+mn-lt"/>
                <a:cs typeface="Arial"/>
              </a:rPr>
              <a:t>  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+mn-lt"/>
                <a:cs typeface="Arial"/>
              </a:rPr>
              <a:t>36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%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of those who reported were male.</a:t>
            </a:r>
            <a:r>
              <a:rPr lang="en-GB" sz="2000" dirty="0">
                <a:latin typeface="+mn-lt"/>
                <a:cs typeface="Arial"/>
              </a:rPr>
              <a:t>  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</a:rPr>
              <a:t>12% of all survivors who reported domestic abuse are repeat victims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5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0416" y="1359939"/>
            <a:ext cx="300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</a:rPr>
              <a:t>Source: MOPAC DA Dashboard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778989"/>
              </p:ext>
            </p:extLst>
          </p:nvPr>
        </p:nvGraphicFramePr>
        <p:xfrm>
          <a:off x="5251360" y="4284860"/>
          <a:ext cx="3881231" cy="196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228" y="1742058"/>
            <a:ext cx="3881231" cy="21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8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D706-ECDB-BBA7-2391-AEF2EA96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Demand / Local Picture (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2023-2024)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014C9-8C30-B9CA-628B-470594DC0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959"/>
            <a:ext cx="10515600" cy="469000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C226F-DE4B-DC43-F6F5-7621D1658D56}"/>
              </a:ext>
            </a:extLst>
          </p:cNvPr>
          <p:cNvSpPr/>
          <p:nvPr/>
        </p:nvSpPr>
        <p:spPr>
          <a:xfrm>
            <a:off x="3991777" y="1535846"/>
            <a:ext cx="3269405" cy="12388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100" b="1" u="sng" dirty="0">
                <a:solidFill>
                  <a:sysClr val="windowText" lastClr="000000"/>
                </a:solidFill>
              </a:rPr>
              <a:t>Multi-Agency Risk Assessment Conference (MARAC)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b="1" dirty="0">
                <a:solidFill>
                  <a:sysClr val="windowText" lastClr="000000"/>
                </a:solidFill>
              </a:rPr>
              <a:t>497 cases heard in 12 months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92% female survivors and 8% male survivors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14% repeat cases (further domestic abuse reported within 12 months)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E0A06-A336-AFA2-75D8-B4337C594BE2}"/>
              </a:ext>
            </a:extLst>
          </p:cNvPr>
          <p:cNvSpPr/>
          <p:nvPr/>
        </p:nvSpPr>
        <p:spPr>
          <a:xfrm>
            <a:off x="7827083" y="1539076"/>
            <a:ext cx="3672367" cy="12629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100" b="1" u="sng" dirty="0">
                <a:solidFill>
                  <a:sysClr val="windowText" lastClr="000000"/>
                </a:solidFill>
              </a:rPr>
              <a:t>Domestic Homicide Reviews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Between 2011- </a:t>
            </a:r>
            <a:r>
              <a:rPr lang="en-GB" sz="1100" dirty="0" smtClean="0">
                <a:solidFill>
                  <a:sysClr val="windowText" lastClr="000000"/>
                </a:solidFill>
              </a:rPr>
              <a:t>2021 </a:t>
            </a:r>
            <a:r>
              <a:rPr lang="en-GB" sz="1100" dirty="0">
                <a:solidFill>
                  <a:sysClr val="windowText" lastClr="000000"/>
                </a:solidFill>
              </a:rPr>
              <a:t>Newham has completed 9 Domestic Homicide Reviews (DHR) in response to the murders of 9 people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Between </a:t>
            </a:r>
            <a:r>
              <a:rPr lang="en-GB" sz="1100" dirty="0" smtClean="0">
                <a:solidFill>
                  <a:sysClr val="windowText" lastClr="000000"/>
                </a:solidFill>
              </a:rPr>
              <a:t>2021- 2024 </a:t>
            </a:r>
            <a:r>
              <a:rPr lang="en-GB" sz="1100" dirty="0">
                <a:solidFill>
                  <a:sysClr val="windowText" lastClr="000000"/>
                </a:solidFill>
              </a:rPr>
              <a:t>we have </a:t>
            </a:r>
            <a:r>
              <a:rPr lang="en-GB" sz="1100" b="1" dirty="0">
                <a:solidFill>
                  <a:sysClr val="windowText" lastClr="000000"/>
                </a:solidFill>
              </a:rPr>
              <a:t>9</a:t>
            </a:r>
            <a:r>
              <a:rPr lang="en-GB" sz="1100" b="1" dirty="0" smtClean="0">
                <a:solidFill>
                  <a:sysClr val="windowText" lastClr="000000"/>
                </a:solidFill>
              </a:rPr>
              <a:t> </a:t>
            </a:r>
            <a:r>
              <a:rPr lang="en-GB" sz="1100" b="1" dirty="0">
                <a:solidFill>
                  <a:sysClr val="windowText" lastClr="000000"/>
                </a:solidFill>
              </a:rPr>
              <a:t>further reviews open </a:t>
            </a:r>
            <a:r>
              <a:rPr lang="en-GB" sz="1100" dirty="0">
                <a:solidFill>
                  <a:sysClr val="windowText" lastClr="000000"/>
                </a:solidFill>
              </a:rPr>
              <a:t>in response to the murder of 8 people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621C93-D81C-BC7A-1F45-DD8BED78A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79085"/>
              </p:ext>
            </p:extLst>
          </p:nvPr>
        </p:nvGraphicFramePr>
        <p:xfrm>
          <a:off x="3373581" y="2924256"/>
          <a:ext cx="4453503" cy="1851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334">
                  <a:extLst>
                    <a:ext uri="{9D8B030D-6E8A-4147-A177-3AD203B41FA5}">
                      <a16:colId xmlns:a16="http://schemas.microsoft.com/office/drawing/2014/main" val="3969931178"/>
                    </a:ext>
                  </a:extLst>
                </a:gridCol>
                <a:gridCol w="795727">
                  <a:extLst>
                    <a:ext uri="{9D8B030D-6E8A-4147-A177-3AD203B41FA5}">
                      <a16:colId xmlns:a16="http://schemas.microsoft.com/office/drawing/2014/main" val="1747417051"/>
                    </a:ext>
                  </a:extLst>
                </a:gridCol>
                <a:gridCol w="718721">
                  <a:extLst>
                    <a:ext uri="{9D8B030D-6E8A-4147-A177-3AD203B41FA5}">
                      <a16:colId xmlns:a16="http://schemas.microsoft.com/office/drawing/2014/main" val="3129237342"/>
                    </a:ext>
                  </a:extLst>
                </a:gridCol>
                <a:gridCol w="718721">
                  <a:extLst>
                    <a:ext uri="{9D8B030D-6E8A-4147-A177-3AD203B41FA5}">
                      <a16:colId xmlns:a16="http://schemas.microsoft.com/office/drawing/2014/main" val="2962986739"/>
                    </a:ext>
                  </a:extLst>
                </a:gridCol>
              </a:tblGrid>
              <a:tr h="222703">
                <a:tc gridSpan="4">
                  <a:txBody>
                    <a:bodyPr/>
                    <a:lstStyle/>
                    <a:p>
                      <a:pPr algn="just" fontAlgn="base"/>
                      <a:r>
                        <a:rPr lang="en-GB" sz="800" u="none" strike="noStrike" dirty="0">
                          <a:effectLst/>
                        </a:rPr>
                        <a:t>MARAC</a:t>
                      </a:r>
                      <a:r>
                        <a:rPr lang="en-GB" sz="800" dirty="0">
                          <a:effectLst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970789"/>
                  </a:ext>
                </a:extLst>
              </a:tr>
              <a:tr h="296938"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u="none" strike="noStrike">
                          <a:effectLst/>
                        </a:rPr>
                        <a:t>Indicators</a:t>
                      </a:r>
                      <a:r>
                        <a:rPr lang="en-GB" sz="800">
                          <a:effectLst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0" i="0" u="none" strike="noStrike" dirty="0" smtClean="0">
                          <a:solidFill>
                            <a:schemeClr val="dk1"/>
                          </a:solidFill>
                          <a:effectLst/>
                        </a:rPr>
                        <a:t>Q1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0" i="0" u="none" strike="noStrike" dirty="0" smtClean="0">
                          <a:solidFill>
                            <a:schemeClr val="dk1"/>
                          </a:solidFill>
                          <a:effectLst/>
                        </a:rPr>
                        <a:t>Q2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u="none" strike="noStrike" dirty="0" smtClean="0">
                          <a:effectLst/>
                        </a:rPr>
                        <a:t>Q£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223039"/>
                  </a:ext>
                </a:extLst>
              </a:tr>
              <a:tr h="188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referrals received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148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174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734301184"/>
                  </a:ext>
                </a:extLst>
              </a:tr>
              <a:tr h="405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Repeat referrals received with the same perp (within the last 12 months)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1291164"/>
                  </a:ext>
                </a:extLst>
              </a:tr>
              <a:tr h="188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Percentage of referrals which are repeat cases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909474892"/>
                  </a:ext>
                </a:extLst>
              </a:tr>
              <a:tr h="188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Declined referrals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123600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0608966-F92F-4B31-794B-D739148A8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11254"/>
              </p:ext>
            </p:extLst>
          </p:nvPr>
        </p:nvGraphicFramePr>
        <p:xfrm>
          <a:off x="8036820" y="2930768"/>
          <a:ext cx="361624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21">
                  <a:extLst>
                    <a:ext uri="{9D8B030D-6E8A-4147-A177-3AD203B41FA5}">
                      <a16:colId xmlns:a16="http://schemas.microsoft.com/office/drawing/2014/main" val="3875311814"/>
                    </a:ext>
                  </a:extLst>
                </a:gridCol>
                <a:gridCol w="1808121">
                  <a:extLst>
                    <a:ext uri="{9D8B030D-6E8A-4147-A177-3AD203B41FA5}">
                      <a16:colId xmlns:a16="http://schemas.microsoft.com/office/drawing/2014/main" val="1582944835"/>
                    </a:ext>
                  </a:extLst>
                </a:gridCol>
              </a:tblGrid>
              <a:tr h="240974">
                <a:tc rowSpan="2">
                  <a:txBody>
                    <a:bodyPr/>
                    <a:lstStyle/>
                    <a:p>
                      <a:pPr algn="just" fontAlgn="base"/>
                      <a:r>
                        <a:rPr lang="en-GB" sz="800">
                          <a:effectLst/>
                        </a:rPr>
                        <a:t>Gender of victims​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14 women​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4606282"/>
                  </a:ext>
                </a:extLst>
              </a:tr>
              <a:tr h="174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>
                          <a:effectLst/>
                        </a:rPr>
                        <a:t>2 men​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837882"/>
                  </a:ext>
                </a:extLst>
              </a:tr>
              <a:tr h="174660">
                <a:tc rowSpan="2">
                  <a:txBody>
                    <a:bodyPr/>
                    <a:lstStyle/>
                    <a:p>
                      <a:pPr algn="just" fontAlgn="base"/>
                      <a:r>
                        <a:rPr lang="en-GB" sz="800">
                          <a:effectLst/>
                        </a:rPr>
                        <a:t>Gender of perpetrators​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>
                          <a:effectLst/>
                        </a:rPr>
                        <a:t>15 men​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444072"/>
                  </a:ext>
                </a:extLst>
              </a:tr>
              <a:tr h="174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>
                          <a:effectLst/>
                        </a:rPr>
                        <a:t>1 woman​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31392"/>
                  </a:ext>
                </a:extLst>
              </a:tr>
              <a:tr h="174660">
                <a:tc rowSpan="3">
                  <a:txBody>
                    <a:bodyPr/>
                    <a:lstStyle/>
                    <a:p>
                      <a:pPr algn="just" fontAlgn="base"/>
                      <a:r>
                        <a:rPr lang="en-GB" sz="800">
                          <a:effectLst/>
                        </a:rPr>
                        <a:t>Relationships between the V/S and AP​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>
                          <a:effectLst/>
                        </a:rPr>
                        <a:t>10 intimate partner​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831199"/>
                  </a:ext>
                </a:extLst>
              </a:tr>
              <a:tr h="174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>
                          <a:effectLst/>
                        </a:rPr>
                        <a:t>2 death by suicide​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243988"/>
                  </a:ext>
                </a:extLst>
              </a:tr>
              <a:tr h="174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>
                          <a:effectLst/>
                        </a:rPr>
                        <a:t>4 murdered by a family member 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343514"/>
                  </a:ext>
                </a:extLst>
              </a:tr>
              <a:tr h="275222">
                <a:tc>
                  <a:txBody>
                    <a:bodyPr/>
                    <a:lstStyle/>
                    <a:p>
                      <a:pPr algn="just" fontAlgn="base"/>
                      <a:r>
                        <a:rPr lang="en-GB" sz="800">
                          <a:effectLst/>
                        </a:rPr>
                        <a:t>Multiple disadvantage​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>
                          <a:effectLst/>
                        </a:rPr>
                        <a:t>3 victims are women who sold sex/were sexually exploited​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7622010"/>
                  </a:ext>
                </a:extLst>
              </a:tr>
              <a:tr h="174660">
                <a:tc>
                  <a:txBody>
                    <a:bodyPr/>
                    <a:lstStyle/>
                    <a:p>
                      <a:pPr algn="just" fontAlgn="base"/>
                      <a:r>
                        <a:rPr lang="en-GB" sz="800">
                          <a:effectLst/>
                        </a:rPr>
                        <a:t>Age​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>
                          <a:effectLst/>
                        </a:rPr>
                        <a:t> 4 victims are age 67+​</a:t>
                      </a:r>
                      <a:endParaRPr lang="en-GB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2623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2709216-3342-199E-C2E0-57241E0A4FE2}"/>
              </a:ext>
            </a:extLst>
          </p:cNvPr>
          <p:cNvSpPr txBox="1"/>
          <p:nvPr/>
        </p:nvSpPr>
        <p:spPr>
          <a:xfrm>
            <a:off x="484554" y="1513579"/>
            <a:ext cx="27432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cs typeface="Arial"/>
              </a:rPr>
              <a:t>CYPS Multi-Agency Safeguarding Hub (MASH)</a:t>
            </a:r>
            <a:r>
              <a:rPr lang="en-US" sz="1400" dirty="0">
                <a:cs typeface="Arial"/>
              </a:rPr>
              <a:t>​</a:t>
            </a:r>
          </a:p>
          <a:p>
            <a:pPr>
              <a:buChar char="•"/>
            </a:pPr>
            <a:r>
              <a:rPr lang="en-GB" sz="1400" dirty="0">
                <a:cs typeface="Arial"/>
              </a:rPr>
              <a:t>1205  referrals received ( which is 50% of total amount) had domestic abuse recorded in assessment</a:t>
            </a:r>
            <a:r>
              <a:rPr lang="en-US" sz="1400" dirty="0">
                <a:cs typeface="Arial"/>
              </a:rPr>
              <a:t>​</a:t>
            </a:r>
          </a:p>
          <a:p>
            <a:pPr>
              <a:buChar char="•"/>
            </a:pPr>
            <a:r>
              <a:rPr lang="en-GB" sz="1400" dirty="0">
                <a:cs typeface="Arial"/>
              </a:rPr>
              <a:t>25% of all referrals have domestic abuse recorded as the primary referral reason </a:t>
            </a:r>
            <a:r>
              <a:rPr lang="en-US" sz="1400" dirty="0">
                <a:cs typeface="Arial"/>
              </a:rPr>
              <a:t>​</a:t>
            </a:r>
          </a:p>
          <a:p>
            <a:pPr>
              <a:buChar char="•"/>
            </a:pPr>
            <a:r>
              <a:rPr lang="en-GB" sz="1400" dirty="0">
                <a:cs typeface="Arial"/>
              </a:rPr>
              <a:t>62% of children subject to a children protection plan have domestic abuse as a risk factor</a:t>
            </a:r>
            <a:r>
              <a:rPr lang="en-US" sz="1400" dirty="0">
                <a:cs typeface="Arial"/>
              </a:rPr>
              <a:t>​</a:t>
            </a:r>
          </a:p>
          <a:p>
            <a:pPr>
              <a:buChar char="•"/>
            </a:pPr>
            <a:r>
              <a:rPr lang="en-GB" sz="1400" dirty="0">
                <a:cs typeface="Arial"/>
              </a:rPr>
              <a:t>30% of cases open are due to domestic abuse</a:t>
            </a:r>
            <a:r>
              <a:rPr lang="en-US" sz="1400" dirty="0">
                <a:cs typeface="Arial"/>
              </a:rPr>
              <a:t>​</a:t>
            </a:r>
          </a:p>
          <a:p>
            <a:pPr>
              <a:buChar char="•"/>
            </a:pPr>
            <a:r>
              <a:rPr lang="en-GB" sz="1400" dirty="0">
                <a:cs typeface="Arial"/>
              </a:rPr>
              <a:t>20% of families who have no recourse to public funds (NRPF) have experienced domestic abuse </a:t>
            </a:r>
            <a:r>
              <a:rPr lang="en-US" sz="1400" dirty="0">
                <a:cs typeface="Arial"/>
              </a:rPr>
              <a:t>​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02821-5E31-4DE2-9C18-B6D59BBF2AFD}"/>
              </a:ext>
            </a:extLst>
          </p:cNvPr>
          <p:cNvSpPr/>
          <p:nvPr/>
        </p:nvSpPr>
        <p:spPr>
          <a:xfrm>
            <a:off x="486671" y="5172327"/>
            <a:ext cx="3390900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GB" sz="1400" b="1" dirty="0">
                <a:cs typeface="Arial"/>
              </a:rPr>
              <a:t>Housing Services</a:t>
            </a:r>
          </a:p>
          <a:p>
            <a:pPr lvl="0">
              <a:defRPr/>
            </a:pPr>
            <a:r>
              <a:rPr lang="en-GB" sz="1400" dirty="0">
                <a:cs typeface="Arial"/>
              </a:rPr>
              <a:t>190 approaches (increase of 42% from previous year) where DA is a factor</a:t>
            </a:r>
          </a:p>
        </p:txBody>
      </p:sp>
    </p:spTree>
    <p:extLst>
      <p:ext uri="{BB962C8B-B14F-4D97-AF65-F5344CB8AC3E}">
        <p14:creationId xmlns:p14="http://schemas.microsoft.com/office/powerpoint/2010/main" val="970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6925E2-D7C4-0D44-A971-F83E62971714}"/>
              </a:ext>
            </a:extLst>
          </p:cNvPr>
          <p:cNvSpPr txBox="1">
            <a:spLocks/>
          </p:cNvSpPr>
          <p:nvPr/>
        </p:nvSpPr>
        <p:spPr>
          <a:xfrm>
            <a:off x="392723" y="1536633"/>
            <a:ext cx="11361955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515546-5A1A-2B4E-B7B0-87C84241B9C1}"/>
              </a:ext>
            </a:extLst>
          </p:cNvPr>
          <p:cNvSpPr txBox="1">
            <a:spLocks/>
          </p:cNvSpPr>
          <p:nvPr/>
        </p:nvSpPr>
        <p:spPr>
          <a:xfrm>
            <a:off x="454508" y="419747"/>
            <a:ext cx="10993075" cy="7634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Commissioned Services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 Community Domestic Abuse Support Services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536634"/>
            <a:ext cx="5249335" cy="473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+mn-lt"/>
              </a:rPr>
              <a:t>The community domestic abuse and sexual violence service is provided by Hestia and provides: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latin typeface="+mn-lt"/>
                <a:cs typeface="Arial"/>
              </a:rPr>
              <a:t>Low to medium risk casework support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latin typeface="+mn-lt"/>
                <a:cs typeface="Arial"/>
              </a:rPr>
              <a:t>IDSVA Services (providing support to survivors experiencing high risk)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latin typeface="+mn-lt"/>
                <a:cs typeface="Arial"/>
              </a:rPr>
              <a:t>Female Genital Mutilation (FGM) support and prevention;</a:t>
            </a:r>
          </a:p>
          <a:p>
            <a:pPr>
              <a:spcBef>
                <a:spcPts val="600"/>
              </a:spcBef>
              <a:defRPr/>
            </a:pPr>
            <a:r>
              <a:rPr lang="en-GB" sz="1200" dirty="0">
                <a:latin typeface="+mn-lt"/>
                <a:cs typeface="Arial"/>
              </a:rPr>
              <a:t>Specialist services to support women who sell sex and/or experience sexual exploitation 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latin typeface="+mn-lt"/>
                <a:cs typeface="Arial"/>
              </a:rPr>
              <a:t>Specialist Domestic Abuse Court Co-ordination</a:t>
            </a:r>
          </a:p>
          <a:p>
            <a:pPr>
              <a:spcBef>
                <a:spcPts val="600"/>
              </a:spcBef>
              <a:defRPr/>
            </a:pPr>
            <a:r>
              <a:rPr lang="en-GB" sz="1200" dirty="0">
                <a:latin typeface="+mn-lt"/>
                <a:cs typeface="Arial"/>
              </a:rPr>
              <a:t>Coordination of MARAC </a:t>
            </a:r>
            <a:endParaRPr lang="en-GB" sz="1200" dirty="0">
              <a:latin typeface="+mn-lt"/>
            </a:endParaRP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latin typeface="+mn-lt"/>
                <a:cs typeface="Arial"/>
              </a:rPr>
              <a:t>A 24 hour domestic abuse telephone helpline (open to survivors and professionals)</a:t>
            </a:r>
          </a:p>
          <a:p>
            <a:pPr marL="0" lvl="0" indent="0">
              <a:buNone/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+mn-lt"/>
              </a:rPr>
              <a:t>The service is co-located across the borough with IDSVA support in CYPS MASH Team, Housing services, children’s centres and Newham hospital</a:t>
            </a:r>
          </a:p>
          <a:p>
            <a:pPr>
              <a:spcBef>
                <a:spcPts val="600"/>
              </a:spcBef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/>
              </a:rPr>
              <a:t>Current services commenced on 1 June 2019 for 2 years +1+1 and ends in</a:t>
            </a:r>
            <a:r>
              <a:rPr lang="en-GB" sz="1200" dirty="0">
                <a:latin typeface="+mn-lt"/>
                <a:cs typeface="Arial"/>
              </a:rPr>
              <a:t> December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/>
              </a:rPr>
              <a:t>2023.</a:t>
            </a:r>
            <a:r>
              <a:rPr lang="en-GB" sz="1200" dirty="0">
                <a:latin typeface="+mn-lt"/>
                <a:cs typeface="Arial"/>
              </a:rPr>
              <a:t> </a:t>
            </a:r>
            <a:endParaRPr lang="en-GB" dirty="0"/>
          </a:p>
          <a:p>
            <a:pPr>
              <a:spcBef>
                <a:spcPts val="600"/>
              </a:spcBef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/>
              </a:rPr>
              <a:t>The contract cost is £</a:t>
            </a:r>
            <a:r>
              <a:rPr lang="en-GB" sz="1200" dirty="0">
                <a:latin typeface="+mn-lt"/>
                <a:cs typeface="Arial"/>
              </a:rPr>
              <a:t>545,000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/>
              </a:rPr>
              <a:t>per annum</a:t>
            </a:r>
            <a:r>
              <a:rPr lang="en-GB" sz="1200" dirty="0">
                <a:latin typeface="+mn-lt"/>
                <a:cs typeface="Arial"/>
              </a:rPr>
              <a:t> 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lvl="0" indent="0">
              <a:spcBef>
                <a:spcPts val="600"/>
              </a:spcBef>
              <a:buNone/>
              <a:defRPr/>
            </a:pPr>
            <a:r>
              <a:rPr lang="en-GB" sz="1200" b="1" u="sng" dirty="0">
                <a:solidFill>
                  <a:sysClr val="windowText" lastClr="000000"/>
                </a:solidFill>
                <a:latin typeface="+mn-lt"/>
              </a:rPr>
              <a:t>Service Aims: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+mn-lt"/>
              </a:rPr>
              <a:t>Providing inclusive domestic abuse advocacy to all genders age 16+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+mn-lt"/>
              </a:rPr>
              <a:t>Addressing high risk and preventing repeat victimisation through MARAC processes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+mn-lt"/>
              </a:rPr>
              <a:t>Supporting survivors through criminal justice processes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+mn-lt"/>
              </a:rPr>
              <a:t>Increasing domestic abuse awareness and access to services through increased co-locations where survivors will present- CYPS, Newham hospital, Housing services and children’s centres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+mn-lt"/>
              </a:rPr>
              <a:t>Facilitating domestic abuse training to all services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+mn-lt"/>
              </a:rPr>
              <a:t>Providing specialist FGM education, awareness and casework to professionals and survivors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6925E2-D7C4-0D44-A971-F83E62971714}"/>
              </a:ext>
            </a:extLst>
          </p:cNvPr>
          <p:cNvSpPr txBox="1">
            <a:spLocks/>
          </p:cNvSpPr>
          <p:nvPr/>
        </p:nvSpPr>
        <p:spPr>
          <a:xfrm>
            <a:off x="392723" y="1536633"/>
            <a:ext cx="11361955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71868"/>
              </p:ext>
            </p:extLst>
          </p:nvPr>
        </p:nvGraphicFramePr>
        <p:xfrm>
          <a:off x="5630335" y="1898951"/>
          <a:ext cx="3877733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394">
                  <a:extLst>
                    <a:ext uri="{9D8B030D-6E8A-4147-A177-3AD203B41FA5}">
                      <a16:colId xmlns:a16="http://schemas.microsoft.com/office/drawing/2014/main" val="991214496"/>
                    </a:ext>
                  </a:extLst>
                </a:gridCol>
                <a:gridCol w="1730339">
                  <a:extLst>
                    <a:ext uri="{9D8B030D-6E8A-4147-A177-3AD203B41FA5}">
                      <a16:colId xmlns:a16="http://schemas.microsoft.com/office/drawing/2014/main" val="2980566614"/>
                    </a:ext>
                  </a:extLst>
                </a:gridCol>
              </a:tblGrid>
              <a:tr h="160656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</a:rPr>
                        <a:t>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</a:rPr>
                        <a:t>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8445"/>
                  </a:ext>
                </a:extLst>
              </a:tr>
              <a:tr h="160656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GB" sz="800" baseline="0" dirty="0">
                          <a:latin typeface="+mn-lt"/>
                          <a:cs typeface="Arial" panose="020B0604020202020204" pitchFamily="34" charset="0"/>
                        </a:rPr>
                        <a:t> of referrals received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1359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07539"/>
                  </a:ext>
                </a:extLst>
              </a:tr>
              <a:tr h="160656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GB" sz="800" baseline="0" dirty="0">
                          <a:latin typeface="+mn-lt"/>
                          <a:cs typeface="Arial" panose="020B0604020202020204" pitchFamily="34" charset="0"/>
                        </a:rPr>
                        <a:t> of adults supported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815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54997"/>
                  </a:ext>
                </a:extLst>
              </a:tr>
              <a:tr h="160656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Number of children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886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80009"/>
                  </a:ext>
                </a:extLst>
              </a:tr>
              <a:tr h="344262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Gender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Female: </a:t>
                      </a:r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786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Male </a:t>
                      </a:r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Refused</a:t>
                      </a:r>
                      <a:r>
                        <a:rPr lang="en-GB" sz="800" baseline="0" dirty="0">
                          <a:latin typeface="+mn-lt"/>
                          <a:cs typeface="Arial" panose="020B0604020202020204" pitchFamily="34" charset="0"/>
                        </a:rPr>
                        <a:t> to say/ NK </a:t>
                      </a:r>
                      <a:r>
                        <a:rPr lang="en-GB" sz="800" baseline="0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754479"/>
                  </a:ext>
                </a:extLst>
              </a:tr>
              <a:tr h="436066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Sexual</a:t>
                      </a:r>
                      <a:r>
                        <a:rPr lang="en-GB" sz="800" baseline="0" dirty="0">
                          <a:latin typeface="+mn-lt"/>
                          <a:cs typeface="Arial" panose="020B0604020202020204" pitchFamily="34" charset="0"/>
                        </a:rPr>
                        <a:t> Orientation of survivors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789</a:t>
                      </a:r>
                      <a:r>
                        <a:rPr lang="en-GB" sz="8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heterosexual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800" baseline="0" dirty="0" smtClean="0">
                          <a:latin typeface="+mn-lt"/>
                          <a:cs typeface="Arial" panose="020B0604020202020204" pitchFamily="34" charset="0"/>
                        </a:rPr>
                        <a:t> L</a:t>
                      </a:r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GBTQ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800" baseline="0" dirty="0" smtClean="0">
                          <a:latin typeface="+mn-lt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GB" sz="800" baseline="0" dirty="0">
                          <a:latin typeface="+mn-lt"/>
                          <a:cs typeface="Arial" panose="020B0604020202020204" pitchFamily="34" charset="0"/>
                        </a:rPr>
                        <a:t>NK/ prefer not to say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92315"/>
                  </a:ext>
                </a:extLst>
              </a:tr>
              <a:tr h="252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GB" sz="800" baseline="0" dirty="0">
                          <a:latin typeface="+mn-lt"/>
                          <a:cs typeface="Arial" panose="020B0604020202020204" pitchFamily="34" charset="0"/>
                        </a:rPr>
                        <a:t> of survivors with a disability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109385"/>
                  </a:ext>
                </a:extLst>
              </a:tr>
              <a:tr h="179924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GB" sz="800" baseline="0" dirty="0">
                          <a:latin typeface="+mn-lt"/>
                          <a:cs typeface="Arial" panose="020B0604020202020204" pitchFamily="34" charset="0"/>
                        </a:rPr>
                        <a:t> of survivors supported with NRPF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70042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493371"/>
              </p:ext>
            </p:extLst>
          </p:nvPr>
        </p:nvGraphicFramePr>
        <p:xfrm>
          <a:off x="9865580" y="1898951"/>
          <a:ext cx="163521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87">
                  <a:extLst>
                    <a:ext uri="{9D8B030D-6E8A-4147-A177-3AD203B41FA5}">
                      <a16:colId xmlns:a16="http://schemas.microsoft.com/office/drawing/2014/main" val="4047568507"/>
                    </a:ext>
                  </a:extLst>
                </a:gridCol>
                <a:gridCol w="705632">
                  <a:extLst>
                    <a:ext uri="{9D8B030D-6E8A-4147-A177-3AD203B41FA5}">
                      <a16:colId xmlns:a16="http://schemas.microsoft.com/office/drawing/2014/main" val="1630905369"/>
                    </a:ext>
                  </a:extLst>
                </a:gridCol>
              </a:tblGrid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</a:rPr>
                        <a:t>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</a:rPr>
                        <a:t>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6348"/>
                  </a:ext>
                </a:extLst>
              </a:tr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27475"/>
                  </a:ext>
                </a:extLst>
              </a:tr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83808"/>
                  </a:ext>
                </a:extLst>
              </a:tr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235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44392"/>
                  </a:ext>
                </a:extLst>
              </a:tr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320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0213"/>
                  </a:ext>
                </a:extLst>
              </a:tr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177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154682"/>
                  </a:ext>
                </a:extLst>
              </a:tr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50324"/>
                  </a:ext>
                </a:extLst>
              </a:tr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175267"/>
                  </a:ext>
                </a:extLst>
              </a:tr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97029"/>
                  </a:ext>
                </a:extLst>
              </a:tr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061579"/>
                  </a:ext>
                </a:extLst>
              </a:tr>
              <a:tr h="18071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90-94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6232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93154"/>
              </p:ext>
            </p:extLst>
          </p:nvPr>
        </p:nvGraphicFramePr>
        <p:xfrm>
          <a:off x="5630337" y="4532756"/>
          <a:ext cx="18880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150">
                  <a:extLst>
                    <a:ext uri="{9D8B030D-6E8A-4147-A177-3AD203B41FA5}">
                      <a16:colId xmlns:a16="http://schemas.microsoft.com/office/drawing/2014/main" val="1002230215"/>
                    </a:ext>
                  </a:extLst>
                </a:gridCol>
                <a:gridCol w="738915">
                  <a:extLst>
                    <a:ext uri="{9D8B030D-6E8A-4147-A177-3AD203B41FA5}">
                      <a16:colId xmlns:a16="http://schemas.microsoft.com/office/drawing/2014/main" val="2926051940"/>
                    </a:ext>
                  </a:extLst>
                </a:gridCol>
              </a:tblGrid>
              <a:tr h="178908">
                <a:tc gridSpan="2">
                  <a:txBody>
                    <a:bodyPr/>
                    <a:lstStyle/>
                    <a:p>
                      <a:r>
                        <a:rPr lang="en-GB" sz="800" dirty="0"/>
                        <a:t>Asian / Asian British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70708"/>
                  </a:ext>
                </a:extLst>
              </a:tr>
              <a:tr h="178908">
                <a:tc>
                  <a:txBody>
                    <a:bodyPr/>
                    <a:lstStyle/>
                    <a:p>
                      <a:r>
                        <a:rPr lang="en-GB" sz="800" dirty="0"/>
                        <a:t>Bangladeshi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158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382045"/>
                  </a:ext>
                </a:extLst>
              </a:tr>
              <a:tr h="178908">
                <a:tc>
                  <a:txBody>
                    <a:bodyPr/>
                    <a:lstStyle/>
                    <a:p>
                      <a:r>
                        <a:rPr lang="en-GB" sz="800" dirty="0"/>
                        <a:t>Pakistani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65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64547"/>
                  </a:ext>
                </a:extLst>
              </a:tr>
              <a:tr h="178908">
                <a:tc>
                  <a:txBody>
                    <a:bodyPr/>
                    <a:lstStyle/>
                    <a:p>
                      <a:r>
                        <a:rPr lang="en-GB" sz="800" dirty="0"/>
                        <a:t>Indian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63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501874"/>
                  </a:ext>
                </a:extLst>
              </a:tr>
              <a:tr h="178908">
                <a:tc>
                  <a:txBody>
                    <a:bodyPr/>
                    <a:lstStyle/>
                    <a:p>
                      <a:r>
                        <a:rPr lang="en-GB" sz="800" dirty="0"/>
                        <a:t>Other</a:t>
                      </a:r>
                      <a:r>
                        <a:rPr lang="en-GB" sz="800" baseline="0" dirty="0"/>
                        <a:t> Asian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62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837827"/>
                  </a:ext>
                </a:extLst>
              </a:tr>
              <a:tr h="178908">
                <a:tc>
                  <a:txBody>
                    <a:bodyPr/>
                    <a:lstStyle/>
                    <a:p>
                      <a:r>
                        <a:rPr lang="en-GB" sz="800" dirty="0"/>
                        <a:t>South</a:t>
                      </a:r>
                      <a:r>
                        <a:rPr lang="en-GB" sz="800" baseline="0" dirty="0"/>
                        <a:t> East Asian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50288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32399"/>
              </p:ext>
            </p:extLst>
          </p:nvPr>
        </p:nvGraphicFramePr>
        <p:xfrm>
          <a:off x="7679269" y="4532756"/>
          <a:ext cx="2025443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414">
                  <a:extLst>
                    <a:ext uri="{9D8B030D-6E8A-4147-A177-3AD203B41FA5}">
                      <a16:colId xmlns:a16="http://schemas.microsoft.com/office/drawing/2014/main" val="838139841"/>
                    </a:ext>
                  </a:extLst>
                </a:gridCol>
                <a:gridCol w="774029">
                  <a:extLst>
                    <a:ext uri="{9D8B030D-6E8A-4147-A177-3AD203B41FA5}">
                      <a16:colId xmlns:a16="http://schemas.microsoft.com/office/drawing/2014/main" val="3482049289"/>
                    </a:ext>
                  </a:extLst>
                </a:gridCol>
              </a:tblGrid>
              <a:tr h="213024">
                <a:tc gridSpan="2">
                  <a:txBody>
                    <a:bodyPr/>
                    <a:lstStyle/>
                    <a:p>
                      <a:r>
                        <a:rPr lang="en-GB" sz="800" dirty="0"/>
                        <a:t>Black African / Caribbean / Black British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41190"/>
                  </a:ext>
                </a:extLst>
              </a:tr>
              <a:tr h="213024">
                <a:tc>
                  <a:txBody>
                    <a:bodyPr/>
                    <a:lstStyle/>
                    <a:p>
                      <a:r>
                        <a:rPr lang="en-GB" sz="800" dirty="0"/>
                        <a:t>African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89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39693"/>
                  </a:ext>
                </a:extLst>
              </a:tr>
              <a:tr h="213024">
                <a:tc>
                  <a:txBody>
                    <a:bodyPr/>
                    <a:lstStyle/>
                    <a:p>
                      <a:r>
                        <a:rPr lang="en-GB" sz="800" dirty="0"/>
                        <a:t>Caribbean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29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282301"/>
                  </a:ext>
                </a:extLst>
              </a:tr>
              <a:tr h="213024">
                <a:tc>
                  <a:txBody>
                    <a:bodyPr/>
                    <a:lstStyle/>
                    <a:p>
                      <a:r>
                        <a:rPr lang="en-GB" sz="800" dirty="0"/>
                        <a:t>Other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48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76836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54853"/>
              </p:ext>
            </p:extLst>
          </p:nvPr>
        </p:nvGraphicFramePr>
        <p:xfrm>
          <a:off x="9865580" y="4507609"/>
          <a:ext cx="2049965" cy="151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487">
                  <a:extLst>
                    <a:ext uri="{9D8B030D-6E8A-4147-A177-3AD203B41FA5}">
                      <a16:colId xmlns:a16="http://schemas.microsoft.com/office/drawing/2014/main" val="3474398719"/>
                    </a:ext>
                  </a:extLst>
                </a:gridCol>
                <a:gridCol w="502478">
                  <a:extLst>
                    <a:ext uri="{9D8B030D-6E8A-4147-A177-3AD203B41FA5}">
                      <a16:colId xmlns:a16="http://schemas.microsoft.com/office/drawing/2014/main" val="3950725442"/>
                    </a:ext>
                  </a:extLst>
                </a:gridCol>
              </a:tblGrid>
              <a:tr h="184398">
                <a:tc>
                  <a:txBody>
                    <a:bodyPr/>
                    <a:lstStyle/>
                    <a:p>
                      <a:r>
                        <a:rPr lang="en-GB" sz="800" dirty="0"/>
                        <a:t>Other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42349"/>
                  </a:ext>
                </a:extLst>
              </a:tr>
              <a:tr h="184398">
                <a:tc>
                  <a:txBody>
                    <a:bodyPr/>
                    <a:lstStyle/>
                    <a:p>
                      <a:r>
                        <a:rPr lang="en-GB" sz="800" dirty="0"/>
                        <a:t>White 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100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31511"/>
                  </a:ext>
                </a:extLst>
              </a:tr>
              <a:tr h="184398">
                <a:tc>
                  <a:txBody>
                    <a:bodyPr/>
                    <a:lstStyle/>
                    <a:p>
                      <a:r>
                        <a:rPr lang="en-GB" sz="800" dirty="0"/>
                        <a:t>Arab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13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636874"/>
                  </a:ext>
                </a:extLst>
              </a:tr>
              <a:tr h="184398">
                <a:tc>
                  <a:txBody>
                    <a:bodyPr/>
                    <a:lstStyle/>
                    <a:p>
                      <a:r>
                        <a:rPr lang="en-GB" sz="800" dirty="0"/>
                        <a:t>Mixed heritage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28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89991"/>
                  </a:ext>
                </a:extLst>
              </a:tr>
              <a:tr h="184398">
                <a:tc>
                  <a:txBody>
                    <a:bodyPr/>
                    <a:lstStyle/>
                    <a:p>
                      <a:r>
                        <a:rPr lang="en-GB" sz="800" dirty="0"/>
                        <a:t>Travelling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499499"/>
                  </a:ext>
                </a:extLst>
              </a:tr>
              <a:tr h="184398">
                <a:tc>
                  <a:txBody>
                    <a:bodyPr/>
                    <a:lstStyle/>
                    <a:p>
                      <a:r>
                        <a:rPr lang="en-GB" sz="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13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09137"/>
                  </a:ext>
                </a:extLst>
              </a:tr>
              <a:tr h="236643">
                <a:tc>
                  <a:txBody>
                    <a:bodyPr/>
                    <a:lstStyle/>
                    <a:p>
                      <a:r>
                        <a:rPr lang="en-GB" sz="800" dirty="0"/>
                        <a:t>Prefer not</a:t>
                      </a:r>
                      <a:r>
                        <a:rPr lang="en-GB" sz="800" baseline="0" dirty="0"/>
                        <a:t> to say/not known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5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62195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54135" y="1481534"/>
            <a:ext cx="300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solidFill>
                  <a:srgbClr val="7030A0"/>
                </a:solidFill>
              </a:rPr>
              <a:t>2023-24 </a:t>
            </a:r>
            <a:r>
              <a:rPr lang="en-GB" sz="1200" b="1" u="sng" dirty="0">
                <a:solidFill>
                  <a:srgbClr val="7030A0"/>
                </a:solidFill>
              </a:rPr>
              <a:t>Service Demand</a:t>
            </a:r>
          </a:p>
        </p:txBody>
      </p:sp>
    </p:spTree>
    <p:extLst>
      <p:ext uri="{BB962C8B-B14F-4D97-AF65-F5344CB8AC3E}">
        <p14:creationId xmlns:p14="http://schemas.microsoft.com/office/powerpoint/2010/main" val="225612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6925E2-D7C4-0D44-A971-F83E62971714}"/>
              </a:ext>
            </a:extLst>
          </p:cNvPr>
          <p:cNvSpPr txBox="1">
            <a:spLocks/>
          </p:cNvSpPr>
          <p:nvPr/>
        </p:nvSpPr>
        <p:spPr>
          <a:xfrm>
            <a:off x="392723" y="1536633"/>
            <a:ext cx="11361955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515546-5A1A-2B4E-B7B0-87C84241B9C1}"/>
              </a:ext>
            </a:extLst>
          </p:cNvPr>
          <p:cNvSpPr txBox="1">
            <a:spLocks/>
          </p:cNvSpPr>
          <p:nvPr/>
        </p:nvSpPr>
        <p:spPr>
          <a:xfrm>
            <a:off x="454509" y="419747"/>
            <a:ext cx="9307558" cy="7634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Commissioned Services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– Specialist Refuge Accommodation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3051" y="1558857"/>
            <a:ext cx="5060950" cy="4619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The service was recommissioned in 2021 with the new contract awarded to London Black Women's Project which commenced on 1 April 2022. 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LBWP were also the incumbent provider prior to April 2022.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The new contract is for 5 years with the option to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extend for a further two years.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Total contract cost is £198, 000 per year </a:t>
            </a:r>
            <a:endParaRPr lang="en-GB" sz="1100" dirty="0">
              <a:solidFill>
                <a:sysClr val="windowText" lastClr="000000"/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The service provides 25 bed spaces to women at risk of homicide and provides 10 bed spaces for children.  The service 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is a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specialist refuge accommodation for women of Black and South Asian heritage and includes support to families with NRPF.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Residents are able to access additional services including legal advice, mental health advocacy, therapeutic services for adults and children and education and employment opportunities</a:t>
            </a:r>
          </a:p>
          <a:p>
            <a:pPr marL="0" lvl="0" indent="0">
              <a:buNone/>
              <a:defRPr/>
            </a:pPr>
            <a:r>
              <a:rPr lang="en-GB" sz="1100" b="1" u="sng" dirty="0">
                <a:solidFill>
                  <a:sysClr val="windowText" lastClr="000000"/>
                </a:solidFill>
                <a:latin typeface="+mn-lt"/>
              </a:rPr>
              <a:t>Service Aims: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100" dirty="0">
                <a:solidFill>
                  <a:sysClr val="windowText" lastClr="000000"/>
                </a:solidFill>
                <a:latin typeface="+mn-lt"/>
              </a:rPr>
              <a:t>Providing emergency accommodation to women and children at risk of homicide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100" dirty="0">
                <a:solidFill>
                  <a:sysClr val="windowText" lastClr="000000"/>
                </a:solidFill>
                <a:latin typeface="+mn-lt"/>
              </a:rPr>
              <a:t>Offering specialist support to meet the needs of </a:t>
            </a:r>
            <a:r>
              <a:rPr lang="en-GB" sz="1100" dirty="0" err="1">
                <a:solidFill>
                  <a:sysClr val="windowText" lastClr="000000"/>
                </a:solidFill>
                <a:latin typeface="+mn-lt"/>
              </a:rPr>
              <a:t>minoritised</a:t>
            </a:r>
            <a:r>
              <a:rPr lang="en-GB" sz="1100" dirty="0">
                <a:solidFill>
                  <a:sysClr val="windowText" lastClr="000000"/>
                </a:solidFill>
                <a:latin typeface="+mn-lt"/>
              </a:rPr>
              <a:t> communities including addressing language, communication, cultural and faith needs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100" dirty="0">
                <a:solidFill>
                  <a:sysClr val="windowText" lastClr="000000"/>
                </a:solidFill>
                <a:latin typeface="+mn-lt"/>
              </a:rPr>
              <a:t>Completing safety planning and managing risk for all refuge residents and children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100" dirty="0">
                <a:solidFill>
                  <a:sysClr val="windowText" lastClr="000000"/>
                </a:solidFill>
                <a:latin typeface="+mn-lt"/>
              </a:rPr>
              <a:t>Enabling women and children experiencing multiple disadvantage to access specific support including legal advice and representation, therapeutic services including counselling and one to one play/dram therapy for children</a:t>
            </a:r>
          </a:p>
          <a:p>
            <a:pPr lvl="0">
              <a:spcBef>
                <a:spcPts val="600"/>
              </a:spcBef>
              <a:defRPr/>
            </a:pPr>
            <a:r>
              <a:rPr lang="en-GB" sz="1100" dirty="0">
                <a:solidFill>
                  <a:sysClr val="windowText" lastClr="000000"/>
                </a:solidFill>
                <a:latin typeface="+mn-lt"/>
              </a:rPr>
              <a:t>Accessing safe move on accommodation for women/families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083948"/>
              </p:ext>
            </p:extLst>
          </p:nvPr>
        </p:nvGraphicFramePr>
        <p:xfrm>
          <a:off x="5559962" y="1845153"/>
          <a:ext cx="298437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438">
                  <a:extLst>
                    <a:ext uri="{9D8B030D-6E8A-4147-A177-3AD203B41FA5}">
                      <a16:colId xmlns:a16="http://schemas.microsoft.com/office/drawing/2014/main" val="991214496"/>
                    </a:ext>
                  </a:extLst>
                </a:gridCol>
                <a:gridCol w="1248939">
                  <a:extLst>
                    <a:ext uri="{9D8B030D-6E8A-4147-A177-3AD203B41FA5}">
                      <a16:colId xmlns:a16="http://schemas.microsoft.com/office/drawing/2014/main" val="2980566614"/>
                    </a:ext>
                  </a:extLst>
                </a:gridCol>
              </a:tblGrid>
              <a:tr h="231396">
                <a:tc>
                  <a:txBody>
                    <a:bodyPr/>
                    <a:lstStyle/>
                    <a:p>
                      <a:r>
                        <a:rPr lang="en-GB" sz="10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8445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en-GB" sz="1000" dirty="0"/>
                        <a:t>Numbers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29 </a:t>
                      </a:r>
                      <a:r>
                        <a:rPr lang="en-GB" sz="1000" dirty="0"/>
                        <a:t>women and </a:t>
                      </a:r>
                      <a:r>
                        <a:rPr lang="en-GB" sz="1000" dirty="0" smtClean="0"/>
                        <a:t>10 </a:t>
                      </a:r>
                      <a:r>
                        <a:rPr lang="en-GB" sz="1000" dirty="0"/>
                        <a:t>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07539"/>
                  </a:ext>
                </a:extLst>
              </a:tr>
              <a:tr h="231982">
                <a:tc>
                  <a:txBody>
                    <a:bodyPr/>
                    <a:lstStyle/>
                    <a:p>
                      <a:r>
                        <a:rPr lang="en-GB" sz="1000" dirty="0"/>
                        <a:t>Number of women with multiple</a:t>
                      </a:r>
                      <a:r>
                        <a:rPr lang="en-GB" sz="1000" baseline="0" dirty="0"/>
                        <a:t> needs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19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54997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en-GB" sz="1000" dirty="0"/>
                        <a:t>NRPF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8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80009"/>
                  </a:ext>
                </a:extLst>
              </a:tr>
              <a:tr h="224039">
                <a:tc>
                  <a:txBody>
                    <a:bodyPr/>
                    <a:lstStyle/>
                    <a:p>
                      <a:r>
                        <a:rPr lang="en-GB" sz="1000" dirty="0"/>
                        <a:t>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6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754479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en-GB" sz="1000" dirty="0"/>
                        <a:t>Sexual</a:t>
                      </a:r>
                      <a:r>
                        <a:rPr lang="en-GB" sz="1000" baseline="0" dirty="0"/>
                        <a:t> Orientation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29 </a:t>
                      </a:r>
                      <a:r>
                        <a:rPr lang="en-GB" sz="1000" dirty="0"/>
                        <a:t>heterosexual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92315"/>
                  </a:ext>
                </a:extLst>
              </a:tr>
              <a:tr h="1137692">
                <a:tc>
                  <a:txBody>
                    <a:bodyPr/>
                    <a:lstStyle/>
                    <a:p>
                      <a:r>
                        <a:rPr lang="en-GB" sz="1000" dirty="0"/>
                        <a:t>Age </a:t>
                      </a:r>
                    </a:p>
                    <a:p>
                      <a:r>
                        <a:rPr lang="en-GB" sz="1000" dirty="0"/>
                        <a:t>16-18</a:t>
                      </a:r>
                    </a:p>
                    <a:p>
                      <a:r>
                        <a:rPr lang="en-GB" sz="1000" dirty="0"/>
                        <a:t>19-21</a:t>
                      </a:r>
                    </a:p>
                    <a:p>
                      <a:r>
                        <a:rPr lang="en-GB" sz="1000" dirty="0"/>
                        <a:t>22-30</a:t>
                      </a:r>
                    </a:p>
                    <a:p>
                      <a:r>
                        <a:rPr lang="en-GB" sz="1000" dirty="0"/>
                        <a:t>31-40</a:t>
                      </a:r>
                    </a:p>
                    <a:p>
                      <a:r>
                        <a:rPr lang="en-GB" sz="1000" dirty="0"/>
                        <a:t>41-50</a:t>
                      </a:r>
                    </a:p>
                    <a:p>
                      <a:r>
                        <a:rPr lang="en-GB" sz="1000" dirty="0"/>
                        <a:t>51-60</a:t>
                      </a:r>
                    </a:p>
                    <a:p>
                      <a:r>
                        <a:rPr lang="en-GB" sz="1000" dirty="0"/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  <a:p>
                      <a:pPr algn="ctr"/>
                      <a:r>
                        <a:rPr lang="en-GB" sz="1000" dirty="0" smtClean="0"/>
                        <a:t>0</a:t>
                      </a:r>
                      <a:endParaRPr lang="en-GB" sz="1000" dirty="0"/>
                    </a:p>
                    <a:p>
                      <a:pPr algn="ctr"/>
                      <a:r>
                        <a:rPr lang="en-GB" sz="1000" dirty="0" smtClean="0"/>
                        <a:t>2</a:t>
                      </a:r>
                      <a:endParaRPr lang="en-GB" sz="1000" dirty="0"/>
                    </a:p>
                    <a:p>
                      <a:pPr algn="ctr"/>
                      <a:r>
                        <a:rPr lang="en-GB" sz="1000" dirty="0" smtClean="0"/>
                        <a:t>11</a:t>
                      </a:r>
                      <a:endParaRPr lang="en-GB" sz="1000" dirty="0"/>
                    </a:p>
                    <a:p>
                      <a:pPr algn="ctr"/>
                      <a:r>
                        <a:rPr lang="en-GB" sz="1000" dirty="0" smtClean="0"/>
                        <a:t>13</a:t>
                      </a:r>
                      <a:endParaRPr lang="en-GB" sz="1000" dirty="0"/>
                    </a:p>
                    <a:p>
                      <a:pPr algn="ctr"/>
                      <a:r>
                        <a:rPr lang="en-GB" sz="1000" dirty="0"/>
                        <a:t>2</a:t>
                      </a:r>
                    </a:p>
                    <a:p>
                      <a:pPr algn="ctr"/>
                      <a:r>
                        <a:rPr lang="en-GB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109385"/>
                  </a:ext>
                </a:extLst>
              </a:tr>
              <a:tr h="327810">
                <a:tc>
                  <a:txBody>
                    <a:bodyPr/>
                    <a:lstStyle/>
                    <a:p>
                      <a:r>
                        <a:rPr lang="en-GB" sz="1000" dirty="0"/>
                        <a:t>Numbers</a:t>
                      </a:r>
                      <a:r>
                        <a:rPr lang="en-GB" sz="1000" baseline="0" dirty="0"/>
                        <a:t> accessing move on accommodation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70042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54135" y="1481534"/>
            <a:ext cx="300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solidFill>
                  <a:srgbClr val="7030A0"/>
                </a:solidFill>
              </a:rPr>
              <a:t>2022-23 </a:t>
            </a:r>
            <a:r>
              <a:rPr lang="en-GB" sz="1200" b="1" u="sng" dirty="0">
                <a:solidFill>
                  <a:srgbClr val="7030A0"/>
                </a:solidFill>
              </a:rPr>
              <a:t>Service Demand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457832"/>
              </p:ext>
            </p:extLst>
          </p:nvPr>
        </p:nvGraphicFramePr>
        <p:xfrm>
          <a:off x="8797152" y="1846861"/>
          <a:ext cx="3041797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861">
                  <a:extLst>
                    <a:ext uri="{9D8B030D-6E8A-4147-A177-3AD203B41FA5}">
                      <a16:colId xmlns:a16="http://schemas.microsoft.com/office/drawing/2014/main" val="2228626217"/>
                    </a:ext>
                  </a:extLst>
                </a:gridCol>
                <a:gridCol w="1422936">
                  <a:extLst>
                    <a:ext uri="{9D8B030D-6E8A-4147-A177-3AD203B41FA5}">
                      <a16:colId xmlns:a16="http://schemas.microsoft.com/office/drawing/2014/main" val="3709570396"/>
                    </a:ext>
                  </a:extLst>
                </a:gridCol>
              </a:tblGrid>
              <a:tr h="214977">
                <a:tc>
                  <a:txBody>
                    <a:bodyPr/>
                    <a:lstStyle/>
                    <a:p>
                      <a:r>
                        <a:rPr lang="en-GB" sz="1000" dirty="0"/>
                        <a:t>Cultural Identify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73431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Bangladeshi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71303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Caribbean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308825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African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14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391092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Indian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91744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Pakistani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149396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  <a:r>
                        <a:rPr lang="en-GB" sz="1000" baseline="0" dirty="0"/>
                        <a:t> Asian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3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48835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White/African 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321857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White/Caribbean 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43068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  <a:r>
                        <a:rPr lang="en-GB" sz="1000" baseline="0" dirty="0"/>
                        <a:t> ethnicity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20318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Other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132769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Other African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60631"/>
                  </a:ext>
                </a:extLst>
              </a:tr>
              <a:tr h="205556">
                <a:tc>
                  <a:txBody>
                    <a:bodyPr/>
                    <a:lstStyle/>
                    <a:p>
                      <a:r>
                        <a:rPr lang="en-GB" sz="1000" dirty="0"/>
                        <a:t>Any other Caribbean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4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11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649D-596A-64F9-BB62-0A3B1561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5096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Our Work Addressing Domestic Abuse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32E02-6DB7-0029-1EA1-79ED56BE5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47" y="1498099"/>
            <a:ext cx="10515600" cy="435133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In the last 12 months the partnership has embarked on addressing domestic abuse  in the following areas:</a:t>
            </a:r>
            <a:endParaRPr lang="en-US">
              <a:ea typeface="+mn-lt"/>
              <a:cs typeface="+mn-lt"/>
            </a:endParaRPr>
          </a:p>
          <a:p>
            <a:r>
              <a:rPr lang="en-GB" b="1" dirty="0">
                <a:cs typeface="Calibri"/>
              </a:rPr>
              <a:t>The Newham Domestic Abuse Strategy 2022-2025  </a:t>
            </a:r>
            <a:r>
              <a:rPr lang="en-GB" dirty="0">
                <a:cs typeface="Calibri"/>
              </a:rPr>
              <a:t>Development of a new partnership strategy presenting our ‘whole community’ approach to addressing domestic abuse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600"/>
              </a:spcBef>
              <a:buFont typeface="Arial,Sans-Serif" panose="020B0604020202020204" pitchFamily="34" charset="0"/>
            </a:pPr>
            <a:r>
              <a:rPr lang="en-GB" dirty="0">
                <a:cs typeface="Calibri"/>
              </a:rPr>
              <a:t>The strategy and action plan have been directly informed through extensive consultation with domestic abuse organisations,  the voices of domestic abuse survivors, residents and Newham service users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600"/>
              </a:spcBef>
              <a:buFont typeface="Arial,Sans-Serif" panose="020B0604020202020204" pitchFamily="34" charset="0"/>
            </a:pPr>
            <a:r>
              <a:rPr lang="en-GB" dirty="0">
                <a:cs typeface="Calibri"/>
              </a:rPr>
              <a:t>There are 12 key priorities identified including addressing perpetrators behaviour and developing an extensive domestic abuse campaign across the borough</a:t>
            </a: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GB" sz="1800" dirty="0">
                <a:latin typeface="Arial"/>
                <a:ea typeface="+mn-lt"/>
                <a:cs typeface="Arial"/>
                <a:hlinkClick r:id="rId2"/>
              </a:rPr>
              <a:t>https://www.newham.gov.uk/downloads/file/5313/newham-domestic-abuse-strategy-2022-2025-final</a:t>
            </a:r>
            <a:r>
              <a:rPr lang="en-GB" sz="1800" dirty="0">
                <a:latin typeface="Arial"/>
                <a:ea typeface="+mn-lt"/>
                <a:cs typeface="Arial"/>
              </a:rPr>
              <a:t> </a:t>
            </a:r>
            <a:endParaRPr lang="en-GB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b="1" dirty="0">
              <a:ea typeface="+mn-lt"/>
              <a:cs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b="1" dirty="0">
                <a:cs typeface="Calibri"/>
              </a:rPr>
              <a:t>Women’s Safety</a:t>
            </a:r>
            <a:endParaRPr lang="en-GB" dirty="0">
              <a:ea typeface="+mn-lt"/>
              <a:cs typeface="+mn-lt"/>
            </a:endParaRPr>
          </a:p>
          <a:p>
            <a:pPr>
              <a:spcBef>
                <a:spcPts val="600"/>
              </a:spcBef>
              <a:buFont typeface="Arial,Sans-Serif" panose="020B0604020202020204" pitchFamily="34" charset="0"/>
            </a:pPr>
            <a:r>
              <a:rPr lang="en-GB" dirty="0">
                <a:cs typeface="Calibri"/>
              </a:rPr>
              <a:t>Engaging with women to identify their safety concerns and priorities 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600"/>
              </a:spcBef>
              <a:buFont typeface="Arial,Sans-Serif" panose="020B0604020202020204" pitchFamily="34" charset="0"/>
            </a:pPr>
            <a:r>
              <a:rPr lang="en-GB" dirty="0">
                <a:cs typeface="Calibri"/>
              </a:rPr>
              <a:t>Working with businesses to develop messaging about women's safety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600"/>
              </a:spcBef>
              <a:buFont typeface="Arial,Sans-Serif" panose="020B0604020202020204" pitchFamily="34" charset="0"/>
            </a:pPr>
            <a:r>
              <a:rPr lang="en-GB" dirty="0">
                <a:cs typeface="Calibri"/>
              </a:rPr>
              <a:t>Engagement to identify area hotspots where women say they feel unsafe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600"/>
              </a:spcBef>
              <a:buFont typeface="Arial,Sans-Serif" panose="020B0604020202020204" pitchFamily="34" charset="0"/>
            </a:pPr>
            <a:r>
              <a:rPr lang="en-GB" dirty="0">
                <a:cs typeface="Calibri"/>
              </a:rPr>
              <a:t>Developing targeted responses to improving safety for women.</a:t>
            </a: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b="1" dirty="0">
                <a:cs typeface="Calibri"/>
              </a:rPr>
              <a:t>CYPS domestic abuse working group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Increasing focus on developing domestic abuse responses for children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Developing the ‘Safe and Together’ model and implementing this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Development of MARAC responses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Consideration of risk assessment tools</a:t>
            </a:r>
            <a:endParaRPr lang="en-US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0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CD15-D98A-0F77-832D-A6AC6FA3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2" y="371809"/>
            <a:ext cx="10515600" cy="101140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cs typeface="Calibri Light"/>
              </a:rPr>
              <a:t>Our Work Addressing Domestic Abuse</a:t>
            </a:r>
            <a:endParaRPr lang="en-US" dirty="0">
              <a:solidFill>
                <a:schemeClr val="bg1"/>
              </a:solidFill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09EC1-29F9-D092-5774-0233A6A1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cs typeface="Calibri"/>
              </a:rPr>
              <a:t>Drive </a:t>
            </a:r>
            <a:r>
              <a:rPr lang="en-GB" b="1" dirty="0">
                <a:cs typeface="Calibri"/>
              </a:rPr>
              <a:t>model ( addressing the behaviour of domestic abuse perpetrators)</a:t>
            </a:r>
            <a:endParaRPr lang="en-GB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Working in partnership with </a:t>
            </a:r>
            <a:r>
              <a:rPr lang="en-GB" dirty="0" smtClean="0">
                <a:cs typeface="Calibri"/>
              </a:rPr>
              <a:t>Victim Support to establish a perpetrator panel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Includes training for social workers and all frontline staff/managers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Identified practice lead from ‘Respect’ to support case work and learning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Review of the Newham model and outcomes to be completed by </a:t>
            </a:r>
            <a:r>
              <a:rPr lang="en-GB" dirty="0" smtClean="0">
                <a:cs typeface="Calibri"/>
              </a:rPr>
              <a:t>Bristol university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b="1" dirty="0">
                <a:cs typeface="Calibri"/>
              </a:rPr>
              <a:t>The MEAM approach </a:t>
            </a:r>
            <a:endParaRPr lang="en-GB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Offering support to women who sell sex and are sexually exploited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Partnership response to supporting women with multiple needs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Creation of a women's hub open twice a week at the CGL premises offering safe spaces to women and support services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Developing responses to addressing buyers of sex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dirty="0">
                <a:cs typeface="Calibri"/>
              </a:rPr>
              <a:t>Development of a ‘sex work high risk monthly panel’ to address risk and safety for women who are experiencing significant harm.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GB" b="1" dirty="0">
                <a:cs typeface="Calibri"/>
              </a:rPr>
              <a:t>The Domestic Abuse </a:t>
            </a:r>
            <a:r>
              <a:rPr lang="en-GB" b="1" dirty="0" smtClean="0">
                <a:cs typeface="Calibri"/>
              </a:rPr>
              <a:t>Re-</a:t>
            </a:r>
            <a:r>
              <a:rPr lang="en-GB" b="1" dirty="0" err="1" smtClean="0">
                <a:cs typeface="Calibri"/>
              </a:rPr>
              <a:t>commissoning</a:t>
            </a:r>
            <a:r>
              <a:rPr lang="en-GB" b="1" dirty="0" smtClean="0">
                <a:cs typeface="Calibri"/>
              </a:rPr>
              <a:t> </a:t>
            </a:r>
            <a:endParaRPr lang="en-GB" dirty="0" smtClean="0">
              <a:ea typeface="+mn-lt"/>
              <a:cs typeface="+mn-lt"/>
            </a:endParaRPr>
          </a:p>
          <a:p>
            <a:pPr>
              <a:spcBef>
                <a:spcPts val="600"/>
              </a:spcBef>
              <a:buFont typeface="Arial,Sans-Serif"/>
              <a:buChar char="•"/>
            </a:pPr>
            <a:r>
              <a:rPr lang="en-GB" dirty="0" smtClean="0">
                <a:cs typeface="Calibri"/>
              </a:rPr>
              <a:t>Current best practice will continue including 24 hour helpline, and universal service</a:t>
            </a:r>
          </a:p>
          <a:p>
            <a:pPr>
              <a:spcBef>
                <a:spcPts val="600"/>
              </a:spcBef>
              <a:buFont typeface="Arial,Sans-Serif"/>
              <a:buChar char="•"/>
            </a:pPr>
            <a:r>
              <a:rPr lang="en-GB" dirty="0" smtClean="0">
                <a:cs typeface="Calibri"/>
              </a:rPr>
              <a:t>Addition investment of 10% of budget in local community organisations</a:t>
            </a:r>
          </a:p>
          <a:p>
            <a:pPr>
              <a:spcBef>
                <a:spcPts val="600"/>
              </a:spcBef>
              <a:buFont typeface="Arial,Sans-Serif"/>
              <a:buChar char="•"/>
            </a:pPr>
            <a:r>
              <a:rPr lang="en-GB" dirty="0"/>
              <a:t>Risk associated with Domestic Abuse is well managed through the co-located model, MARAC and the sex worker risk management panel.  The service does not operate waiting lists or close referrals</a:t>
            </a:r>
            <a:r>
              <a:rPr lang="en-GB" dirty="0" smtClean="0"/>
              <a:t>.</a:t>
            </a:r>
            <a:endParaRPr lang="en-GB" dirty="0" smtClean="0">
              <a:cs typeface="Calibri"/>
            </a:endParaRPr>
          </a:p>
          <a:p>
            <a:pPr>
              <a:spcBef>
                <a:spcPts val="600"/>
              </a:spcBef>
              <a:buFont typeface="Arial,Sans-Serif"/>
              <a:buChar char="•"/>
            </a:pPr>
            <a:r>
              <a:rPr lang="en-GB" dirty="0" smtClean="0">
                <a:cs typeface="Calibri"/>
              </a:rPr>
              <a:t>Service commissioned to run until 2029</a:t>
            </a:r>
          </a:p>
        </p:txBody>
      </p:sp>
    </p:spTree>
    <p:extLst>
      <p:ext uri="{BB962C8B-B14F-4D97-AF65-F5344CB8AC3E}">
        <p14:creationId xmlns:p14="http://schemas.microsoft.com/office/powerpoint/2010/main" val="529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6925E2-D7C4-0D44-A971-F83E62971714}"/>
              </a:ext>
            </a:extLst>
          </p:cNvPr>
          <p:cNvSpPr txBox="1">
            <a:spLocks/>
          </p:cNvSpPr>
          <p:nvPr/>
        </p:nvSpPr>
        <p:spPr>
          <a:xfrm>
            <a:off x="392723" y="1536633"/>
            <a:ext cx="11361955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515546-5A1A-2B4E-B7B0-87C84241B9C1}"/>
              </a:ext>
            </a:extLst>
          </p:cNvPr>
          <p:cNvSpPr txBox="1">
            <a:spLocks/>
          </p:cNvSpPr>
          <p:nvPr/>
        </p:nvSpPr>
        <p:spPr>
          <a:xfrm>
            <a:off x="454508" y="419747"/>
            <a:ext cx="10993075" cy="7634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Direction of Travel / Commissioning Intentions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1825625"/>
            <a:ext cx="932424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600" dirty="0">
                <a:latin typeface="+mn-lt"/>
                <a:cs typeface="Arial"/>
              </a:rPr>
              <a:t>Joint working with ‘Safe Lives’ </a:t>
            </a:r>
            <a:r>
              <a:rPr lang="en-GB" sz="1600" dirty="0" smtClean="0">
                <a:latin typeface="+mn-lt"/>
                <a:cs typeface="Arial"/>
              </a:rPr>
              <a:t>implement the review of survivor experience in the borough</a:t>
            </a:r>
            <a:endParaRPr lang="en-GB" sz="1600" dirty="0">
              <a:latin typeface="+mn-lt"/>
              <a:cs typeface="Arial"/>
            </a:endParaRP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+mn-lt"/>
              </a:rPr>
              <a:t>CSP </a:t>
            </a:r>
            <a:r>
              <a:rPr lang="en-GB" sz="1600" dirty="0">
                <a:solidFill>
                  <a:prstClr val="black"/>
                </a:solidFill>
                <a:latin typeface="+mn-lt"/>
              </a:rPr>
              <a:t>DA sub-group to lead on the development of  the domestic abuse strategy and action plan.  The strategy will also be overseen by the Health and Wellbeing Board</a:t>
            </a:r>
            <a:endParaRPr lang="en-GB" sz="1600" dirty="0">
              <a:latin typeface="+mn-lt"/>
            </a:endParaRPr>
          </a:p>
          <a:p>
            <a:pPr lvl="0"/>
            <a:r>
              <a:rPr lang="en-GB" sz="1600" dirty="0" smtClean="0">
                <a:latin typeface="+mn-lt"/>
                <a:cs typeface="Arial"/>
              </a:rPr>
              <a:t>Established </a:t>
            </a:r>
            <a:r>
              <a:rPr lang="en-GB" sz="1600" dirty="0">
                <a:latin typeface="+mn-lt"/>
                <a:cs typeface="Arial"/>
              </a:rPr>
              <a:t>a domestic abuse advisory panel for survivors, residents and users of services in Newham to advise and support the CSP DA subgroup, building on the excellent co-production that took place as part of the strategy development</a:t>
            </a:r>
          </a:p>
          <a:p>
            <a:pPr lvl="0"/>
            <a:r>
              <a:rPr lang="en-GB" sz="1600" dirty="0">
                <a:latin typeface="+mn-lt"/>
                <a:cs typeface="Arial"/>
              </a:rPr>
              <a:t>Promotion of the Domestic abuse strategy and aligned domestic abuse publicity campaign – both internally and externally.</a:t>
            </a:r>
          </a:p>
          <a:p>
            <a:pPr lvl="0"/>
            <a:r>
              <a:rPr lang="en-GB" sz="1600" dirty="0" smtClean="0">
                <a:latin typeface="+mn-lt"/>
                <a:cs typeface="Arial"/>
              </a:rPr>
              <a:t>Established the </a:t>
            </a:r>
            <a:r>
              <a:rPr lang="en-GB" sz="1600" dirty="0">
                <a:latin typeface="+mn-lt"/>
                <a:cs typeface="Arial"/>
              </a:rPr>
              <a:t>perpetrator programme model for </a:t>
            </a:r>
            <a:r>
              <a:rPr lang="en-GB" sz="1600" dirty="0" smtClean="0">
                <a:latin typeface="+mn-lt"/>
                <a:cs typeface="Arial"/>
              </a:rPr>
              <a:t>Newham and review outcomes</a:t>
            </a:r>
            <a:endParaRPr lang="en-GB" sz="1600" dirty="0">
              <a:latin typeface="+mn-lt"/>
              <a:cs typeface="Arial"/>
            </a:endParaRPr>
          </a:p>
          <a:p>
            <a:pPr lvl="0"/>
            <a:r>
              <a:rPr lang="en-GB" sz="1600" dirty="0" smtClean="0">
                <a:latin typeface="+mn-lt"/>
                <a:cs typeface="Arial"/>
              </a:rPr>
              <a:t>Promote the three women’s </a:t>
            </a:r>
            <a:r>
              <a:rPr lang="en-GB" sz="1600" dirty="0">
                <a:latin typeface="+mn-lt"/>
                <a:cs typeface="Arial"/>
              </a:rPr>
              <a:t>hub for women exploited into selling sex</a:t>
            </a:r>
          </a:p>
          <a:p>
            <a:pPr lvl="0"/>
            <a:r>
              <a:rPr lang="en-GB" sz="1600" dirty="0" smtClean="0">
                <a:latin typeface="+mn-lt"/>
                <a:cs typeface="Arial"/>
              </a:rPr>
              <a:t>Implement the newly commissioned </a:t>
            </a:r>
            <a:r>
              <a:rPr lang="en-GB" sz="1600" dirty="0">
                <a:latin typeface="+mn-lt"/>
                <a:cs typeface="Arial"/>
              </a:rPr>
              <a:t>community domestic abuse service</a:t>
            </a:r>
          </a:p>
          <a:p>
            <a:r>
              <a:rPr lang="en-GB" sz="1600" dirty="0" smtClean="0">
                <a:latin typeface="+mn-lt"/>
                <a:cs typeface="Arial"/>
              </a:rPr>
              <a:t>Implement the co-produced </a:t>
            </a:r>
            <a:r>
              <a:rPr lang="en-GB" sz="1600" dirty="0">
                <a:latin typeface="+mn-lt"/>
                <a:cs typeface="Arial"/>
              </a:rPr>
              <a:t>sex </a:t>
            </a:r>
            <a:r>
              <a:rPr lang="en-GB" sz="1600" dirty="0" smtClean="0">
                <a:latin typeface="+mn-lt"/>
                <a:cs typeface="Arial"/>
              </a:rPr>
              <a:t>work strategy for </a:t>
            </a:r>
            <a:r>
              <a:rPr lang="en-GB" sz="1600" dirty="0">
                <a:latin typeface="+mn-lt"/>
                <a:cs typeface="Arial"/>
              </a:rPr>
              <a:t>the borough</a:t>
            </a:r>
            <a:r>
              <a:rPr lang="en-GB" sz="1600" dirty="0" smtClean="0">
                <a:latin typeface="+mn-lt"/>
                <a:cs typeface="Arial"/>
              </a:rPr>
              <a:t>.</a:t>
            </a:r>
          </a:p>
          <a:p>
            <a:r>
              <a:rPr lang="en-GB" sz="1600" dirty="0" smtClean="0">
                <a:latin typeface="+mn-lt"/>
                <a:cs typeface="Arial"/>
              </a:rPr>
              <a:t>Review the outcomes of the social value investment</a:t>
            </a:r>
            <a:endParaRPr lang="en-GB" sz="16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75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3519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F758717DFF44A8C2C0023C87ED0F7" ma:contentTypeVersion="8" ma:contentTypeDescription="Create a new document." ma:contentTypeScope="" ma:versionID="9efaf8d9cc77206af5f86dad8bb93277">
  <xsd:schema xmlns:xsd="http://www.w3.org/2001/XMLSchema" xmlns:xs="http://www.w3.org/2001/XMLSchema" xmlns:p="http://schemas.microsoft.com/office/2006/metadata/properties" xmlns:ns2="bbbab6f7-7512-47c4-980a-5a35810d9f0e" xmlns:ns3="6361206b-3f8a-4b08-978e-0d3652f38ba9" targetNamespace="http://schemas.microsoft.com/office/2006/metadata/properties" ma:root="true" ma:fieldsID="f4fe30e535b1fc5d5ee4b5f7590e7b11" ns2:_="" ns3:_="">
    <xsd:import namespace="bbbab6f7-7512-47c4-980a-5a35810d9f0e"/>
    <xsd:import namespace="6361206b-3f8a-4b08-978e-0d3652f38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ab6f7-7512-47c4-980a-5a35810d9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1206b-3f8a-4b08-978e-0d3652f38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A3341-F236-44AC-8F1E-EBBFF36F68CB}">
  <ds:schemaRefs>
    <ds:schemaRef ds:uri="bbbab6f7-7512-47c4-980a-5a35810d9f0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6361206b-3f8a-4b08-978e-0d3652f38ba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A63CFC-75D9-459A-AD26-CF3C5FA76C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ab6f7-7512-47c4-980a-5a35810d9f0e"/>
    <ds:schemaRef ds:uri="6361206b-3f8a-4b08-978e-0d3652f38b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6EC02E-B300-44A5-8737-FDE23E655B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1957</Words>
  <Application>Microsoft Office PowerPoint</Application>
  <PresentationFormat>Widescreen</PresentationFormat>
  <Paragraphs>312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Arial,Sans-Serif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Demand / Local Picture (2023-2024)</vt:lpstr>
      <vt:lpstr>PowerPoint Presentation</vt:lpstr>
      <vt:lpstr>PowerPoint Presentation</vt:lpstr>
      <vt:lpstr>Our Work Addressing Domestic Abuse</vt:lpstr>
      <vt:lpstr>Our Work Addressing Domestic Abuse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Inderjit Puaar</dc:creator>
  <cp:lastModifiedBy>Daniel Parsonage</cp:lastModifiedBy>
  <cp:revision>180</cp:revision>
  <dcterms:created xsi:type="dcterms:W3CDTF">2021-01-20T13:16:16Z</dcterms:created>
  <dcterms:modified xsi:type="dcterms:W3CDTF">2025-01-22T13:35:50Z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0x010100C75F758717DFF44A8C2C0023C87ED0F7</vt:lpwstr>
  </property>
</Properties>
</file>