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sldIdLst>
    <p:sldId id="295" r:id="rId5"/>
    <p:sldId id="310" r:id="rId6"/>
    <p:sldId id="297" r:id="rId7"/>
    <p:sldId id="311" r:id="rId8"/>
    <p:sldId id="301" r:id="rId9"/>
    <p:sldId id="299" r:id="rId10"/>
    <p:sldId id="313" r:id="rId11"/>
    <p:sldId id="312" r:id="rId12"/>
    <p:sldId id="307" r:id="rId13"/>
    <p:sldId id="309" r:id="rId14"/>
    <p:sldId id="31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3FB417F-0EA7-9F9F-2A07-AB9EECD49500}" name="Fiona Hackland" initials="FH" userId="S::fiona.hackland@newham.gov.uk::a0ab8199-343c-4741-99c7-10a4a7edb833" providerId="AD"/>
  <p188:author id="{C8405ED7-D1DD-A0D2-091F-F3CB5F4281E8}" name="Simon Reid" initials="SR" userId="S::simon.reid@newham.gov.uk::fe8851eb-2948-428d-b5b7-62377e27608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51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259E8D-0CEA-4ECE-A648-A2E0706B5503}" v="4" dt="2023-07-26T13:22:20.552"/>
    <p1510:client id="{2A89707C-9ED0-4445-B7C8-9D232AA941B9}" v="209" dt="2023-03-09T11:30:07.134"/>
    <p1510:client id="{2ACA036A-9DC8-4B36-9255-A2BE016A1E18}" v="18" dt="2023-03-09T18:57:03.928"/>
    <p1510:client id="{47EF0B5F-776A-494F-83F4-AAA8341AE1BF}" v="2" dt="2023-07-26T13:22:47.154"/>
    <p1510:client id="{49C5B60E-1369-474E-8F95-44CDD2082E78}" v="4" dt="2023-07-26T14:24:12.406"/>
    <p1510:client id="{80B29622-AAF8-46A7-A02A-D4DDE73980F2}" v="3" dt="2022-11-26T08:37:41.646"/>
    <p1510:client id="{C3FE3686-B251-4BC4-AE03-E6C1A7CCF1EE}" v="34" dt="2023-05-19T14:25:53.768"/>
    <p1510:client id="{FA47A0DF-EC2D-4855-8B69-A318F964B0B0}" v="3" dt="2023-07-26T13:23:54.7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3"/>
    <p:restoredTop sz="94694"/>
  </p:normalViewPr>
  <p:slideViewPr>
    <p:cSldViewPr snapToGrid="0" snapToObjects="1">
      <p:cViewPr varScale="1">
        <p:scale>
          <a:sx n="92" d="100"/>
          <a:sy n="92" d="100"/>
        </p:scale>
        <p:origin x="64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mon Reid" userId="S::simon.reid@newham.gov.uk::fe8851eb-2948-428d-b5b7-62377e27608e" providerId="AD" clId="Web-{80B29622-AAF8-46A7-A02A-D4DDE73980F2}"/>
    <pc:docChg chg="mod">
      <pc:chgData name="Simon Reid" userId="S::simon.reid@newham.gov.uk::fe8851eb-2948-428d-b5b7-62377e27608e" providerId="AD" clId="Web-{80B29622-AAF8-46A7-A02A-D4DDE73980F2}" dt="2022-11-26T08:37:41.646" v="2"/>
      <pc:docMkLst>
        <pc:docMk/>
      </pc:docMkLst>
      <pc:sldChg chg="addCm">
        <pc:chgData name="Simon Reid" userId="S::simon.reid@newham.gov.uk::fe8851eb-2948-428d-b5b7-62377e27608e" providerId="AD" clId="Web-{80B29622-AAF8-46A7-A02A-D4DDE73980F2}" dt="2022-11-26T08:37:41.646" v="2"/>
        <pc:sldMkLst>
          <pc:docMk/>
          <pc:sldMk cId="2851888180" sldId="297"/>
        </pc:sldMkLst>
      </pc:sldChg>
    </pc:docChg>
  </pc:docChgLst>
  <pc:docChgLst>
    <pc:chgData name="Fiona Hackland" userId="S::fiona.hackland@newham.gov.uk::a0ab8199-343c-4741-99c7-10a4a7edb833" providerId="AD" clId="Web-{2A89707C-9ED0-4445-B7C8-9D232AA941B9}"/>
    <pc:docChg chg="mod addSld delSld modSld">
      <pc:chgData name="Fiona Hackland" userId="S::fiona.hackland@newham.gov.uk::a0ab8199-343c-4741-99c7-10a4a7edb833" providerId="AD" clId="Web-{2A89707C-9ED0-4445-B7C8-9D232AA941B9}" dt="2023-03-09T11:30:07.134" v="207" actId="20577"/>
      <pc:docMkLst>
        <pc:docMk/>
      </pc:docMkLst>
      <pc:sldChg chg="addSp delSp modSp modCm">
        <pc:chgData name="Fiona Hackland" userId="S::fiona.hackland@newham.gov.uk::a0ab8199-343c-4741-99c7-10a4a7edb833" providerId="AD" clId="Web-{2A89707C-9ED0-4445-B7C8-9D232AA941B9}" dt="2023-03-09T11:18:19.778" v="90"/>
        <pc:sldMkLst>
          <pc:docMk/>
          <pc:sldMk cId="2851888180" sldId="297"/>
        </pc:sldMkLst>
        <pc:spChg chg="add del">
          <ac:chgData name="Fiona Hackland" userId="S::fiona.hackland@newham.gov.uk::a0ab8199-343c-4741-99c7-10a4a7edb833" providerId="AD" clId="Web-{2A89707C-9ED0-4445-B7C8-9D232AA941B9}" dt="2023-03-09T11:12:16.560" v="13"/>
          <ac:spMkLst>
            <pc:docMk/>
            <pc:sldMk cId="2851888180" sldId="297"/>
            <ac:spMk id="3" creationId="{00000000-0000-0000-0000-000000000000}"/>
          </ac:spMkLst>
        </pc:spChg>
        <pc:spChg chg="add del">
          <ac:chgData name="Fiona Hackland" userId="S::fiona.hackland@newham.gov.uk::a0ab8199-343c-4741-99c7-10a4a7edb833" providerId="AD" clId="Web-{2A89707C-9ED0-4445-B7C8-9D232AA941B9}" dt="2023-03-09T11:12:16.560" v="12"/>
          <ac:spMkLst>
            <pc:docMk/>
            <pc:sldMk cId="2851888180" sldId="297"/>
            <ac:spMk id="5" creationId="{00000000-0000-0000-0000-000000000000}"/>
          </ac:spMkLst>
        </pc:spChg>
        <pc:spChg chg="mod">
          <ac:chgData name="Fiona Hackland" userId="S::fiona.hackland@newham.gov.uk::a0ab8199-343c-4741-99c7-10a4a7edb833" providerId="AD" clId="Web-{2A89707C-9ED0-4445-B7C8-9D232AA941B9}" dt="2023-03-09T11:17:44.792" v="87" actId="20577"/>
          <ac:spMkLst>
            <pc:docMk/>
            <pc:sldMk cId="2851888180" sldId="297"/>
            <ac:spMk id="7" creationId="{33515546-5A1A-2B4E-B7B0-87C84241B9C1}"/>
          </ac:spMkLst>
        </pc:spChg>
        <pc:spChg chg="del">
          <ac:chgData name="Fiona Hackland" userId="S::fiona.hackland@newham.gov.uk::a0ab8199-343c-4741-99c7-10a4a7edb833" providerId="AD" clId="Web-{2A89707C-9ED0-4445-B7C8-9D232AA941B9}" dt="2023-03-09T11:16:34.993" v="60"/>
          <ac:spMkLst>
            <pc:docMk/>
            <pc:sldMk cId="2851888180" sldId="297"/>
            <ac:spMk id="8" creationId="{00000000-0000-0000-0000-000000000000}"/>
          </ac:spMkLst>
        </pc:spChg>
        <pc:spChg chg="mod">
          <ac:chgData name="Fiona Hackland" userId="S::fiona.hackland@newham.gov.uk::a0ab8199-343c-4741-99c7-10a4a7edb833" providerId="AD" clId="Web-{2A89707C-9ED0-4445-B7C8-9D232AA941B9}" dt="2023-03-09T11:16:42.602" v="64" actId="20577"/>
          <ac:spMkLst>
            <pc:docMk/>
            <pc:sldMk cId="2851888180" sldId="297"/>
            <ac:spMk id="9" creationId="{00000000-0000-0000-0000-000000000000}"/>
          </ac:spMkLst>
        </pc:spChg>
        <pc:graphicFrameChg chg="add del">
          <ac:chgData name="Fiona Hackland" userId="S::fiona.hackland@newham.gov.uk::a0ab8199-343c-4741-99c7-10a4a7edb833" providerId="AD" clId="Web-{2A89707C-9ED0-4445-B7C8-9D232AA941B9}" dt="2023-03-09T11:12:29.514" v="15"/>
          <ac:graphicFrameMkLst>
            <pc:docMk/>
            <pc:sldMk cId="2851888180" sldId="297"/>
            <ac:graphicFrameMk id="10" creationId="{00000000-0000-0000-0000-000000000000}"/>
          </ac:graphicFrameMkLst>
        </pc:graphicFrameChg>
        <pc:graphicFrameChg chg="add del">
          <ac:chgData name="Fiona Hackland" userId="S::fiona.hackland@newham.gov.uk::a0ab8199-343c-4741-99c7-10a4a7edb833" providerId="AD" clId="Web-{2A89707C-9ED0-4445-B7C8-9D232AA941B9}" dt="2023-03-09T11:13:09" v="24"/>
          <ac:graphicFrameMkLst>
            <pc:docMk/>
            <pc:sldMk cId="2851888180" sldId="297"/>
            <ac:graphicFrameMk id="11" creationId="{00000000-0000-0000-0000-000000000000}"/>
          </ac:graphicFrameMkLst>
        </pc:graphicFrameChg>
        <pc:graphicFrameChg chg="mod">
          <ac:chgData name="Fiona Hackland" userId="S::fiona.hackland@newham.gov.uk::a0ab8199-343c-4741-99c7-10a4a7edb833" providerId="AD" clId="Web-{2A89707C-9ED0-4445-B7C8-9D232AA941B9}" dt="2023-03-09T11:17:18.448" v="72" actId="14100"/>
          <ac:graphicFrameMkLst>
            <pc:docMk/>
            <pc:sldMk cId="2851888180" sldId="297"/>
            <ac:graphicFrameMk id="12" creationId="{00000000-0000-0000-0000-000000000000}"/>
          </ac:graphicFrameMkLst>
        </pc:graphicFrameChg>
        <pc:picChg chg="mod">
          <ac:chgData name="Fiona Hackland" userId="S::fiona.hackland@newham.gov.uk::a0ab8199-343c-4741-99c7-10a4a7edb833" providerId="AD" clId="Web-{2A89707C-9ED0-4445-B7C8-9D232AA941B9}" dt="2023-03-09T11:17:07.728" v="70" actId="1076"/>
          <ac:picMkLst>
            <pc:docMk/>
            <pc:sldMk cId="2851888180" sldId="297"/>
            <ac:picMk id="4" creationId="{00000000-0000-0000-0000-00000000000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Fiona Hackland" userId="S::fiona.hackland@newham.gov.uk::a0ab8199-343c-4741-99c7-10a4a7edb833" providerId="AD" clId="Web-{2A89707C-9ED0-4445-B7C8-9D232AA941B9}" dt="2023-03-09T11:18:11.153" v="89"/>
              <pc2:cmMkLst xmlns:pc2="http://schemas.microsoft.com/office/powerpoint/2019/9/main/command">
                <pc:docMk/>
                <pc:sldMk cId="2851888180" sldId="297"/>
                <pc2:cmMk id="{C3F121CA-3660-40C6-9EBA-A61A7AD02684}"/>
              </pc2:cmMkLst>
              <pc226:cmRplyChg chg="add">
                <pc226:chgData name="Fiona Hackland" userId="S::fiona.hackland@newham.gov.uk::a0ab8199-343c-4741-99c7-10a4a7edb833" providerId="AD" clId="Web-{2A89707C-9ED0-4445-B7C8-9D232AA941B9}" dt="2023-03-09T11:18:11.153" v="89"/>
                <pc2:cmRplyMkLst xmlns:pc2="http://schemas.microsoft.com/office/powerpoint/2019/9/main/command">
                  <pc:docMk/>
                  <pc:sldMk cId="2851888180" sldId="297"/>
                  <pc2:cmMk id="{C3F121CA-3660-40C6-9EBA-A61A7AD02684}"/>
                  <pc2:cmRplyMk id="{7F18B8A1-3F67-456D-906C-2554BA5E2717}"/>
                </pc2:cmRplyMkLst>
              </pc226:cmRplyChg>
            </pc226:cmChg>
            <pc226:cmChg xmlns:pc226="http://schemas.microsoft.com/office/powerpoint/2022/06/main/command" chg="">
              <pc226:chgData name="Fiona Hackland" userId="S::fiona.hackland@newham.gov.uk::a0ab8199-343c-4741-99c7-10a4a7edb833" providerId="AD" clId="Web-{2A89707C-9ED0-4445-B7C8-9D232AA941B9}" dt="2023-03-09T11:18:19.778" v="90"/>
              <pc2:cmMkLst xmlns:pc2="http://schemas.microsoft.com/office/powerpoint/2019/9/main/command">
                <pc:docMk/>
                <pc:sldMk cId="2851888180" sldId="297"/>
                <pc2:cmMk id="{B6B2F2D2-B215-4C61-915F-F2950A0EDA20}"/>
              </pc2:cmMkLst>
              <pc226:cmRplyChg chg="add">
                <pc226:chgData name="Fiona Hackland" userId="S::fiona.hackland@newham.gov.uk::a0ab8199-343c-4741-99c7-10a4a7edb833" providerId="AD" clId="Web-{2A89707C-9ED0-4445-B7C8-9D232AA941B9}" dt="2023-03-09T11:18:19.778" v="90"/>
                <pc2:cmRplyMkLst xmlns:pc2="http://schemas.microsoft.com/office/powerpoint/2019/9/main/command">
                  <pc:docMk/>
                  <pc:sldMk cId="2851888180" sldId="297"/>
                  <pc2:cmMk id="{B6B2F2D2-B215-4C61-915F-F2950A0EDA20}"/>
                  <pc2:cmRplyMk id="{0F3AF41B-B156-4A7D-A035-D95D0CD2DFA1}"/>
                </pc2:cmRplyMkLst>
              </pc226:cmRplyChg>
            </pc226:cmChg>
          </p:ext>
        </pc:extLst>
      </pc:sldChg>
      <pc:sldChg chg="modSp">
        <pc:chgData name="Fiona Hackland" userId="S::fiona.hackland@newham.gov.uk::a0ab8199-343c-4741-99c7-10a4a7edb833" providerId="AD" clId="Web-{2A89707C-9ED0-4445-B7C8-9D232AA941B9}" dt="2023-03-09T11:22:24.225" v="138" actId="20577"/>
        <pc:sldMkLst>
          <pc:docMk/>
          <pc:sldMk cId="2256124919" sldId="301"/>
        </pc:sldMkLst>
        <pc:spChg chg="mod">
          <ac:chgData name="Fiona Hackland" userId="S::fiona.hackland@newham.gov.uk::a0ab8199-343c-4741-99c7-10a4a7edb833" providerId="AD" clId="Web-{2A89707C-9ED0-4445-B7C8-9D232AA941B9}" dt="2023-03-09T11:22:24.225" v="138" actId="20577"/>
          <ac:spMkLst>
            <pc:docMk/>
            <pc:sldMk cId="2256124919" sldId="301"/>
            <ac:spMk id="9" creationId="{00000000-0000-0000-0000-000000000000}"/>
          </ac:spMkLst>
        </pc:spChg>
      </pc:sldChg>
      <pc:sldChg chg="addSp delSp modSp del mod modClrScheme chgLayout">
        <pc:chgData name="Fiona Hackland" userId="S::fiona.hackland@newham.gov.uk::a0ab8199-343c-4741-99c7-10a4a7edb833" providerId="AD" clId="Web-{2A89707C-9ED0-4445-B7C8-9D232AA941B9}" dt="2023-03-09T11:28:08.817" v="187"/>
        <pc:sldMkLst>
          <pc:docMk/>
          <pc:sldMk cId="222250910" sldId="304"/>
        </pc:sldMkLst>
        <pc:spChg chg="add del mod ord">
          <ac:chgData name="Fiona Hackland" userId="S::fiona.hackland@newham.gov.uk::a0ab8199-343c-4741-99c7-10a4a7edb833" providerId="AD" clId="Web-{2A89707C-9ED0-4445-B7C8-9D232AA941B9}" dt="2023-03-09T11:23:55.745" v="144"/>
          <ac:spMkLst>
            <pc:docMk/>
            <pc:sldMk cId="222250910" sldId="304"/>
            <ac:spMk id="2" creationId="{AF9EAEC9-1013-872A-42AE-A9EC54E393CF}"/>
          </ac:spMkLst>
        </pc:spChg>
        <pc:spChg chg="add del mod ord">
          <ac:chgData name="Fiona Hackland" userId="S::fiona.hackland@newham.gov.uk::a0ab8199-343c-4741-99c7-10a4a7edb833" providerId="AD" clId="Web-{2A89707C-9ED0-4445-B7C8-9D232AA941B9}" dt="2023-03-09T11:23:55.745" v="144"/>
          <ac:spMkLst>
            <pc:docMk/>
            <pc:sldMk cId="222250910" sldId="304"/>
            <ac:spMk id="3" creationId="{44886E5B-5962-DF3C-9230-747E6434BCC2}"/>
          </ac:spMkLst>
        </pc:spChg>
        <pc:spChg chg="mod">
          <ac:chgData name="Fiona Hackland" userId="S::fiona.hackland@newham.gov.uk::a0ab8199-343c-4741-99c7-10a4a7edb833" providerId="AD" clId="Web-{2A89707C-9ED0-4445-B7C8-9D232AA941B9}" dt="2023-03-09T11:27:15.143" v="177" actId="20577"/>
          <ac:spMkLst>
            <pc:docMk/>
            <pc:sldMk cId="222250910" sldId="304"/>
            <ac:spMk id="7" creationId="{33515546-5A1A-2B4E-B7B0-87C84241B9C1}"/>
          </ac:spMkLst>
        </pc:spChg>
        <pc:spChg chg="mod">
          <ac:chgData name="Fiona Hackland" userId="S::fiona.hackland@newham.gov.uk::a0ab8199-343c-4741-99c7-10a4a7edb833" providerId="AD" clId="Web-{2A89707C-9ED0-4445-B7C8-9D232AA941B9}" dt="2023-03-09T11:24:52.450" v="150" actId="20577"/>
          <ac:spMkLst>
            <pc:docMk/>
            <pc:sldMk cId="222250910" sldId="304"/>
            <ac:spMk id="11" creationId="{00000000-0000-0000-0000-000000000000}"/>
          </ac:spMkLst>
        </pc:spChg>
      </pc:sldChg>
      <pc:sldChg chg="modSp">
        <pc:chgData name="Fiona Hackland" userId="S::fiona.hackland@newham.gov.uk::a0ab8199-343c-4741-99c7-10a4a7edb833" providerId="AD" clId="Web-{2A89707C-9ED0-4445-B7C8-9D232AA941B9}" dt="2023-03-09T11:30:07.134" v="207" actId="20577"/>
        <pc:sldMkLst>
          <pc:docMk/>
          <pc:sldMk cId="3444758610" sldId="307"/>
        </pc:sldMkLst>
        <pc:spChg chg="mod">
          <ac:chgData name="Fiona Hackland" userId="S::fiona.hackland@newham.gov.uk::a0ab8199-343c-4741-99c7-10a4a7edb833" providerId="AD" clId="Web-{2A89707C-9ED0-4445-B7C8-9D232AA941B9}" dt="2023-03-09T11:30:07.134" v="207" actId="20577"/>
          <ac:spMkLst>
            <pc:docMk/>
            <pc:sldMk cId="3444758610" sldId="307"/>
            <ac:spMk id="11" creationId="{00000000-0000-0000-0000-000000000000}"/>
          </ac:spMkLst>
        </pc:spChg>
      </pc:sldChg>
      <pc:sldChg chg="addSp delSp modSp new">
        <pc:chgData name="Fiona Hackland" userId="S::fiona.hackland@newham.gov.uk::a0ab8199-343c-4741-99c7-10a4a7edb833" providerId="AD" clId="Web-{2A89707C-9ED0-4445-B7C8-9D232AA941B9}" dt="2023-03-09T11:16:17.883" v="57" actId="1076"/>
        <pc:sldMkLst>
          <pc:docMk/>
          <pc:sldMk cId="9705364" sldId="311"/>
        </pc:sldMkLst>
        <pc:spChg chg="mod">
          <ac:chgData name="Fiona Hackland" userId="S::fiona.hackland@newham.gov.uk::a0ab8199-343c-4741-99c7-10a4a7edb833" providerId="AD" clId="Web-{2A89707C-9ED0-4445-B7C8-9D232AA941B9}" dt="2023-03-09T11:11:02.933" v="1" actId="20577"/>
          <ac:spMkLst>
            <pc:docMk/>
            <pc:sldMk cId="9705364" sldId="311"/>
            <ac:spMk id="2" creationId="{A7FBD706-ECDB-BBA7-2391-AEF2EA96EEFA}"/>
          </ac:spMkLst>
        </pc:spChg>
        <pc:spChg chg="mod">
          <ac:chgData name="Fiona Hackland" userId="S::fiona.hackland@newham.gov.uk::a0ab8199-343c-4741-99c7-10a4a7edb833" providerId="AD" clId="Web-{2A89707C-9ED0-4445-B7C8-9D232AA941B9}" dt="2023-03-09T11:13:50.595" v="30" actId="14100"/>
          <ac:spMkLst>
            <pc:docMk/>
            <pc:sldMk cId="9705364" sldId="311"/>
            <ac:spMk id="3" creationId="{1E3014C9-8C30-B9CA-628B-470594DC0AF5}"/>
          </ac:spMkLst>
        </pc:spChg>
        <pc:spChg chg="add del">
          <ac:chgData name="Fiona Hackland" userId="S::fiona.hackland@newham.gov.uk::a0ab8199-343c-4741-99c7-10a4a7edb833" providerId="AD" clId="Web-{2A89707C-9ED0-4445-B7C8-9D232AA941B9}" dt="2023-03-09T11:12:03.232" v="7"/>
          <ac:spMkLst>
            <pc:docMk/>
            <pc:sldMk cId="9705364" sldId="311"/>
            <ac:spMk id="4" creationId="{5D17035A-1FE0-29C7-8B2E-BCF49BD4D5F5}"/>
          </ac:spMkLst>
        </pc:spChg>
        <pc:spChg chg="add del">
          <ac:chgData name="Fiona Hackland" userId="S::fiona.hackland@newham.gov.uk::a0ab8199-343c-4741-99c7-10a4a7edb833" providerId="AD" clId="Web-{2A89707C-9ED0-4445-B7C8-9D232AA941B9}" dt="2023-03-09T11:12:03.232" v="7"/>
          <ac:spMkLst>
            <pc:docMk/>
            <pc:sldMk cId="9705364" sldId="311"/>
            <ac:spMk id="5" creationId="{609C3CDC-3B68-CA8B-2BCA-E8F26E2613AF}"/>
          </ac:spMkLst>
        </pc:spChg>
        <pc:spChg chg="add mod">
          <ac:chgData name="Fiona Hackland" userId="S::fiona.hackland@newham.gov.uk::a0ab8199-343c-4741-99c7-10a4a7edb833" providerId="AD" clId="Web-{2A89707C-9ED0-4445-B7C8-9D232AA941B9}" dt="2023-03-09T11:16:04.960" v="54" actId="1076"/>
          <ac:spMkLst>
            <pc:docMk/>
            <pc:sldMk cId="9705364" sldId="311"/>
            <ac:spMk id="6" creationId="{8FBC226F-DE4B-DC43-F6F5-7621D1658D56}"/>
          </ac:spMkLst>
        </pc:spChg>
        <pc:spChg chg="add mod">
          <ac:chgData name="Fiona Hackland" userId="S::fiona.hackland@newham.gov.uk::a0ab8199-343c-4741-99c7-10a4a7edb833" providerId="AD" clId="Web-{2A89707C-9ED0-4445-B7C8-9D232AA941B9}" dt="2023-03-09T11:16:13.242" v="56" actId="1076"/>
          <ac:spMkLst>
            <pc:docMk/>
            <pc:sldMk cId="9705364" sldId="311"/>
            <ac:spMk id="7" creationId="{BECE0A06-A336-AFA2-75D8-B4337C594BE2}"/>
          </ac:spMkLst>
        </pc:spChg>
        <pc:spChg chg="add mod">
          <ac:chgData name="Fiona Hackland" userId="S::fiona.hackland@newham.gov.uk::a0ab8199-343c-4741-99c7-10a4a7edb833" providerId="AD" clId="Web-{2A89707C-9ED0-4445-B7C8-9D232AA941B9}" dt="2023-03-09T11:15:19.115" v="49" actId="20577"/>
          <ac:spMkLst>
            <pc:docMk/>
            <pc:sldMk cId="9705364" sldId="311"/>
            <ac:spMk id="12" creationId="{92709216-3342-199E-C2E0-57241E0A4FE2}"/>
          </ac:spMkLst>
        </pc:spChg>
        <pc:spChg chg="add mod">
          <ac:chgData name="Fiona Hackland" userId="S::fiona.hackland@newham.gov.uk::a0ab8199-343c-4741-99c7-10a4a7edb833" providerId="AD" clId="Web-{2A89707C-9ED0-4445-B7C8-9D232AA941B9}" dt="2023-03-09T11:15:54.600" v="53"/>
          <ac:spMkLst>
            <pc:docMk/>
            <pc:sldMk cId="9705364" sldId="311"/>
            <ac:spMk id="14" creationId="{3BC02821-5E31-4DE2-9C18-B6D59BBF2AFD}"/>
          </ac:spMkLst>
        </pc:spChg>
        <pc:graphicFrameChg chg="add mod modGraphic">
          <ac:chgData name="Fiona Hackland" userId="S::fiona.hackland@newham.gov.uk::a0ab8199-343c-4741-99c7-10a4a7edb833" providerId="AD" clId="Web-{2A89707C-9ED0-4445-B7C8-9D232AA941B9}" dt="2023-03-09T11:16:09.664" v="55" actId="1076"/>
          <ac:graphicFrameMkLst>
            <pc:docMk/>
            <pc:sldMk cId="9705364" sldId="311"/>
            <ac:graphicFrameMk id="9" creationId="{37621C93-D81C-BC7A-1F45-DD8BED78A4EA}"/>
          </ac:graphicFrameMkLst>
        </pc:graphicFrameChg>
        <pc:graphicFrameChg chg="add mod modGraphic">
          <ac:chgData name="Fiona Hackland" userId="S::fiona.hackland@newham.gov.uk::a0ab8199-343c-4741-99c7-10a4a7edb833" providerId="AD" clId="Web-{2A89707C-9ED0-4445-B7C8-9D232AA941B9}" dt="2023-03-09T11:16:17.883" v="57" actId="1076"/>
          <ac:graphicFrameMkLst>
            <pc:docMk/>
            <pc:sldMk cId="9705364" sldId="311"/>
            <ac:graphicFrameMk id="11" creationId="{F0608966-F92F-4B31-794B-D739148A8B3B}"/>
          </ac:graphicFrameMkLst>
        </pc:graphicFrameChg>
      </pc:sldChg>
      <pc:sldChg chg="modSp new">
        <pc:chgData name="Fiona Hackland" userId="S::fiona.hackland@newham.gov.uk::a0ab8199-343c-4741-99c7-10a4a7edb833" providerId="AD" clId="Web-{2A89707C-9ED0-4445-B7C8-9D232AA941B9}" dt="2023-03-09T11:29:04.960" v="202" actId="1076"/>
        <pc:sldMkLst>
          <pc:docMk/>
          <pc:sldMk cId="52997700" sldId="312"/>
        </pc:sldMkLst>
        <pc:spChg chg="mod">
          <ac:chgData name="Fiona Hackland" userId="S::fiona.hackland@newham.gov.uk::a0ab8199-343c-4741-99c7-10a4a7edb833" providerId="AD" clId="Web-{2A89707C-9ED0-4445-B7C8-9D232AA941B9}" dt="2023-03-09T11:29:04.960" v="202" actId="1076"/>
          <ac:spMkLst>
            <pc:docMk/>
            <pc:sldMk cId="52997700" sldId="312"/>
            <ac:spMk id="2" creationId="{972ECD15-D98A-0F77-832D-A6AC6FA364C5}"/>
          </ac:spMkLst>
        </pc:spChg>
        <pc:spChg chg="mod">
          <ac:chgData name="Fiona Hackland" userId="S::fiona.hackland@newham.gov.uk::a0ab8199-343c-4741-99c7-10a4a7edb833" providerId="AD" clId="Web-{2A89707C-9ED0-4445-B7C8-9D232AA941B9}" dt="2023-03-09T11:28:39.584" v="197" actId="20577"/>
          <ac:spMkLst>
            <pc:docMk/>
            <pc:sldMk cId="52997700" sldId="312"/>
            <ac:spMk id="3" creationId="{B3809EC1-29F9-D092-5774-0233A6A142E3}"/>
          </ac:spMkLst>
        </pc:spChg>
      </pc:sldChg>
      <pc:sldChg chg="modSp new">
        <pc:chgData name="Fiona Hackland" userId="S::fiona.hackland@newham.gov.uk::a0ab8199-343c-4741-99c7-10a4a7edb833" providerId="AD" clId="Web-{2A89707C-9ED0-4445-B7C8-9D232AA941B9}" dt="2023-03-09T11:28:06.004" v="186" actId="20577"/>
        <pc:sldMkLst>
          <pc:docMk/>
          <pc:sldMk cId="3367089550" sldId="313"/>
        </pc:sldMkLst>
        <pc:spChg chg="mod">
          <ac:chgData name="Fiona Hackland" userId="S::fiona.hackland@newham.gov.uk::a0ab8199-343c-4741-99c7-10a4a7edb833" providerId="AD" clId="Web-{2A89707C-9ED0-4445-B7C8-9D232AA941B9}" dt="2023-03-09T11:27:45.285" v="181" actId="20577"/>
          <ac:spMkLst>
            <pc:docMk/>
            <pc:sldMk cId="3367089550" sldId="313"/>
            <ac:spMk id="2" creationId="{BF58649D-596A-64F9-BB62-0A3B156187D5}"/>
          </ac:spMkLst>
        </pc:spChg>
        <pc:spChg chg="mod">
          <ac:chgData name="Fiona Hackland" userId="S::fiona.hackland@newham.gov.uk::a0ab8199-343c-4741-99c7-10a4a7edb833" providerId="AD" clId="Web-{2A89707C-9ED0-4445-B7C8-9D232AA941B9}" dt="2023-03-09T11:28:06.004" v="186" actId="20577"/>
          <ac:spMkLst>
            <pc:docMk/>
            <pc:sldMk cId="3367089550" sldId="313"/>
            <ac:spMk id="3" creationId="{E1532E02-6DB7-0029-1EA1-79ED56BE51E8}"/>
          </ac:spMkLst>
        </pc:spChg>
      </pc:sldChg>
    </pc:docChg>
  </pc:docChgLst>
  <pc:docChgLst>
    <pc:chgData name="Fiona Hackland" userId="S::fiona.hackland@newham.gov.uk::a0ab8199-343c-4741-99c7-10a4a7edb833" providerId="AD" clId="Web-{C3FE3686-B251-4BC4-AE03-E6C1A7CCF1EE}"/>
    <pc:docChg chg="modSld">
      <pc:chgData name="Fiona Hackland" userId="S::fiona.hackland@newham.gov.uk::a0ab8199-343c-4741-99c7-10a4a7edb833" providerId="AD" clId="Web-{C3FE3686-B251-4BC4-AE03-E6C1A7CCF1EE}" dt="2023-05-19T14:25:53.768" v="33" actId="20577"/>
      <pc:docMkLst>
        <pc:docMk/>
      </pc:docMkLst>
      <pc:sldChg chg="modSp">
        <pc:chgData name="Fiona Hackland" userId="S::fiona.hackland@newham.gov.uk::a0ab8199-343c-4741-99c7-10a4a7edb833" providerId="AD" clId="Web-{C3FE3686-B251-4BC4-AE03-E6C1A7CCF1EE}" dt="2023-05-19T14:25:53.768" v="33" actId="20577"/>
        <pc:sldMkLst>
          <pc:docMk/>
          <pc:sldMk cId="3444758610" sldId="307"/>
        </pc:sldMkLst>
        <pc:spChg chg="mod">
          <ac:chgData name="Fiona Hackland" userId="S::fiona.hackland@newham.gov.uk::a0ab8199-343c-4741-99c7-10a4a7edb833" providerId="AD" clId="Web-{C3FE3686-B251-4BC4-AE03-E6C1A7CCF1EE}" dt="2023-05-19T14:25:53.768" v="33" actId="20577"/>
          <ac:spMkLst>
            <pc:docMk/>
            <pc:sldMk cId="3444758610" sldId="307"/>
            <ac:spMk id="11" creationId="{00000000-0000-0000-0000-000000000000}"/>
          </ac:spMkLst>
        </pc:spChg>
      </pc:sldChg>
      <pc:sldChg chg="modSp">
        <pc:chgData name="Fiona Hackland" userId="S::fiona.hackland@newham.gov.uk::a0ab8199-343c-4741-99c7-10a4a7edb833" providerId="AD" clId="Web-{C3FE3686-B251-4BC4-AE03-E6C1A7CCF1EE}" dt="2023-05-19T14:24:24.703" v="6" actId="20577"/>
        <pc:sldMkLst>
          <pc:docMk/>
          <pc:sldMk cId="2997035549" sldId="310"/>
        </pc:sldMkLst>
        <pc:spChg chg="mod">
          <ac:chgData name="Fiona Hackland" userId="S::fiona.hackland@newham.gov.uk::a0ab8199-343c-4741-99c7-10a4a7edb833" providerId="AD" clId="Web-{C3FE3686-B251-4BC4-AE03-E6C1A7CCF1EE}" dt="2023-05-19T14:24:24.703" v="6" actId="20577"/>
          <ac:spMkLst>
            <pc:docMk/>
            <pc:sldMk cId="2997035549" sldId="310"/>
            <ac:spMk id="9" creationId="{00000000-0000-0000-0000-000000000000}"/>
          </ac:spMkLst>
        </pc:spChg>
      </pc:sldChg>
    </pc:docChg>
  </pc:docChgLst>
  <pc:docChgLst>
    <pc:chgData name="James Anderton" userId="S::james.anderton@newham.gov.uk::c6fe4981-4aba-4178-989d-705162fcb416" providerId="AD" clId="Web-{FA47A0DF-EC2D-4855-8B69-A318F964B0B0}"/>
    <pc:docChg chg="modSld">
      <pc:chgData name="James Anderton" userId="S::james.anderton@newham.gov.uk::c6fe4981-4aba-4178-989d-705162fcb416" providerId="AD" clId="Web-{FA47A0DF-EC2D-4855-8B69-A318F964B0B0}" dt="2023-07-26T13:23:54.752" v="1" actId="20577"/>
      <pc:docMkLst>
        <pc:docMk/>
      </pc:docMkLst>
      <pc:sldChg chg="modSp">
        <pc:chgData name="James Anderton" userId="S::james.anderton@newham.gov.uk::c6fe4981-4aba-4178-989d-705162fcb416" providerId="AD" clId="Web-{FA47A0DF-EC2D-4855-8B69-A318F964B0B0}" dt="2023-07-26T13:23:54.752" v="1" actId="20577"/>
        <pc:sldMkLst>
          <pc:docMk/>
          <pc:sldMk cId="4015857056" sldId="295"/>
        </pc:sldMkLst>
        <pc:spChg chg="mod">
          <ac:chgData name="James Anderton" userId="S::james.anderton@newham.gov.uk::c6fe4981-4aba-4178-989d-705162fcb416" providerId="AD" clId="Web-{FA47A0DF-EC2D-4855-8B69-A318F964B0B0}" dt="2023-07-26T13:23:54.752" v="1" actId="20577"/>
          <ac:spMkLst>
            <pc:docMk/>
            <pc:sldMk cId="4015857056" sldId="295"/>
            <ac:spMk id="5" creationId="{00000000-0000-0000-0000-000000000000}"/>
          </ac:spMkLst>
        </pc:spChg>
      </pc:sldChg>
    </pc:docChg>
  </pc:docChgLst>
  <pc:docChgLst>
    <pc:chgData clId="Web-{2ACA036A-9DC8-4B36-9255-A2BE016A1E18}"/>
    <pc:docChg chg="modSld">
      <pc:chgData name="" userId="" providerId="" clId="Web-{2ACA036A-9DC8-4B36-9255-A2BE016A1E18}" dt="2023-03-09T18:56:51.287" v="6" actId="20577"/>
      <pc:docMkLst>
        <pc:docMk/>
      </pc:docMkLst>
      <pc:sldChg chg="modSp">
        <pc:chgData name="" userId="" providerId="" clId="Web-{2ACA036A-9DC8-4B36-9255-A2BE016A1E18}" dt="2023-03-09T18:56:51.287" v="6" actId="20577"/>
        <pc:sldMkLst>
          <pc:docMk/>
          <pc:sldMk cId="4015857056" sldId="295"/>
        </pc:sldMkLst>
        <pc:spChg chg="mod">
          <ac:chgData name="" userId="" providerId="" clId="Web-{2ACA036A-9DC8-4B36-9255-A2BE016A1E18}" dt="2023-03-09T18:56:51.287" v="6" actId="20577"/>
          <ac:spMkLst>
            <pc:docMk/>
            <pc:sldMk cId="4015857056" sldId="295"/>
            <ac:spMk id="5" creationId="{00000000-0000-0000-0000-000000000000}"/>
          </ac:spMkLst>
        </pc:spChg>
      </pc:sldChg>
    </pc:docChg>
  </pc:docChgLst>
  <pc:docChgLst>
    <pc:chgData name="James Anderton" userId="S::james.anderton@newham.gov.uk::c6fe4981-4aba-4178-989d-705162fcb416" providerId="AD" clId="Web-{47EF0B5F-776A-494F-83F4-AAA8341AE1BF}"/>
    <pc:docChg chg="">
      <pc:chgData name="James Anderton" userId="S::james.anderton@newham.gov.uk::c6fe4981-4aba-4178-989d-705162fcb416" providerId="AD" clId="Web-{47EF0B5F-776A-494F-83F4-AAA8341AE1BF}" dt="2023-07-26T13:22:47.154" v="1"/>
      <pc:docMkLst>
        <pc:docMk/>
      </pc:docMkLst>
      <pc:sldChg chg="delCm">
        <pc:chgData name="James Anderton" userId="S::james.anderton@newham.gov.uk::c6fe4981-4aba-4178-989d-705162fcb416" providerId="AD" clId="Web-{47EF0B5F-776A-494F-83F4-AAA8341AE1BF}" dt="2023-07-26T13:22:47.154" v="1"/>
        <pc:sldMkLst>
          <pc:docMk/>
          <pc:sldMk cId="2851888180" sldId="29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James Anderton" userId="S::james.anderton@newham.gov.uk::c6fe4981-4aba-4178-989d-705162fcb416" providerId="AD" clId="Web-{47EF0B5F-776A-494F-83F4-AAA8341AE1BF}" dt="2023-07-26T13:22:45.154" v="0"/>
              <pc2:cmMkLst xmlns:pc2="http://schemas.microsoft.com/office/powerpoint/2019/9/main/command">
                <pc:docMk/>
                <pc:sldMk cId="2851888180" sldId="297"/>
                <pc2:cmMk id="{C3F121CA-3660-40C6-9EBA-A61A7AD02684}"/>
              </pc2:cmMkLst>
            </pc226:cmChg>
            <pc226:cmChg xmlns:pc226="http://schemas.microsoft.com/office/powerpoint/2022/06/main/command" chg="del">
              <pc226:chgData name="James Anderton" userId="S::james.anderton@newham.gov.uk::c6fe4981-4aba-4178-989d-705162fcb416" providerId="AD" clId="Web-{47EF0B5F-776A-494F-83F4-AAA8341AE1BF}" dt="2023-07-26T13:22:47.154" v="1"/>
              <pc2:cmMkLst xmlns:pc2="http://schemas.microsoft.com/office/powerpoint/2019/9/main/command">
                <pc:docMk/>
                <pc:sldMk cId="2851888180" sldId="297"/>
                <pc2:cmMk id="{B6B2F2D2-B215-4C61-915F-F2950A0EDA20}"/>
              </pc2:cmMkLst>
            </pc226:cmChg>
          </p:ext>
        </pc:extLst>
      </pc:sldChg>
    </pc:docChg>
  </pc:docChgLst>
  <pc:docChgLst>
    <pc:chgData clId="Web-{49C5B60E-1369-474E-8F95-44CDD2082E78}"/>
    <pc:docChg chg="modSld">
      <pc:chgData name="" userId="" providerId="" clId="Web-{49C5B60E-1369-474E-8F95-44CDD2082E78}" dt="2023-07-26T14:23:55.295" v="0" actId="20577"/>
      <pc:docMkLst>
        <pc:docMk/>
      </pc:docMkLst>
      <pc:sldChg chg="modSp">
        <pc:chgData name="" userId="" providerId="" clId="Web-{49C5B60E-1369-474E-8F95-44CDD2082E78}" dt="2023-07-26T14:23:55.295" v="0" actId="20577"/>
        <pc:sldMkLst>
          <pc:docMk/>
          <pc:sldMk cId="4015857056" sldId="295"/>
        </pc:sldMkLst>
        <pc:spChg chg="mod">
          <ac:chgData name="" userId="" providerId="" clId="Web-{49C5B60E-1369-474E-8F95-44CDD2082E78}" dt="2023-07-26T14:23:55.295" v="0" actId="20577"/>
          <ac:spMkLst>
            <pc:docMk/>
            <pc:sldMk cId="4015857056" sldId="295"/>
            <ac:spMk id="5" creationId="{00000000-0000-0000-0000-000000000000}"/>
          </ac:spMkLst>
        </pc:spChg>
      </pc:sldChg>
    </pc:docChg>
  </pc:docChgLst>
  <pc:docChgLst>
    <pc:chgData name="James Anderton" userId="S::james.anderton@newham.gov.uk::c6fe4981-4aba-4178-989d-705162fcb416" providerId="AD" clId="Web-{23259E8D-0CEA-4ECE-A648-A2E0706B5503}"/>
    <pc:docChg chg="modSld">
      <pc:chgData name="James Anderton" userId="S::james.anderton@newham.gov.uk::c6fe4981-4aba-4178-989d-705162fcb416" providerId="AD" clId="Web-{23259E8D-0CEA-4ECE-A648-A2E0706B5503}" dt="2023-07-26T13:22:20.552" v="3" actId="20577"/>
      <pc:docMkLst>
        <pc:docMk/>
      </pc:docMkLst>
      <pc:sldChg chg="modSp">
        <pc:chgData name="James Anderton" userId="S::james.anderton@newham.gov.uk::c6fe4981-4aba-4178-989d-705162fcb416" providerId="AD" clId="Web-{23259E8D-0CEA-4ECE-A648-A2E0706B5503}" dt="2023-07-26T13:22:20.552" v="3" actId="20577"/>
        <pc:sldMkLst>
          <pc:docMk/>
          <pc:sldMk cId="4015857056" sldId="295"/>
        </pc:sldMkLst>
        <pc:spChg chg="mod">
          <ac:chgData name="James Anderton" userId="S::james.anderton@newham.gov.uk::c6fe4981-4aba-4178-989d-705162fcb416" providerId="AD" clId="Web-{23259E8D-0CEA-4ECE-A648-A2E0706B5503}" dt="2023-07-26T13:22:20.552" v="3" actId="20577"/>
          <ac:spMkLst>
            <pc:docMk/>
            <pc:sldMk cId="4015857056" sldId="295"/>
            <ac:spMk id="5" creationId="{00000000-0000-0000-0000-000000000000}"/>
          </ac:spMkLst>
        </pc:spChg>
      </pc:sldChg>
    </pc:docChg>
  </pc:docChgLst>
  <pc:docChgLst>
    <pc:chgData name="Fiona Hackland" userId="S::fiona.hackland@newham.gov.uk::a0ab8199-343c-4741-99c7-10a4a7edb833" providerId="AD" clId="Web-{2ACA036A-9DC8-4B36-9255-A2BE016A1E18}"/>
    <pc:docChg chg="modSld">
      <pc:chgData name="Fiona Hackland" userId="S::fiona.hackland@newham.gov.uk::a0ab8199-343c-4741-99c7-10a4a7edb833" providerId="AD" clId="Web-{2ACA036A-9DC8-4B36-9255-A2BE016A1E18}" dt="2023-03-09T18:57:03.491" v="9" actId="20577"/>
      <pc:docMkLst>
        <pc:docMk/>
      </pc:docMkLst>
      <pc:sldChg chg="modSp">
        <pc:chgData name="Fiona Hackland" userId="S::fiona.hackland@newham.gov.uk::a0ab8199-343c-4741-99c7-10a4a7edb833" providerId="AD" clId="Web-{2ACA036A-9DC8-4B36-9255-A2BE016A1E18}" dt="2023-03-09T18:57:03.491" v="9" actId="20577"/>
        <pc:sldMkLst>
          <pc:docMk/>
          <pc:sldMk cId="4015857056" sldId="295"/>
        </pc:sldMkLst>
        <pc:spChg chg="mod">
          <ac:chgData name="Fiona Hackland" userId="S::fiona.hackland@newham.gov.uk::a0ab8199-343c-4741-99c7-10a4a7edb833" providerId="AD" clId="Web-{2ACA036A-9DC8-4B36-9255-A2BE016A1E18}" dt="2023-03-09T18:57:03.491" v="9" actId="20577"/>
          <ac:spMkLst>
            <pc:docMk/>
            <pc:sldMk cId="4015857056" sldId="295"/>
            <ac:spMk id="5" creationId="{00000000-0000-0000-0000-000000000000}"/>
          </ac:spMkLst>
        </pc:spChg>
      </pc:sldChg>
    </pc:docChg>
  </pc:docChgLst>
  <pc:docChgLst>
    <pc:chgData name="James Anderton" userId="S::james.anderton@newham.gov.uk::c6fe4981-4aba-4178-989d-705162fcb416" providerId="AD" clId="Web-{49C5B60E-1369-474E-8F95-44CDD2082E78}"/>
    <pc:docChg chg="modSld">
      <pc:chgData name="James Anderton" userId="S::james.anderton@newham.gov.uk::c6fe4981-4aba-4178-989d-705162fcb416" providerId="AD" clId="Web-{49C5B60E-1369-474E-8F95-44CDD2082E78}" dt="2023-07-26T14:24:12.406" v="2" actId="1076"/>
      <pc:docMkLst>
        <pc:docMk/>
      </pc:docMkLst>
      <pc:sldChg chg="modSp">
        <pc:chgData name="James Anderton" userId="S::james.anderton@newham.gov.uk::c6fe4981-4aba-4178-989d-705162fcb416" providerId="AD" clId="Web-{49C5B60E-1369-474E-8F95-44CDD2082E78}" dt="2023-07-26T14:24:12.406" v="2" actId="1076"/>
        <pc:sldMkLst>
          <pc:docMk/>
          <pc:sldMk cId="4015857056" sldId="295"/>
        </pc:sldMkLst>
        <pc:spChg chg="mod">
          <ac:chgData name="James Anderton" userId="S::james.anderton@newham.gov.uk::c6fe4981-4aba-4178-989d-705162fcb416" providerId="AD" clId="Web-{49C5B60E-1369-474E-8F95-44CDD2082E78}" dt="2023-07-26T14:24:12.406" v="2" actId="1076"/>
          <ac:spMkLst>
            <pc:docMk/>
            <pc:sldMk cId="4015857056" sldId="295"/>
            <ac:spMk id="5" creationId="{00000000-0000-0000-0000-000000000000}"/>
          </ac:spMkLst>
        </pc:spChg>
      </pc:sldChg>
    </pc:docChg>
  </pc:docChgLst>
  <pc:docChgLst>
    <pc:chgData clId="Web-{FA47A0DF-EC2D-4855-8B69-A318F964B0B0}"/>
    <pc:docChg chg="modSld">
      <pc:chgData name="" userId="" providerId="" clId="Web-{FA47A0DF-EC2D-4855-8B69-A318F964B0B0}" dt="2023-07-26T13:23:51.033" v="0" actId="20577"/>
      <pc:docMkLst>
        <pc:docMk/>
      </pc:docMkLst>
      <pc:sldChg chg="modSp">
        <pc:chgData name="" userId="" providerId="" clId="Web-{FA47A0DF-EC2D-4855-8B69-A318F964B0B0}" dt="2023-07-26T13:23:51.033" v="0" actId="20577"/>
        <pc:sldMkLst>
          <pc:docMk/>
          <pc:sldMk cId="4015857056" sldId="295"/>
        </pc:sldMkLst>
        <pc:spChg chg="mod">
          <ac:chgData name="" userId="" providerId="" clId="Web-{FA47A0DF-EC2D-4855-8B69-A318F964B0B0}" dt="2023-07-26T13:23:51.033" v="0" actId="20577"/>
          <ac:spMkLst>
            <pc:docMk/>
            <pc:sldMk cId="4015857056" sldId="295"/>
            <ac:spMk id="5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lbnfilr003\lbndfs\AdultServices\CommissGovMarketMgt\Public%20Health\DA%20Strategy%202022\MOPAC%20Nov-21%20DA%20Dashboard%20Stat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000" b="0" dirty="0">
                <a:solidFill>
                  <a:srgbClr val="7030A0"/>
                </a:solidFill>
              </a:rPr>
              <a:t>DA</a:t>
            </a:r>
            <a:r>
              <a:rPr lang="en-GB" sz="1000" b="0" baseline="0" dirty="0">
                <a:solidFill>
                  <a:srgbClr val="7030A0"/>
                </a:solidFill>
              </a:rPr>
              <a:t> Incidents and Offences 4 Year Trend</a:t>
            </a:r>
            <a:endParaRPr lang="en-GB" sz="1000" b="0" dirty="0">
              <a:solidFill>
                <a:srgbClr val="7030A0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'DA In-Off 4 years'!$C$1</c:f>
              <c:strCache>
                <c:ptCount val="1"/>
                <c:pt idx="0">
                  <c:v>DA Incidents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'DA In-Off 4 years'!$B$2:$B$49</c:f>
              <c:numCache>
                <c:formatCode>mmm\-yy</c:formatCode>
                <c:ptCount val="48"/>
                <c:pt idx="0">
                  <c:v>44501</c:v>
                </c:pt>
                <c:pt idx="1">
                  <c:v>44470</c:v>
                </c:pt>
                <c:pt idx="2">
                  <c:v>44440</c:v>
                </c:pt>
                <c:pt idx="3">
                  <c:v>44409</c:v>
                </c:pt>
                <c:pt idx="4">
                  <c:v>44378</c:v>
                </c:pt>
                <c:pt idx="5">
                  <c:v>44348</c:v>
                </c:pt>
                <c:pt idx="6">
                  <c:v>44317</c:v>
                </c:pt>
                <c:pt idx="7">
                  <c:v>44287</c:v>
                </c:pt>
                <c:pt idx="8">
                  <c:v>44256</c:v>
                </c:pt>
                <c:pt idx="9">
                  <c:v>44228</c:v>
                </c:pt>
                <c:pt idx="10">
                  <c:v>44197</c:v>
                </c:pt>
                <c:pt idx="11">
                  <c:v>44166</c:v>
                </c:pt>
                <c:pt idx="12">
                  <c:v>44136</c:v>
                </c:pt>
                <c:pt idx="13">
                  <c:v>44105</c:v>
                </c:pt>
                <c:pt idx="14">
                  <c:v>44075</c:v>
                </c:pt>
                <c:pt idx="15">
                  <c:v>44044</c:v>
                </c:pt>
                <c:pt idx="16">
                  <c:v>44013</c:v>
                </c:pt>
                <c:pt idx="17">
                  <c:v>43983</c:v>
                </c:pt>
                <c:pt idx="18">
                  <c:v>43952</c:v>
                </c:pt>
                <c:pt idx="19">
                  <c:v>43922</c:v>
                </c:pt>
                <c:pt idx="20">
                  <c:v>43891</c:v>
                </c:pt>
                <c:pt idx="21">
                  <c:v>43862</c:v>
                </c:pt>
                <c:pt idx="22">
                  <c:v>43831</c:v>
                </c:pt>
                <c:pt idx="23">
                  <c:v>43800</c:v>
                </c:pt>
                <c:pt idx="24">
                  <c:v>43770</c:v>
                </c:pt>
                <c:pt idx="25">
                  <c:v>43739</c:v>
                </c:pt>
                <c:pt idx="26">
                  <c:v>43709</c:v>
                </c:pt>
                <c:pt idx="27">
                  <c:v>43678</c:v>
                </c:pt>
                <c:pt idx="28">
                  <c:v>43647</c:v>
                </c:pt>
                <c:pt idx="29">
                  <c:v>43617</c:v>
                </c:pt>
                <c:pt idx="30">
                  <c:v>43586</c:v>
                </c:pt>
                <c:pt idx="31">
                  <c:v>43556</c:v>
                </c:pt>
                <c:pt idx="32">
                  <c:v>43525</c:v>
                </c:pt>
                <c:pt idx="33">
                  <c:v>43497</c:v>
                </c:pt>
                <c:pt idx="34">
                  <c:v>43466</c:v>
                </c:pt>
                <c:pt idx="35">
                  <c:v>43435</c:v>
                </c:pt>
                <c:pt idx="36">
                  <c:v>43405</c:v>
                </c:pt>
                <c:pt idx="37">
                  <c:v>43374</c:v>
                </c:pt>
                <c:pt idx="38">
                  <c:v>43344</c:v>
                </c:pt>
                <c:pt idx="39">
                  <c:v>43313</c:v>
                </c:pt>
                <c:pt idx="40">
                  <c:v>43282</c:v>
                </c:pt>
                <c:pt idx="41">
                  <c:v>43252</c:v>
                </c:pt>
                <c:pt idx="42">
                  <c:v>43221</c:v>
                </c:pt>
                <c:pt idx="43">
                  <c:v>43191</c:v>
                </c:pt>
                <c:pt idx="44">
                  <c:v>43160</c:v>
                </c:pt>
                <c:pt idx="45">
                  <c:v>43132</c:v>
                </c:pt>
                <c:pt idx="46">
                  <c:v>43101</c:v>
                </c:pt>
                <c:pt idx="47">
                  <c:v>43070</c:v>
                </c:pt>
              </c:numCache>
            </c:numRef>
          </c:cat>
          <c:val>
            <c:numRef>
              <c:f>'DA In-Off 4 years'!$C$2:$C$49</c:f>
              <c:numCache>
                <c:formatCode>General</c:formatCode>
                <c:ptCount val="48"/>
                <c:pt idx="0">
                  <c:v>530</c:v>
                </c:pt>
                <c:pt idx="1">
                  <c:v>556</c:v>
                </c:pt>
                <c:pt idx="2">
                  <c:v>576</c:v>
                </c:pt>
                <c:pt idx="3">
                  <c:v>530</c:v>
                </c:pt>
                <c:pt idx="4">
                  <c:v>589</c:v>
                </c:pt>
                <c:pt idx="5">
                  <c:v>597</c:v>
                </c:pt>
                <c:pt idx="6">
                  <c:v>574</c:v>
                </c:pt>
                <c:pt idx="7">
                  <c:v>559</c:v>
                </c:pt>
                <c:pt idx="8">
                  <c:v>577</c:v>
                </c:pt>
                <c:pt idx="9">
                  <c:v>504</c:v>
                </c:pt>
                <c:pt idx="10">
                  <c:v>556</c:v>
                </c:pt>
                <c:pt idx="11">
                  <c:v>578</c:v>
                </c:pt>
                <c:pt idx="12">
                  <c:v>493</c:v>
                </c:pt>
                <c:pt idx="13">
                  <c:v>602</c:v>
                </c:pt>
                <c:pt idx="14">
                  <c:v>522</c:v>
                </c:pt>
                <c:pt idx="15">
                  <c:v>655</c:v>
                </c:pt>
                <c:pt idx="16">
                  <c:v>629</c:v>
                </c:pt>
                <c:pt idx="17">
                  <c:v>620</c:v>
                </c:pt>
                <c:pt idx="18">
                  <c:v>631</c:v>
                </c:pt>
                <c:pt idx="19">
                  <c:v>549</c:v>
                </c:pt>
                <c:pt idx="20">
                  <c:v>502</c:v>
                </c:pt>
                <c:pt idx="21">
                  <c:v>486</c:v>
                </c:pt>
                <c:pt idx="22">
                  <c:v>519</c:v>
                </c:pt>
                <c:pt idx="23">
                  <c:v>488</c:v>
                </c:pt>
                <c:pt idx="24">
                  <c:v>506</c:v>
                </c:pt>
                <c:pt idx="25">
                  <c:v>540</c:v>
                </c:pt>
                <c:pt idx="26">
                  <c:v>470</c:v>
                </c:pt>
                <c:pt idx="27">
                  <c:v>549</c:v>
                </c:pt>
                <c:pt idx="28">
                  <c:v>578</c:v>
                </c:pt>
                <c:pt idx="29">
                  <c:v>552</c:v>
                </c:pt>
                <c:pt idx="30">
                  <c:v>549</c:v>
                </c:pt>
                <c:pt idx="31">
                  <c:v>475</c:v>
                </c:pt>
                <c:pt idx="32">
                  <c:v>482</c:v>
                </c:pt>
                <c:pt idx="33">
                  <c:v>459</c:v>
                </c:pt>
                <c:pt idx="34">
                  <c:v>507</c:v>
                </c:pt>
                <c:pt idx="35">
                  <c:v>512</c:v>
                </c:pt>
                <c:pt idx="36">
                  <c:v>426</c:v>
                </c:pt>
                <c:pt idx="37">
                  <c:v>509</c:v>
                </c:pt>
                <c:pt idx="38">
                  <c:v>497</c:v>
                </c:pt>
                <c:pt idx="39">
                  <c:v>526</c:v>
                </c:pt>
                <c:pt idx="40">
                  <c:v>624</c:v>
                </c:pt>
                <c:pt idx="41">
                  <c:v>569</c:v>
                </c:pt>
                <c:pt idx="42">
                  <c:v>517</c:v>
                </c:pt>
                <c:pt idx="43">
                  <c:v>515</c:v>
                </c:pt>
                <c:pt idx="44">
                  <c:v>541</c:v>
                </c:pt>
                <c:pt idx="45">
                  <c:v>479</c:v>
                </c:pt>
                <c:pt idx="46">
                  <c:v>528</c:v>
                </c:pt>
                <c:pt idx="47">
                  <c:v>531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B97-4BDD-A5AD-7AE4284D7A3B}"/>
            </c:ext>
          </c:extLst>
        </c:ser>
        <c:ser>
          <c:idx val="1"/>
          <c:order val="1"/>
          <c:tx>
            <c:strRef>
              <c:f>'DA In-Off 4 years'!$D$1</c:f>
              <c:strCache>
                <c:ptCount val="1"/>
                <c:pt idx="0">
                  <c:v>DA Offences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'DA In-Off 4 years'!$B$2:$B$49</c:f>
              <c:numCache>
                <c:formatCode>mmm\-yy</c:formatCode>
                <c:ptCount val="48"/>
                <c:pt idx="0">
                  <c:v>44501</c:v>
                </c:pt>
                <c:pt idx="1">
                  <c:v>44470</c:v>
                </c:pt>
                <c:pt idx="2">
                  <c:v>44440</c:v>
                </c:pt>
                <c:pt idx="3">
                  <c:v>44409</c:v>
                </c:pt>
                <c:pt idx="4">
                  <c:v>44378</c:v>
                </c:pt>
                <c:pt idx="5">
                  <c:v>44348</c:v>
                </c:pt>
                <c:pt idx="6">
                  <c:v>44317</c:v>
                </c:pt>
                <c:pt idx="7">
                  <c:v>44287</c:v>
                </c:pt>
                <c:pt idx="8">
                  <c:v>44256</c:v>
                </c:pt>
                <c:pt idx="9">
                  <c:v>44228</c:v>
                </c:pt>
                <c:pt idx="10">
                  <c:v>44197</c:v>
                </c:pt>
                <c:pt idx="11">
                  <c:v>44166</c:v>
                </c:pt>
                <c:pt idx="12">
                  <c:v>44136</c:v>
                </c:pt>
                <c:pt idx="13">
                  <c:v>44105</c:v>
                </c:pt>
                <c:pt idx="14">
                  <c:v>44075</c:v>
                </c:pt>
                <c:pt idx="15">
                  <c:v>44044</c:v>
                </c:pt>
                <c:pt idx="16">
                  <c:v>44013</c:v>
                </c:pt>
                <c:pt idx="17">
                  <c:v>43983</c:v>
                </c:pt>
                <c:pt idx="18">
                  <c:v>43952</c:v>
                </c:pt>
                <c:pt idx="19">
                  <c:v>43922</c:v>
                </c:pt>
                <c:pt idx="20">
                  <c:v>43891</c:v>
                </c:pt>
                <c:pt idx="21">
                  <c:v>43862</c:v>
                </c:pt>
                <c:pt idx="22">
                  <c:v>43831</c:v>
                </c:pt>
                <c:pt idx="23">
                  <c:v>43800</c:v>
                </c:pt>
                <c:pt idx="24">
                  <c:v>43770</c:v>
                </c:pt>
                <c:pt idx="25">
                  <c:v>43739</c:v>
                </c:pt>
                <c:pt idx="26">
                  <c:v>43709</c:v>
                </c:pt>
                <c:pt idx="27">
                  <c:v>43678</c:v>
                </c:pt>
                <c:pt idx="28">
                  <c:v>43647</c:v>
                </c:pt>
                <c:pt idx="29">
                  <c:v>43617</c:v>
                </c:pt>
                <c:pt idx="30">
                  <c:v>43586</c:v>
                </c:pt>
                <c:pt idx="31">
                  <c:v>43556</c:v>
                </c:pt>
                <c:pt idx="32">
                  <c:v>43525</c:v>
                </c:pt>
                <c:pt idx="33">
                  <c:v>43497</c:v>
                </c:pt>
                <c:pt idx="34">
                  <c:v>43466</c:v>
                </c:pt>
                <c:pt idx="35">
                  <c:v>43435</c:v>
                </c:pt>
                <c:pt idx="36">
                  <c:v>43405</c:v>
                </c:pt>
                <c:pt idx="37">
                  <c:v>43374</c:v>
                </c:pt>
                <c:pt idx="38">
                  <c:v>43344</c:v>
                </c:pt>
                <c:pt idx="39">
                  <c:v>43313</c:v>
                </c:pt>
                <c:pt idx="40">
                  <c:v>43282</c:v>
                </c:pt>
                <c:pt idx="41">
                  <c:v>43252</c:v>
                </c:pt>
                <c:pt idx="42">
                  <c:v>43221</c:v>
                </c:pt>
                <c:pt idx="43">
                  <c:v>43191</c:v>
                </c:pt>
                <c:pt idx="44">
                  <c:v>43160</c:v>
                </c:pt>
                <c:pt idx="45">
                  <c:v>43132</c:v>
                </c:pt>
                <c:pt idx="46">
                  <c:v>43101</c:v>
                </c:pt>
                <c:pt idx="47">
                  <c:v>43070</c:v>
                </c:pt>
              </c:numCache>
            </c:numRef>
          </c:cat>
          <c:val>
            <c:numRef>
              <c:f>'DA In-Off 4 years'!$D$2:$D$49</c:f>
              <c:numCache>
                <c:formatCode>General</c:formatCode>
                <c:ptCount val="48"/>
                <c:pt idx="0">
                  <c:v>318</c:v>
                </c:pt>
                <c:pt idx="1">
                  <c:v>363</c:v>
                </c:pt>
                <c:pt idx="2">
                  <c:v>380</c:v>
                </c:pt>
                <c:pt idx="3">
                  <c:v>348</c:v>
                </c:pt>
                <c:pt idx="4">
                  <c:v>381</c:v>
                </c:pt>
                <c:pt idx="5">
                  <c:v>374</c:v>
                </c:pt>
                <c:pt idx="6">
                  <c:v>387</c:v>
                </c:pt>
                <c:pt idx="7">
                  <c:v>319</c:v>
                </c:pt>
                <c:pt idx="8">
                  <c:v>370</c:v>
                </c:pt>
                <c:pt idx="9">
                  <c:v>324</c:v>
                </c:pt>
                <c:pt idx="10">
                  <c:v>337</c:v>
                </c:pt>
                <c:pt idx="11">
                  <c:v>341</c:v>
                </c:pt>
                <c:pt idx="12">
                  <c:v>298</c:v>
                </c:pt>
                <c:pt idx="13">
                  <c:v>394</c:v>
                </c:pt>
                <c:pt idx="14">
                  <c:v>353</c:v>
                </c:pt>
                <c:pt idx="15">
                  <c:v>410</c:v>
                </c:pt>
                <c:pt idx="16">
                  <c:v>380</c:v>
                </c:pt>
                <c:pt idx="17">
                  <c:v>390</c:v>
                </c:pt>
                <c:pt idx="18">
                  <c:v>358</c:v>
                </c:pt>
                <c:pt idx="19">
                  <c:v>327</c:v>
                </c:pt>
                <c:pt idx="20">
                  <c:v>303</c:v>
                </c:pt>
                <c:pt idx="21">
                  <c:v>287</c:v>
                </c:pt>
                <c:pt idx="22">
                  <c:v>319</c:v>
                </c:pt>
                <c:pt idx="23">
                  <c:v>300</c:v>
                </c:pt>
                <c:pt idx="24">
                  <c:v>310</c:v>
                </c:pt>
                <c:pt idx="25">
                  <c:v>347</c:v>
                </c:pt>
                <c:pt idx="26">
                  <c:v>274</c:v>
                </c:pt>
                <c:pt idx="27">
                  <c:v>352</c:v>
                </c:pt>
                <c:pt idx="28">
                  <c:v>348</c:v>
                </c:pt>
                <c:pt idx="29">
                  <c:v>323</c:v>
                </c:pt>
                <c:pt idx="30">
                  <c:v>330</c:v>
                </c:pt>
                <c:pt idx="31">
                  <c:v>299</c:v>
                </c:pt>
                <c:pt idx="32">
                  <c:v>310</c:v>
                </c:pt>
                <c:pt idx="33">
                  <c:v>316</c:v>
                </c:pt>
                <c:pt idx="34">
                  <c:v>307</c:v>
                </c:pt>
                <c:pt idx="35">
                  <c:v>326</c:v>
                </c:pt>
                <c:pt idx="36">
                  <c:v>298</c:v>
                </c:pt>
                <c:pt idx="37">
                  <c:v>335</c:v>
                </c:pt>
                <c:pt idx="38">
                  <c:v>323</c:v>
                </c:pt>
                <c:pt idx="39">
                  <c:v>339</c:v>
                </c:pt>
                <c:pt idx="40">
                  <c:v>405</c:v>
                </c:pt>
                <c:pt idx="41">
                  <c:v>381</c:v>
                </c:pt>
                <c:pt idx="42">
                  <c:v>303</c:v>
                </c:pt>
                <c:pt idx="43">
                  <c:v>296</c:v>
                </c:pt>
                <c:pt idx="44">
                  <c:v>323</c:v>
                </c:pt>
                <c:pt idx="45">
                  <c:v>268</c:v>
                </c:pt>
                <c:pt idx="46">
                  <c:v>286</c:v>
                </c:pt>
                <c:pt idx="47">
                  <c:v>277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B97-4BDD-A5AD-7AE4284D7A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3462408"/>
        <c:axId val="483461096"/>
      </c:lineChart>
      <c:dateAx>
        <c:axId val="483462408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rgbClr val="7030A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3461096"/>
        <c:crosses val="autoZero"/>
        <c:auto val="1"/>
        <c:lblOffset val="100"/>
        <c:baseTimeUnit val="months"/>
      </c:dateAx>
      <c:valAx>
        <c:axId val="4834610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rgbClr val="7030A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3462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rgbClr val="7030A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1D48DD-4F80-5B40-BF41-4AC197BE70B6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0F5D85-AEA7-5D4F-BA07-20887C1C8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637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0F5D85-AEA7-5D4F-BA07-20887C1C8F3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97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0F5D85-AEA7-5D4F-BA07-20887C1C8F3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7796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0F5D85-AEA7-5D4F-BA07-20887C1C8F3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148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0F5D85-AEA7-5D4F-BA07-20887C1C8F3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0969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0F5D85-AEA7-5D4F-BA07-20887C1C8F3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2999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0F5D85-AEA7-5D4F-BA07-20887C1C8F3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63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0F5D85-AEA7-5D4F-BA07-20887C1C8F3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856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29F93-5E18-934F-AF0E-345210A80E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B5346A-7C90-4642-86ED-A517CDD26A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E8799B-4847-D14C-8628-6770B3322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0B369-04A0-CB41-B1B1-435926D6B287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43BA76-D010-424F-88E5-29D037406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EC528F-98F1-824F-B007-57F020352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37CE-67AD-F14C-9ED6-C8B55F0B6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5856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FEC2F-9F4E-164E-AA07-EED0E1438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6C2C07-F5BC-504D-8724-38C7A8F7BB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5460CF-8488-6742-9DDE-9DED3893D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0B369-04A0-CB41-B1B1-435926D6B287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ADF48E-3CAB-424A-BED9-55997F6B3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5CF21C-C844-3F42-8F8B-C43C12404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37CE-67AD-F14C-9ED6-C8B55F0B6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30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2A273A-FFC1-C947-9D68-113FC3C287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D9B404-434B-E040-AD7D-AC62FD08CE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095D60-9836-5B46-92EF-BB9417B9B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0B369-04A0-CB41-B1B1-435926D6B287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C78A3B-04A3-254D-8CBE-1792D8069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0ABEAE-525C-DC41-B77B-C09305920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37CE-67AD-F14C-9ED6-C8B55F0B6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316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5304F-491F-894A-B780-CB45C4286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AB9FEA-3F7B-334A-A19E-35561A04CC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818F31-552E-6D4F-90E4-2882D26A3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0B369-04A0-CB41-B1B1-435926D6B287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F71A79-F160-C040-A73D-2CA80CC9A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64569F-395E-ED42-B521-37DF89C87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37CE-67AD-F14C-9ED6-C8B55F0B6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76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51AF1-E120-EB45-94EF-804F8A422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4A91A8-D715-2949-B56E-3CF1DE593F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BBFB75-3F98-0A40-82F6-0DA9E5DC5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0B369-04A0-CB41-B1B1-435926D6B287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8F56C-7C4D-AA4D-B9C7-47454BB17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E795E7-6D3E-E34C-A64D-8A031B928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37CE-67AD-F14C-9ED6-C8B55F0B6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993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03595-310F-684A-A0C5-EADCB1019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CF4554-1210-CB47-9788-38F7BA7885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D6857-1279-444F-96FF-E5ED583EB5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7EC20C-2CE9-F84A-860B-E9C1450AE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0B369-04A0-CB41-B1B1-435926D6B287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829EB3-6759-5140-AE76-B1FDE89D7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090489-9471-DB48-9871-601167770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37CE-67AD-F14C-9ED6-C8B55F0B6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719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2DB54-877E-4E49-96F7-46F4B439C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324AB5-2C84-C34C-A551-4DB2BBAF55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4BE9EA-76E8-E34A-852E-30A0547B62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B95045-8E22-1341-A515-1D2A1ED945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4BA746-D64B-3042-BE01-E085DAB7B5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458790-0AE2-9141-9F6B-AC7800774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0B369-04A0-CB41-B1B1-435926D6B287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2799A3-EBD1-5C48-840A-2340039A7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5E4E75-57CF-414C-A4EF-ED50E1BCF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37CE-67AD-F14C-9ED6-C8B55F0B6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10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A45CA-63F6-4348-ADC1-F5B173104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AD5D13-5EEA-694C-8EFC-61B624F51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0B369-04A0-CB41-B1B1-435926D6B287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8E3F17-9D2F-944E-9EFD-FA94DF787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42F35B-728E-9541-9AB8-E724A8D36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37CE-67AD-F14C-9ED6-C8B55F0B6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810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CF4973-FE01-E144-974C-348781D82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0B369-04A0-CB41-B1B1-435926D6B287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A6326B-1B8A-9F4D-BDBA-CE23DF37B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D0882B-EDA9-CD40-AEA6-BD604E877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37CE-67AD-F14C-9ED6-C8B55F0B6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230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93AB6-7032-0C42-B5E1-655DB607D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24968-D17F-B34E-9E50-01A6C55BAB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92C218-40EB-3A4F-A9EC-6CCE27A413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8B91E4-5416-AC4F-83EF-8E272799F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0B369-04A0-CB41-B1B1-435926D6B287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C0A02C-B4FD-9E46-B70A-003CDE7BA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B4F8B1-9EC3-DB49-B81E-2282B9C04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37CE-67AD-F14C-9ED6-C8B55F0B6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943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5194E-5048-5D41-80ED-1BB516B58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F91F99-1662-0F4E-AF8D-709E967F1C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516C5E-D4E5-864B-8124-F47435E45D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36E3A6-DDFF-8C46-9265-912577A70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0B369-04A0-CB41-B1B1-435926D6B287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6D9684-BF27-104E-BE31-311F529EA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F46E76-3CFB-DB45-8C7C-E9C3585DA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37CE-67AD-F14C-9ED6-C8B55F0B6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431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38B72F-6788-F741-870E-8D350F45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0A8FF8-433B-B344-B21C-4D8F2A235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8A31FE-AEE9-4A42-A5BA-E0E4BDFB32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0B369-04A0-CB41-B1B1-435926D6B287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8C10DA-531B-4F4F-AAD5-DDC2FBF00D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17C0D0-663A-7F49-B5D8-E98C786C5F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437CE-67AD-F14C-9ED6-C8B55F0B62B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E19EB98B-0A27-AF44-85F7-DEB8EECD4E6F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14377"/>
            <a:ext cx="12192000" cy="684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779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ewham.gov.uk/downloads/file/5313/newham-domestic-abuse-strategy-2022-2025-fina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14321" y="1712545"/>
            <a:ext cx="11357811" cy="35924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Market Position Statement </a:t>
            </a:r>
            <a:r>
              <a:rPr lang="en-GB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cs typeface="Arial"/>
              </a:rPr>
              <a:t>Domestic Abuse &amp; Sexual 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cs typeface="Arial"/>
              </a:rPr>
              <a:t>Violence</a:t>
            </a:r>
            <a:r>
              <a:rPr lang="en-GB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4000" dirty="0">
              <a:solidFill>
                <a:srgbClr val="7030A0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en-GB" sz="3600" dirty="0" smtClean="0">
                <a:latin typeface="Arial"/>
                <a:cs typeface="Arial"/>
              </a:rPr>
              <a:t>December</a:t>
            </a:r>
            <a:r>
              <a:rPr lang="en-GB" sz="3600" dirty="0" smtClean="0">
                <a:latin typeface="Arial"/>
                <a:cs typeface="Arial"/>
              </a:rPr>
              <a:t> </a:t>
            </a:r>
            <a:r>
              <a:rPr lang="en-GB" sz="3600" dirty="0" smtClean="0">
                <a:latin typeface="Arial"/>
                <a:cs typeface="Arial"/>
              </a:rPr>
              <a:t>2024</a:t>
            </a:r>
            <a:endParaRPr lang="en-GB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015857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86925E2-D7C4-0D44-A971-F83E62971714}"/>
              </a:ext>
            </a:extLst>
          </p:cNvPr>
          <p:cNvSpPr txBox="1">
            <a:spLocks/>
          </p:cNvSpPr>
          <p:nvPr/>
        </p:nvSpPr>
        <p:spPr>
          <a:xfrm>
            <a:off x="392723" y="1536633"/>
            <a:ext cx="11361955" cy="45552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3515546-5A1A-2B4E-B7B0-87C84241B9C1}"/>
              </a:ext>
            </a:extLst>
          </p:cNvPr>
          <p:cNvSpPr txBox="1">
            <a:spLocks/>
          </p:cNvSpPr>
          <p:nvPr/>
        </p:nvSpPr>
        <p:spPr>
          <a:xfrm>
            <a:off x="454508" y="419747"/>
            <a:ext cx="10993075" cy="7634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Gaps / Opportunities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628650" y="1825625"/>
            <a:ext cx="932424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endParaRPr lang="en-GB" sz="1600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81050" y="1978025"/>
            <a:ext cx="932424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GB" sz="1600" dirty="0">
                <a:solidFill>
                  <a:prstClr val="black"/>
                </a:solidFill>
                <a:latin typeface="+mn-lt"/>
              </a:rPr>
              <a:t>‘safe spaces’ </a:t>
            </a:r>
            <a:r>
              <a:rPr lang="en-GB" sz="1600" dirty="0" smtClean="0">
                <a:solidFill>
                  <a:prstClr val="black"/>
                </a:solidFill>
                <a:latin typeface="+mn-lt"/>
              </a:rPr>
              <a:t>for sex workers </a:t>
            </a:r>
            <a:r>
              <a:rPr lang="en-GB" sz="1600" dirty="0">
                <a:solidFill>
                  <a:prstClr val="black"/>
                </a:solidFill>
                <a:latin typeface="+mn-lt"/>
              </a:rPr>
              <a:t>to access support for domestic </a:t>
            </a:r>
            <a:r>
              <a:rPr lang="en-GB" sz="1600" dirty="0" smtClean="0">
                <a:solidFill>
                  <a:prstClr val="black"/>
                </a:solidFill>
                <a:latin typeface="+mn-lt"/>
              </a:rPr>
              <a:t>abuse, substance misuse, and holistic needs</a:t>
            </a:r>
            <a:endParaRPr lang="en-GB" sz="1600" dirty="0">
              <a:solidFill>
                <a:prstClr val="black"/>
              </a:solidFill>
              <a:latin typeface="+mn-lt"/>
            </a:endParaRPr>
          </a:p>
          <a:p>
            <a:pPr lvl="0"/>
            <a:r>
              <a:rPr lang="en-GB" sz="1600" dirty="0">
                <a:solidFill>
                  <a:prstClr val="black"/>
                </a:solidFill>
                <a:latin typeface="+mn-lt"/>
              </a:rPr>
              <a:t>Wider culturally competent service provision in the community </a:t>
            </a:r>
            <a:r>
              <a:rPr lang="en-GB" sz="1600" dirty="0" smtClean="0">
                <a:solidFill>
                  <a:prstClr val="black"/>
                </a:solidFill>
                <a:latin typeface="+mn-lt"/>
              </a:rPr>
              <a:t>through investment in ‘by and for’ organisation, and community and religious groups</a:t>
            </a:r>
            <a:endParaRPr lang="en-GB" sz="1600" dirty="0">
              <a:solidFill>
                <a:prstClr val="black"/>
              </a:solidFill>
              <a:latin typeface="+mn-lt"/>
            </a:endParaRPr>
          </a:p>
          <a:p>
            <a:pPr lvl="0"/>
            <a:r>
              <a:rPr lang="en-GB" sz="1600" dirty="0" smtClean="0">
                <a:solidFill>
                  <a:prstClr val="black"/>
                </a:solidFill>
                <a:latin typeface="+mn-lt"/>
              </a:rPr>
              <a:t>Perpetrator programme outcome review</a:t>
            </a:r>
            <a:endParaRPr lang="en-GB" sz="1600" dirty="0">
              <a:solidFill>
                <a:prstClr val="black"/>
              </a:solidFill>
              <a:latin typeface="+mn-lt"/>
            </a:endParaRPr>
          </a:p>
          <a:p>
            <a:pPr lvl="0"/>
            <a:r>
              <a:rPr lang="en-GB" sz="1600" dirty="0" smtClean="0">
                <a:solidFill>
                  <a:prstClr val="black"/>
                </a:solidFill>
                <a:latin typeface="+mn-lt"/>
              </a:rPr>
              <a:t>Campaigning </a:t>
            </a:r>
            <a:r>
              <a:rPr lang="en-GB" sz="1600" dirty="0">
                <a:solidFill>
                  <a:prstClr val="black"/>
                </a:solidFill>
                <a:latin typeface="+mn-lt"/>
              </a:rPr>
              <a:t>and awareness raising in the </a:t>
            </a:r>
            <a:r>
              <a:rPr lang="en-GB" sz="1600" dirty="0" smtClean="0">
                <a:solidFill>
                  <a:prstClr val="black"/>
                </a:solidFill>
                <a:latin typeface="+mn-lt"/>
              </a:rPr>
              <a:t>community</a:t>
            </a:r>
          </a:p>
          <a:p>
            <a:pPr lvl="0"/>
            <a:r>
              <a:rPr lang="en-GB" sz="1600" dirty="0" smtClean="0">
                <a:solidFill>
                  <a:prstClr val="black"/>
                </a:solidFill>
                <a:latin typeface="+mn-lt"/>
              </a:rPr>
              <a:t>Training to prevent suicide by promoting DA training for frontline health workers</a:t>
            </a:r>
          </a:p>
          <a:p>
            <a:pPr lvl="0"/>
            <a:r>
              <a:rPr lang="en-GB" sz="1600" dirty="0" smtClean="0">
                <a:solidFill>
                  <a:prstClr val="black"/>
                </a:solidFill>
                <a:latin typeface="+mn-lt"/>
              </a:rPr>
              <a:t>Review of Domestic Abuse Related Deaths in </a:t>
            </a:r>
            <a:r>
              <a:rPr lang="en-GB" sz="1600" dirty="0" smtClean="0">
                <a:solidFill>
                  <a:prstClr val="black"/>
                </a:solidFill>
                <a:latin typeface="+mn-lt"/>
              </a:rPr>
              <a:t>partnership </a:t>
            </a:r>
            <a:endParaRPr lang="en-GB" sz="1600" dirty="0">
              <a:solidFill>
                <a:prstClr val="black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1626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86925E2-D7C4-0D44-A971-F83E62971714}"/>
              </a:ext>
            </a:extLst>
          </p:cNvPr>
          <p:cNvSpPr txBox="1">
            <a:spLocks/>
          </p:cNvSpPr>
          <p:nvPr/>
        </p:nvSpPr>
        <p:spPr>
          <a:xfrm>
            <a:off x="392723" y="1536633"/>
            <a:ext cx="11361955" cy="45552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3515546-5A1A-2B4E-B7B0-87C84241B9C1}"/>
              </a:ext>
            </a:extLst>
          </p:cNvPr>
          <p:cNvSpPr txBox="1">
            <a:spLocks/>
          </p:cNvSpPr>
          <p:nvPr/>
        </p:nvSpPr>
        <p:spPr>
          <a:xfrm>
            <a:off x="454508" y="419747"/>
            <a:ext cx="10993075" cy="7634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dirty="0" err="1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Achievments</a:t>
            </a:r>
            <a:r>
              <a:rPr lang="en-US" sz="40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/Priorities</a:t>
            </a:r>
            <a:endParaRPr lang="en-US" sz="40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628650" y="1825625"/>
            <a:ext cx="932424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endParaRPr lang="en-GB" sz="1600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81050" y="1978025"/>
            <a:ext cx="9324242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GB" sz="1600" b="1" dirty="0" smtClean="0">
                <a:solidFill>
                  <a:prstClr val="black"/>
                </a:solidFill>
                <a:latin typeface="+mn-lt"/>
              </a:rPr>
              <a:t>What we have successfully delivered in 24/25</a:t>
            </a:r>
          </a:p>
          <a:p>
            <a:r>
              <a:rPr lang="en-GB" sz="1600" dirty="0" smtClean="0">
                <a:solidFill>
                  <a:prstClr val="black"/>
                </a:solidFill>
                <a:latin typeface="+mn-lt"/>
              </a:rPr>
              <a:t>Implementation of two impactful perpetrator programmes (CIFA and Drive)</a:t>
            </a:r>
          </a:p>
          <a:p>
            <a:r>
              <a:rPr lang="en-GB" sz="1600" dirty="0" smtClean="0">
                <a:solidFill>
                  <a:prstClr val="black"/>
                </a:solidFill>
                <a:latin typeface="+mn-lt"/>
              </a:rPr>
              <a:t>Recommissioning of DA Community Services</a:t>
            </a:r>
          </a:p>
          <a:p>
            <a:r>
              <a:rPr lang="en-GB" sz="1600" dirty="0" smtClean="0">
                <a:solidFill>
                  <a:prstClr val="black"/>
                </a:solidFill>
                <a:latin typeface="+mn-lt"/>
              </a:rPr>
              <a:t>Development of Sex Work Strategy with a public health approach</a:t>
            </a:r>
          </a:p>
          <a:p>
            <a:r>
              <a:rPr lang="en-GB" sz="1600" dirty="0" smtClean="0">
                <a:solidFill>
                  <a:prstClr val="black"/>
                </a:solidFill>
                <a:latin typeface="+mn-lt"/>
              </a:rPr>
              <a:t>Safe Lives partnership review of the whole DA system to be concluded February ‘25</a:t>
            </a:r>
          </a:p>
          <a:p>
            <a:r>
              <a:rPr lang="en-GB" sz="1600" dirty="0" smtClean="0">
                <a:solidFill>
                  <a:prstClr val="black"/>
                </a:solidFill>
                <a:latin typeface="+mn-lt"/>
              </a:rPr>
              <a:t>Implemented counselling and family services at Refuge</a:t>
            </a:r>
          </a:p>
          <a:p>
            <a:r>
              <a:rPr lang="en-GB" sz="1600" dirty="0" smtClean="0">
                <a:solidFill>
                  <a:prstClr val="black"/>
                </a:solidFill>
                <a:latin typeface="+mn-lt"/>
              </a:rPr>
              <a:t>Implemente</a:t>
            </a:r>
            <a:r>
              <a:rPr lang="en-GB" sz="1600" dirty="0" smtClean="0">
                <a:solidFill>
                  <a:prstClr val="black"/>
                </a:solidFill>
                <a:latin typeface="+mn-lt"/>
              </a:rPr>
              <a:t>d a weekly MARAC in partnership with Met Police</a:t>
            </a:r>
          </a:p>
          <a:p>
            <a:r>
              <a:rPr lang="en-GB" sz="1600" dirty="0" smtClean="0">
                <a:solidFill>
                  <a:prstClr val="black"/>
                </a:solidFill>
                <a:latin typeface="+mn-lt"/>
              </a:rPr>
              <a:t>Review strategic oversight with implementation of </a:t>
            </a:r>
            <a:r>
              <a:rPr lang="en-GB" sz="1600" smtClean="0">
                <a:solidFill>
                  <a:prstClr val="black"/>
                </a:solidFill>
                <a:latin typeface="+mn-lt"/>
              </a:rPr>
              <a:t>DA partnership board</a:t>
            </a:r>
            <a:endParaRPr lang="en-GB" sz="1600" dirty="0" smtClean="0">
              <a:solidFill>
                <a:prstClr val="black"/>
              </a:solidFill>
              <a:latin typeface="+mn-lt"/>
            </a:endParaRPr>
          </a:p>
          <a:p>
            <a:endParaRPr lang="en-GB" sz="1600" dirty="0">
              <a:solidFill>
                <a:prstClr val="black"/>
              </a:solidFill>
              <a:latin typeface="+mn-lt"/>
            </a:endParaRPr>
          </a:p>
          <a:p>
            <a:pPr marL="0" indent="0">
              <a:buNone/>
            </a:pPr>
            <a:r>
              <a:rPr lang="en-GB" sz="1600" b="1" dirty="0" smtClean="0">
                <a:solidFill>
                  <a:prstClr val="black"/>
                </a:solidFill>
                <a:latin typeface="+mn-lt"/>
              </a:rPr>
              <a:t>What we plan to deliver in 25/26</a:t>
            </a:r>
          </a:p>
          <a:p>
            <a:r>
              <a:rPr lang="en-GB" sz="1600" dirty="0" smtClean="0">
                <a:solidFill>
                  <a:prstClr val="black"/>
                </a:solidFill>
                <a:latin typeface="+mn-lt"/>
              </a:rPr>
              <a:t>Fully co-produced partnership review of LBN’s DA Strategy Vision and Priorities</a:t>
            </a:r>
          </a:p>
          <a:p>
            <a:r>
              <a:rPr lang="en-GB" sz="1600" dirty="0" smtClean="0">
                <a:solidFill>
                  <a:prstClr val="black"/>
                </a:solidFill>
                <a:latin typeface="+mn-lt"/>
              </a:rPr>
              <a:t>Launch Sex Work Strategy with community engagement including people with lived experience</a:t>
            </a:r>
          </a:p>
          <a:p>
            <a:r>
              <a:rPr lang="en-GB" sz="1600" dirty="0" smtClean="0">
                <a:solidFill>
                  <a:prstClr val="black"/>
                </a:solidFill>
                <a:latin typeface="+mn-lt"/>
              </a:rPr>
              <a:t>Development a LBN staff HR Domestic Abuse Policy  </a:t>
            </a:r>
          </a:p>
          <a:p>
            <a:r>
              <a:rPr lang="en-GB" sz="1600" dirty="0" smtClean="0">
                <a:solidFill>
                  <a:prstClr val="black"/>
                </a:solidFill>
                <a:latin typeface="+mn-lt"/>
              </a:rPr>
              <a:t>Implement and launch new community DA service</a:t>
            </a:r>
          </a:p>
          <a:p>
            <a:pPr marL="0" indent="0">
              <a:buNone/>
            </a:pPr>
            <a:endParaRPr lang="en-GB" sz="1600" dirty="0">
              <a:solidFill>
                <a:prstClr val="black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9304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86925E2-D7C4-0D44-A971-F83E62971714}"/>
              </a:ext>
            </a:extLst>
          </p:cNvPr>
          <p:cNvSpPr txBox="1">
            <a:spLocks/>
          </p:cNvSpPr>
          <p:nvPr/>
        </p:nvSpPr>
        <p:spPr>
          <a:xfrm>
            <a:off x="392723" y="1536633"/>
            <a:ext cx="11361955" cy="45552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3515546-5A1A-2B4E-B7B0-87C84241B9C1}"/>
              </a:ext>
            </a:extLst>
          </p:cNvPr>
          <p:cNvSpPr txBox="1">
            <a:spLocks/>
          </p:cNvSpPr>
          <p:nvPr/>
        </p:nvSpPr>
        <p:spPr>
          <a:xfrm>
            <a:off x="454509" y="419747"/>
            <a:ext cx="8439576" cy="7634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Demand / Local Picture (</a:t>
            </a:r>
            <a:r>
              <a:rPr lang="en-US" sz="40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2023-2024)</a:t>
            </a:r>
            <a:endParaRPr lang="en-US" sz="40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23850" y="1510894"/>
            <a:ext cx="11430828" cy="48550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2000" noProof="0" dirty="0">
                <a:solidFill>
                  <a:sysClr val="windowText" lastClr="000000"/>
                </a:solidFill>
                <a:latin typeface="+mn-lt"/>
              </a:rPr>
              <a:t>Newham is third highest London borough for reported domestic abuse incidents and fourth highest for reported sexual violence</a:t>
            </a:r>
          </a:p>
          <a:p>
            <a:pPr>
              <a:defRPr/>
            </a:pPr>
            <a:r>
              <a:rPr kumimoji="0" lang="en-GB" sz="2000" i="0" strike="noStrike" kern="1200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In</a:t>
            </a:r>
            <a:r>
              <a:rPr kumimoji="0" lang="en-GB" sz="2000" i="0" strike="noStrike" kern="1200" cap="none" spc="0" normalizeH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sz="2000" i="0" strike="noStrike" kern="1200" cap="none" spc="0" normalizeH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2023-24, </a:t>
            </a:r>
            <a:r>
              <a:rPr kumimoji="0" lang="en-GB" sz="2000" i="0" strike="noStrike" kern="1200" cap="none" spc="0" normalizeH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our </a:t>
            </a:r>
            <a:r>
              <a:rPr kumimoji="0" lang="en-GB" sz="2000" i="0" strike="noStrike" kern="1200" cap="none" spc="0" normalizeH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community domestic abuse support services received over </a:t>
            </a:r>
            <a:r>
              <a:rPr lang="en-GB" sz="2000" dirty="0" smtClean="0">
                <a:latin typeface="+mn-lt"/>
              </a:rPr>
              <a:t>1359 </a:t>
            </a:r>
            <a:r>
              <a:rPr kumimoji="0" lang="en-GB" sz="2000" i="0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referrals </a:t>
            </a:r>
            <a:r>
              <a:rPr kumimoji="0" lang="en-GB" sz="2000" i="0" strike="noStrike" kern="1200" cap="none" spc="0" normalizeH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and directly supported </a:t>
            </a:r>
            <a:r>
              <a:rPr lang="en-GB" sz="2000" dirty="0" smtClean="0">
                <a:latin typeface="+mn-lt"/>
              </a:rPr>
              <a:t>over 800</a:t>
            </a:r>
            <a:r>
              <a:rPr kumimoji="0" lang="en-GB" sz="2000" i="0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sz="2000" i="0" strike="noStrike" kern="1200" cap="none" spc="0" normalizeH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survivors</a:t>
            </a:r>
          </a:p>
          <a:p>
            <a:pPr>
              <a:defRPr/>
            </a:pPr>
            <a:r>
              <a:rPr lang="en-GB" sz="2000" noProof="0" dirty="0">
                <a:solidFill>
                  <a:sysClr val="windowText" lastClr="000000"/>
                </a:solidFill>
                <a:latin typeface="+mn-lt"/>
              </a:rPr>
              <a:t>Our Multi-Agency Risk Assessment Conference (MARAC) </a:t>
            </a:r>
            <a:r>
              <a:rPr lang="en-GB" sz="2000" noProof="0" dirty="0" smtClean="0">
                <a:solidFill>
                  <a:sysClr val="windowText" lastClr="000000"/>
                </a:solidFill>
                <a:latin typeface="+mn-lt"/>
              </a:rPr>
              <a:t>heard 618 </a:t>
            </a:r>
            <a:r>
              <a:rPr lang="en-GB" sz="2000" noProof="0" dirty="0">
                <a:solidFill>
                  <a:sysClr val="windowText" lastClr="000000"/>
                </a:solidFill>
                <a:latin typeface="+mn-lt"/>
              </a:rPr>
              <a:t>cases</a:t>
            </a:r>
          </a:p>
          <a:p>
            <a:pPr>
              <a:defRPr/>
            </a:pPr>
            <a:r>
              <a:rPr lang="en-GB" sz="2000" baseline="0" noProof="0" dirty="0" smtClean="0">
                <a:solidFill>
                  <a:sysClr val="windowText" lastClr="000000"/>
                </a:solidFill>
                <a:latin typeface="+mn-lt"/>
              </a:rPr>
              <a:t>62</a:t>
            </a:r>
            <a:r>
              <a:rPr lang="en-GB" sz="2000" baseline="0" noProof="0" dirty="0">
                <a:solidFill>
                  <a:sysClr val="windowText" lastClr="000000"/>
                </a:solidFill>
                <a:latin typeface="+mn-lt"/>
              </a:rPr>
              <a:t>%</a:t>
            </a:r>
            <a:r>
              <a:rPr lang="en-GB" sz="2000" noProof="0" dirty="0">
                <a:solidFill>
                  <a:sysClr val="windowText" lastClr="000000"/>
                </a:solidFill>
                <a:latin typeface="+mn-lt"/>
              </a:rPr>
              <a:t> of children subject to a children protection plan have domestic abuse as a risk factor and one in five have no recourse to public funds (NRPF)</a:t>
            </a:r>
          </a:p>
          <a:p>
            <a:pPr>
              <a:defRPr/>
            </a:pPr>
            <a:r>
              <a:rPr lang="en-GB" sz="2000" baseline="0" noProof="0" dirty="0" smtClean="0">
                <a:solidFill>
                  <a:sysClr val="windowText" lastClr="000000"/>
                </a:solidFill>
                <a:latin typeface="+mn-lt"/>
              </a:rPr>
              <a:t>We currently have nine open Domestic</a:t>
            </a:r>
            <a:r>
              <a:rPr lang="en-GB" sz="2000" noProof="0" dirty="0" smtClean="0">
                <a:solidFill>
                  <a:sysClr val="windowText" lastClr="000000"/>
                </a:solidFill>
                <a:latin typeface="+mn-lt"/>
              </a:rPr>
              <a:t> Homicide Reviews</a:t>
            </a:r>
            <a:endParaRPr lang="en-GB" sz="2000" baseline="0" noProof="0" dirty="0" smtClean="0">
              <a:solidFill>
                <a:sysClr val="windowText" lastClr="000000"/>
              </a:solidFill>
              <a:latin typeface="+mn-lt"/>
            </a:endParaRPr>
          </a:p>
          <a:p>
            <a:pPr>
              <a:defRPr/>
            </a:pPr>
            <a:r>
              <a:rPr lang="en-GB" sz="2000" baseline="0" noProof="0" dirty="0" smtClean="0">
                <a:solidFill>
                  <a:sysClr val="windowText" lastClr="000000"/>
                </a:solidFill>
                <a:latin typeface="+mn-lt"/>
              </a:rPr>
              <a:t>Our </a:t>
            </a:r>
            <a:r>
              <a:rPr lang="en-GB" sz="2000" baseline="0" noProof="0" dirty="0">
                <a:solidFill>
                  <a:sysClr val="windowText" lastClr="000000"/>
                </a:solidFill>
                <a:latin typeface="+mn-lt"/>
              </a:rPr>
              <a:t>new</a:t>
            </a:r>
            <a:r>
              <a:rPr lang="en-GB" sz="2000" noProof="0" dirty="0">
                <a:solidFill>
                  <a:sysClr val="windowText" lastClr="000000"/>
                </a:solidFill>
                <a:latin typeface="+mn-lt"/>
              </a:rPr>
              <a:t> three-year domestic abuse strategy for the borough will deliver a public health whole borough community approach to tackling domestic abuse.  The strategy was co-produced with residents, survivors and domestic abuse organisations and included the views of perpetrators of domestic abuse.</a:t>
            </a:r>
            <a:endParaRPr kumimoji="0" lang="en-GB" sz="2000" i="0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5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035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86925E2-D7C4-0D44-A971-F83E62971714}"/>
              </a:ext>
            </a:extLst>
          </p:cNvPr>
          <p:cNvSpPr txBox="1">
            <a:spLocks/>
          </p:cNvSpPr>
          <p:nvPr/>
        </p:nvSpPr>
        <p:spPr>
          <a:xfrm>
            <a:off x="392723" y="1536633"/>
            <a:ext cx="11361955" cy="45552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3515546-5A1A-2B4E-B7B0-87C84241B9C1}"/>
              </a:ext>
            </a:extLst>
          </p:cNvPr>
          <p:cNvSpPr txBox="1">
            <a:spLocks/>
          </p:cNvSpPr>
          <p:nvPr/>
        </p:nvSpPr>
        <p:spPr>
          <a:xfrm>
            <a:off x="454509" y="419747"/>
            <a:ext cx="8439576" cy="7634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dirty="0">
                <a:solidFill>
                  <a:schemeClr val="bg1"/>
                </a:solidFill>
                <a:latin typeface="+mn-lt"/>
                <a:cs typeface="Arial"/>
              </a:rPr>
              <a:t>Demand / Local Picture Domestic Abuse Crime  (2021-2022)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23850" y="1510894"/>
            <a:ext cx="3098619" cy="48550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1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The Metropolitan Police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In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2023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-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2024, 6773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domestic abuse incidents were reported to The Police. 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Third highest in London.</a:t>
            </a:r>
            <a:endParaRPr lang="en-GB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cs typeface="Arial" panose="020B0604020202020204" pitchFamily="34" charset="0"/>
            </a:endParaRPr>
          </a:p>
          <a:p>
            <a:pPr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/>
              </a:rPr>
              <a:t>4073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/>
              </a:rPr>
              <a:t>of these reports were classified as offences.</a:t>
            </a:r>
            <a:r>
              <a:rPr lang="en-GB" sz="2000" dirty="0">
                <a:latin typeface="+mn-lt"/>
                <a:cs typeface="Arial"/>
              </a:rPr>
              <a:t>  </a:t>
            </a:r>
            <a:endParaRPr lang="en-GB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2000" dirty="0" smtClean="0">
                <a:latin typeface="+mn-lt"/>
                <a:cs typeface="Arial"/>
              </a:rPr>
              <a:t>36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/>
              </a:rPr>
              <a:t>%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/>
              </a:rPr>
              <a:t>of those who reported were male.</a:t>
            </a:r>
            <a:r>
              <a:rPr lang="en-GB" sz="2000" dirty="0">
                <a:latin typeface="+mn-lt"/>
                <a:cs typeface="Arial"/>
              </a:rPr>
              <a:t>  </a:t>
            </a:r>
            <a:endParaRPr lang="en-GB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/>
              </a:rPr>
              <a:t>12% of all survivors who reported domestic abuse are repeat victims</a:t>
            </a:r>
            <a:endParaRPr lang="en-GB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sz="2000" i="0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sz="5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30416" y="1359939"/>
            <a:ext cx="30034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7030A0"/>
                </a:solidFill>
              </a:rPr>
              <a:t>Source: MOPAC DA Dashboard</a:t>
            </a:r>
          </a:p>
        </p:txBody>
      </p:sp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0778989"/>
              </p:ext>
            </p:extLst>
          </p:nvPr>
        </p:nvGraphicFramePr>
        <p:xfrm>
          <a:off x="5251360" y="4284860"/>
          <a:ext cx="3881231" cy="1967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6228" y="1742058"/>
            <a:ext cx="3881231" cy="2190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88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BD706-ECDB-BBA7-2391-AEF2EA96E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Calibri"/>
                <a:cs typeface="Calibri"/>
              </a:rPr>
              <a:t>Demand / Local Picture (</a:t>
            </a:r>
            <a:r>
              <a:rPr lang="en-US" b="1" dirty="0" smtClean="0">
                <a:solidFill>
                  <a:schemeClr val="bg1"/>
                </a:solidFill>
                <a:latin typeface="Calibri"/>
                <a:cs typeface="Calibri"/>
              </a:rPr>
              <a:t>2023-2024)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014C9-8C30-B9CA-628B-470594DC0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6959"/>
            <a:ext cx="10515600" cy="4690004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BC226F-DE4B-DC43-F6F5-7621D1658D56}"/>
              </a:ext>
            </a:extLst>
          </p:cNvPr>
          <p:cNvSpPr/>
          <p:nvPr/>
        </p:nvSpPr>
        <p:spPr>
          <a:xfrm>
            <a:off x="3991777" y="1535846"/>
            <a:ext cx="3269405" cy="123880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r>
              <a:rPr lang="en-GB" sz="1100" b="1" u="sng" dirty="0">
                <a:solidFill>
                  <a:sysClr val="windowText" lastClr="000000"/>
                </a:solidFill>
              </a:rPr>
              <a:t>Multi-Agency Risk Assessment Conference (MARAC)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GB" sz="1100" b="1" dirty="0">
                <a:solidFill>
                  <a:sysClr val="windowText" lastClr="000000"/>
                </a:solidFill>
              </a:rPr>
              <a:t>497 cases heard in 12 months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GB" sz="1100" dirty="0">
                <a:solidFill>
                  <a:sysClr val="windowText" lastClr="000000"/>
                </a:solidFill>
              </a:rPr>
              <a:t>92% female survivors and 8% male survivors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GB" sz="1100" dirty="0">
                <a:solidFill>
                  <a:sysClr val="windowText" lastClr="000000"/>
                </a:solidFill>
              </a:rPr>
              <a:t>14% repeat cases (further domestic abuse reported within 12 months)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CE0A06-A336-AFA2-75D8-B4337C594BE2}"/>
              </a:ext>
            </a:extLst>
          </p:cNvPr>
          <p:cNvSpPr/>
          <p:nvPr/>
        </p:nvSpPr>
        <p:spPr>
          <a:xfrm>
            <a:off x="7827083" y="1539076"/>
            <a:ext cx="3672367" cy="12629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r>
              <a:rPr lang="en-GB" sz="1100" b="1" u="sng" dirty="0">
                <a:solidFill>
                  <a:sysClr val="windowText" lastClr="000000"/>
                </a:solidFill>
              </a:rPr>
              <a:t>Domestic Homicide Reviews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GB" sz="1100" dirty="0">
                <a:solidFill>
                  <a:sysClr val="windowText" lastClr="000000"/>
                </a:solidFill>
              </a:rPr>
              <a:t>Between 2011- </a:t>
            </a:r>
            <a:r>
              <a:rPr lang="en-GB" sz="1100" dirty="0" smtClean="0">
                <a:solidFill>
                  <a:sysClr val="windowText" lastClr="000000"/>
                </a:solidFill>
              </a:rPr>
              <a:t>2021 </a:t>
            </a:r>
            <a:r>
              <a:rPr lang="en-GB" sz="1100" dirty="0">
                <a:solidFill>
                  <a:sysClr val="windowText" lastClr="000000"/>
                </a:solidFill>
              </a:rPr>
              <a:t>Newham has completed 9 Domestic Homicide Reviews (DHR) in response to the murders of 9 people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GB" sz="1100" dirty="0">
                <a:solidFill>
                  <a:sysClr val="windowText" lastClr="000000"/>
                </a:solidFill>
              </a:rPr>
              <a:t>Between </a:t>
            </a:r>
            <a:r>
              <a:rPr lang="en-GB" sz="1100" dirty="0" smtClean="0">
                <a:solidFill>
                  <a:sysClr val="windowText" lastClr="000000"/>
                </a:solidFill>
              </a:rPr>
              <a:t>2021- 2024 </a:t>
            </a:r>
            <a:r>
              <a:rPr lang="en-GB" sz="1100" dirty="0">
                <a:solidFill>
                  <a:sysClr val="windowText" lastClr="000000"/>
                </a:solidFill>
              </a:rPr>
              <a:t>we have </a:t>
            </a:r>
            <a:r>
              <a:rPr lang="en-GB" sz="1100" b="1" dirty="0">
                <a:solidFill>
                  <a:sysClr val="windowText" lastClr="000000"/>
                </a:solidFill>
              </a:rPr>
              <a:t>9</a:t>
            </a:r>
            <a:r>
              <a:rPr lang="en-GB" sz="1100" b="1" dirty="0" smtClean="0">
                <a:solidFill>
                  <a:sysClr val="windowText" lastClr="000000"/>
                </a:solidFill>
              </a:rPr>
              <a:t> </a:t>
            </a:r>
            <a:r>
              <a:rPr lang="en-GB" sz="1100" b="1" dirty="0">
                <a:solidFill>
                  <a:sysClr val="windowText" lastClr="000000"/>
                </a:solidFill>
              </a:rPr>
              <a:t>further reviews open </a:t>
            </a:r>
            <a:r>
              <a:rPr lang="en-GB" sz="1100" dirty="0">
                <a:solidFill>
                  <a:sysClr val="windowText" lastClr="000000"/>
                </a:solidFill>
              </a:rPr>
              <a:t>in response to the murder of 8 people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7621C93-D81C-BC7A-1F45-DD8BED78A4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0479085"/>
              </p:ext>
            </p:extLst>
          </p:nvPr>
        </p:nvGraphicFramePr>
        <p:xfrm>
          <a:off x="3373581" y="2924256"/>
          <a:ext cx="4453503" cy="18515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0334">
                  <a:extLst>
                    <a:ext uri="{9D8B030D-6E8A-4147-A177-3AD203B41FA5}">
                      <a16:colId xmlns:a16="http://schemas.microsoft.com/office/drawing/2014/main" val="3969931178"/>
                    </a:ext>
                  </a:extLst>
                </a:gridCol>
                <a:gridCol w="795727">
                  <a:extLst>
                    <a:ext uri="{9D8B030D-6E8A-4147-A177-3AD203B41FA5}">
                      <a16:colId xmlns:a16="http://schemas.microsoft.com/office/drawing/2014/main" val="1747417051"/>
                    </a:ext>
                  </a:extLst>
                </a:gridCol>
                <a:gridCol w="718721">
                  <a:extLst>
                    <a:ext uri="{9D8B030D-6E8A-4147-A177-3AD203B41FA5}">
                      <a16:colId xmlns:a16="http://schemas.microsoft.com/office/drawing/2014/main" val="3129237342"/>
                    </a:ext>
                  </a:extLst>
                </a:gridCol>
                <a:gridCol w="718721">
                  <a:extLst>
                    <a:ext uri="{9D8B030D-6E8A-4147-A177-3AD203B41FA5}">
                      <a16:colId xmlns:a16="http://schemas.microsoft.com/office/drawing/2014/main" val="2962986739"/>
                    </a:ext>
                  </a:extLst>
                </a:gridCol>
              </a:tblGrid>
              <a:tr h="222703">
                <a:tc gridSpan="4">
                  <a:txBody>
                    <a:bodyPr/>
                    <a:lstStyle/>
                    <a:p>
                      <a:pPr algn="just" fontAlgn="base"/>
                      <a:r>
                        <a:rPr lang="en-GB" sz="800" u="none" strike="noStrike" dirty="0">
                          <a:effectLst/>
                        </a:rPr>
                        <a:t>MARAC</a:t>
                      </a:r>
                      <a:r>
                        <a:rPr lang="en-GB" sz="800" dirty="0">
                          <a:effectLst/>
                        </a:rPr>
                        <a:t>​</a:t>
                      </a:r>
                      <a:endParaRPr lang="en-GB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4970789"/>
                  </a:ext>
                </a:extLst>
              </a:tr>
              <a:tr h="296938">
                <a:tc>
                  <a:txBody>
                    <a:bodyPr/>
                    <a:lstStyle/>
                    <a:p>
                      <a:pPr algn="l" fontAlgn="base"/>
                      <a:r>
                        <a:rPr lang="en-GB" sz="800" u="none" strike="noStrike">
                          <a:effectLst/>
                        </a:rPr>
                        <a:t>Indicators</a:t>
                      </a:r>
                      <a:r>
                        <a:rPr lang="en-GB" sz="800">
                          <a:effectLst/>
                        </a:rPr>
                        <a:t>​</a:t>
                      </a:r>
                      <a:endParaRPr lang="en-GB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GB" sz="800" b="0" i="0" u="none" strike="noStrike" dirty="0" smtClean="0">
                          <a:solidFill>
                            <a:schemeClr val="dk1"/>
                          </a:solidFill>
                          <a:effectLst/>
                        </a:rPr>
                        <a:t>Q1</a:t>
                      </a:r>
                      <a:endParaRPr lang="en-GB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GB" sz="800" b="0" i="0" u="none" strike="noStrike" dirty="0" smtClean="0">
                          <a:solidFill>
                            <a:schemeClr val="dk1"/>
                          </a:solidFill>
                          <a:effectLst/>
                        </a:rPr>
                        <a:t>Q2</a:t>
                      </a:r>
                      <a:endParaRPr lang="en-GB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GB" sz="800" u="none" strike="noStrike" dirty="0" smtClean="0">
                          <a:effectLst/>
                        </a:rPr>
                        <a:t>Q£</a:t>
                      </a:r>
                      <a:endParaRPr lang="en-GB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45223039"/>
                  </a:ext>
                </a:extLst>
              </a:tr>
              <a:tr h="1884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Number of referrals received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148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122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174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2734301184"/>
                  </a:ext>
                </a:extLst>
              </a:tr>
              <a:tr h="4054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Number of Repeat referrals received with the same perp (within the last 12 months)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11291164"/>
                  </a:ext>
                </a:extLst>
              </a:tr>
              <a:tr h="1884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Percentage of referrals which are repeat cases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14%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10%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5%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3909474892"/>
                  </a:ext>
                </a:extLst>
              </a:tr>
              <a:tr h="1884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Declined referrals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74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53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60</a:t>
                      </a:r>
                      <a:endParaRPr lang="en-GB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321236005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F0608966-F92F-4B31-794B-D739148A8B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411254"/>
              </p:ext>
            </p:extLst>
          </p:nvPr>
        </p:nvGraphicFramePr>
        <p:xfrm>
          <a:off x="8036820" y="2930768"/>
          <a:ext cx="3616242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8121">
                  <a:extLst>
                    <a:ext uri="{9D8B030D-6E8A-4147-A177-3AD203B41FA5}">
                      <a16:colId xmlns:a16="http://schemas.microsoft.com/office/drawing/2014/main" val="3875311814"/>
                    </a:ext>
                  </a:extLst>
                </a:gridCol>
                <a:gridCol w="1808121">
                  <a:extLst>
                    <a:ext uri="{9D8B030D-6E8A-4147-A177-3AD203B41FA5}">
                      <a16:colId xmlns:a16="http://schemas.microsoft.com/office/drawing/2014/main" val="1582944835"/>
                    </a:ext>
                  </a:extLst>
                </a:gridCol>
              </a:tblGrid>
              <a:tr h="240974">
                <a:tc rowSpan="2">
                  <a:txBody>
                    <a:bodyPr/>
                    <a:lstStyle/>
                    <a:p>
                      <a:pPr algn="just" fontAlgn="base"/>
                      <a:r>
                        <a:rPr lang="en-GB" sz="800">
                          <a:effectLst/>
                        </a:rPr>
                        <a:t>Gender of victims​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GB" sz="1000">
                          <a:effectLst/>
                        </a:rPr>
                        <a:t>14 women​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4606282"/>
                  </a:ext>
                </a:extLst>
              </a:tr>
              <a:tr h="1746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GB" sz="800">
                          <a:effectLst/>
                        </a:rPr>
                        <a:t>2 men​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0837882"/>
                  </a:ext>
                </a:extLst>
              </a:tr>
              <a:tr h="174660">
                <a:tc rowSpan="2">
                  <a:txBody>
                    <a:bodyPr/>
                    <a:lstStyle/>
                    <a:p>
                      <a:pPr algn="just" fontAlgn="base"/>
                      <a:r>
                        <a:rPr lang="en-GB" sz="800">
                          <a:effectLst/>
                        </a:rPr>
                        <a:t>Gender of perpetrators​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GB" sz="800">
                          <a:effectLst/>
                        </a:rPr>
                        <a:t>15 men​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17444072"/>
                  </a:ext>
                </a:extLst>
              </a:tr>
              <a:tr h="1746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GB" sz="800">
                          <a:effectLst/>
                        </a:rPr>
                        <a:t>1 woman​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34731392"/>
                  </a:ext>
                </a:extLst>
              </a:tr>
              <a:tr h="174660">
                <a:tc rowSpan="3">
                  <a:txBody>
                    <a:bodyPr/>
                    <a:lstStyle/>
                    <a:p>
                      <a:pPr algn="just" fontAlgn="base"/>
                      <a:r>
                        <a:rPr lang="en-GB" sz="800">
                          <a:effectLst/>
                        </a:rPr>
                        <a:t>Relationships between the V/S and AP​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GB" sz="800">
                          <a:effectLst/>
                        </a:rPr>
                        <a:t>10 intimate partner​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831199"/>
                  </a:ext>
                </a:extLst>
              </a:tr>
              <a:tr h="1746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GB" sz="800">
                          <a:effectLst/>
                        </a:rPr>
                        <a:t>2 death by suicide​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0243988"/>
                  </a:ext>
                </a:extLst>
              </a:tr>
              <a:tr h="1746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GB" sz="800">
                          <a:effectLst/>
                        </a:rPr>
                        <a:t>4 murdered by a family member ​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15343514"/>
                  </a:ext>
                </a:extLst>
              </a:tr>
              <a:tr h="275222">
                <a:tc>
                  <a:txBody>
                    <a:bodyPr/>
                    <a:lstStyle/>
                    <a:p>
                      <a:pPr algn="just" fontAlgn="base"/>
                      <a:r>
                        <a:rPr lang="en-GB" sz="800">
                          <a:effectLst/>
                        </a:rPr>
                        <a:t>Multiple disadvantage​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GB" sz="800">
                          <a:effectLst/>
                        </a:rPr>
                        <a:t>3 victims are women who sold sex/were sexually exploited​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27622010"/>
                  </a:ext>
                </a:extLst>
              </a:tr>
              <a:tr h="174660">
                <a:tc>
                  <a:txBody>
                    <a:bodyPr/>
                    <a:lstStyle/>
                    <a:p>
                      <a:pPr algn="just" fontAlgn="base"/>
                      <a:r>
                        <a:rPr lang="en-GB" sz="800">
                          <a:effectLst/>
                        </a:rPr>
                        <a:t>Age​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GB" sz="800">
                          <a:effectLst/>
                        </a:rPr>
                        <a:t> 4 victims are age 67+​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8262349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92709216-3342-199E-C2E0-57241E0A4FE2}"/>
              </a:ext>
            </a:extLst>
          </p:cNvPr>
          <p:cNvSpPr txBox="1"/>
          <p:nvPr/>
        </p:nvSpPr>
        <p:spPr>
          <a:xfrm>
            <a:off x="484554" y="1513579"/>
            <a:ext cx="2743200" cy="35394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400" b="1" dirty="0">
                <a:cs typeface="Arial"/>
              </a:rPr>
              <a:t>CYPS Multi-Agency Safeguarding Hub (MASH)</a:t>
            </a:r>
            <a:r>
              <a:rPr lang="en-US" sz="1400" dirty="0">
                <a:cs typeface="Arial"/>
              </a:rPr>
              <a:t>​</a:t>
            </a:r>
          </a:p>
          <a:p>
            <a:pPr>
              <a:buChar char="•"/>
            </a:pPr>
            <a:r>
              <a:rPr lang="en-GB" sz="1400" dirty="0">
                <a:cs typeface="Arial"/>
              </a:rPr>
              <a:t>1205  referrals received ( which is 50% of total amount) had domestic abuse recorded in assessment</a:t>
            </a:r>
            <a:r>
              <a:rPr lang="en-US" sz="1400" dirty="0">
                <a:cs typeface="Arial"/>
              </a:rPr>
              <a:t>​</a:t>
            </a:r>
          </a:p>
          <a:p>
            <a:pPr>
              <a:buChar char="•"/>
            </a:pPr>
            <a:r>
              <a:rPr lang="en-GB" sz="1400" dirty="0">
                <a:cs typeface="Arial"/>
              </a:rPr>
              <a:t>25% of all referrals have domestic abuse recorded as the primary referral reason </a:t>
            </a:r>
            <a:r>
              <a:rPr lang="en-US" sz="1400" dirty="0">
                <a:cs typeface="Arial"/>
              </a:rPr>
              <a:t>​</a:t>
            </a:r>
          </a:p>
          <a:p>
            <a:pPr>
              <a:buChar char="•"/>
            </a:pPr>
            <a:r>
              <a:rPr lang="en-GB" sz="1400" dirty="0">
                <a:cs typeface="Arial"/>
              </a:rPr>
              <a:t>62% of children subject to a children protection plan have domestic abuse as a risk factor</a:t>
            </a:r>
            <a:r>
              <a:rPr lang="en-US" sz="1400" dirty="0">
                <a:cs typeface="Arial"/>
              </a:rPr>
              <a:t>​</a:t>
            </a:r>
          </a:p>
          <a:p>
            <a:pPr>
              <a:buChar char="•"/>
            </a:pPr>
            <a:r>
              <a:rPr lang="en-GB" sz="1400" dirty="0">
                <a:cs typeface="Arial"/>
              </a:rPr>
              <a:t>30% of cases open are due to domestic abuse</a:t>
            </a:r>
            <a:r>
              <a:rPr lang="en-US" sz="1400" dirty="0">
                <a:cs typeface="Arial"/>
              </a:rPr>
              <a:t>​</a:t>
            </a:r>
          </a:p>
          <a:p>
            <a:pPr>
              <a:buChar char="•"/>
            </a:pPr>
            <a:r>
              <a:rPr lang="en-GB" sz="1400" dirty="0">
                <a:cs typeface="Arial"/>
              </a:rPr>
              <a:t>20% of families who have no recourse to public funds (NRPF) have experienced domestic abuse </a:t>
            </a:r>
            <a:r>
              <a:rPr lang="en-US" sz="1400" dirty="0">
                <a:cs typeface="Arial"/>
              </a:rPr>
              <a:t>​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BC02821-5E31-4DE2-9C18-B6D59BBF2AFD}"/>
              </a:ext>
            </a:extLst>
          </p:cNvPr>
          <p:cNvSpPr/>
          <p:nvPr/>
        </p:nvSpPr>
        <p:spPr>
          <a:xfrm>
            <a:off x="486671" y="5172327"/>
            <a:ext cx="3390900" cy="73866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>
              <a:defRPr/>
            </a:pPr>
            <a:r>
              <a:rPr lang="en-GB" sz="1400" b="1" dirty="0">
                <a:cs typeface="Arial"/>
              </a:rPr>
              <a:t>Housing Services</a:t>
            </a:r>
          </a:p>
          <a:p>
            <a:pPr lvl="0">
              <a:defRPr/>
            </a:pPr>
            <a:r>
              <a:rPr lang="en-GB" sz="1400" dirty="0">
                <a:cs typeface="Arial"/>
              </a:rPr>
              <a:t>190 approaches (increase of 42% from previous year) where DA is a factor</a:t>
            </a:r>
          </a:p>
        </p:txBody>
      </p:sp>
    </p:spTree>
    <p:extLst>
      <p:ext uri="{BB962C8B-B14F-4D97-AF65-F5344CB8AC3E}">
        <p14:creationId xmlns:p14="http://schemas.microsoft.com/office/powerpoint/2010/main" val="9705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86925E2-D7C4-0D44-A971-F83E62971714}"/>
              </a:ext>
            </a:extLst>
          </p:cNvPr>
          <p:cNvSpPr txBox="1">
            <a:spLocks/>
          </p:cNvSpPr>
          <p:nvPr/>
        </p:nvSpPr>
        <p:spPr>
          <a:xfrm>
            <a:off x="392723" y="1536633"/>
            <a:ext cx="11361955" cy="45552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3515546-5A1A-2B4E-B7B0-87C84241B9C1}"/>
              </a:ext>
            </a:extLst>
          </p:cNvPr>
          <p:cNvSpPr txBox="1">
            <a:spLocks/>
          </p:cNvSpPr>
          <p:nvPr/>
        </p:nvSpPr>
        <p:spPr>
          <a:xfrm>
            <a:off x="454508" y="419747"/>
            <a:ext cx="10993075" cy="7634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Commissioned Services </a:t>
            </a:r>
            <a:r>
              <a:rPr lang="en-US" sz="20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- Community Domestic Abuse Support Services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04800" y="1536634"/>
            <a:ext cx="5249335" cy="473716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en-GB" sz="1200" dirty="0">
                <a:solidFill>
                  <a:sysClr val="windowText" lastClr="000000"/>
                </a:solidFill>
                <a:latin typeface="+mn-lt"/>
              </a:rPr>
              <a:t>The community domestic abuse and sexual violence service is provided by Hestia and provides:</a:t>
            </a:r>
          </a:p>
          <a:p>
            <a:pPr lvl="0">
              <a:spcBef>
                <a:spcPts val="600"/>
              </a:spcBef>
              <a:defRPr/>
            </a:pPr>
            <a:r>
              <a:rPr lang="en-GB" sz="1200" dirty="0">
                <a:latin typeface="+mn-lt"/>
                <a:cs typeface="Arial"/>
              </a:rPr>
              <a:t>Low to medium risk casework support</a:t>
            </a:r>
          </a:p>
          <a:p>
            <a:pPr lvl="0">
              <a:spcBef>
                <a:spcPts val="600"/>
              </a:spcBef>
              <a:defRPr/>
            </a:pPr>
            <a:r>
              <a:rPr lang="en-GB" sz="1200" dirty="0">
                <a:latin typeface="+mn-lt"/>
                <a:cs typeface="Arial"/>
              </a:rPr>
              <a:t>IDSVA Services (providing support to survivors experiencing high risk)</a:t>
            </a:r>
          </a:p>
          <a:p>
            <a:pPr lvl="0">
              <a:spcBef>
                <a:spcPts val="600"/>
              </a:spcBef>
              <a:defRPr/>
            </a:pPr>
            <a:r>
              <a:rPr lang="en-GB" sz="1200" dirty="0">
                <a:latin typeface="+mn-lt"/>
                <a:cs typeface="Arial"/>
              </a:rPr>
              <a:t>Female Genital Mutilation (FGM) support and prevention;</a:t>
            </a:r>
          </a:p>
          <a:p>
            <a:pPr>
              <a:spcBef>
                <a:spcPts val="600"/>
              </a:spcBef>
              <a:defRPr/>
            </a:pPr>
            <a:r>
              <a:rPr lang="en-GB" sz="1200" dirty="0">
                <a:latin typeface="+mn-lt"/>
                <a:cs typeface="Arial"/>
              </a:rPr>
              <a:t>Specialist services to support women who sell sex and/or experience sexual exploitation </a:t>
            </a:r>
          </a:p>
          <a:p>
            <a:pPr lvl="0">
              <a:spcBef>
                <a:spcPts val="600"/>
              </a:spcBef>
              <a:defRPr/>
            </a:pPr>
            <a:r>
              <a:rPr lang="en-GB" sz="1200" dirty="0">
                <a:latin typeface="+mn-lt"/>
                <a:cs typeface="Arial"/>
              </a:rPr>
              <a:t>Specialist Domestic Abuse Court Co-ordination</a:t>
            </a:r>
          </a:p>
          <a:p>
            <a:pPr>
              <a:spcBef>
                <a:spcPts val="600"/>
              </a:spcBef>
              <a:defRPr/>
            </a:pPr>
            <a:r>
              <a:rPr lang="en-GB" sz="1200" dirty="0">
                <a:latin typeface="+mn-lt"/>
                <a:cs typeface="Arial"/>
              </a:rPr>
              <a:t>Coordination of MARAC </a:t>
            </a:r>
            <a:endParaRPr lang="en-GB" sz="1200" dirty="0">
              <a:latin typeface="+mn-lt"/>
            </a:endParaRPr>
          </a:p>
          <a:p>
            <a:pPr lvl="0">
              <a:spcBef>
                <a:spcPts val="600"/>
              </a:spcBef>
              <a:defRPr/>
            </a:pPr>
            <a:r>
              <a:rPr lang="en-GB" sz="1200" dirty="0">
                <a:latin typeface="+mn-lt"/>
                <a:cs typeface="Arial"/>
              </a:rPr>
              <a:t>A 24 hour domestic abuse telephone helpline (open to survivors and professionals)</a:t>
            </a:r>
          </a:p>
          <a:p>
            <a:pPr marL="0" lvl="0" indent="0">
              <a:buNone/>
              <a:defRPr/>
            </a:pPr>
            <a:r>
              <a:rPr lang="en-GB" sz="1200" dirty="0">
                <a:solidFill>
                  <a:sysClr val="windowText" lastClr="000000"/>
                </a:solidFill>
                <a:latin typeface="+mn-lt"/>
              </a:rPr>
              <a:t>The service is co-located across the borough with IDSVA support in CYPS MASH Team, Housing services, children’s centres and Newham hospital</a:t>
            </a:r>
          </a:p>
          <a:p>
            <a:pPr>
              <a:spcBef>
                <a:spcPts val="600"/>
              </a:spcBef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cs typeface="Arial"/>
              </a:rPr>
              <a:t>Current services commenced on 1 June 2019 for 2 years +1+1 and ends in</a:t>
            </a:r>
            <a:r>
              <a:rPr lang="en-GB" sz="1200" dirty="0">
                <a:latin typeface="+mn-lt"/>
                <a:cs typeface="Arial"/>
              </a:rPr>
              <a:t> December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cs typeface="Arial"/>
              </a:rPr>
              <a:t>2023.</a:t>
            </a:r>
            <a:r>
              <a:rPr lang="en-GB" sz="1200" dirty="0">
                <a:latin typeface="+mn-lt"/>
                <a:cs typeface="Arial"/>
              </a:rPr>
              <a:t> </a:t>
            </a:r>
            <a:endParaRPr lang="en-GB" dirty="0"/>
          </a:p>
          <a:p>
            <a:pPr>
              <a:spcBef>
                <a:spcPts val="600"/>
              </a:spcBef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cs typeface="Arial"/>
              </a:rPr>
              <a:t>The contract cost is £</a:t>
            </a:r>
            <a:r>
              <a:rPr lang="en-GB" sz="1200" dirty="0">
                <a:latin typeface="+mn-lt"/>
                <a:cs typeface="Arial"/>
              </a:rPr>
              <a:t>545,000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cs typeface="Arial"/>
              </a:rPr>
              <a:t>per annum</a:t>
            </a:r>
            <a:r>
              <a:rPr lang="en-GB" sz="1200" dirty="0">
                <a:latin typeface="+mn-lt"/>
                <a:cs typeface="Arial"/>
              </a:rPr>
              <a:t> </a:t>
            </a:r>
            <a:endParaRPr lang="en-GB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</a:endParaRPr>
          </a:p>
          <a:p>
            <a:pPr marL="0" lvl="0" indent="0">
              <a:spcBef>
                <a:spcPts val="600"/>
              </a:spcBef>
              <a:buNone/>
              <a:defRPr/>
            </a:pPr>
            <a:r>
              <a:rPr lang="en-GB" sz="1200" b="1" u="sng" dirty="0">
                <a:solidFill>
                  <a:sysClr val="windowText" lastClr="000000"/>
                </a:solidFill>
                <a:latin typeface="+mn-lt"/>
              </a:rPr>
              <a:t>Service Aims:</a:t>
            </a:r>
          </a:p>
          <a:p>
            <a:pPr lvl="0">
              <a:spcBef>
                <a:spcPts val="600"/>
              </a:spcBef>
              <a:defRPr/>
            </a:pPr>
            <a:r>
              <a:rPr lang="en-GB" sz="1200" dirty="0">
                <a:solidFill>
                  <a:sysClr val="windowText" lastClr="000000"/>
                </a:solidFill>
                <a:latin typeface="+mn-lt"/>
              </a:rPr>
              <a:t>Providing inclusive domestic abuse advocacy to all genders age 16+</a:t>
            </a:r>
          </a:p>
          <a:p>
            <a:pPr lvl="0">
              <a:spcBef>
                <a:spcPts val="600"/>
              </a:spcBef>
              <a:defRPr/>
            </a:pPr>
            <a:r>
              <a:rPr lang="en-GB" sz="1200" dirty="0">
                <a:solidFill>
                  <a:sysClr val="windowText" lastClr="000000"/>
                </a:solidFill>
                <a:latin typeface="+mn-lt"/>
              </a:rPr>
              <a:t>Addressing high risk and preventing repeat victimisation through MARAC processes</a:t>
            </a:r>
          </a:p>
          <a:p>
            <a:pPr lvl="0">
              <a:spcBef>
                <a:spcPts val="600"/>
              </a:spcBef>
              <a:defRPr/>
            </a:pPr>
            <a:r>
              <a:rPr lang="en-GB" sz="1200" dirty="0">
                <a:solidFill>
                  <a:sysClr val="windowText" lastClr="000000"/>
                </a:solidFill>
                <a:latin typeface="+mn-lt"/>
              </a:rPr>
              <a:t>Supporting survivors through criminal justice processes</a:t>
            </a:r>
          </a:p>
          <a:p>
            <a:pPr lvl="0">
              <a:spcBef>
                <a:spcPts val="600"/>
              </a:spcBef>
              <a:defRPr/>
            </a:pPr>
            <a:r>
              <a:rPr lang="en-GB" sz="1200" dirty="0">
                <a:solidFill>
                  <a:sysClr val="windowText" lastClr="000000"/>
                </a:solidFill>
                <a:latin typeface="+mn-lt"/>
              </a:rPr>
              <a:t>Increasing domestic abuse awareness and access to services through increased co-locations where survivors will present- CYPS, Newham hospital, Housing services and children’s centres</a:t>
            </a:r>
          </a:p>
          <a:p>
            <a:pPr lvl="0">
              <a:spcBef>
                <a:spcPts val="600"/>
              </a:spcBef>
              <a:defRPr/>
            </a:pPr>
            <a:r>
              <a:rPr lang="en-GB" sz="1200" dirty="0">
                <a:solidFill>
                  <a:sysClr val="windowText" lastClr="000000"/>
                </a:solidFill>
                <a:latin typeface="+mn-lt"/>
              </a:rPr>
              <a:t>Facilitating domestic abuse training to all services</a:t>
            </a:r>
          </a:p>
          <a:p>
            <a:pPr lvl="0">
              <a:spcBef>
                <a:spcPts val="600"/>
              </a:spcBef>
              <a:defRPr/>
            </a:pPr>
            <a:r>
              <a:rPr lang="en-GB" sz="1200" dirty="0">
                <a:solidFill>
                  <a:sysClr val="windowText" lastClr="000000"/>
                </a:solidFill>
                <a:latin typeface="+mn-lt"/>
              </a:rPr>
              <a:t>Providing specialist FGM education, awareness and casework to professionals and survivors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6925E2-D7C4-0D44-A971-F83E62971714}"/>
              </a:ext>
            </a:extLst>
          </p:cNvPr>
          <p:cNvSpPr txBox="1">
            <a:spLocks/>
          </p:cNvSpPr>
          <p:nvPr/>
        </p:nvSpPr>
        <p:spPr>
          <a:xfrm>
            <a:off x="392723" y="1536633"/>
            <a:ext cx="11361955" cy="45552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en-GB" sz="1100" dirty="0">
              <a:latin typeface="+mn-lt"/>
              <a:cs typeface="Arial" panose="020B0604020202020204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7771868"/>
              </p:ext>
            </p:extLst>
          </p:nvPr>
        </p:nvGraphicFramePr>
        <p:xfrm>
          <a:off x="5630335" y="1898951"/>
          <a:ext cx="3877733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7394">
                  <a:extLst>
                    <a:ext uri="{9D8B030D-6E8A-4147-A177-3AD203B41FA5}">
                      <a16:colId xmlns:a16="http://schemas.microsoft.com/office/drawing/2014/main" val="991214496"/>
                    </a:ext>
                  </a:extLst>
                </a:gridCol>
                <a:gridCol w="1730339">
                  <a:extLst>
                    <a:ext uri="{9D8B030D-6E8A-4147-A177-3AD203B41FA5}">
                      <a16:colId xmlns:a16="http://schemas.microsoft.com/office/drawing/2014/main" val="2980566614"/>
                    </a:ext>
                  </a:extLst>
                </a:gridCol>
              </a:tblGrid>
              <a:tr h="160656"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+mn-lt"/>
                        </a:rPr>
                        <a:t>Data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+mn-lt"/>
                        </a:rPr>
                        <a:t>Numbers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338445"/>
                  </a:ext>
                </a:extLst>
              </a:tr>
              <a:tr h="160656"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+mn-lt"/>
                          <a:cs typeface="Arial" panose="020B0604020202020204" pitchFamily="34" charset="0"/>
                        </a:rPr>
                        <a:t>Number</a:t>
                      </a:r>
                      <a:r>
                        <a:rPr lang="en-GB" sz="800" baseline="0" dirty="0">
                          <a:latin typeface="+mn-lt"/>
                          <a:cs typeface="Arial" panose="020B0604020202020204" pitchFamily="34" charset="0"/>
                        </a:rPr>
                        <a:t> of referrals received</a:t>
                      </a:r>
                      <a:endParaRPr lang="en-GB" sz="8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>
                          <a:latin typeface="+mn-lt"/>
                          <a:cs typeface="Arial" panose="020B0604020202020204" pitchFamily="34" charset="0"/>
                        </a:rPr>
                        <a:t>1359</a:t>
                      </a:r>
                      <a:endParaRPr lang="en-GB" sz="8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8607539"/>
                  </a:ext>
                </a:extLst>
              </a:tr>
              <a:tr h="160656"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+mn-lt"/>
                          <a:cs typeface="Arial" panose="020B0604020202020204" pitchFamily="34" charset="0"/>
                        </a:rPr>
                        <a:t>Number</a:t>
                      </a:r>
                      <a:r>
                        <a:rPr lang="en-GB" sz="800" baseline="0" dirty="0">
                          <a:latin typeface="+mn-lt"/>
                          <a:cs typeface="Arial" panose="020B0604020202020204" pitchFamily="34" charset="0"/>
                        </a:rPr>
                        <a:t> of adults supported</a:t>
                      </a:r>
                      <a:endParaRPr lang="en-GB" sz="8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>
                          <a:latin typeface="+mn-lt"/>
                          <a:cs typeface="Arial" panose="020B0604020202020204" pitchFamily="34" charset="0"/>
                        </a:rPr>
                        <a:t>815</a:t>
                      </a:r>
                      <a:endParaRPr lang="en-GB" sz="8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1454997"/>
                  </a:ext>
                </a:extLst>
              </a:tr>
              <a:tr h="160656"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+mn-lt"/>
                          <a:cs typeface="Arial" panose="020B0604020202020204" pitchFamily="34" charset="0"/>
                        </a:rPr>
                        <a:t>Number of children supported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>
                          <a:latin typeface="+mn-lt"/>
                          <a:cs typeface="Arial" panose="020B0604020202020204" pitchFamily="34" charset="0"/>
                        </a:rPr>
                        <a:t>886</a:t>
                      </a:r>
                      <a:endParaRPr lang="en-GB" sz="8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80009"/>
                  </a:ext>
                </a:extLst>
              </a:tr>
              <a:tr h="344262"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+mn-lt"/>
                          <a:cs typeface="Arial" panose="020B0604020202020204" pitchFamily="34" charset="0"/>
                        </a:rPr>
                        <a:t>Gender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+mn-lt"/>
                          <a:cs typeface="Arial" panose="020B0604020202020204" pitchFamily="34" charset="0"/>
                        </a:rPr>
                        <a:t>Female: </a:t>
                      </a:r>
                      <a:r>
                        <a:rPr lang="en-GB" sz="800" dirty="0" smtClean="0">
                          <a:latin typeface="+mn-lt"/>
                          <a:cs typeface="Arial" panose="020B0604020202020204" pitchFamily="34" charset="0"/>
                        </a:rPr>
                        <a:t>786</a:t>
                      </a:r>
                      <a:endParaRPr lang="en-GB" sz="800" dirty="0">
                        <a:latin typeface="+mn-lt"/>
                        <a:cs typeface="Arial" panose="020B0604020202020204" pitchFamily="34" charset="0"/>
                      </a:endParaRPr>
                    </a:p>
                    <a:p>
                      <a:r>
                        <a:rPr lang="en-GB" sz="800" dirty="0">
                          <a:latin typeface="+mn-lt"/>
                          <a:cs typeface="Arial" panose="020B0604020202020204" pitchFamily="34" charset="0"/>
                        </a:rPr>
                        <a:t>Male </a:t>
                      </a:r>
                      <a:r>
                        <a:rPr lang="en-GB" sz="800" dirty="0" smtClean="0">
                          <a:latin typeface="+mn-lt"/>
                          <a:cs typeface="Arial" panose="020B0604020202020204" pitchFamily="34" charset="0"/>
                        </a:rPr>
                        <a:t>27</a:t>
                      </a:r>
                      <a:endParaRPr lang="en-GB" sz="800" dirty="0">
                        <a:latin typeface="+mn-lt"/>
                        <a:cs typeface="Arial" panose="020B0604020202020204" pitchFamily="34" charset="0"/>
                      </a:endParaRPr>
                    </a:p>
                    <a:p>
                      <a:r>
                        <a:rPr lang="en-GB" sz="800" dirty="0">
                          <a:latin typeface="+mn-lt"/>
                          <a:cs typeface="Arial" panose="020B0604020202020204" pitchFamily="34" charset="0"/>
                        </a:rPr>
                        <a:t>Refused</a:t>
                      </a:r>
                      <a:r>
                        <a:rPr lang="en-GB" sz="800" baseline="0" dirty="0">
                          <a:latin typeface="+mn-lt"/>
                          <a:cs typeface="Arial" panose="020B0604020202020204" pitchFamily="34" charset="0"/>
                        </a:rPr>
                        <a:t> to say/ NK </a:t>
                      </a:r>
                      <a:r>
                        <a:rPr lang="en-GB" sz="800" baseline="0" dirty="0" smtClean="0"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  <a:endParaRPr lang="en-GB" sz="8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754479"/>
                  </a:ext>
                </a:extLst>
              </a:tr>
              <a:tr h="436066"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+mn-lt"/>
                          <a:cs typeface="Arial" panose="020B0604020202020204" pitchFamily="34" charset="0"/>
                        </a:rPr>
                        <a:t>Sexual</a:t>
                      </a:r>
                      <a:r>
                        <a:rPr lang="en-GB" sz="800" baseline="0" dirty="0">
                          <a:latin typeface="+mn-lt"/>
                          <a:cs typeface="Arial" panose="020B0604020202020204" pitchFamily="34" charset="0"/>
                        </a:rPr>
                        <a:t> Orientation of survivors</a:t>
                      </a:r>
                      <a:endParaRPr lang="en-GB" sz="8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>
                          <a:latin typeface="+mn-lt"/>
                          <a:cs typeface="Arial" panose="020B0604020202020204" pitchFamily="34" charset="0"/>
                        </a:rPr>
                        <a:t>789</a:t>
                      </a:r>
                      <a:r>
                        <a:rPr lang="en-GB" sz="800" baseline="0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dirty="0" smtClean="0">
                          <a:latin typeface="+mn-lt"/>
                          <a:cs typeface="Arial" panose="020B0604020202020204" pitchFamily="34" charset="0"/>
                        </a:rPr>
                        <a:t>heterosexual</a:t>
                      </a:r>
                      <a:endParaRPr lang="en-GB" sz="800" dirty="0">
                        <a:latin typeface="+mn-lt"/>
                        <a:cs typeface="Arial" panose="020B0604020202020204" pitchFamily="34" charset="0"/>
                      </a:endParaRPr>
                    </a:p>
                    <a:p>
                      <a:r>
                        <a:rPr lang="en-GB" sz="800" dirty="0" smtClean="0">
                          <a:latin typeface="+mn-lt"/>
                          <a:cs typeface="Arial" panose="020B0604020202020204" pitchFamily="34" charset="0"/>
                        </a:rPr>
                        <a:t>10</a:t>
                      </a:r>
                      <a:r>
                        <a:rPr lang="en-GB" sz="800" baseline="0" dirty="0" smtClean="0">
                          <a:latin typeface="+mn-lt"/>
                          <a:cs typeface="Arial" panose="020B0604020202020204" pitchFamily="34" charset="0"/>
                        </a:rPr>
                        <a:t> L</a:t>
                      </a:r>
                      <a:r>
                        <a:rPr lang="en-GB" sz="800" dirty="0" smtClean="0">
                          <a:latin typeface="+mn-lt"/>
                          <a:cs typeface="Arial" panose="020B0604020202020204" pitchFamily="34" charset="0"/>
                        </a:rPr>
                        <a:t>GBTQ</a:t>
                      </a:r>
                      <a:endParaRPr lang="en-GB" sz="800" dirty="0">
                        <a:latin typeface="+mn-lt"/>
                        <a:cs typeface="Arial" panose="020B0604020202020204" pitchFamily="34" charset="0"/>
                      </a:endParaRPr>
                    </a:p>
                    <a:p>
                      <a:r>
                        <a:rPr lang="en-GB" sz="800" baseline="0" dirty="0" smtClean="0">
                          <a:latin typeface="+mn-lt"/>
                          <a:cs typeface="Arial" panose="020B0604020202020204" pitchFamily="34" charset="0"/>
                        </a:rPr>
                        <a:t>15 </a:t>
                      </a:r>
                      <a:r>
                        <a:rPr lang="en-GB" sz="800" baseline="0" dirty="0">
                          <a:latin typeface="+mn-lt"/>
                          <a:cs typeface="Arial" panose="020B0604020202020204" pitchFamily="34" charset="0"/>
                        </a:rPr>
                        <a:t>NK/ prefer not to say</a:t>
                      </a:r>
                      <a:endParaRPr lang="en-GB" sz="800" dirty="0">
                        <a:latin typeface="+mn-lt"/>
                        <a:cs typeface="Arial" panose="020B0604020202020204" pitchFamily="34" charset="0"/>
                      </a:endParaRPr>
                    </a:p>
                    <a:p>
                      <a:endParaRPr lang="en-GB" sz="8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6992315"/>
                  </a:ext>
                </a:extLst>
              </a:tr>
              <a:tr h="2524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  <a:cs typeface="Arial" panose="020B0604020202020204" pitchFamily="34" charset="0"/>
                        </a:rPr>
                        <a:t>Number</a:t>
                      </a:r>
                      <a:r>
                        <a:rPr lang="en-GB" sz="800" baseline="0" dirty="0">
                          <a:latin typeface="+mn-lt"/>
                          <a:cs typeface="Arial" panose="020B0604020202020204" pitchFamily="34" charset="0"/>
                        </a:rPr>
                        <a:t> of survivors with a disability </a:t>
                      </a:r>
                      <a:endParaRPr lang="en-GB" sz="800" dirty="0">
                        <a:latin typeface="+mn-lt"/>
                        <a:cs typeface="Arial" panose="020B0604020202020204" pitchFamily="34" charset="0"/>
                      </a:endParaRPr>
                    </a:p>
                    <a:p>
                      <a:endParaRPr lang="en-GB" sz="8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+mn-lt"/>
                          <a:cs typeface="Arial" panose="020B0604020202020204" pitchFamily="34" charset="0"/>
                        </a:rPr>
                        <a:t>51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5109385"/>
                  </a:ext>
                </a:extLst>
              </a:tr>
              <a:tr h="179924"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+mn-lt"/>
                          <a:cs typeface="Arial" panose="020B0604020202020204" pitchFamily="34" charset="0"/>
                        </a:rPr>
                        <a:t>Number</a:t>
                      </a:r>
                      <a:r>
                        <a:rPr lang="en-GB" sz="800" baseline="0" dirty="0">
                          <a:latin typeface="+mn-lt"/>
                          <a:cs typeface="Arial" panose="020B0604020202020204" pitchFamily="34" charset="0"/>
                        </a:rPr>
                        <a:t> of survivors supported with NRPF</a:t>
                      </a:r>
                      <a:endParaRPr lang="en-GB" sz="8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+mn-lt"/>
                          <a:cs typeface="Arial" panose="020B0604020202020204" pitchFamily="34" charset="0"/>
                        </a:rPr>
                        <a:t>74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700425"/>
                  </a:ext>
                </a:extLst>
              </a:tr>
            </a:tbl>
          </a:graphicData>
        </a:graphic>
      </p:graphicFrame>
      <p:graphicFrame>
        <p:nvGraphicFramePr>
          <p:cNvPr id="10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1493371"/>
              </p:ext>
            </p:extLst>
          </p:nvPr>
        </p:nvGraphicFramePr>
        <p:xfrm>
          <a:off x="9865580" y="1898951"/>
          <a:ext cx="1635219" cy="2346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587">
                  <a:extLst>
                    <a:ext uri="{9D8B030D-6E8A-4147-A177-3AD203B41FA5}">
                      <a16:colId xmlns:a16="http://schemas.microsoft.com/office/drawing/2014/main" val="4047568507"/>
                    </a:ext>
                  </a:extLst>
                </a:gridCol>
                <a:gridCol w="705632">
                  <a:extLst>
                    <a:ext uri="{9D8B030D-6E8A-4147-A177-3AD203B41FA5}">
                      <a16:colId xmlns:a16="http://schemas.microsoft.com/office/drawing/2014/main" val="1630905369"/>
                    </a:ext>
                  </a:extLst>
                </a:gridCol>
              </a:tblGrid>
              <a:tr h="180713"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+mn-lt"/>
                        </a:rPr>
                        <a:t>Age Range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+mn-lt"/>
                        </a:rPr>
                        <a:t>No.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956348"/>
                  </a:ext>
                </a:extLst>
              </a:tr>
              <a:tr h="180713"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+mn-lt"/>
                          <a:cs typeface="Arial" panose="020B0604020202020204" pitchFamily="34" charset="0"/>
                        </a:rPr>
                        <a:t>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5527475"/>
                  </a:ext>
                </a:extLst>
              </a:tr>
              <a:tr h="180713"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+mn-lt"/>
                          <a:cs typeface="Arial" panose="020B0604020202020204" pitchFamily="34" charset="0"/>
                        </a:rPr>
                        <a:t>15-19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smtClean="0">
                          <a:latin typeface="+mn-lt"/>
                          <a:cs typeface="Arial" panose="020B0604020202020204" pitchFamily="34" charset="0"/>
                        </a:rPr>
                        <a:t>13</a:t>
                      </a:r>
                      <a:endParaRPr lang="en-GB" sz="8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5383808"/>
                  </a:ext>
                </a:extLst>
              </a:tr>
              <a:tr h="180713"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+mn-lt"/>
                          <a:cs typeface="Arial" panose="020B0604020202020204" pitchFamily="34" charset="0"/>
                        </a:rPr>
                        <a:t>20-29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smtClean="0">
                          <a:latin typeface="+mn-lt"/>
                          <a:cs typeface="Arial" panose="020B0604020202020204" pitchFamily="34" charset="0"/>
                        </a:rPr>
                        <a:t>235</a:t>
                      </a:r>
                      <a:endParaRPr lang="en-GB" sz="8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5544392"/>
                  </a:ext>
                </a:extLst>
              </a:tr>
              <a:tr h="180713"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+mn-lt"/>
                          <a:cs typeface="Arial" panose="020B0604020202020204" pitchFamily="34" charset="0"/>
                        </a:rPr>
                        <a:t>30-39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smtClean="0">
                          <a:latin typeface="+mn-lt"/>
                          <a:cs typeface="Arial" panose="020B0604020202020204" pitchFamily="34" charset="0"/>
                        </a:rPr>
                        <a:t>320</a:t>
                      </a:r>
                      <a:endParaRPr lang="en-GB" sz="8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60213"/>
                  </a:ext>
                </a:extLst>
              </a:tr>
              <a:tr h="180713"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+mn-lt"/>
                          <a:cs typeface="Arial" panose="020B0604020202020204" pitchFamily="34" charset="0"/>
                        </a:rPr>
                        <a:t>40-49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smtClean="0">
                          <a:latin typeface="+mn-lt"/>
                          <a:cs typeface="Arial" panose="020B0604020202020204" pitchFamily="34" charset="0"/>
                        </a:rPr>
                        <a:t>177</a:t>
                      </a:r>
                      <a:endParaRPr lang="en-GB" sz="8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5154682"/>
                  </a:ext>
                </a:extLst>
              </a:tr>
              <a:tr h="180713"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+mn-lt"/>
                          <a:cs typeface="Arial" panose="020B0604020202020204" pitchFamily="34" charset="0"/>
                        </a:rPr>
                        <a:t>50-59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smtClean="0">
                          <a:latin typeface="+mn-lt"/>
                          <a:cs typeface="Arial" panose="020B0604020202020204" pitchFamily="34" charset="0"/>
                        </a:rPr>
                        <a:t>44</a:t>
                      </a:r>
                      <a:endParaRPr lang="en-GB" sz="8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050324"/>
                  </a:ext>
                </a:extLst>
              </a:tr>
              <a:tr h="180713"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+mn-lt"/>
                          <a:cs typeface="Arial" panose="020B0604020202020204" pitchFamily="34" charset="0"/>
                        </a:rPr>
                        <a:t>60-69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smtClean="0">
                          <a:latin typeface="+mn-lt"/>
                          <a:cs typeface="Arial" panose="020B0604020202020204" pitchFamily="34" charset="0"/>
                        </a:rPr>
                        <a:t>17</a:t>
                      </a:r>
                      <a:endParaRPr lang="en-GB" sz="8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0175267"/>
                  </a:ext>
                </a:extLst>
              </a:tr>
              <a:tr h="180713"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+mn-lt"/>
                          <a:cs typeface="Arial" panose="020B0604020202020204" pitchFamily="34" charset="0"/>
                        </a:rPr>
                        <a:t>70-79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1897029"/>
                  </a:ext>
                </a:extLst>
              </a:tr>
              <a:tr h="180713"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+mn-lt"/>
                          <a:cs typeface="Arial" panose="020B0604020202020204" pitchFamily="34" charset="0"/>
                        </a:rPr>
                        <a:t>80-89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2061579"/>
                  </a:ext>
                </a:extLst>
              </a:tr>
              <a:tr h="180713"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+mn-lt"/>
                          <a:cs typeface="Arial" panose="020B0604020202020204" pitchFamily="34" charset="0"/>
                        </a:rPr>
                        <a:t>90-94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7962327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6193154"/>
              </p:ext>
            </p:extLst>
          </p:nvPr>
        </p:nvGraphicFramePr>
        <p:xfrm>
          <a:off x="5630337" y="4532756"/>
          <a:ext cx="1888065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9150">
                  <a:extLst>
                    <a:ext uri="{9D8B030D-6E8A-4147-A177-3AD203B41FA5}">
                      <a16:colId xmlns:a16="http://schemas.microsoft.com/office/drawing/2014/main" val="1002230215"/>
                    </a:ext>
                  </a:extLst>
                </a:gridCol>
                <a:gridCol w="738915">
                  <a:extLst>
                    <a:ext uri="{9D8B030D-6E8A-4147-A177-3AD203B41FA5}">
                      <a16:colId xmlns:a16="http://schemas.microsoft.com/office/drawing/2014/main" val="2926051940"/>
                    </a:ext>
                  </a:extLst>
                </a:gridCol>
              </a:tblGrid>
              <a:tr h="178908">
                <a:tc gridSpan="2">
                  <a:txBody>
                    <a:bodyPr/>
                    <a:lstStyle/>
                    <a:p>
                      <a:r>
                        <a:rPr lang="en-GB" sz="800" dirty="0"/>
                        <a:t>Asian / Asian British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6370708"/>
                  </a:ext>
                </a:extLst>
              </a:tr>
              <a:tr h="178908">
                <a:tc>
                  <a:txBody>
                    <a:bodyPr/>
                    <a:lstStyle/>
                    <a:p>
                      <a:r>
                        <a:rPr lang="en-GB" sz="800" dirty="0"/>
                        <a:t>Bangladeshi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/>
                        <a:t>158</a:t>
                      </a:r>
                      <a:endParaRPr lang="en-GB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382045"/>
                  </a:ext>
                </a:extLst>
              </a:tr>
              <a:tr h="178908">
                <a:tc>
                  <a:txBody>
                    <a:bodyPr/>
                    <a:lstStyle/>
                    <a:p>
                      <a:r>
                        <a:rPr lang="en-GB" sz="800" dirty="0"/>
                        <a:t>Pakistani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/>
                        <a:t>65</a:t>
                      </a:r>
                      <a:endParaRPr lang="en-GB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1364547"/>
                  </a:ext>
                </a:extLst>
              </a:tr>
              <a:tr h="178908">
                <a:tc>
                  <a:txBody>
                    <a:bodyPr/>
                    <a:lstStyle/>
                    <a:p>
                      <a:r>
                        <a:rPr lang="en-GB" sz="800" dirty="0"/>
                        <a:t>Indian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/>
                        <a:t>63</a:t>
                      </a:r>
                      <a:endParaRPr lang="en-GB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7501874"/>
                  </a:ext>
                </a:extLst>
              </a:tr>
              <a:tr h="178908">
                <a:tc>
                  <a:txBody>
                    <a:bodyPr/>
                    <a:lstStyle/>
                    <a:p>
                      <a:r>
                        <a:rPr lang="en-GB" sz="800" dirty="0"/>
                        <a:t>Other</a:t>
                      </a:r>
                      <a:r>
                        <a:rPr lang="en-GB" sz="800" baseline="0" dirty="0"/>
                        <a:t> Asian</a:t>
                      </a:r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/>
                        <a:t>62</a:t>
                      </a:r>
                      <a:endParaRPr lang="en-GB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9837827"/>
                  </a:ext>
                </a:extLst>
              </a:tr>
              <a:tr h="178908">
                <a:tc>
                  <a:txBody>
                    <a:bodyPr/>
                    <a:lstStyle/>
                    <a:p>
                      <a:r>
                        <a:rPr lang="en-GB" sz="800" dirty="0"/>
                        <a:t>South</a:t>
                      </a:r>
                      <a:r>
                        <a:rPr lang="en-GB" sz="800" baseline="0" dirty="0"/>
                        <a:t> East Asian</a:t>
                      </a:r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6502888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4232399"/>
              </p:ext>
            </p:extLst>
          </p:nvPr>
        </p:nvGraphicFramePr>
        <p:xfrm>
          <a:off x="7679269" y="4532756"/>
          <a:ext cx="2025443" cy="85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1414">
                  <a:extLst>
                    <a:ext uri="{9D8B030D-6E8A-4147-A177-3AD203B41FA5}">
                      <a16:colId xmlns:a16="http://schemas.microsoft.com/office/drawing/2014/main" val="838139841"/>
                    </a:ext>
                  </a:extLst>
                </a:gridCol>
                <a:gridCol w="774029">
                  <a:extLst>
                    <a:ext uri="{9D8B030D-6E8A-4147-A177-3AD203B41FA5}">
                      <a16:colId xmlns:a16="http://schemas.microsoft.com/office/drawing/2014/main" val="3482049289"/>
                    </a:ext>
                  </a:extLst>
                </a:gridCol>
              </a:tblGrid>
              <a:tr h="213024">
                <a:tc gridSpan="2">
                  <a:txBody>
                    <a:bodyPr/>
                    <a:lstStyle/>
                    <a:p>
                      <a:r>
                        <a:rPr lang="en-GB" sz="800" dirty="0"/>
                        <a:t>Black African / Caribbean / Black British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1341190"/>
                  </a:ext>
                </a:extLst>
              </a:tr>
              <a:tr h="213024">
                <a:tc>
                  <a:txBody>
                    <a:bodyPr/>
                    <a:lstStyle/>
                    <a:p>
                      <a:r>
                        <a:rPr lang="en-GB" sz="800" dirty="0"/>
                        <a:t>African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/>
                        <a:t>89</a:t>
                      </a:r>
                      <a:endParaRPr lang="en-GB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0639693"/>
                  </a:ext>
                </a:extLst>
              </a:tr>
              <a:tr h="213024">
                <a:tc>
                  <a:txBody>
                    <a:bodyPr/>
                    <a:lstStyle/>
                    <a:p>
                      <a:r>
                        <a:rPr lang="en-GB" sz="800" dirty="0"/>
                        <a:t>Caribbean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/>
                        <a:t>29</a:t>
                      </a:r>
                      <a:endParaRPr lang="en-GB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3282301"/>
                  </a:ext>
                </a:extLst>
              </a:tr>
              <a:tr h="213024">
                <a:tc>
                  <a:txBody>
                    <a:bodyPr/>
                    <a:lstStyle/>
                    <a:p>
                      <a:r>
                        <a:rPr lang="en-GB" sz="800" dirty="0"/>
                        <a:t>Other Black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/>
                        <a:t>48</a:t>
                      </a:r>
                      <a:endParaRPr lang="en-GB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3768366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7854853"/>
              </p:ext>
            </p:extLst>
          </p:nvPr>
        </p:nvGraphicFramePr>
        <p:xfrm>
          <a:off x="9865580" y="4507609"/>
          <a:ext cx="2049965" cy="15168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7487">
                  <a:extLst>
                    <a:ext uri="{9D8B030D-6E8A-4147-A177-3AD203B41FA5}">
                      <a16:colId xmlns:a16="http://schemas.microsoft.com/office/drawing/2014/main" val="3474398719"/>
                    </a:ext>
                  </a:extLst>
                </a:gridCol>
                <a:gridCol w="502478">
                  <a:extLst>
                    <a:ext uri="{9D8B030D-6E8A-4147-A177-3AD203B41FA5}">
                      <a16:colId xmlns:a16="http://schemas.microsoft.com/office/drawing/2014/main" val="3950725442"/>
                    </a:ext>
                  </a:extLst>
                </a:gridCol>
              </a:tblGrid>
              <a:tr h="184398">
                <a:tc>
                  <a:txBody>
                    <a:bodyPr/>
                    <a:lstStyle/>
                    <a:p>
                      <a:r>
                        <a:rPr lang="en-GB" sz="800" dirty="0"/>
                        <a:t>Other Groups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7342349"/>
                  </a:ext>
                </a:extLst>
              </a:tr>
              <a:tr h="184398">
                <a:tc>
                  <a:txBody>
                    <a:bodyPr/>
                    <a:lstStyle/>
                    <a:p>
                      <a:r>
                        <a:rPr lang="en-GB" sz="800" dirty="0"/>
                        <a:t>White British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/>
                        <a:t>100</a:t>
                      </a:r>
                      <a:endParaRPr lang="en-GB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6131511"/>
                  </a:ext>
                </a:extLst>
              </a:tr>
              <a:tr h="184398">
                <a:tc>
                  <a:txBody>
                    <a:bodyPr/>
                    <a:lstStyle/>
                    <a:p>
                      <a:r>
                        <a:rPr lang="en-GB" sz="800" dirty="0"/>
                        <a:t>Arab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/>
                        <a:t>13</a:t>
                      </a:r>
                      <a:endParaRPr lang="en-GB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7636874"/>
                  </a:ext>
                </a:extLst>
              </a:tr>
              <a:tr h="184398">
                <a:tc>
                  <a:txBody>
                    <a:bodyPr/>
                    <a:lstStyle/>
                    <a:p>
                      <a:r>
                        <a:rPr lang="en-GB" sz="800" dirty="0"/>
                        <a:t>Mixed heritage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/>
                        <a:t>28</a:t>
                      </a:r>
                      <a:endParaRPr lang="en-GB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9089991"/>
                  </a:ext>
                </a:extLst>
              </a:tr>
              <a:tr h="184398">
                <a:tc>
                  <a:txBody>
                    <a:bodyPr/>
                    <a:lstStyle/>
                    <a:p>
                      <a:r>
                        <a:rPr lang="en-GB" sz="800" dirty="0"/>
                        <a:t>Travelling community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1499499"/>
                  </a:ext>
                </a:extLst>
              </a:tr>
              <a:tr h="184398">
                <a:tc>
                  <a:txBody>
                    <a:bodyPr/>
                    <a:lstStyle/>
                    <a:p>
                      <a:r>
                        <a:rPr lang="en-GB" sz="800" dirty="0"/>
                        <a:t>Other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/>
                        <a:t>13</a:t>
                      </a:r>
                      <a:endParaRPr lang="en-GB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2609137"/>
                  </a:ext>
                </a:extLst>
              </a:tr>
              <a:tr h="236643">
                <a:tc>
                  <a:txBody>
                    <a:bodyPr/>
                    <a:lstStyle/>
                    <a:p>
                      <a:r>
                        <a:rPr lang="en-GB" sz="800" dirty="0"/>
                        <a:t>Prefer not</a:t>
                      </a:r>
                      <a:r>
                        <a:rPr lang="en-GB" sz="800" baseline="0" dirty="0"/>
                        <a:t> to say/not known</a:t>
                      </a:r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 smtClean="0"/>
                        <a:t>5</a:t>
                      </a:r>
                      <a:endParaRPr lang="en-GB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621953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5554135" y="1481534"/>
            <a:ext cx="30034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u="sng" dirty="0" smtClean="0">
                <a:solidFill>
                  <a:srgbClr val="7030A0"/>
                </a:solidFill>
              </a:rPr>
              <a:t>2023-24 </a:t>
            </a:r>
            <a:r>
              <a:rPr lang="en-GB" sz="1200" b="1" u="sng" dirty="0">
                <a:solidFill>
                  <a:srgbClr val="7030A0"/>
                </a:solidFill>
              </a:rPr>
              <a:t>Service Demand</a:t>
            </a:r>
          </a:p>
        </p:txBody>
      </p:sp>
    </p:spTree>
    <p:extLst>
      <p:ext uri="{BB962C8B-B14F-4D97-AF65-F5344CB8AC3E}">
        <p14:creationId xmlns:p14="http://schemas.microsoft.com/office/powerpoint/2010/main" val="2256124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86925E2-D7C4-0D44-A971-F83E62971714}"/>
              </a:ext>
            </a:extLst>
          </p:cNvPr>
          <p:cNvSpPr txBox="1">
            <a:spLocks/>
          </p:cNvSpPr>
          <p:nvPr/>
        </p:nvSpPr>
        <p:spPr>
          <a:xfrm>
            <a:off x="392723" y="1536633"/>
            <a:ext cx="11361955" cy="45552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3515546-5A1A-2B4E-B7B0-87C84241B9C1}"/>
              </a:ext>
            </a:extLst>
          </p:cNvPr>
          <p:cNvSpPr txBox="1">
            <a:spLocks/>
          </p:cNvSpPr>
          <p:nvPr/>
        </p:nvSpPr>
        <p:spPr>
          <a:xfrm>
            <a:off x="454509" y="419747"/>
            <a:ext cx="9307558" cy="7634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Commissioned Services </a:t>
            </a:r>
            <a:r>
              <a:rPr lang="en-US" sz="20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– Specialist Refuge Accommodation 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73051" y="1558857"/>
            <a:ext cx="5060950" cy="46195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The service was recommissioned in 2021 with the new contract awarded to London Black Women's Project which commenced on 1 April 2022. </a:t>
            </a:r>
            <a:r>
              <a:rPr kumimoji="0" lang="en-GB" sz="11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 LBWP were also the incumbent provider prior to April 2022.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The new contract is for 5 years with the option to</a:t>
            </a:r>
            <a:r>
              <a:rPr kumimoji="0" lang="en-GB" sz="11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 extend for a further two years.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Total contract cost is £198, 000 per year </a:t>
            </a:r>
            <a:endParaRPr lang="en-GB" sz="1100" dirty="0">
              <a:solidFill>
                <a:sysClr val="windowText" lastClr="000000"/>
              </a:solidFill>
              <a:latin typeface="+mn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The service provides 25 bed spaces to women at risk of homicide and provides 10 bed spaces for children.  The service </a:t>
            </a:r>
            <a:r>
              <a:rPr kumimoji="0" lang="en-GB" sz="11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is a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specialist refuge accommodation for women of Black and South Asian heritage and includes support to families with NRPF.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Residents are able to access additional services including legal advice, mental health advocacy, therapeutic services for adults and children and education and employment opportunities</a:t>
            </a:r>
          </a:p>
          <a:p>
            <a:pPr marL="0" lvl="0" indent="0">
              <a:buNone/>
              <a:defRPr/>
            </a:pPr>
            <a:r>
              <a:rPr lang="en-GB" sz="1100" b="1" u="sng" dirty="0">
                <a:solidFill>
                  <a:sysClr val="windowText" lastClr="000000"/>
                </a:solidFill>
                <a:latin typeface="+mn-lt"/>
              </a:rPr>
              <a:t>Service Aims:</a:t>
            </a:r>
          </a:p>
          <a:p>
            <a:pPr lvl="0">
              <a:spcBef>
                <a:spcPts val="600"/>
              </a:spcBef>
              <a:defRPr/>
            </a:pPr>
            <a:r>
              <a:rPr lang="en-GB" sz="1100" dirty="0">
                <a:solidFill>
                  <a:sysClr val="windowText" lastClr="000000"/>
                </a:solidFill>
                <a:latin typeface="+mn-lt"/>
              </a:rPr>
              <a:t>Providing emergency accommodation to women and children at risk of homicide</a:t>
            </a:r>
          </a:p>
          <a:p>
            <a:pPr lvl="0">
              <a:spcBef>
                <a:spcPts val="600"/>
              </a:spcBef>
              <a:defRPr/>
            </a:pPr>
            <a:r>
              <a:rPr lang="en-GB" sz="1100" dirty="0">
                <a:solidFill>
                  <a:sysClr val="windowText" lastClr="000000"/>
                </a:solidFill>
                <a:latin typeface="+mn-lt"/>
              </a:rPr>
              <a:t>Offering specialist support to meet the needs of </a:t>
            </a:r>
            <a:r>
              <a:rPr lang="en-GB" sz="1100" dirty="0" err="1">
                <a:solidFill>
                  <a:sysClr val="windowText" lastClr="000000"/>
                </a:solidFill>
                <a:latin typeface="+mn-lt"/>
              </a:rPr>
              <a:t>minoritised</a:t>
            </a:r>
            <a:r>
              <a:rPr lang="en-GB" sz="1100" dirty="0">
                <a:solidFill>
                  <a:sysClr val="windowText" lastClr="000000"/>
                </a:solidFill>
                <a:latin typeface="+mn-lt"/>
              </a:rPr>
              <a:t> communities including addressing language, communication, cultural and faith needs</a:t>
            </a:r>
          </a:p>
          <a:p>
            <a:pPr lvl="0">
              <a:spcBef>
                <a:spcPts val="600"/>
              </a:spcBef>
              <a:defRPr/>
            </a:pPr>
            <a:r>
              <a:rPr lang="en-GB" sz="1100" dirty="0">
                <a:solidFill>
                  <a:sysClr val="windowText" lastClr="000000"/>
                </a:solidFill>
                <a:latin typeface="+mn-lt"/>
              </a:rPr>
              <a:t>Completing safety planning and managing risk for all refuge residents and children</a:t>
            </a:r>
          </a:p>
          <a:p>
            <a:pPr lvl="0">
              <a:spcBef>
                <a:spcPts val="600"/>
              </a:spcBef>
              <a:defRPr/>
            </a:pPr>
            <a:r>
              <a:rPr lang="en-GB" sz="1100" dirty="0">
                <a:solidFill>
                  <a:sysClr val="windowText" lastClr="000000"/>
                </a:solidFill>
                <a:latin typeface="+mn-lt"/>
              </a:rPr>
              <a:t>Enabling women and children experiencing multiple disadvantage to access specific support including legal advice and representation, therapeutic services including counselling and one to one play/dram therapy for children</a:t>
            </a:r>
          </a:p>
          <a:p>
            <a:pPr lvl="0">
              <a:spcBef>
                <a:spcPts val="600"/>
              </a:spcBef>
              <a:defRPr/>
            </a:pPr>
            <a:r>
              <a:rPr lang="en-GB" sz="1100" dirty="0">
                <a:solidFill>
                  <a:sysClr val="windowText" lastClr="000000"/>
                </a:solidFill>
                <a:latin typeface="+mn-lt"/>
              </a:rPr>
              <a:t>Accessing safe move on accommodation for women/families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5083948"/>
              </p:ext>
            </p:extLst>
          </p:nvPr>
        </p:nvGraphicFramePr>
        <p:xfrm>
          <a:off x="5559962" y="1845153"/>
          <a:ext cx="2984377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5438">
                  <a:extLst>
                    <a:ext uri="{9D8B030D-6E8A-4147-A177-3AD203B41FA5}">
                      <a16:colId xmlns:a16="http://schemas.microsoft.com/office/drawing/2014/main" val="991214496"/>
                    </a:ext>
                  </a:extLst>
                </a:gridCol>
                <a:gridCol w="1248939">
                  <a:extLst>
                    <a:ext uri="{9D8B030D-6E8A-4147-A177-3AD203B41FA5}">
                      <a16:colId xmlns:a16="http://schemas.microsoft.com/office/drawing/2014/main" val="2980566614"/>
                    </a:ext>
                  </a:extLst>
                </a:gridCol>
              </a:tblGrid>
              <a:tr h="231396">
                <a:tc>
                  <a:txBody>
                    <a:bodyPr/>
                    <a:lstStyle/>
                    <a:p>
                      <a:r>
                        <a:rPr lang="en-GB" sz="1000" dirty="0"/>
                        <a:t>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Numbers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338445"/>
                  </a:ext>
                </a:extLst>
              </a:tr>
              <a:tr h="222074">
                <a:tc>
                  <a:txBody>
                    <a:bodyPr/>
                    <a:lstStyle/>
                    <a:p>
                      <a:r>
                        <a:rPr lang="en-GB" sz="1000" dirty="0"/>
                        <a:t>Numbers supported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/>
                        <a:t>29 </a:t>
                      </a:r>
                      <a:r>
                        <a:rPr lang="en-GB" sz="1000" dirty="0"/>
                        <a:t>women and </a:t>
                      </a:r>
                      <a:r>
                        <a:rPr lang="en-GB" sz="1000" dirty="0" smtClean="0"/>
                        <a:t>10 </a:t>
                      </a:r>
                      <a:r>
                        <a:rPr lang="en-GB" sz="1000" dirty="0"/>
                        <a:t>children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8607539"/>
                  </a:ext>
                </a:extLst>
              </a:tr>
              <a:tr h="231982">
                <a:tc>
                  <a:txBody>
                    <a:bodyPr/>
                    <a:lstStyle/>
                    <a:p>
                      <a:r>
                        <a:rPr lang="en-GB" sz="1000" dirty="0"/>
                        <a:t>Number of women with multiple</a:t>
                      </a:r>
                      <a:r>
                        <a:rPr lang="en-GB" sz="1000" baseline="0" dirty="0"/>
                        <a:t> needs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/>
                        <a:t>19</a:t>
                      </a:r>
                      <a:endParaRPr lang="en-GB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1454997"/>
                  </a:ext>
                </a:extLst>
              </a:tr>
              <a:tr h="222074">
                <a:tc>
                  <a:txBody>
                    <a:bodyPr/>
                    <a:lstStyle/>
                    <a:p>
                      <a:r>
                        <a:rPr lang="en-GB" sz="1000" dirty="0"/>
                        <a:t>NRPF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/>
                        <a:t>8</a:t>
                      </a:r>
                      <a:endParaRPr lang="en-GB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80009"/>
                  </a:ext>
                </a:extLst>
              </a:tr>
              <a:tr h="224039">
                <a:tc>
                  <a:txBody>
                    <a:bodyPr/>
                    <a:lstStyle/>
                    <a:p>
                      <a:r>
                        <a:rPr lang="en-GB" sz="1000" dirty="0"/>
                        <a:t>Disability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/>
                        <a:t>6</a:t>
                      </a:r>
                      <a:endParaRPr lang="en-GB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754479"/>
                  </a:ext>
                </a:extLst>
              </a:tr>
              <a:tr h="222074">
                <a:tc>
                  <a:txBody>
                    <a:bodyPr/>
                    <a:lstStyle/>
                    <a:p>
                      <a:r>
                        <a:rPr lang="en-GB" sz="1000" dirty="0"/>
                        <a:t>Sexual</a:t>
                      </a:r>
                      <a:r>
                        <a:rPr lang="en-GB" sz="1000" baseline="0" dirty="0"/>
                        <a:t> Orientation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/>
                        <a:t>29 </a:t>
                      </a:r>
                      <a:r>
                        <a:rPr lang="en-GB" sz="1000" dirty="0"/>
                        <a:t>heterosexual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6992315"/>
                  </a:ext>
                </a:extLst>
              </a:tr>
              <a:tr h="1137692">
                <a:tc>
                  <a:txBody>
                    <a:bodyPr/>
                    <a:lstStyle/>
                    <a:p>
                      <a:r>
                        <a:rPr lang="en-GB" sz="1000" dirty="0"/>
                        <a:t>Age </a:t>
                      </a:r>
                    </a:p>
                    <a:p>
                      <a:r>
                        <a:rPr lang="en-GB" sz="1000" dirty="0"/>
                        <a:t>16-18</a:t>
                      </a:r>
                    </a:p>
                    <a:p>
                      <a:r>
                        <a:rPr lang="en-GB" sz="1000" dirty="0"/>
                        <a:t>19-21</a:t>
                      </a:r>
                    </a:p>
                    <a:p>
                      <a:r>
                        <a:rPr lang="en-GB" sz="1000" dirty="0"/>
                        <a:t>22-30</a:t>
                      </a:r>
                    </a:p>
                    <a:p>
                      <a:r>
                        <a:rPr lang="en-GB" sz="1000" dirty="0"/>
                        <a:t>31-40</a:t>
                      </a:r>
                    </a:p>
                    <a:p>
                      <a:r>
                        <a:rPr lang="en-GB" sz="1000" dirty="0"/>
                        <a:t>41-50</a:t>
                      </a:r>
                    </a:p>
                    <a:p>
                      <a:r>
                        <a:rPr lang="en-GB" sz="1000" dirty="0"/>
                        <a:t>51-60</a:t>
                      </a:r>
                    </a:p>
                    <a:p>
                      <a:r>
                        <a:rPr lang="en-GB" sz="1000" dirty="0"/>
                        <a:t>60+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/>
                    </a:p>
                    <a:p>
                      <a:pPr algn="ctr"/>
                      <a:r>
                        <a:rPr lang="en-GB" sz="1000" dirty="0" smtClean="0"/>
                        <a:t>0</a:t>
                      </a:r>
                      <a:endParaRPr lang="en-GB" sz="1000" dirty="0"/>
                    </a:p>
                    <a:p>
                      <a:pPr algn="ctr"/>
                      <a:r>
                        <a:rPr lang="en-GB" sz="1000" dirty="0" smtClean="0"/>
                        <a:t>2</a:t>
                      </a:r>
                      <a:endParaRPr lang="en-GB" sz="1000" dirty="0"/>
                    </a:p>
                    <a:p>
                      <a:pPr algn="ctr"/>
                      <a:r>
                        <a:rPr lang="en-GB" sz="1000" dirty="0" smtClean="0"/>
                        <a:t>11</a:t>
                      </a:r>
                      <a:endParaRPr lang="en-GB" sz="1000" dirty="0"/>
                    </a:p>
                    <a:p>
                      <a:pPr algn="ctr"/>
                      <a:r>
                        <a:rPr lang="en-GB" sz="1000" dirty="0" smtClean="0"/>
                        <a:t>13</a:t>
                      </a:r>
                      <a:endParaRPr lang="en-GB" sz="1000" dirty="0"/>
                    </a:p>
                    <a:p>
                      <a:pPr algn="ctr"/>
                      <a:r>
                        <a:rPr lang="en-GB" sz="1000" dirty="0"/>
                        <a:t>2</a:t>
                      </a:r>
                    </a:p>
                    <a:p>
                      <a:pPr algn="ctr"/>
                      <a:r>
                        <a:rPr lang="en-GB" sz="10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5109385"/>
                  </a:ext>
                </a:extLst>
              </a:tr>
              <a:tr h="327810">
                <a:tc>
                  <a:txBody>
                    <a:bodyPr/>
                    <a:lstStyle/>
                    <a:p>
                      <a:r>
                        <a:rPr lang="en-GB" sz="1000" dirty="0"/>
                        <a:t>Numbers</a:t>
                      </a:r>
                      <a:r>
                        <a:rPr lang="en-GB" sz="1000" baseline="0" dirty="0"/>
                        <a:t> accessing move on accommodation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/>
                        <a:t>4</a:t>
                      </a:r>
                      <a:endParaRPr lang="en-GB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700425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554135" y="1481534"/>
            <a:ext cx="30034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u="sng" dirty="0" smtClean="0">
                <a:solidFill>
                  <a:srgbClr val="7030A0"/>
                </a:solidFill>
              </a:rPr>
              <a:t>2022-23 </a:t>
            </a:r>
            <a:r>
              <a:rPr lang="en-GB" sz="1200" b="1" u="sng" dirty="0">
                <a:solidFill>
                  <a:srgbClr val="7030A0"/>
                </a:solidFill>
              </a:rPr>
              <a:t>Service Demand</a:t>
            </a:r>
          </a:p>
        </p:txBody>
      </p:sp>
      <p:graphicFrame>
        <p:nvGraphicFramePr>
          <p:cNvPr id="11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6457832"/>
              </p:ext>
            </p:extLst>
          </p:nvPr>
        </p:nvGraphicFramePr>
        <p:xfrm>
          <a:off x="8797152" y="1846861"/>
          <a:ext cx="3041797" cy="3169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8861">
                  <a:extLst>
                    <a:ext uri="{9D8B030D-6E8A-4147-A177-3AD203B41FA5}">
                      <a16:colId xmlns:a16="http://schemas.microsoft.com/office/drawing/2014/main" val="2228626217"/>
                    </a:ext>
                  </a:extLst>
                </a:gridCol>
                <a:gridCol w="1422936">
                  <a:extLst>
                    <a:ext uri="{9D8B030D-6E8A-4147-A177-3AD203B41FA5}">
                      <a16:colId xmlns:a16="http://schemas.microsoft.com/office/drawing/2014/main" val="3709570396"/>
                    </a:ext>
                  </a:extLst>
                </a:gridCol>
              </a:tblGrid>
              <a:tr h="214977">
                <a:tc>
                  <a:txBody>
                    <a:bodyPr/>
                    <a:lstStyle/>
                    <a:p>
                      <a:r>
                        <a:rPr lang="en-GB" sz="1000" dirty="0"/>
                        <a:t>Cultural Identify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673431"/>
                  </a:ext>
                </a:extLst>
              </a:tr>
              <a:tr h="205556">
                <a:tc>
                  <a:txBody>
                    <a:bodyPr/>
                    <a:lstStyle/>
                    <a:p>
                      <a:r>
                        <a:rPr lang="en-GB" sz="1000" dirty="0"/>
                        <a:t>Bangladeshi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/>
                        <a:t>0</a:t>
                      </a:r>
                      <a:endParaRPr lang="en-GB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9571303"/>
                  </a:ext>
                </a:extLst>
              </a:tr>
              <a:tr h="205556">
                <a:tc>
                  <a:txBody>
                    <a:bodyPr/>
                    <a:lstStyle/>
                    <a:p>
                      <a:r>
                        <a:rPr lang="en-GB" sz="1000" dirty="0"/>
                        <a:t>Caribbean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1308825"/>
                  </a:ext>
                </a:extLst>
              </a:tr>
              <a:tr h="205556">
                <a:tc>
                  <a:txBody>
                    <a:bodyPr/>
                    <a:lstStyle/>
                    <a:p>
                      <a:r>
                        <a:rPr lang="en-GB" sz="1000" dirty="0"/>
                        <a:t>African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/>
                        <a:t>14</a:t>
                      </a:r>
                      <a:endParaRPr lang="en-GB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0391092"/>
                  </a:ext>
                </a:extLst>
              </a:tr>
              <a:tr h="205556">
                <a:tc>
                  <a:txBody>
                    <a:bodyPr/>
                    <a:lstStyle/>
                    <a:p>
                      <a:r>
                        <a:rPr lang="en-GB" sz="1000" dirty="0"/>
                        <a:t>Indian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6591744"/>
                  </a:ext>
                </a:extLst>
              </a:tr>
              <a:tr h="205556">
                <a:tc>
                  <a:txBody>
                    <a:bodyPr/>
                    <a:lstStyle/>
                    <a:p>
                      <a:r>
                        <a:rPr lang="en-GB" sz="1000" dirty="0"/>
                        <a:t>Pakistani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149396"/>
                  </a:ext>
                </a:extLst>
              </a:tr>
              <a:tr h="205556">
                <a:tc>
                  <a:txBody>
                    <a:bodyPr/>
                    <a:lstStyle/>
                    <a:p>
                      <a:r>
                        <a:rPr lang="en-GB" sz="1000" dirty="0"/>
                        <a:t>Other</a:t>
                      </a:r>
                      <a:r>
                        <a:rPr lang="en-GB" sz="1000" baseline="0" dirty="0"/>
                        <a:t> Asian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/>
                        <a:t>3</a:t>
                      </a:r>
                      <a:endParaRPr lang="en-GB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9348835"/>
                  </a:ext>
                </a:extLst>
              </a:tr>
              <a:tr h="205556">
                <a:tc>
                  <a:txBody>
                    <a:bodyPr/>
                    <a:lstStyle/>
                    <a:p>
                      <a:r>
                        <a:rPr lang="en-GB" sz="1000" dirty="0"/>
                        <a:t>White/African mixed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321857"/>
                  </a:ext>
                </a:extLst>
              </a:tr>
              <a:tr h="205556">
                <a:tc>
                  <a:txBody>
                    <a:bodyPr/>
                    <a:lstStyle/>
                    <a:p>
                      <a:r>
                        <a:rPr lang="en-GB" sz="1000" dirty="0"/>
                        <a:t>White/Caribbean mixed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9143068"/>
                  </a:ext>
                </a:extLst>
              </a:tr>
              <a:tr h="205556">
                <a:tc>
                  <a:txBody>
                    <a:bodyPr/>
                    <a:lstStyle/>
                    <a:p>
                      <a:r>
                        <a:rPr lang="en-GB" sz="1000" dirty="0"/>
                        <a:t>Other</a:t>
                      </a:r>
                      <a:r>
                        <a:rPr lang="en-GB" sz="1000" baseline="0" dirty="0"/>
                        <a:t> ethnicity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1120318"/>
                  </a:ext>
                </a:extLst>
              </a:tr>
              <a:tr h="205556">
                <a:tc>
                  <a:txBody>
                    <a:bodyPr/>
                    <a:lstStyle/>
                    <a:p>
                      <a:r>
                        <a:rPr lang="en-GB" sz="1000" dirty="0"/>
                        <a:t>Other Black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0132769"/>
                  </a:ext>
                </a:extLst>
              </a:tr>
              <a:tr h="205556">
                <a:tc>
                  <a:txBody>
                    <a:bodyPr/>
                    <a:lstStyle/>
                    <a:p>
                      <a:r>
                        <a:rPr lang="en-GB" sz="1000" dirty="0"/>
                        <a:t>Other African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2960631"/>
                  </a:ext>
                </a:extLst>
              </a:tr>
              <a:tr h="205556">
                <a:tc>
                  <a:txBody>
                    <a:bodyPr/>
                    <a:lstStyle/>
                    <a:p>
                      <a:r>
                        <a:rPr lang="en-GB" sz="1000" dirty="0"/>
                        <a:t>Any other Caribbean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97404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4112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8649D-596A-64F9-BB62-0A3B15618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305" y="50967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ea typeface="+mj-lt"/>
                <a:cs typeface="+mj-lt"/>
              </a:rPr>
              <a:t>Our Work Addressing Domestic Abuse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32E02-6DB7-0029-1EA1-79ED56BE5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147" y="1498099"/>
            <a:ext cx="10515600" cy="4351338"/>
          </a:xfrm>
        </p:spPr>
        <p:txBody>
          <a:bodyPr vert="horz" lIns="91440" tIns="45720" rIns="91440" bIns="45720" rtlCol="0" anchor="t">
            <a:normAutofit fontScale="47500" lnSpcReduction="20000"/>
          </a:bodyPr>
          <a:lstStyle/>
          <a:p>
            <a:pPr marL="0" indent="0">
              <a:buNone/>
            </a:pPr>
            <a:r>
              <a:rPr lang="en-GB" dirty="0">
                <a:cs typeface="Calibri"/>
              </a:rPr>
              <a:t>In the last 12 months the partnership has embarked on addressing domestic abuse  in the following areas:</a:t>
            </a:r>
            <a:endParaRPr lang="en-US">
              <a:ea typeface="+mn-lt"/>
              <a:cs typeface="+mn-lt"/>
            </a:endParaRPr>
          </a:p>
          <a:p>
            <a:r>
              <a:rPr lang="en-GB" b="1" dirty="0">
                <a:cs typeface="Calibri"/>
              </a:rPr>
              <a:t>The Newham Domestic Abuse Strategy 2022-2025  </a:t>
            </a:r>
            <a:r>
              <a:rPr lang="en-GB" dirty="0">
                <a:cs typeface="Calibri"/>
              </a:rPr>
              <a:t>Development of a new partnership strategy presenting our ‘whole community’ approach to addressing domestic abuse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600"/>
              </a:spcBef>
              <a:buFont typeface="Arial,Sans-Serif" panose="020B0604020202020204" pitchFamily="34" charset="0"/>
            </a:pPr>
            <a:r>
              <a:rPr lang="en-GB" dirty="0">
                <a:cs typeface="Calibri"/>
              </a:rPr>
              <a:t>The strategy and action plan have been directly informed through extensive consultation with domestic abuse organisations,  the voices of domestic abuse survivors, residents and Newham service users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600"/>
              </a:spcBef>
              <a:buFont typeface="Arial,Sans-Serif" panose="020B0604020202020204" pitchFamily="34" charset="0"/>
            </a:pPr>
            <a:r>
              <a:rPr lang="en-GB" dirty="0">
                <a:cs typeface="Calibri"/>
              </a:rPr>
              <a:t>There are 12 key priorities identified including addressing perpetrators behaviour and developing an extensive domestic abuse campaign across the borough</a:t>
            </a:r>
            <a:endParaRPr lang="en-US">
              <a:ea typeface="+mn-lt"/>
              <a:cs typeface="+mn-lt"/>
            </a:endParaRPr>
          </a:p>
          <a:p>
            <a:pPr>
              <a:buNone/>
            </a:pPr>
            <a:r>
              <a:rPr lang="en-GB" sz="1800" dirty="0">
                <a:latin typeface="Arial"/>
                <a:ea typeface="+mn-lt"/>
                <a:cs typeface="Arial"/>
                <a:hlinkClick r:id="rId2"/>
              </a:rPr>
              <a:t>https://www.newham.gov.uk/downloads/file/5313/newham-domestic-abuse-strategy-2022-2025-final</a:t>
            </a:r>
            <a:r>
              <a:rPr lang="en-GB" sz="1800" dirty="0">
                <a:latin typeface="Arial"/>
                <a:ea typeface="+mn-lt"/>
                <a:cs typeface="Arial"/>
              </a:rPr>
              <a:t> </a:t>
            </a:r>
            <a:endParaRPr lang="en-GB" sz="1800" dirty="0">
              <a:ea typeface="+mn-lt"/>
              <a:cs typeface="+mn-lt"/>
            </a:endParaRPr>
          </a:p>
          <a:p>
            <a:pPr marL="0" indent="0">
              <a:buNone/>
            </a:pPr>
            <a:endParaRPr lang="en-GB" b="1" dirty="0">
              <a:ea typeface="+mn-lt"/>
              <a:cs typeface="+mn-lt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GB" b="1" dirty="0">
                <a:cs typeface="Calibri"/>
              </a:rPr>
              <a:t>Women’s Safety</a:t>
            </a:r>
            <a:endParaRPr lang="en-GB" dirty="0">
              <a:ea typeface="+mn-lt"/>
              <a:cs typeface="+mn-lt"/>
            </a:endParaRPr>
          </a:p>
          <a:p>
            <a:pPr>
              <a:spcBef>
                <a:spcPts val="600"/>
              </a:spcBef>
              <a:buFont typeface="Arial,Sans-Serif" panose="020B0604020202020204" pitchFamily="34" charset="0"/>
            </a:pPr>
            <a:r>
              <a:rPr lang="en-GB" dirty="0">
                <a:cs typeface="Calibri"/>
              </a:rPr>
              <a:t>Engaging with women to identify their safety concerns and priorities 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600"/>
              </a:spcBef>
              <a:buFont typeface="Arial,Sans-Serif" panose="020B0604020202020204" pitchFamily="34" charset="0"/>
            </a:pPr>
            <a:r>
              <a:rPr lang="en-GB" dirty="0">
                <a:cs typeface="Calibri"/>
              </a:rPr>
              <a:t>Working with businesses to develop messaging about women's safety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600"/>
              </a:spcBef>
              <a:buFont typeface="Arial,Sans-Serif" panose="020B0604020202020204" pitchFamily="34" charset="0"/>
            </a:pPr>
            <a:r>
              <a:rPr lang="en-GB" dirty="0">
                <a:cs typeface="Calibri"/>
              </a:rPr>
              <a:t>Engagement to identify area hotspots where women say they feel unsafe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600"/>
              </a:spcBef>
              <a:buFont typeface="Arial,Sans-Serif" panose="020B0604020202020204" pitchFamily="34" charset="0"/>
            </a:pPr>
            <a:r>
              <a:rPr lang="en-GB" dirty="0">
                <a:cs typeface="Calibri"/>
              </a:rPr>
              <a:t>Developing targeted responses to improving safety for women.</a:t>
            </a:r>
            <a:endParaRPr lang="en-US" dirty="0">
              <a:ea typeface="+mn-lt"/>
              <a:cs typeface="+mn-lt"/>
            </a:endParaRPr>
          </a:p>
          <a:p>
            <a:pPr marL="0" indent="0">
              <a:spcBef>
                <a:spcPts val="600"/>
              </a:spcBef>
              <a:buNone/>
            </a:pPr>
            <a:endParaRPr lang="en-GB" dirty="0">
              <a:cs typeface="Calibri"/>
            </a:endParaRPr>
          </a:p>
          <a:p>
            <a:pPr marL="0" indent="0">
              <a:buNone/>
            </a:pPr>
            <a:r>
              <a:rPr lang="en-GB" b="1" dirty="0">
                <a:cs typeface="Calibri"/>
              </a:rPr>
              <a:t>CYPS domestic abuse working group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600"/>
              </a:spcBef>
            </a:pPr>
            <a:r>
              <a:rPr lang="en-GB" dirty="0">
                <a:cs typeface="Calibri"/>
              </a:rPr>
              <a:t>Increasing focus on developing domestic abuse responses for children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600"/>
              </a:spcBef>
            </a:pPr>
            <a:r>
              <a:rPr lang="en-GB" dirty="0">
                <a:cs typeface="Calibri"/>
              </a:rPr>
              <a:t>Developing the ‘Safe and Together’ model and implementing this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600"/>
              </a:spcBef>
            </a:pPr>
            <a:r>
              <a:rPr lang="en-GB" dirty="0">
                <a:cs typeface="Calibri"/>
              </a:rPr>
              <a:t>Development of MARAC responses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600"/>
              </a:spcBef>
            </a:pPr>
            <a:r>
              <a:rPr lang="en-GB" dirty="0">
                <a:cs typeface="Calibri"/>
              </a:rPr>
              <a:t>Consideration of risk assessment tools</a:t>
            </a:r>
            <a:endParaRPr lang="en-US">
              <a:ea typeface="+mn-lt"/>
              <a:cs typeface="+mn-lt"/>
            </a:endParaRPr>
          </a:p>
          <a:p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6708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ECD15-D98A-0F77-832D-A6AC6FA36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042" y="371809"/>
            <a:ext cx="10515600" cy="1011406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cs typeface="Calibri Light"/>
              </a:rPr>
              <a:t>Our Work Addressing Domestic Abuse</a:t>
            </a:r>
            <a:endParaRPr lang="en-US" dirty="0">
              <a:solidFill>
                <a:schemeClr val="bg1"/>
              </a:solidFill>
              <a:ea typeface="+mj-lt"/>
              <a:cs typeface="+mj-lt"/>
            </a:endParaRPr>
          </a:p>
          <a:p>
            <a:endParaRPr lang="en-US" dirty="0"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809EC1-29F9-D092-5774-0233A6A142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55000" lnSpcReduction="20000"/>
          </a:bodyPr>
          <a:lstStyle/>
          <a:p>
            <a:pPr marL="0" indent="0">
              <a:buNone/>
            </a:pPr>
            <a:r>
              <a:rPr lang="en-GB" b="1" dirty="0" smtClean="0">
                <a:cs typeface="Calibri"/>
              </a:rPr>
              <a:t>Drive </a:t>
            </a:r>
            <a:r>
              <a:rPr lang="en-GB" b="1" dirty="0">
                <a:cs typeface="Calibri"/>
              </a:rPr>
              <a:t>model ( addressing the behaviour of domestic abuse perpetrators)</a:t>
            </a:r>
            <a:endParaRPr lang="en-GB" dirty="0">
              <a:ea typeface="+mn-lt"/>
              <a:cs typeface="+mn-lt"/>
            </a:endParaRPr>
          </a:p>
          <a:p>
            <a:pPr>
              <a:spcBef>
                <a:spcPts val="600"/>
              </a:spcBef>
            </a:pPr>
            <a:r>
              <a:rPr lang="en-GB" dirty="0">
                <a:cs typeface="Calibri"/>
              </a:rPr>
              <a:t>Working in partnership with </a:t>
            </a:r>
            <a:r>
              <a:rPr lang="en-GB" dirty="0" smtClean="0">
                <a:cs typeface="Calibri"/>
              </a:rPr>
              <a:t>Victim Support to establish a perpetrator panel</a:t>
            </a:r>
            <a:endParaRPr lang="en-US" dirty="0">
              <a:ea typeface="+mn-lt"/>
              <a:cs typeface="+mn-lt"/>
            </a:endParaRPr>
          </a:p>
          <a:p>
            <a:pPr>
              <a:spcBef>
                <a:spcPts val="600"/>
              </a:spcBef>
            </a:pPr>
            <a:r>
              <a:rPr lang="en-GB" dirty="0">
                <a:cs typeface="Calibri"/>
              </a:rPr>
              <a:t>Includes training for social workers and all frontline staff/managers</a:t>
            </a:r>
            <a:endParaRPr lang="en-US" dirty="0">
              <a:ea typeface="+mn-lt"/>
              <a:cs typeface="+mn-lt"/>
            </a:endParaRPr>
          </a:p>
          <a:p>
            <a:pPr>
              <a:spcBef>
                <a:spcPts val="600"/>
              </a:spcBef>
            </a:pPr>
            <a:r>
              <a:rPr lang="en-GB" dirty="0">
                <a:cs typeface="Calibri"/>
              </a:rPr>
              <a:t>Identified practice lead from ‘Respect’ to support case work and learning</a:t>
            </a:r>
            <a:endParaRPr lang="en-US" dirty="0">
              <a:ea typeface="+mn-lt"/>
              <a:cs typeface="+mn-lt"/>
            </a:endParaRPr>
          </a:p>
          <a:p>
            <a:pPr>
              <a:spcBef>
                <a:spcPts val="600"/>
              </a:spcBef>
            </a:pPr>
            <a:r>
              <a:rPr lang="en-GB" dirty="0">
                <a:cs typeface="Calibri"/>
              </a:rPr>
              <a:t>Review of the Newham model and outcomes to be completed by </a:t>
            </a:r>
            <a:r>
              <a:rPr lang="en-GB" dirty="0" smtClean="0">
                <a:cs typeface="Calibri"/>
              </a:rPr>
              <a:t>Bristol university</a:t>
            </a:r>
            <a:endParaRPr lang="en-US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GB" b="1" dirty="0">
                <a:cs typeface="Calibri"/>
              </a:rPr>
              <a:t>The MEAM approach </a:t>
            </a:r>
            <a:endParaRPr lang="en-GB" dirty="0">
              <a:ea typeface="+mn-lt"/>
              <a:cs typeface="+mn-lt"/>
            </a:endParaRPr>
          </a:p>
          <a:p>
            <a:pPr>
              <a:spcBef>
                <a:spcPts val="600"/>
              </a:spcBef>
            </a:pPr>
            <a:r>
              <a:rPr lang="en-GB" dirty="0">
                <a:cs typeface="Calibri"/>
              </a:rPr>
              <a:t>Offering support to women who sell sex and are sexually exploited</a:t>
            </a:r>
            <a:endParaRPr lang="en-US" dirty="0">
              <a:ea typeface="+mn-lt"/>
              <a:cs typeface="+mn-lt"/>
            </a:endParaRPr>
          </a:p>
          <a:p>
            <a:pPr>
              <a:spcBef>
                <a:spcPts val="600"/>
              </a:spcBef>
            </a:pPr>
            <a:r>
              <a:rPr lang="en-GB" dirty="0">
                <a:cs typeface="Calibri"/>
              </a:rPr>
              <a:t>Partnership response to supporting women with multiple needs</a:t>
            </a:r>
            <a:endParaRPr lang="en-US" dirty="0">
              <a:ea typeface="+mn-lt"/>
              <a:cs typeface="+mn-lt"/>
            </a:endParaRPr>
          </a:p>
          <a:p>
            <a:pPr>
              <a:spcBef>
                <a:spcPts val="600"/>
              </a:spcBef>
            </a:pPr>
            <a:r>
              <a:rPr lang="en-GB" dirty="0">
                <a:cs typeface="Calibri"/>
              </a:rPr>
              <a:t>Creation of a women's hub open twice a week at the CGL premises offering safe spaces to women and support services</a:t>
            </a:r>
            <a:endParaRPr lang="en-US" dirty="0">
              <a:ea typeface="+mn-lt"/>
              <a:cs typeface="+mn-lt"/>
            </a:endParaRPr>
          </a:p>
          <a:p>
            <a:pPr>
              <a:spcBef>
                <a:spcPts val="600"/>
              </a:spcBef>
            </a:pPr>
            <a:r>
              <a:rPr lang="en-GB" dirty="0">
                <a:cs typeface="Calibri"/>
              </a:rPr>
              <a:t>Developing responses to addressing buyers of sex</a:t>
            </a:r>
            <a:endParaRPr lang="en-US" dirty="0">
              <a:ea typeface="+mn-lt"/>
              <a:cs typeface="+mn-lt"/>
            </a:endParaRPr>
          </a:p>
          <a:p>
            <a:pPr>
              <a:spcBef>
                <a:spcPts val="600"/>
              </a:spcBef>
            </a:pPr>
            <a:r>
              <a:rPr lang="en-GB" dirty="0">
                <a:cs typeface="Calibri"/>
              </a:rPr>
              <a:t>Development of a ‘sex work high risk monthly panel’ to address risk and safety for women who are experiencing significant harm.</a:t>
            </a:r>
            <a:endParaRPr lang="en-US" dirty="0">
              <a:cs typeface="Calibri"/>
            </a:endParaRPr>
          </a:p>
          <a:p>
            <a:pPr marL="0" indent="0">
              <a:buNone/>
            </a:pPr>
            <a:r>
              <a:rPr lang="en-GB" b="1" dirty="0">
                <a:cs typeface="Calibri"/>
              </a:rPr>
              <a:t>The Domestic Abuse </a:t>
            </a:r>
            <a:r>
              <a:rPr lang="en-GB" b="1" dirty="0" smtClean="0">
                <a:cs typeface="Calibri"/>
              </a:rPr>
              <a:t>Re-</a:t>
            </a:r>
            <a:r>
              <a:rPr lang="en-GB" b="1" dirty="0" err="1" smtClean="0">
                <a:cs typeface="Calibri"/>
              </a:rPr>
              <a:t>commissoning</a:t>
            </a:r>
            <a:r>
              <a:rPr lang="en-GB" b="1" dirty="0" smtClean="0">
                <a:cs typeface="Calibri"/>
              </a:rPr>
              <a:t> </a:t>
            </a:r>
            <a:endParaRPr lang="en-GB" dirty="0" smtClean="0">
              <a:ea typeface="+mn-lt"/>
              <a:cs typeface="+mn-lt"/>
            </a:endParaRPr>
          </a:p>
          <a:p>
            <a:pPr>
              <a:spcBef>
                <a:spcPts val="600"/>
              </a:spcBef>
              <a:buFont typeface="Arial,Sans-Serif"/>
              <a:buChar char="•"/>
            </a:pPr>
            <a:r>
              <a:rPr lang="en-GB" dirty="0" smtClean="0">
                <a:cs typeface="Calibri"/>
              </a:rPr>
              <a:t>Current best practice will continue including 24 hour helpline, and universal service</a:t>
            </a:r>
          </a:p>
          <a:p>
            <a:pPr>
              <a:spcBef>
                <a:spcPts val="600"/>
              </a:spcBef>
              <a:buFont typeface="Arial,Sans-Serif"/>
              <a:buChar char="•"/>
            </a:pPr>
            <a:r>
              <a:rPr lang="en-GB" dirty="0" smtClean="0">
                <a:cs typeface="Calibri"/>
              </a:rPr>
              <a:t>Addition investment of 10% of budget in local community organisations</a:t>
            </a:r>
          </a:p>
          <a:p>
            <a:pPr>
              <a:spcBef>
                <a:spcPts val="600"/>
              </a:spcBef>
              <a:buFont typeface="Arial,Sans-Serif"/>
              <a:buChar char="•"/>
            </a:pPr>
            <a:r>
              <a:rPr lang="en-GB" dirty="0"/>
              <a:t>Risk associated with Domestic Abuse is well managed through the co-located model, MARAC and the sex worker risk management panel.  The service does not operate waiting lists or close referrals</a:t>
            </a:r>
            <a:r>
              <a:rPr lang="en-GB" dirty="0" smtClean="0"/>
              <a:t>.</a:t>
            </a:r>
            <a:endParaRPr lang="en-GB" dirty="0" smtClean="0">
              <a:cs typeface="Calibri"/>
            </a:endParaRPr>
          </a:p>
          <a:p>
            <a:pPr>
              <a:spcBef>
                <a:spcPts val="600"/>
              </a:spcBef>
              <a:buFont typeface="Arial,Sans-Serif"/>
              <a:buChar char="•"/>
            </a:pPr>
            <a:r>
              <a:rPr lang="en-GB" dirty="0" smtClean="0">
                <a:cs typeface="Calibri"/>
              </a:rPr>
              <a:t>Service commissioned to run until 2029</a:t>
            </a:r>
          </a:p>
        </p:txBody>
      </p:sp>
    </p:spTree>
    <p:extLst>
      <p:ext uri="{BB962C8B-B14F-4D97-AF65-F5344CB8AC3E}">
        <p14:creationId xmlns:p14="http://schemas.microsoft.com/office/powerpoint/2010/main" val="5299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86925E2-D7C4-0D44-A971-F83E62971714}"/>
              </a:ext>
            </a:extLst>
          </p:cNvPr>
          <p:cNvSpPr txBox="1">
            <a:spLocks/>
          </p:cNvSpPr>
          <p:nvPr/>
        </p:nvSpPr>
        <p:spPr>
          <a:xfrm>
            <a:off x="392723" y="1536633"/>
            <a:ext cx="11361955" cy="45552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3515546-5A1A-2B4E-B7B0-87C84241B9C1}"/>
              </a:ext>
            </a:extLst>
          </p:cNvPr>
          <p:cNvSpPr txBox="1">
            <a:spLocks/>
          </p:cNvSpPr>
          <p:nvPr/>
        </p:nvSpPr>
        <p:spPr>
          <a:xfrm>
            <a:off x="454508" y="419747"/>
            <a:ext cx="10993075" cy="7634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Direction of Travel / Commissioning Intentions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628650" y="1825625"/>
            <a:ext cx="9324242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GB" sz="1600" dirty="0">
                <a:latin typeface="+mn-lt"/>
                <a:cs typeface="Arial"/>
              </a:rPr>
              <a:t>Joint working with ‘Safe Lives’ </a:t>
            </a:r>
            <a:r>
              <a:rPr lang="en-GB" sz="1600" dirty="0" smtClean="0">
                <a:latin typeface="+mn-lt"/>
                <a:cs typeface="Arial"/>
              </a:rPr>
              <a:t>implement the review of survivor experience in the borough</a:t>
            </a:r>
            <a:endParaRPr lang="en-GB" sz="1600" dirty="0">
              <a:latin typeface="+mn-lt"/>
              <a:cs typeface="Arial"/>
            </a:endParaRPr>
          </a:p>
          <a:p>
            <a:pPr lvl="0"/>
            <a:r>
              <a:rPr lang="en-GB" sz="1600" dirty="0" smtClean="0">
                <a:solidFill>
                  <a:prstClr val="black"/>
                </a:solidFill>
                <a:latin typeface="+mn-lt"/>
              </a:rPr>
              <a:t>CSP </a:t>
            </a:r>
            <a:r>
              <a:rPr lang="en-GB" sz="1600" dirty="0">
                <a:solidFill>
                  <a:prstClr val="black"/>
                </a:solidFill>
                <a:latin typeface="+mn-lt"/>
              </a:rPr>
              <a:t>DA sub-group to lead on the development of  the domestic abuse strategy and action plan.  The strategy will also be overseen by the Health and Wellbeing Board</a:t>
            </a:r>
            <a:endParaRPr lang="en-GB" sz="1600" dirty="0">
              <a:latin typeface="+mn-lt"/>
            </a:endParaRPr>
          </a:p>
          <a:p>
            <a:pPr lvl="0"/>
            <a:r>
              <a:rPr lang="en-GB" sz="1600" dirty="0" smtClean="0">
                <a:latin typeface="+mn-lt"/>
                <a:cs typeface="Arial"/>
              </a:rPr>
              <a:t>Established </a:t>
            </a:r>
            <a:r>
              <a:rPr lang="en-GB" sz="1600" dirty="0">
                <a:latin typeface="+mn-lt"/>
                <a:cs typeface="Arial"/>
              </a:rPr>
              <a:t>a domestic abuse advisory panel for survivors, residents and users of services in Newham to advise and support the CSP DA subgroup, building on the excellent co-production that took place as part of the strategy development</a:t>
            </a:r>
          </a:p>
          <a:p>
            <a:pPr lvl="0"/>
            <a:r>
              <a:rPr lang="en-GB" sz="1600" dirty="0">
                <a:latin typeface="+mn-lt"/>
                <a:cs typeface="Arial"/>
              </a:rPr>
              <a:t>Promotion of the Domestic abuse strategy and aligned domestic abuse publicity campaign – both internally and externally.</a:t>
            </a:r>
          </a:p>
          <a:p>
            <a:pPr lvl="0"/>
            <a:r>
              <a:rPr lang="en-GB" sz="1600" dirty="0" smtClean="0">
                <a:latin typeface="+mn-lt"/>
                <a:cs typeface="Arial"/>
              </a:rPr>
              <a:t>Established the </a:t>
            </a:r>
            <a:r>
              <a:rPr lang="en-GB" sz="1600" dirty="0">
                <a:latin typeface="+mn-lt"/>
                <a:cs typeface="Arial"/>
              </a:rPr>
              <a:t>perpetrator programme model for </a:t>
            </a:r>
            <a:r>
              <a:rPr lang="en-GB" sz="1600" dirty="0" smtClean="0">
                <a:latin typeface="+mn-lt"/>
                <a:cs typeface="Arial"/>
              </a:rPr>
              <a:t>Newham and review outcomes</a:t>
            </a:r>
            <a:endParaRPr lang="en-GB" sz="1600" dirty="0">
              <a:latin typeface="+mn-lt"/>
              <a:cs typeface="Arial"/>
            </a:endParaRPr>
          </a:p>
          <a:p>
            <a:pPr lvl="0"/>
            <a:r>
              <a:rPr lang="en-GB" sz="1600" dirty="0" smtClean="0">
                <a:latin typeface="+mn-lt"/>
                <a:cs typeface="Arial"/>
              </a:rPr>
              <a:t>Promote the three women’s </a:t>
            </a:r>
            <a:r>
              <a:rPr lang="en-GB" sz="1600" dirty="0">
                <a:latin typeface="+mn-lt"/>
                <a:cs typeface="Arial"/>
              </a:rPr>
              <a:t>hub for women exploited into selling sex</a:t>
            </a:r>
          </a:p>
          <a:p>
            <a:pPr lvl="0"/>
            <a:r>
              <a:rPr lang="en-GB" sz="1600" dirty="0" smtClean="0">
                <a:latin typeface="+mn-lt"/>
                <a:cs typeface="Arial"/>
              </a:rPr>
              <a:t>Implement the newly commissioned </a:t>
            </a:r>
            <a:r>
              <a:rPr lang="en-GB" sz="1600" dirty="0">
                <a:latin typeface="+mn-lt"/>
                <a:cs typeface="Arial"/>
              </a:rPr>
              <a:t>community domestic abuse service</a:t>
            </a:r>
          </a:p>
          <a:p>
            <a:r>
              <a:rPr lang="en-GB" sz="1600" dirty="0" smtClean="0">
                <a:latin typeface="+mn-lt"/>
                <a:cs typeface="Arial"/>
              </a:rPr>
              <a:t>Implement the co-produced </a:t>
            </a:r>
            <a:r>
              <a:rPr lang="en-GB" sz="1600" dirty="0">
                <a:latin typeface="+mn-lt"/>
                <a:cs typeface="Arial"/>
              </a:rPr>
              <a:t>sex </a:t>
            </a:r>
            <a:r>
              <a:rPr lang="en-GB" sz="1600" dirty="0" smtClean="0">
                <a:latin typeface="+mn-lt"/>
                <a:cs typeface="Arial"/>
              </a:rPr>
              <a:t>work strategy for </a:t>
            </a:r>
            <a:r>
              <a:rPr lang="en-GB" sz="1600" dirty="0">
                <a:latin typeface="+mn-lt"/>
                <a:cs typeface="Arial"/>
              </a:rPr>
              <a:t>the borough</a:t>
            </a:r>
            <a:r>
              <a:rPr lang="en-GB" sz="1600" dirty="0" smtClean="0">
                <a:latin typeface="+mn-lt"/>
                <a:cs typeface="Arial"/>
              </a:rPr>
              <a:t>.</a:t>
            </a:r>
          </a:p>
          <a:p>
            <a:r>
              <a:rPr lang="en-GB" sz="1600" dirty="0" smtClean="0">
                <a:latin typeface="+mn-lt"/>
                <a:cs typeface="Arial"/>
              </a:rPr>
              <a:t>Review the outcomes of the social value investment</a:t>
            </a:r>
            <a:endParaRPr lang="en-GB" sz="1600" dirty="0">
              <a:latin typeface="+mn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44758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9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73519C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5F758717DFF44A8C2C0023C87ED0F7" ma:contentTypeVersion="8" ma:contentTypeDescription="Create a new document." ma:contentTypeScope="" ma:versionID="9efaf8d9cc77206af5f86dad8bb93277">
  <xsd:schema xmlns:xsd="http://www.w3.org/2001/XMLSchema" xmlns:xs="http://www.w3.org/2001/XMLSchema" xmlns:p="http://schemas.microsoft.com/office/2006/metadata/properties" xmlns:ns2="bbbab6f7-7512-47c4-980a-5a35810d9f0e" xmlns:ns3="6361206b-3f8a-4b08-978e-0d3652f38ba9" targetNamespace="http://schemas.microsoft.com/office/2006/metadata/properties" ma:root="true" ma:fieldsID="f4fe30e535b1fc5d5ee4b5f7590e7b11" ns2:_="" ns3:_="">
    <xsd:import namespace="bbbab6f7-7512-47c4-980a-5a35810d9f0e"/>
    <xsd:import namespace="6361206b-3f8a-4b08-978e-0d3652f38ba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bab6f7-7512-47c4-980a-5a35810d9f0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61206b-3f8a-4b08-978e-0d3652f38ba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45A3341-F236-44AC-8F1E-EBBFF36F68CB}">
  <ds:schemaRefs>
    <ds:schemaRef ds:uri="bbbab6f7-7512-47c4-980a-5a35810d9f0e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6361206b-3f8a-4b08-978e-0d3652f38ba9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2A63CFC-75D9-459A-AD26-CF3C5FA76C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bbab6f7-7512-47c4-980a-5a35810d9f0e"/>
    <ds:schemaRef ds:uri="6361206b-3f8a-4b08-978e-0d3652f38ba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A6EC02E-B300-44A5-8737-FDE23E655B3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2471</TotalTime>
  <Words>1957</Words>
  <Application>Microsoft Office PowerPoint</Application>
  <PresentationFormat>Widescreen</PresentationFormat>
  <Paragraphs>312</Paragraphs>
  <Slides>11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Arial,Sans-Serif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Demand / Local Picture (2023-2024)</vt:lpstr>
      <vt:lpstr>PowerPoint Presentation</vt:lpstr>
      <vt:lpstr>PowerPoint Presentation</vt:lpstr>
      <vt:lpstr>Our Work Addressing Domestic Abuse</vt:lpstr>
      <vt:lpstr>Our Work Addressing Domestic Abuse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Inderjit Puaar</dc:creator>
  <cp:lastModifiedBy>Daniel Parsonage</cp:lastModifiedBy>
  <cp:revision>180</cp:revision>
  <dcterms:created xsi:type="dcterms:W3CDTF">2021-01-20T13:16:16Z</dcterms:created>
  <dcterms:modified xsi:type="dcterms:W3CDTF">2025-01-22T13:35:50Z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0x010100C75F758717DFF44A8C2C0023C87ED0F7</vt:lpwstr>
  </property>
</Properties>
</file>