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 id="2147483723" r:id="rId10"/>
    <p:sldMasterId id="2147483735" r:id="rId11"/>
    <p:sldMasterId id="2147483743" r:id="rId12"/>
    <p:sldMasterId id="2147483750" r:id="rId13"/>
    <p:sldMasterId id="2147483757" r:id="rId14"/>
    <p:sldMasterId id="2147483764" r:id="rId15"/>
  </p:sldMasterIdLst>
  <p:notesMasterIdLst>
    <p:notesMasterId r:id="rId24"/>
  </p:notesMasterIdLst>
  <p:sldIdLst>
    <p:sldId id="271" r:id="rId16"/>
    <p:sldId id="267" r:id="rId17"/>
    <p:sldId id="275" r:id="rId18"/>
    <p:sldId id="274"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4A"/>
    <a:srgbClr val="006B6F"/>
    <a:srgbClr val="00A09D"/>
    <a:srgbClr val="469DA0"/>
    <a:srgbClr val="3DA1A0"/>
    <a:srgbClr val="1EA18B"/>
    <a:srgbClr val="1C816F"/>
    <a:srgbClr val="4C9789"/>
    <a:srgbClr val="005826"/>
    <a:srgbClr val="7D0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36463-B209-DD19-ED6C-82A45F1B23A5}" v="346" dt="2024-04-18T09:06:25.420"/>
    <p1510:client id="{B72FBD7B-6A64-F9D0-BEAA-A7C375B9F905}" v="24" dt="2024-04-18T08:31:12.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3" autoAdjust="0"/>
    <p:restoredTop sz="94660"/>
  </p:normalViewPr>
  <p:slideViewPr>
    <p:cSldViewPr snapToGrid="0">
      <p:cViewPr varScale="1">
        <p:scale>
          <a:sx n="87" d="100"/>
          <a:sy n="87" d="100"/>
        </p:scale>
        <p:origin x="54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6.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theme" Target="theme/theme1.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ma Ghouse" userId="S::selma.ghouse@newham.gov.uk::d9421a30-9b26-4c6b-b948-95e88cba593d" providerId="AD" clId="Web-{9A1D8D48-129D-D6FD-0233-AA0B711E8C03}"/>
    <pc:docChg chg="modSld">
      <pc:chgData name="Selma Ghouse" userId="S::selma.ghouse@newham.gov.uk::d9421a30-9b26-4c6b-b948-95e88cba593d" providerId="AD" clId="Web-{9A1D8D48-129D-D6FD-0233-AA0B711E8C03}" dt="2024-04-04T08:06:05.551" v="55" actId="20577"/>
      <pc:docMkLst>
        <pc:docMk/>
      </pc:docMkLst>
      <pc:sldChg chg="modSp">
        <pc:chgData name="Selma Ghouse" userId="S::selma.ghouse@newham.gov.uk::d9421a30-9b26-4c6b-b948-95e88cba593d" providerId="AD" clId="Web-{9A1D8D48-129D-D6FD-0233-AA0B711E8C03}" dt="2024-04-04T08:06:05.551" v="55" actId="20577"/>
        <pc:sldMkLst>
          <pc:docMk/>
          <pc:sldMk cId="3976754560" sldId="271"/>
        </pc:sldMkLst>
        <pc:spChg chg="mod">
          <ac:chgData name="Selma Ghouse" userId="S::selma.ghouse@newham.gov.uk::d9421a30-9b26-4c6b-b948-95e88cba593d" providerId="AD" clId="Web-{9A1D8D48-129D-D6FD-0233-AA0B711E8C03}" dt="2024-04-04T08:06:05.551" v="55" actId="20577"/>
          <ac:spMkLst>
            <pc:docMk/>
            <pc:sldMk cId="3976754560" sldId="271"/>
            <ac:spMk id="2" creationId="{457C80CF-ED64-8684-EDA6-4ACA25DC256D}"/>
          </ac:spMkLst>
        </pc:spChg>
      </pc:sldChg>
    </pc:docChg>
  </pc:docChgLst>
  <pc:docChgLst>
    <pc:chgData name="Justin Hutchinson" userId="S::justin.hutchinson@newham.gov.uk::fbdcdeeb-c8f5-44f6-90c9-2e6952a19e5b" providerId="AD" clId="Web-{0080FE9D-1238-E328-A5F4-A9A586F5748F}"/>
    <pc:docChg chg="modSld">
      <pc:chgData name="Justin Hutchinson" userId="S::justin.hutchinson@newham.gov.uk::fbdcdeeb-c8f5-44f6-90c9-2e6952a19e5b" providerId="AD" clId="Web-{0080FE9D-1238-E328-A5F4-A9A586F5748F}" dt="2024-04-10T13:25:12.921" v="1" actId="20577"/>
      <pc:docMkLst>
        <pc:docMk/>
      </pc:docMkLst>
      <pc:sldChg chg="modSp">
        <pc:chgData name="Justin Hutchinson" userId="S::justin.hutchinson@newham.gov.uk::fbdcdeeb-c8f5-44f6-90c9-2e6952a19e5b" providerId="AD" clId="Web-{0080FE9D-1238-E328-A5F4-A9A586F5748F}" dt="2024-04-10T13:25:12.921" v="1" actId="20577"/>
        <pc:sldMkLst>
          <pc:docMk/>
          <pc:sldMk cId="3976754560" sldId="271"/>
        </pc:sldMkLst>
        <pc:spChg chg="mod">
          <ac:chgData name="Justin Hutchinson" userId="S::justin.hutchinson@newham.gov.uk::fbdcdeeb-c8f5-44f6-90c9-2e6952a19e5b" providerId="AD" clId="Web-{0080FE9D-1238-E328-A5F4-A9A586F5748F}" dt="2024-04-10T13:25:12.921" v="1" actId="20577"/>
          <ac:spMkLst>
            <pc:docMk/>
            <pc:sldMk cId="3976754560" sldId="271"/>
            <ac:spMk id="2" creationId="{457C80CF-ED64-8684-EDA6-4ACA25DC256D}"/>
          </ac:spMkLst>
        </pc:spChg>
      </pc:sldChg>
    </pc:docChg>
  </pc:docChgLst>
  <pc:docChgLst>
    <pc:chgData name="Angela Clark (ENV)" userId="S::angela.clark@newham.gov.uk::89e9c9f0-5048-4bde-853c-91552dcbd276" providerId="AD" clId="Web-{24789E91-4325-344D-F480-15B1BF369C68}"/>
    <pc:docChg chg="modSld">
      <pc:chgData name="Angela Clark (ENV)" userId="S::angela.clark@newham.gov.uk::89e9c9f0-5048-4bde-853c-91552dcbd276" providerId="AD" clId="Web-{24789E91-4325-344D-F480-15B1BF369C68}" dt="2024-03-24T19:29:16.726" v="12" actId="20577"/>
      <pc:docMkLst>
        <pc:docMk/>
      </pc:docMkLst>
      <pc:sldChg chg="modSp">
        <pc:chgData name="Angela Clark (ENV)" userId="S::angela.clark@newham.gov.uk::89e9c9f0-5048-4bde-853c-91552dcbd276" providerId="AD" clId="Web-{24789E91-4325-344D-F480-15B1BF369C68}" dt="2024-03-24T19:29:16.726" v="12" actId="20577"/>
        <pc:sldMkLst>
          <pc:docMk/>
          <pc:sldMk cId="3976754560" sldId="271"/>
        </pc:sldMkLst>
        <pc:spChg chg="mod">
          <ac:chgData name="Angela Clark (ENV)" userId="S::angela.clark@newham.gov.uk::89e9c9f0-5048-4bde-853c-91552dcbd276" providerId="AD" clId="Web-{24789E91-4325-344D-F480-15B1BF369C68}" dt="2024-03-24T19:29:16.726" v="12" actId="20577"/>
          <ac:spMkLst>
            <pc:docMk/>
            <pc:sldMk cId="3976754560" sldId="271"/>
            <ac:spMk id="2" creationId="{457C80CF-ED64-8684-EDA6-4ACA25DC256D}"/>
          </ac:spMkLst>
        </pc:spChg>
      </pc:sldChg>
    </pc:docChg>
  </pc:docChgLst>
  <pc:docChgLst>
    <pc:chgData name="Justin Hutchinson" userId="S::justin.hutchinson@newham.gov.uk::fbdcdeeb-c8f5-44f6-90c9-2e6952a19e5b" providerId="AD" clId="Web-{B72FBD7B-6A64-F9D0-BEAA-A7C375B9F905}"/>
    <pc:docChg chg="modSld">
      <pc:chgData name="Justin Hutchinson" userId="S::justin.hutchinson@newham.gov.uk::fbdcdeeb-c8f5-44f6-90c9-2e6952a19e5b" providerId="AD" clId="Web-{B72FBD7B-6A64-F9D0-BEAA-A7C375B9F905}" dt="2024-04-18T08:31:12.983" v="23"/>
      <pc:docMkLst>
        <pc:docMk/>
      </pc:docMkLst>
      <pc:sldChg chg="modSp">
        <pc:chgData name="Justin Hutchinson" userId="S::justin.hutchinson@newham.gov.uk::fbdcdeeb-c8f5-44f6-90c9-2e6952a19e5b" providerId="AD" clId="Web-{B72FBD7B-6A64-F9D0-BEAA-A7C375B9F905}" dt="2024-04-18T08:30:46.514" v="2" actId="20577"/>
        <pc:sldMkLst>
          <pc:docMk/>
          <pc:sldMk cId="3115871143" sldId="262"/>
        </pc:sldMkLst>
        <pc:spChg chg="mod">
          <ac:chgData name="Justin Hutchinson" userId="S::justin.hutchinson@newham.gov.uk::fbdcdeeb-c8f5-44f6-90c9-2e6952a19e5b" providerId="AD" clId="Web-{B72FBD7B-6A64-F9D0-BEAA-A7C375B9F905}" dt="2024-04-18T08:30:46.514" v="2" actId="20577"/>
          <ac:spMkLst>
            <pc:docMk/>
            <pc:sldMk cId="3115871143" sldId="262"/>
            <ac:spMk id="2" creationId="{A5F5F2EC-3310-DBC8-0723-FC51078E8634}"/>
          </ac:spMkLst>
        </pc:spChg>
      </pc:sldChg>
      <pc:sldChg chg="addSp delSp modSp">
        <pc:chgData name="Justin Hutchinson" userId="S::justin.hutchinson@newham.gov.uk::fbdcdeeb-c8f5-44f6-90c9-2e6952a19e5b" providerId="AD" clId="Web-{B72FBD7B-6A64-F9D0-BEAA-A7C375B9F905}" dt="2024-04-18T08:30:54.592" v="4"/>
        <pc:sldMkLst>
          <pc:docMk/>
          <pc:sldMk cId="2166837167" sldId="266"/>
        </pc:sldMkLst>
        <pc:spChg chg="del">
          <ac:chgData name="Justin Hutchinson" userId="S::justin.hutchinson@newham.gov.uk::fbdcdeeb-c8f5-44f6-90c9-2e6952a19e5b" providerId="AD" clId="Web-{B72FBD7B-6A64-F9D0-BEAA-A7C375B9F905}" dt="2024-04-18T08:30:54.592" v="4"/>
          <ac:spMkLst>
            <pc:docMk/>
            <pc:sldMk cId="2166837167" sldId="266"/>
            <ac:spMk id="2" creationId="{82589645-64D2-421F-10EE-3CA0C38D98F9}"/>
          </ac:spMkLst>
        </pc:spChg>
        <pc:spChg chg="add mod">
          <ac:chgData name="Justin Hutchinson" userId="S::justin.hutchinson@newham.gov.uk::fbdcdeeb-c8f5-44f6-90c9-2e6952a19e5b" providerId="AD" clId="Web-{B72FBD7B-6A64-F9D0-BEAA-A7C375B9F905}" dt="2024-04-18T08:30:54.592" v="4"/>
          <ac:spMkLst>
            <pc:docMk/>
            <pc:sldMk cId="2166837167" sldId="266"/>
            <ac:spMk id="5" creationId="{0B668EAA-84C2-5367-3EDB-6419D5D063F8}"/>
          </ac:spMkLst>
        </pc:spChg>
        <pc:picChg chg="del">
          <ac:chgData name="Justin Hutchinson" userId="S::justin.hutchinson@newham.gov.uk::fbdcdeeb-c8f5-44f6-90c9-2e6952a19e5b" providerId="AD" clId="Web-{B72FBD7B-6A64-F9D0-BEAA-A7C375B9F905}" dt="2024-04-18T08:30:52.248" v="3"/>
          <ac:picMkLst>
            <pc:docMk/>
            <pc:sldMk cId="2166837167" sldId="266"/>
            <ac:picMk id="3" creationId="{1E9676AB-B788-0DD6-5A2C-87EADB4EF5B0}"/>
          </ac:picMkLst>
        </pc:picChg>
      </pc:sldChg>
      <pc:sldChg chg="delSp">
        <pc:chgData name="Justin Hutchinson" userId="S::justin.hutchinson@newham.gov.uk::fbdcdeeb-c8f5-44f6-90c9-2e6952a19e5b" providerId="AD" clId="Web-{B72FBD7B-6A64-F9D0-BEAA-A7C375B9F905}" dt="2024-04-18T08:30:42.014" v="1"/>
        <pc:sldMkLst>
          <pc:docMk/>
          <pc:sldMk cId="1670249580" sldId="267"/>
        </pc:sldMkLst>
        <pc:picChg chg="del">
          <ac:chgData name="Justin Hutchinson" userId="S::justin.hutchinson@newham.gov.uk::fbdcdeeb-c8f5-44f6-90c9-2e6952a19e5b" providerId="AD" clId="Web-{B72FBD7B-6A64-F9D0-BEAA-A7C375B9F905}" dt="2024-04-18T08:30:42.014" v="1"/>
          <ac:picMkLst>
            <pc:docMk/>
            <pc:sldMk cId="1670249580" sldId="267"/>
            <ac:picMk id="3" creationId="{911714FA-E4C2-C468-6234-0C3FAC6861E7}"/>
          </ac:picMkLst>
        </pc:picChg>
      </pc:sldChg>
      <pc:sldChg chg="delSp modSp">
        <pc:chgData name="Justin Hutchinson" userId="S::justin.hutchinson@newham.gov.uk::fbdcdeeb-c8f5-44f6-90c9-2e6952a19e5b" providerId="AD" clId="Web-{B72FBD7B-6A64-F9D0-BEAA-A7C375B9F905}" dt="2024-04-18T08:31:12.983" v="23"/>
        <pc:sldMkLst>
          <pc:docMk/>
          <pc:sldMk cId="2462289992" sldId="268"/>
        </pc:sldMkLst>
        <pc:spChg chg="mod">
          <ac:chgData name="Justin Hutchinson" userId="S::justin.hutchinson@newham.gov.uk::fbdcdeeb-c8f5-44f6-90c9-2e6952a19e5b" providerId="AD" clId="Web-{B72FBD7B-6A64-F9D0-BEAA-A7C375B9F905}" dt="2024-04-18T08:31:10.061" v="22" actId="20577"/>
          <ac:spMkLst>
            <pc:docMk/>
            <pc:sldMk cId="2462289992" sldId="268"/>
            <ac:spMk id="2" creationId="{2435F666-64BB-1DFF-06F3-4B233AA0DE30}"/>
          </ac:spMkLst>
        </pc:spChg>
        <pc:spChg chg="del">
          <ac:chgData name="Justin Hutchinson" userId="S::justin.hutchinson@newham.gov.uk::fbdcdeeb-c8f5-44f6-90c9-2e6952a19e5b" providerId="AD" clId="Web-{B72FBD7B-6A64-F9D0-BEAA-A7C375B9F905}" dt="2024-04-18T08:31:12.983" v="23"/>
          <ac:spMkLst>
            <pc:docMk/>
            <pc:sldMk cId="2462289992" sldId="268"/>
            <ac:spMk id="3" creationId="{AA9EFB49-87B9-466C-175C-BB6142811FE0}"/>
          </ac:spMkLst>
        </pc:spChg>
      </pc:sldChg>
      <pc:sldChg chg="modSp">
        <pc:chgData name="Justin Hutchinson" userId="S::justin.hutchinson@newham.gov.uk::fbdcdeeb-c8f5-44f6-90c9-2e6952a19e5b" providerId="AD" clId="Web-{B72FBD7B-6A64-F9D0-BEAA-A7C375B9F905}" dt="2024-04-18T08:30:40.295" v="0" actId="20577"/>
        <pc:sldMkLst>
          <pc:docMk/>
          <pc:sldMk cId="3976754560" sldId="271"/>
        </pc:sldMkLst>
        <pc:spChg chg="mod">
          <ac:chgData name="Justin Hutchinson" userId="S::justin.hutchinson@newham.gov.uk::fbdcdeeb-c8f5-44f6-90c9-2e6952a19e5b" providerId="AD" clId="Web-{B72FBD7B-6A64-F9D0-BEAA-A7C375B9F905}" dt="2024-04-18T08:30:40.295" v="0" actId="20577"/>
          <ac:spMkLst>
            <pc:docMk/>
            <pc:sldMk cId="3976754560" sldId="271"/>
            <ac:spMk id="2" creationId="{457C80CF-ED64-8684-EDA6-4ACA25DC256D}"/>
          </ac:spMkLst>
        </pc:spChg>
      </pc:sldChg>
      <pc:sldChg chg="delSp modSp">
        <pc:chgData name="Justin Hutchinson" userId="S::justin.hutchinson@newham.gov.uk::fbdcdeeb-c8f5-44f6-90c9-2e6952a19e5b" providerId="AD" clId="Web-{B72FBD7B-6A64-F9D0-BEAA-A7C375B9F905}" dt="2024-04-18T08:31:05.843" v="21" actId="20577"/>
        <pc:sldMkLst>
          <pc:docMk/>
          <pc:sldMk cId="591015836" sldId="272"/>
        </pc:sldMkLst>
        <pc:spChg chg="mod">
          <ac:chgData name="Justin Hutchinson" userId="S::justin.hutchinson@newham.gov.uk::fbdcdeeb-c8f5-44f6-90c9-2e6952a19e5b" providerId="AD" clId="Web-{B72FBD7B-6A64-F9D0-BEAA-A7C375B9F905}" dt="2024-04-18T08:31:05.843" v="21" actId="20577"/>
          <ac:spMkLst>
            <pc:docMk/>
            <pc:sldMk cId="591015836" sldId="272"/>
            <ac:spMk id="2" creationId="{82589645-64D2-421F-10EE-3CA0C38D98F9}"/>
          </ac:spMkLst>
        </pc:spChg>
        <pc:spChg chg="del">
          <ac:chgData name="Justin Hutchinson" userId="S::justin.hutchinson@newham.gov.uk::fbdcdeeb-c8f5-44f6-90c9-2e6952a19e5b" providerId="AD" clId="Web-{B72FBD7B-6A64-F9D0-BEAA-A7C375B9F905}" dt="2024-04-18T08:31:03.358" v="12"/>
          <ac:spMkLst>
            <pc:docMk/>
            <pc:sldMk cId="591015836" sldId="272"/>
            <ac:spMk id="4" creationId="{5817D039-58ED-1AB0-6794-7D9D48E4DFA6}"/>
          </ac:spMkLst>
        </pc:spChg>
        <pc:spChg chg="del">
          <ac:chgData name="Justin Hutchinson" userId="S::justin.hutchinson@newham.gov.uk::fbdcdeeb-c8f5-44f6-90c9-2e6952a19e5b" providerId="AD" clId="Web-{B72FBD7B-6A64-F9D0-BEAA-A7C375B9F905}" dt="2024-04-18T08:31:03.358" v="10"/>
          <ac:spMkLst>
            <pc:docMk/>
            <pc:sldMk cId="591015836" sldId="272"/>
            <ac:spMk id="6" creationId="{19CACE92-B14F-B7D1-7C04-E02B3372E85B}"/>
          </ac:spMkLst>
        </pc:spChg>
        <pc:spChg chg="del">
          <ac:chgData name="Justin Hutchinson" userId="S::justin.hutchinson@newham.gov.uk::fbdcdeeb-c8f5-44f6-90c9-2e6952a19e5b" providerId="AD" clId="Web-{B72FBD7B-6A64-F9D0-BEAA-A7C375B9F905}" dt="2024-04-18T08:31:03.358" v="8"/>
          <ac:spMkLst>
            <pc:docMk/>
            <pc:sldMk cId="591015836" sldId="272"/>
            <ac:spMk id="8" creationId="{EE7CF32F-342D-B389-6E87-02A6E6CF3C6F}"/>
          </ac:spMkLst>
        </pc:spChg>
        <pc:spChg chg="del">
          <ac:chgData name="Justin Hutchinson" userId="S::justin.hutchinson@newham.gov.uk::fbdcdeeb-c8f5-44f6-90c9-2e6952a19e5b" providerId="AD" clId="Web-{B72FBD7B-6A64-F9D0-BEAA-A7C375B9F905}" dt="2024-04-18T08:31:03.358" v="17"/>
          <ac:spMkLst>
            <pc:docMk/>
            <pc:sldMk cId="591015836" sldId="272"/>
            <ac:spMk id="250" creationId="{19B0C1B1-4424-AC13-B68C-529FFCD34D18}"/>
          </ac:spMkLst>
        </pc:spChg>
        <pc:spChg chg="del">
          <ac:chgData name="Justin Hutchinson" userId="S::justin.hutchinson@newham.gov.uk::fbdcdeeb-c8f5-44f6-90c9-2e6952a19e5b" providerId="AD" clId="Web-{B72FBD7B-6A64-F9D0-BEAA-A7C375B9F905}" dt="2024-04-18T08:31:03.358" v="16"/>
          <ac:spMkLst>
            <pc:docMk/>
            <pc:sldMk cId="591015836" sldId="272"/>
            <ac:spMk id="267" creationId="{767BC71A-1730-F1C4-C632-77FA784523AF}"/>
          </ac:spMkLst>
        </pc:spChg>
        <pc:spChg chg="del">
          <ac:chgData name="Justin Hutchinson" userId="S::justin.hutchinson@newham.gov.uk::fbdcdeeb-c8f5-44f6-90c9-2e6952a19e5b" providerId="AD" clId="Web-{B72FBD7B-6A64-F9D0-BEAA-A7C375B9F905}" dt="2024-04-18T08:31:03.358" v="15"/>
          <ac:spMkLst>
            <pc:docMk/>
            <pc:sldMk cId="591015836" sldId="272"/>
            <ac:spMk id="280" creationId="{7ADC2341-918D-C2C3-28F7-CA8A8CA7FE75}"/>
          </ac:spMkLst>
        </pc:spChg>
        <pc:spChg chg="del">
          <ac:chgData name="Justin Hutchinson" userId="S::justin.hutchinson@newham.gov.uk::fbdcdeeb-c8f5-44f6-90c9-2e6952a19e5b" providerId="AD" clId="Web-{B72FBD7B-6A64-F9D0-BEAA-A7C375B9F905}" dt="2024-04-18T08:31:03.358" v="14"/>
          <ac:spMkLst>
            <pc:docMk/>
            <pc:sldMk cId="591015836" sldId="272"/>
            <ac:spMk id="289" creationId="{FEB2F2EF-26D0-D8EA-69FF-68A0A1B6F31C}"/>
          </ac:spMkLst>
        </pc:spChg>
        <pc:spChg chg="del">
          <ac:chgData name="Justin Hutchinson" userId="S::justin.hutchinson@newham.gov.uk::fbdcdeeb-c8f5-44f6-90c9-2e6952a19e5b" providerId="AD" clId="Web-{B72FBD7B-6A64-F9D0-BEAA-A7C375B9F905}" dt="2024-04-18T08:30:59.561" v="6"/>
          <ac:spMkLst>
            <pc:docMk/>
            <pc:sldMk cId="591015836" sldId="272"/>
            <ac:spMk id="294" creationId="{DBCC59C7-1A99-30AE-3883-B694F4A546D7}"/>
          </ac:spMkLst>
        </pc:spChg>
        <pc:picChg chg="del">
          <ac:chgData name="Justin Hutchinson" userId="S::justin.hutchinson@newham.gov.uk::fbdcdeeb-c8f5-44f6-90c9-2e6952a19e5b" providerId="AD" clId="Web-{B72FBD7B-6A64-F9D0-BEAA-A7C375B9F905}" dt="2024-04-18T08:31:03.358" v="13"/>
          <ac:picMkLst>
            <pc:docMk/>
            <pc:sldMk cId="591015836" sldId="272"/>
            <ac:picMk id="3" creationId="{1FAD2A2F-4F6F-E4C3-D616-FCA928E6E9AF}"/>
          </ac:picMkLst>
        </pc:picChg>
        <pc:picChg chg="del">
          <ac:chgData name="Justin Hutchinson" userId="S::justin.hutchinson@newham.gov.uk::fbdcdeeb-c8f5-44f6-90c9-2e6952a19e5b" providerId="AD" clId="Web-{B72FBD7B-6A64-F9D0-BEAA-A7C375B9F905}" dt="2024-04-18T08:31:03.358" v="11"/>
          <ac:picMkLst>
            <pc:docMk/>
            <pc:sldMk cId="591015836" sldId="272"/>
            <ac:picMk id="5" creationId="{9CBC0B44-526E-F2EB-CBFA-863CDC9B0F06}"/>
          </ac:picMkLst>
        </pc:picChg>
        <pc:picChg chg="del">
          <ac:chgData name="Justin Hutchinson" userId="S::justin.hutchinson@newham.gov.uk::fbdcdeeb-c8f5-44f6-90c9-2e6952a19e5b" providerId="AD" clId="Web-{B72FBD7B-6A64-F9D0-BEAA-A7C375B9F905}" dt="2024-04-18T08:31:03.358" v="9"/>
          <ac:picMkLst>
            <pc:docMk/>
            <pc:sldMk cId="591015836" sldId="272"/>
            <ac:picMk id="7" creationId="{DA3DBE80-7E13-3AA4-0BA9-A49B2F100C43}"/>
          </ac:picMkLst>
        </pc:picChg>
        <pc:picChg chg="del">
          <ac:chgData name="Justin Hutchinson" userId="S::justin.hutchinson@newham.gov.uk::fbdcdeeb-c8f5-44f6-90c9-2e6952a19e5b" providerId="AD" clId="Web-{B72FBD7B-6A64-F9D0-BEAA-A7C375B9F905}" dt="2024-04-18T08:31:03.358" v="7"/>
          <ac:picMkLst>
            <pc:docMk/>
            <pc:sldMk cId="591015836" sldId="272"/>
            <ac:picMk id="9" creationId="{08B98A87-511F-6303-E823-8AC0D4B4143C}"/>
          </ac:picMkLst>
        </pc:picChg>
        <pc:picChg chg="del">
          <ac:chgData name="Justin Hutchinson" userId="S::justin.hutchinson@newham.gov.uk::fbdcdeeb-c8f5-44f6-90c9-2e6952a19e5b" providerId="AD" clId="Web-{B72FBD7B-6A64-F9D0-BEAA-A7C375B9F905}" dt="2024-04-18T08:30:57.514" v="5"/>
          <ac:picMkLst>
            <pc:docMk/>
            <pc:sldMk cId="591015836" sldId="272"/>
            <ac:picMk id="76" creationId="{8F0CC565-5781-DA9E-B25D-C2D16DC57083}"/>
          </ac:picMkLst>
        </pc:picChg>
        <pc:picChg chg="del">
          <ac:chgData name="Justin Hutchinson" userId="S::justin.hutchinson@newham.gov.uk::fbdcdeeb-c8f5-44f6-90c9-2e6952a19e5b" providerId="AD" clId="Web-{B72FBD7B-6A64-F9D0-BEAA-A7C375B9F905}" dt="2024-04-18T08:31:03.358" v="20"/>
          <ac:picMkLst>
            <pc:docMk/>
            <pc:sldMk cId="591015836" sldId="272"/>
            <ac:picMk id="125" creationId="{DC4A04F2-5C21-5F48-24A0-99F70B997FF1}"/>
          </ac:picMkLst>
        </pc:picChg>
        <pc:picChg chg="del">
          <ac:chgData name="Justin Hutchinson" userId="S::justin.hutchinson@newham.gov.uk::fbdcdeeb-c8f5-44f6-90c9-2e6952a19e5b" providerId="AD" clId="Web-{B72FBD7B-6A64-F9D0-BEAA-A7C375B9F905}" dt="2024-04-18T08:31:03.358" v="19"/>
          <ac:picMkLst>
            <pc:docMk/>
            <pc:sldMk cId="591015836" sldId="272"/>
            <ac:picMk id="232" creationId="{C42087F5-E869-3832-FEBF-AA9612CB5A05}"/>
          </ac:picMkLst>
        </pc:picChg>
        <pc:picChg chg="del">
          <ac:chgData name="Justin Hutchinson" userId="S::justin.hutchinson@newham.gov.uk::fbdcdeeb-c8f5-44f6-90c9-2e6952a19e5b" providerId="AD" clId="Web-{B72FBD7B-6A64-F9D0-BEAA-A7C375B9F905}" dt="2024-04-18T08:31:03.358" v="18"/>
          <ac:picMkLst>
            <pc:docMk/>
            <pc:sldMk cId="591015836" sldId="272"/>
            <ac:picMk id="249" creationId="{55F377D0-8471-9F20-F7CF-0A03E50B5D3F}"/>
          </ac:picMkLst>
        </pc:picChg>
      </pc:sldChg>
    </pc:docChg>
  </pc:docChgLst>
  <pc:docChgLst>
    <pc:chgData name="Catherine Fitzgerald" userId="S::catherine.fitzgerald@newham.gov.uk::2f628069-3b91-4424-a178-c638d2af0108" providerId="AD" clId="Web-{03136463-B209-DD19-ED6C-82A45F1B23A5}"/>
    <pc:docChg chg="addSld modSld sldOrd">
      <pc:chgData name="Catherine Fitzgerald" userId="S::catherine.fitzgerald@newham.gov.uk::2f628069-3b91-4424-a178-c638d2af0108" providerId="AD" clId="Web-{03136463-B209-DD19-ED6C-82A45F1B23A5}" dt="2024-04-18T09:06:25.420" v="333"/>
      <pc:docMkLst>
        <pc:docMk/>
      </pc:docMkLst>
      <pc:sldChg chg="ord">
        <pc:chgData name="Catherine Fitzgerald" userId="S::catherine.fitzgerald@newham.gov.uk::2f628069-3b91-4424-a178-c638d2af0108" providerId="AD" clId="Web-{03136463-B209-DD19-ED6C-82A45F1B23A5}" dt="2024-04-17T15:43:06.824" v="60"/>
        <pc:sldMkLst>
          <pc:docMk/>
          <pc:sldMk cId="3064567624" sldId="257"/>
        </pc:sldMkLst>
      </pc:sldChg>
      <pc:sldChg chg="ord">
        <pc:chgData name="Catherine Fitzgerald" userId="S::catherine.fitzgerald@newham.gov.uk::2f628069-3b91-4424-a178-c638d2af0108" providerId="AD" clId="Web-{03136463-B209-DD19-ED6C-82A45F1B23A5}" dt="2024-04-17T16:37:29.627" v="308"/>
        <pc:sldMkLst>
          <pc:docMk/>
          <pc:sldMk cId="2593903906" sldId="259"/>
        </pc:sldMkLst>
      </pc:sldChg>
      <pc:sldChg chg="modSp">
        <pc:chgData name="Catherine Fitzgerald" userId="S::catherine.fitzgerald@newham.gov.uk::2f628069-3b91-4424-a178-c638d2af0108" providerId="AD" clId="Web-{03136463-B209-DD19-ED6C-82A45F1B23A5}" dt="2024-04-17T16:37:22.736" v="306" actId="20577"/>
        <pc:sldMkLst>
          <pc:docMk/>
          <pc:sldMk cId="3115871143" sldId="262"/>
        </pc:sldMkLst>
        <pc:spChg chg="mod">
          <ac:chgData name="Catherine Fitzgerald" userId="S::catherine.fitzgerald@newham.gov.uk::2f628069-3b91-4424-a178-c638d2af0108" providerId="AD" clId="Web-{03136463-B209-DD19-ED6C-82A45F1B23A5}" dt="2024-04-17T16:37:22.736" v="306" actId="20577"/>
          <ac:spMkLst>
            <pc:docMk/>
            <pc:sldMk cId="3115871143" sldId="262"/>
            <ac:spMk id="2" creationId="{A5F5F2EC-3310-DBC8-0723-FC51078E8634}"/>
          </ac:spMkLst>
        </pc:spChg>
      </pc:sldChg>
      <pc:sldChg chg="addSp modSp">
        <pc:chgData name="Catherine Fitzgerald" userId="S::catherine.fitzgerald@newham.gov.uk::2f628069-3b91-4424-a178-c638d2af0108" providerId="AD" clId="Web-{03136463-B209-DD19-ED6C-82A45F1B23A5}" dt="2024-04-17T15:46:33.378" v="84" actId="1076"/>
        <pc:sldMkLst>
          <pc:docMk/>
          <pc:sldMk cId="2166837167" sldId="266"/>
        </pc:sldMkLst>
        <pc:spChg chg="mod">
          <ac:chgData name="Catherine Fitzgerald" userId="S::catherine.fitzgerald@newham.gov.uk::2f628069-3b91-4424-a178-c638d2af0108" providerId="AD" clId="Web-{03136463-B209-DD19-ED6C-82A45F1B23A5}" dt="2024-04-17T15:43:27.309" v="71" actId="20577"/>
          <ac:spMkLst>
            <pc:docMk/>
            <pc:sldMk cId="2166837167" sldId="266"/>
            <ac:spMk id="2" creationId="{82589645-64D2-421F-10EE-3CA0C38D98F9}"/>
          </ac:spMkLst>
        </pc:spChg>
        <pc:picChg chg="add mod ord">
          <ac:chgData name="Catherine Fitzgerald" userId="S::catherine.fitzgerald@newham.gov.uk::2f628069-3b91-4424-a178-c638d2af0108" providerId="AD" clId="Web-{03136463-B209-DD19-ED6C-82A45F1B23A5}" dt="2024-04-17T15:46:33.378" v="84" actId="1076"/>
          <ac:picMkLst>
            <pc:docMk/>
            <pc:sldMk cId="2166837167" sldId="266"/>
            <ac:picMk id="3" creationId="{1E9676AB-B788-0DD6-5A2C-87EADB4EF5B0}"/>
          </ac:picMkLst>
        </pc:picChg>
      </pc:sldChg>
      <pc:sldChg chg="addSp delSp modSp">
        <pc:chgData name="Catherine Fitzgerald" userId="S::catherine.fitzgerald@newham.gov.uk::2f628069-3b91-4424-a178-c638d2af0108" providerId="AD" clId="Web-{03136463-B209-DD19-ED6C-82A45F1B23A5}" dt="2024-04-17T14:33:54.495" v="47" actId="1076"/>
        <pc:sldMkLst>
          <pc:docMk/>
          <pc:sldMk cId="1670249580" sldId="267"/>
        </pc:sldMkLst>
        <pc:spChg chg="del">
          <ac:chgData name="Catherine Fitzgerald" userId="S::catherine.fitzgerald@newham.gov.uk::2f628069-3b91-4424-a178-c638d2af0108" providerId="AD" clId="Web-{03136463-B209-DD19-ED6C-82A45F1B23A5}" dt="2024-04-17T14:33:39.150" v="44"/>
          <ac:spMkLst>
            <pc:docMk/>
            <pc:sldMk cId="1670249580" sldId="267"/>
            <ac:spMk id="2" creationId="{6F6F2C05-C793-030F-8255-879D14E4D0FA}"/>
          </ac:spMkLst>
        </pc:spChg>
        <pc:picChg chg="add mod">
          <ac:chgData name="Catherine Fitzgerald" userId="S::catherine.fitzgerald@newham.gov.uk::2f628069-3b91-4424-a178-c638d2af0108" providerId="AD" clId="Web-{03136463-B209-DD19-ED6C-82A45F1B23A5}" dt="2024-04-17T14:33:54.495" v="47" actId="1076"/>
          <ac:picMkLst>
            <pc:docMk/>
            <pc:sldMk cId="1670249580" sldId="267"/>
            <ac:picMk id="3" creationId="{911714FA-E4C2-C468-6234-0C3FAC6861E7}"/>
          </ac:picMkLst>
        </pc:picChg>
      </pc:sldChg>
      <pc:sldChg chg="addSp delSp modSp ord">
        <pc:chgData name="Catherine Fitzgerald" userId="S::catherine.fitzgerald@newham.gov.uk::2f628069-3b91-4424-a178-c638d2af0108" providerId="AD" clId="Web-{03136463-B209-DD19-ED6C-82A45F1B23A5}" dt="2024-04-18T09:06:25.420" v="333"/>
        <pc:sldMkLst>
          <pc:docMk/>
          <pc:sldMk cId="2462289992" sldId="268"/>
        </pc:sldMkLst>
        <pc:spChg chg="mod">
          <ac:chgData name="Catherine Fitzgerald" userId="S::catherine.fitzgerald@newham.gov.uk::2f628069-3b91-4424-a178-c638d2af0108" providerId="AD" clId="Web-{03136463-B209-DD19-ED6C-82A45F1B23A5}" dt="2024-04-17T16:37:32.065" v="319" actId="20577"/>
          <ac:spMkLst>
            <pc:docMk/>
            <pc:sldMk cId="2462289992" sldId="268"/>
            <ac:spMk id="2" creationId="{2435F666-64BB-1DFF-06F3-4B233AA0DE30}"/>
          </ac:spMkLst>
        </pc:spChg>
        <pc:spChg chg="add mod">
          <ac:chgData name="Catherine Fitzgerald" userId="S::catherine.fitzgerald@newham.gov.uk::2f628069-3b91-4424-a178-c638d2af0108" providerId="AD" clId="Web-{03136463-B209-DD19-ED6C-82A45F1B23A5}" dt="2024-04-17T16:41:46.280" v="329" actId="20577"/>
          <ac:spMkLst>
            <pc:docMk/>
            <pc:sldMk cId="2462289992" sldId="268"/>
            <ac:spMk id="3" creationId="{AA9EFB49-87B9-466C-175C-BB6142811FE0}"/>
          </ac:spMkLst>
        </pc:spChg>
        <pc:spChg chg="add del mod">
          <ac:chgData name="Catherine Fitzgerald" userId="S::catherine.fitzgerald@newham.gov.uk::2f628069-3b91-4424-a178-c638d2af0108" providerId="AD" clId="Web-{03136463-B209-DD19-ED6C-82A45F1B23A5}" dt="2024-04-18T09:06:25.420" v="333"/>
          <ac:spMkLst>
            <pc:docMk/>
            <pc:sldMk cId="2462289992" sldId="268"/>
            <ac:spMk id="4" creationId="{11E3E1B9-4CEF-FD40-3AA1-3D45793CBC78}"/>
          </ac:spMkLst>
        </pc:spChg>
      </pc:sldChg>
      <pc:sldChg chg="modSp">
        <pc:chgData name="Catherine Fitzgerald" userId="S::catherine.fitzgerald@newham.gov.uk::2f628069-3b91-4424-a178-c638d2af0108" providerId="AD" clId="Web-{03136463-B209-DD19-ED6C-82A45F1B23A5}" dt="2024-04-17T14:32:27.005" v="41" actId="20577"/>
        <pc:sldMkLst>
          <pc:docMk/>
          <pc:sldMk cId="3976754560" sldId="271"/>
        </pc:sldMkLst>
        <pc:spChg chg="mod">
          <ac:chgData name="Catherine Fitzgerald" userId="S::catherine.fitzgerald@newham.gov.uk::2f628069-3b91-4424-a178-c638d2af0108" providerId="AD" clId="Web-{03136463-B209-DD19-ED6C-82A45F1B23A5}" dt="2024-04-17T14:32:27.005" v="41" actId="20577"/>
          <ac:spMkLst>
            <pc:docMk/>
            <pc:sldMk cId="3976754560" sldId="271"/>
            <ac:spMk id="2" creationId="{457C80CF-ED64-8684-EDA6-4ACA25DC256D}"/>
          </ac:spMkLst>
        </pc:spChg>
      </pc:sldChg>
      <pc:sldChg chg="addSp delSp modSp add replId modNotes">
        <pc:chgData name="Catherine Fitzgerald" userId="S::catherine.fitzgerald@newham.gov.uk::2f628069-3b91-4424-a178-c638d2af0108" providerId="AD" clId="Web-{03136463-B209-DD19-ED6C-82A45F1B23A5}" dt="2024-04-17T16:37:00.845" v="304" actId="1076"/>
        <pc:sldMkLst>
          <pc:docMk/>
          <pc:sldMk cId="591015836" sldId="272"/>
        </pc:sldMkLst>
        <pc:spChg chg="mod">
          <ac:chgData name="Catherine Fitzgerald" userId="S::catherine.fitzgerald@newham.gov.uk::2f628069-3b91-4424-a178-c638d2af0108" providerId="AD" clId="Web-{03136463-B209-DD19-ED6C-82A45F1B23A5}" dt="2024-04-17T16:37:00.845" v="304" actId="1076"/>
          <ac:spMkLst>
            <pc:docMk/>
            <pc:sldMk cId="591015836" sldId="272"/>
            <ac:spMk id="2" creationId="{82589645-64D2-421F-10EE-3CA0C38D98F9}"/>
          </ac:spMkLst>
        </pc:spChg>
        <pc:spChg chg="add mod">
          <ac:chgData name="Catherine Fitzgerald" userId="S::catherine.fitzgerald@newham.gov.uk::2f628069-3b91-4424-a178-c638d2af0108" providerId="AD" clId="Web-{03136463-B209-DD19-ED6C-82A45F1B23A5}" dt="2024-04-17T16:33:28.022" v="267" actId="20577"/>
          <ac:spMkLst>
            <pc:docMk/>
            <pc:sldMk cId="591015836" sldId="272"/>
            <ac:spMk id="4" creationId="{5817D039-58ED-1AB0-6794-7D9D48E4DFA6}"/>
          </ac:spMkLst>
        </pc:spChg>
        <pc:spChg chg="add mod">
          <ac:chgData name="Catherine Fitzgerald" userId="S::catherine.fitzgerald@newham.gov.uk::2f628069-3b91-4424-a178-c638d2af0108" providerId="AD" clId="Web-{03136463-B209-DD19-ED6C-82A45F1B23A5}" dt="2024-04-17T16:34:50.870" v="286"/>
          <ac:spMkLst>
            <pc:docMk/>
            <pc:sldMk cId="591015836" sldId="272"/>
            <ac:spMk id="6" creationId="{19CACE92-B14F-B7D1-7C04-E02B3372E85B}"/>
          </ac:spMkLst>
        </pc:spChg>
        <pc:spChg chg="add mod">
          <ac:chgData name="Catherine Fitzgerald" userId="S::catherine.fitzgerald@newham.gov.uk::2f628069-3b91-4424-a178-c638d2af0108" providerId="AD" clId="Web-{03136463-B209-DD19-ED6C-82A45F1B23A5}" dt="2024-04-17T16:34:55.463" v="287" actId="14100"/>
          <ac:spMkLst>
            <pc:docMk/>
            <pc:sldMk cId="591015836" sldId="272"/>
            <ac:spMk id="8" creationId="{EE7CF32F-342D-B389-6E87-02A6E6CF3C6F}"/>
          </ac:spMkLst>
        </pc:spChg>
        <pc:spChg chg="add mod">
          <ac:chgData name="Catherine Fitzgerald" userId="S::catherine.fitzgerald@newham.gov.uk::2f628069-3b91-4424-a178-c638d2af0108" providerId="AD" clId="Web-{03136463-B209-DD19-ED6C-82A45F1B23A5}" dt="2024-04-17T16:33:16.740" v="264" actId="20577"/>
          <ac:spMkLst>
            <pc:docMk/>
            <pc:sldMk cId="591015836" sldId="272"/>
            <ac:spMk id="250" creationId="{19B0C1B1-4424-AC13-B68C-529FFCD34D18}"/>
          </ac:spMkLst>
        </pc:spChg>
        <pc:spChg chg="add mod">
          <ac:chgData name="Catherine Fitzgerald" userId="S::catherine.fitzgerald@newham.gov.uk::2f628069-3b91-4424-a178-c638d2af0108" providerId="AD" clId="Web-{03136463-B209-DD19-ED6C-82A45F1B23A5}" dt="2024-04-17T16:32:56.504" v="257" actId="20577"/>
          <ac:spMkLst>
            <pc:docMk/>
            <pc:sldMk cId="591015836" sldId="272"/>
            <ac:spMk id="267" creationId="{767BC71A-1730-F1C4-C632-77FA784523AF}"/>
          </ac:spMkLst>
        </pc:spChg>
        <pc:spChg chg="add mod">
          <ac:chgData name="Catherine Fitzgerald" userId="S::catherine.fitzgerald@newham.gov.uk::2f628069-3b91-4424-a178-c638d2af0108" providerId="AD" clId="Web-{03136463-B209-DD19-ED6C-82A45F1B23A5}" dt="2024-04-17T16:33:07.677" v="261" actId="20577"/>
          <ac:spMkLst>
            <pc:docMk/>
            <pc:sldMk cId="591015836" sldId="272"/>
            <ac:spMk id="280" creationId="{7ADC2341-918D-C2C3-28F7-CA8A8CA7FE75}"/>
          </ac:spMkLst>
        </pc:spChg>
        <pc:spChg chg="add mod">
          <ac:chgData name="Catherine Fitzgerald" userId="S::catherine.fitzgerald@newham.gov.uk::2f628069-3b91-4424-a178-c638d2af0108" providerId="AD" clId="Web-{03136463-B209-DD19-ED6C-82A45F1B23A5}" dt="2024-04-17T16:34:12.211" v="279"/>
          <ac:spMkLst>
            <pc:docMk/>
            <pc:sldMk cId="591015836" sldId="272"/>
            <ac:spMk id="289" creationId="{FEB2F2EF-26D0-D8EA-69FF-68A0A1B6F31C}"/>
          </ac:spMkLst>
        </pc:spChg>
        <pc:spChg chg="add mod">
          <ac:chgData name="Catherine Fitzgerald" userId="S::catherine.fitzgerald@newham.gov.uk::2f628069-3b91-4424-a178-c638d2af0108" providerId="AD" clId="Web-{03136463-B209-DD19-ED6C-82A45F1B23A5}" dt="2024-04-17T16:35:23.480" v="297" actId="1076"/>
          <ac:spMkLst>
            <pc:docMk/>
            <pc:sldMk cId="591015836" sldId="272"/>
            <ac:spMk id="294" creationId="{DBCC59C7-1A99-30AE-3883-B694F4A546D7}"/>
          </ac:spMkLst>
        </pc:spChg>
        <pc:graphicFrameChg chg="add del mod modGraphic">
          <ac:chgData name="Catherine Fitzgerald" userId="S::catherine.fitzgerald@newham.gov.uk::2f628069-3b91-4424-a178-c638d2af0108" providerId="AD" clId="Web-{03136463-B209-DD19-ED6C-82A45F1B23A5}" dt="2024-04-17T16:01:48.877" v="148"/>
          <ac:graphicFrameMkLst>
            <pc:docMk/>
            <pc:sldMk cId="591015836" sldId="272"/>
            <ac:graphicFrameMk id="3" creationId="{D9687B60-9657-9B0C-C5D4-B26BAB1C5640}"/>
          </ac:graphicFrameMkLst>
        </pc:graphicFrameChg>
        <pc:picChg chg="add mod">
          <ac:chgData name="Catherine Fitzgerald" userId="S::catherine.fitzgerald@newham.gov.uk::2f628069-3b91-4424-a178-c638d2af0108" providerId="AD" clId="Web-{03136463-B209-DD19-ED6C-82A45F1B23A5}" dt="2024-04-17T16:31:04.780" v="226" actId="1076"/>
          <ac:picMkLst>
            <pc:docMk/>
            <pc:sldMk cId="591015836" sldId="272"/>
            <ac:picMk id="3" creationId="{1FAD2A2F-4F6F-E4C3-D616-FCA928E6E9AF}"/>
          </ac:picMkLst>
        </pc:picChg>
        <pc:picChg chg="add mod">
          <ac:chgData name="Catherine Fitzgerald" userId="S::catherine.fitzgerald@newham.gov.uk::2f628069-3b91-4424-a178-c638d2af0108" providerId="AD" clId="Web-{03136463-B209-DD19-ED6C-82A45F1B23A5}" dt="2024-04-17T16:31:11.077" v="228" actId="1076"/>
          <ac:picMkLst>
            <pc:docMk/>
            <pc:sldMk cId="591015836" sldId="272"/>
            <ac:picMk id="5" creationId="{9CBC0B44-526E-F2EB-CBFA-863CDC9B0F06}"/>
          </ac:picMkLst>
        </pc:picChg>
        <pc:picChg chg="add mod">
          <ac:chgData name="Catherine Fitzgerald" userId="S::catherine.fitzgerald@newham.gov.uk::2f628069-3b91-4424-a178-c638d2af0108" providerId="AD" clId="Web-{03136463-B209-DD19-ED6C-82A45F1B23A5}" dt="2024-04-17T16:31:17.405" v="231" actId="14100"/>
          <ac:picMkLst>
            <pc:docMk/>
            <pc:sldMk cId="591015836" sldId="272"/>
            <ac:picMk id="7" creationId="{DA3DBE80-7E13-3AA4-0BA9-A49B2F100C43}"/>
          </ac:picMkLst>
        </pc:picChg>
        <pc:picChg chg="add mod">
          <ac:chgData name="Catherine Fitzgerald" userId="S::catherine.fitzgerald@newham.gov.uk::2f628069-3b91-4424-a178-c638d2af0108" providerId="AD" clId="Web-{03136463-B209-DD19-ED6C-82A45F1B23A5}" dt="2024-04-17T16:34:36.400" v="284" actId="14100"/>
          <ac:picMkLst>
            <pc:docMk/>
            <pc:sldMk cId="591015836" sldId="272"/>
            <ac:picMk id="9" creationId="{08B98A87-511F-6303-E823-8AC0D4B4143C}"/>
          </ac:picMkLst>
        </pc:picChg>
        <pc:picChg chg="add mod">
          <ac:chgData name="Catherine Fitzgerald" userId="S::catherine.fitzgerald@newham.gov.uk::2f628069-3b91-4424-a178-c638d2af0108" providerId="AD" clId="Web-{03136463-B209-DD19-ED6C-82A45F1B23A5}" dt="2024-04-17T16:03:11.051" v="183" actId="1076"/>
          <ac:picMkLst>
            <pc:docMk/>
            <pc:sldMk cId="591015836" sldId="272"/>
            <ac:picMk id="76" creationId="{8F0CC565-5781-DA9E-B25D-C2D16DC57083}"/>
          </ac:picMkLst>
        </pc:picChg>
        <pc:picChg chg="add mod">
          <ac:chgData name="Catherine Fitzgerald" userId="S::catherine.fitzgerald@newham.gov.uk::2f628069-3b91-4424-a178-c638d2af0108" providerId="AD" clId="Web-{03136463-B209-DD19-ED6C-82A45F1B23A5}" dt="2024-04-17T16:30:48.638" v="219" actId="1076"/>
          <ac:picMkLst>
            <pc:docMk/>
            <pc:sldMk cId="591015836" sldId="272"/>
            <ac:picMk id="125" creationId="{DC4A04F2-5C21-5F48-24A0-99F70B997FF1}"/>
          </ac:picMkLst>
        </pc:picChg>
        <pc:picChg chg="add mod">
          <ac:chgData name="Catherine Fitzgerald" userId="S::catherine.fitzgerald@newham.gov.uk::2f628069-3b91-4424-a178-c638d2af0108" providerId="AD" clId="Web-{03136463-B209-DD19-ED6C-82A45F1B23A5}" dt="2024-04-17T16:30:53.482" v="221" actId="1076"/>
          <ac:picMkLst>
            <pc:docMk/>
            <pc:sldMk cId="591015836" sldId="272"/>
            <ac:picMk id="232" creationId="{C42087F5-E869-3832-FEBF-AA9612CB5A05}"/>
          </ac:picMkLst>
        </pc:picChg>
        <pc:picChg chg="add mod">
          <ac:chgData name="Catherine Fitzgerald" userId="S::catherine.fitzgerald@newham.gov.uk::2f628069-3b91-4424-a178-c638d2af0108" providerId="AD" clId="Web-{03136463-B209-DD19-ED6C-82A45F1B23A5}" dt="2024-04-17T16:31:01.826" v="223" actId="1076"/>
          <ac:picMkLst>
            <pc:docMk/>
            <pc:sldMk cId="591015836" sldId="272"/>
            <ac:picMk id="249" creationId="{55F377D0-8471-9F20-F7CF-0A03E50B5D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12C0-3084-4E7A-B0E6-2C4D58508096}" type="datetimeFigureOut">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BFC8-5EEC-42A3-9473-8FE833DC0583}" type="slidenum">
              <a:t>‹#›</a:t>
            </a:fld>
            <a:endParaRPr lang="en-US"/>
          </a:p>
        </p:txBody>
      </p:sp>
    </p:spTree>
    <p:extLst>
      <p:ext uri="{BB962C8B-B14F-4D97-AF65-F5344CB8AC3E}">
        <p14:creationId xmlns:p14="http://schemas.microsoft.com/office/powerpoint/2010/main" val="115797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96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2233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15608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53881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02691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898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149482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27192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92457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50812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7764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24671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0723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819615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84627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09997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6410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408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79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A727D01C-2EA0-F3BD-A931-C3D803CC2B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1/30/2025</a:t>
            </a:fld>
            <a:endParaRPr lang="en-US"/>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1/30/2025</a:t>
            </a:fld>
            <a:endParaRPr lang="en-US"/>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1/30/2025</a:t>
            </a:fld>
            <a:endParaRPr lang="en-US"/>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1/30/2025</a:t>
            </a:fld>
            <a:endParaRPr lang="en-US"/>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1/30/2025</a:t>
            </a:fld>
            <a:endParaRPr lang="en-US"/>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1/30/2025</a:t>
            </a:fld>
            <a:endParaRPr lang="en-US"/>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newham.gov.uk/downloads/file/5127/newham-ageing-well-strategy-2022"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200315" y="3997584"/>
            <a:ext cx="11611906" cy="744585"/>
          </a:xfrm>
        </p:spPr>
        <p:txBody>
          <a:bodyPr>
            <a:noAutofit/>
          </a:bodyPr>
          <a:lstStyle/>
          <a:p>
            <a:pPr algn="ctr"/>
            <a:r>
              <a:rPr lang="en-GB" sz="3200" dirty="0" smtClean="0"/>
              <a:t>Market Position Statement</a:t>
            </a:r>
            <a:r>
              <a:rPr lang="en-GB" dirty="0" smtClean="0"/>
              <a:t/>
            </a:r>
            <a:br>
              <a:rPr lang="en-GB" dirty="0" smtClean="0"/>
            </a:br>
            <a:r>
              <a:rPr lang="en-GB" dirty="0"/>
              <a:t/>
            </a:r>
            <a:br>
              <a:rPr lang="en-GB" dirty="0"/>
            </a:br>
            <a:r>
              <a:rPr lang="en-GB" dirty="0" smtClean="0"/>
              <a:t>Extra </a:t>
            </a:r>
            <a:r>
              <a:rPr lang="en-GB" dirty="0"/>
              <a:t>Care </a:t>
            </a:r>
            <a:r>
              <a:rPr lang="en-GB" dirty="0" smtClean="0"/>
              <a:t>Accommodation</a:t>
            </a:r>
            <a:r>
              <a:rPr lang="en-GB" dirty="0">
                <a:cs typeface="Calibri"/>
              </a:rPr>
              <a:t/>
            </a:r>
            <a:br>
              <a:rPr lang="en-GB" dirty="0">
                <a:cs typeface="Calibri"/>
              </a:rPr>
            </a:br>
            <a:r>
              <a:rPr lang="en-GB" dirty="0" smtClean="0">
                <a:cs typeface="Calibri"/>
              </a:rPr>
              <a:t/>
            </a:r>
            <a:br>
              <a:rPr lang="en-GB" dirty="0" smtClean="0">
                <a:cs typeface="Calibri"/>
              </a:rPr>
            </a:br>
            <a:r>
              <a:rPr lang="en-GB" sz="3200" dirty="0" smtClean="0">
                <a:cs typeface="Calibri"/>
              </a:rPr>
              <a:t>May 2024</a:t>
            </a:r>
            <a:endParaRPr lang="en-US" sz="3200" dirty="0">
              <a:latin typeface="Arial"/>
              <a:ea typeface="Calibri"/>
              <a:cs typeface="Arial"/>
            </a:endParaRPr>
          </a:p>
        </p:txBody>
      </p:sp>
    </p:spTree>
    <p:extLst>
      <p:ext uri="{BB962C8B-B14F-4D97-AF65-F5344CB8AC3E}">
        <p14:creationId xmlns:p14="http://schemas.microsoft.com/office/powerpoint/2010/main" val="397675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33" y="278303"/>
            <a:ext cx="9144000" cy="744585"/>
          </a:xfrm>
        </p:spPr>
        <p:txBody>
          <a:bodyPr/>
          <a:lstStyle/>
          <a:p>
            <a:r>
              <a:rPr lang="en-GB" dirty="0" smtClean="0"/>
              <a:t>INTRODUCTION</a:t>
            </a:r>
            <a:endParaRPr lang="en-GB" dirty="0"/>
          </a:p>
        </p:txBody>
      </p:sp>
      <p:sp>
        <p:nvSpPr>
          <p:cNvPr id="3" name="Content Placeholder 2"/>
          <p:cNvSpPr txBox="1">
            <a:spLocks/>
          </p:cNvSpPr>
          <p:nvPr/>
        </p:nvSpPr>
        <p:spPr>
          <a:xfrm>
            <a:off x="567356" y="1260866"/>
            <a:ext cx="10338068" cy="4957054"/>
          </a:xfrm>
          <a:prstGeom prst="rect">
            <a:avLst/>
          </a:prstGeom>
          <a:solidFill>
            <a:schemeClr val="bg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000" b="1" dirty="0" smtClean="0">
                <a:solidFill>
                  <a:srgbClr val="006B6F"/>
                </a:solidFill>
                <a:latin typeface="Arial" panose="020B0604020202020204" pitchFamily="34" charset="0"/>
                <a:cs typeface="Arial" panose="020B0604020202020204" pitchFamily="34" charset="0"/>
              </a:rPr>
              <a:t>Market Context</a:t>
            </a:r>
            <a:endParaRPr lang="en-GB" sz="2000" b="1" dirty="0">
              <a:solidFill>
                <a:srgbClr val="006B6F"/>
              </a:solidFill>
              <a:latin typeface="Arial" panose="020B0604020202020204" pitchFamily="34" charset="0"/>
              <a:cs typeface="Arial" panose="020B0604020202020204" pitchFamily="34" charset="0"/>
            </a:endParaRPr>
          </a:p>
          <a:p>
            <a:pPr marL="285750" indent="-285750" algn="just"/>
            <a:r>
              <a:rPr lang="en-GB" sz="1800" dirty="0">
                <a:latin typeface="Arial" panose="020B0604020202020204" pitchFamily="34" charset="0"/>
                <a:cs typeface="Arial" panose="020B0604020202020204" pitchFamily="34" charset="0"/>
              </a:rPr>
              <a:t>Extra Care housing provides self-contained flats designed for people who require ‘housing with care’. Extra care housing is mainly for people who are over 55 (although some schemes accept below 55</a:t>
            </a:r>
            <a:r>
              <a:rPr lang="en-GB" sz="1800" dirty="0" smtClean="0">
                <a:latin typeface="Arial" panose="020B0604020202020204" pitchFamily="34" charset="0"/>
                <a:cs typeface="Arial" panose="020B0604020202020204" pitchFamily="34" charset="0"/>
              </a:rPr>
              <a:t>).</a:t>
            </a:r>
          </a:p>
          <a:p>
            <a:pPr marL="285750" indent="-285750" algn="just"/>
            <a:r>
              <a:rPr lang="en-GB" sz="1800" dirty="0">
                <a:latin typeface="Arial" panose="020B0604020202020204" pitchFamily="34" charset="0"/>
                <a:cs typeface="Arial" panose="020B0604020202020204" pitchFamily="34" charset="0"/>
              </a:rPr>
              <a:t>Extra Care Housing is designed to meet the needs </a:t>
            </a:r>
            <a:r>
              <a:rPr lang="en-GB" sz="1800" dirty="0" smtClean="0">
                <a:latin typeface="Arial" panose="020B0604020202020204" pitchFamily="34" charset="0"/>
                <a:cs typeface="Arial" panose="020B0604020202020204" pitchFamily="34" charset="0"/>
              </a:rPr>
              <a:t>of people </a:t>
            </a:r>
            <a:r>
              <a:rPr lang="en-GB" sz="1800" dirty="0">
                <a:latin typeface="Arial" panose="020B0604020202020204" pitchFamily="34" charset="0"/>
                <a:cs typeface="Arial" panose="020B0604020202020204" pitchFamily="34" charset="0"/>
              </a:rPr>
              <a:t>who require 24-hour care and support for physical, learning, mental ill-health or disability</a:t>
            </a:r>
            <a:r>
              <a:rPr lang="en-GB" sz="1800" dirty="0" smtClean="0">
                <a:latin typeface="Arial" panose="020B0604020202020204" pitchFamily="34" charset="0"/>
                <a:cs typeface="Arial" panose="020B0604020202020204" pitchFamily="34" charset="0"/>
              </a:rPr>
              <a:t>.</a:t>
            </a:r>
          </a:p>
          <a:p>
            <a:pPr marL="285750" indent="-285750" algn="just"/>
            <a:r>
              <a:rPr lang="en-GB" sz="1800" dirty="0">
                <a:latin typeface="Arial" panose="020B0604020202020204" pitchFamily="34" charset="0"/>
                <a:cs typeface="Arial" panose="020B0604020202020204" pitchFamily="34" charset="0"/>
              </a:rPr>
              <a:t>Residents who live in Extra Care Housing have their own self-contained home, their own front door, and a legal right to occupy the property. </a:t>
            </a:r>
            <a:r>
              <a:rPr lang="en-GB" sz="1800" dirty="0" smtClean="0">
                <a:latin typeface="Arial" panose="020B0604020202020204" pitchFamily="34" charset="0"/>
                <a:cs typeface="Arial" panose="020B0604020202020204" pitchFamily="34" charset="0"/>
              </a:rPr>
              <a:t>This </a:t>
            </a:r>
            <a:r>
              <a:rPr lang="en-GB" sz="1800" dirty="0">
                <a:latin typeface="Arial" panose="020B0604020202020204" pitchFamily="34" charset="0"/>
                <a:cs typeface="Arial" panose="020B0604020202020204" pitchFamily="34" charset="0"/>
              </a:rPr>
              <a:t>is via a tenancy although </a:t>
            </a:r>
            <a:r>
              <a:rPr lang="en-GB" sz="1800" dirty="0" smtClean="0">
                <a:latin typeface="Arial" panose="020B0604020202020204" pitchFamily="34" charset="0"/>
                <a:cs typeface="Arial" panose="020B0604020202020204" pitchFamily="34" charset="0"/>
              </a:rPr>
              <a:t>some </a:t>
            </a:r>
            <a:r>
              <a:rPr lang="en-GB" sz="1800" dirty="0">
                <a:latin typeface="Arial" panose="020B0604020202020204" pitchFamily="34" charset="0"/>
                <a:cs typeface="Arial" panose="020B0604020202020204" pitchFamily="34" charset="0"/>
              </a:rPr>
              <a:t>units of accommodation </a:t>
            </a:r>
            <a:r>
              <a:rPr lang="en-GB" sz="1800" dirty="0" smtClean="0">
                <a:latin typeface="Arial" panose="020B0604020202020204" pitchFamily="34" charset="0"/>
                <a:cs typeface="Arial" panose="020B0604020202020204" pitchFamily="34" charset="0"/>
              </a:rPr>
              <a:t>are </a:t>
            </a:r>
            <a:r>
              <a:rPr lang="en-GB" sz="1800" dirty="0">
                <a:latin typeface="Arial" panose="020B0604020202020204" pitchFamily="34" charset="0"/>
                <a:cs typeface="Arial" panose="020B0604020202020204" pitchFamily="34" charset="0"/>
              </a:rPr>
              <a:t>owned by the occupant where they have a lease </a:t>
            </a:r>
            <a:r>
              <a:rPr lang="en-GB" sz="1800" dirty="0" smtClean="0">
                <a:latin typeface="Arial" panose="020B0604020202020204" pitchFamily="34" charset="0"/>
                <a:cs typeface="Arial" panose="020B0604020202020204" pitchFamily="34" charset="0"/>
              </a:rPr>
              <a:t>arrangement.</a:t>
            </a:r>
          </a:p>
          <a:p>
            <a:pPr marL="285750" lvl="1" indent="-285750" algn="just"/>
            <a:r>
              <a:rPr lang="en-GB" sz="1800" dirty="0">
                <a:latin typeface="Arial" panose="020B0604020202020204" pitchFamily="34" charset="0"/>
                <a:cs typeface="Arial" panose="020B0604020202020204" pitchFamily="34" charset="0"/>
              </a:rPr>
              <a:t>Extra Care has a different service model from residential care - the Schemes combine housing, care and wellbeing activities allowing people to receive flexible, person-centred care in their own home</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marL="285750" lvl="1" indent="-285750" algn="just"/>
            <a:r>
              <a:rPr lang="en-GB" sz="1800" dirty="0">
                <a:latin typeface="Arial" panose="020B0604020202020204" pitchFamily="34" charset="0"/>
                <a:cs typeface="Arial" panose="020B0604020202020204" pitchFamily="34" charset="0"/>
              </a:rPr>
              <a:t>Extra Care schemes in Newham </a:t>
            </a:r>
            <a:r>
              <a:rPr lang="en-GB" sz="1800" dirty="0" smtClean="0">
                <a:latin typeface="Arial" panose="020B0604020202020204" pitchFamily="34" charset="0"/>
                <a:cs typeface="Arial" panose="020B0604020202020204" pitchFamily="34" charset="0"/>
              </a:rPr>
              <a:t>offer </a:t>
            </a:r>
            <a:r>
              <a:rPr lang="en-GB" sz="1800" dirty="0">
                <a:latin typeface="Arial" panose="020B0604020202020204" pitchFamily="34" charset="0"/>
                <a:cs typeface="Arial" panose="020B0604020202020204" pitchFamily="34" charset="0"/>
              </a:rPr>
              <a:t>onsite facilities such as cafes, communal spaces and the opportunity to connect with a wide range of social activities, reducing the risk of social isolation and loneliness, </a:t>
            </a:r>
            <a:r>
              <a:rPr lang="en-GB" sz="1800" dirty="0" smtClean="0">
                <a:latin typeface="Arial" panose="020B0604020202020204" pitchFamily="34" charset="0"/>
                <a:cs typeface="Arial" panose="020B0604020202020204" pitchFamily="34" charset="0"/>
              </a:rPr>
              <a:t>continuing </a:t>
            </a:r>
            <a:r>
              <a:rPr lang="en-GB" sz="1800" dirty="0">
                <a:latin typeface="Arial" panose="020B0604020202020204" pitchFamily="34" charset="0"/>
                <a:cs typeface="Arial" panose="020B0604020202020204" pitchFamily="34" charset="0"/>
              </a:rPr>
              <a:t>to be a citizen within the wider community, resulting in a positive </a:t>
            </a:r>
            <a:r>
              <a:rPr lang="en-GB" sz="1800" dirty="0" smtClean="0">
                <a:latin typeface="Arial" panose="020B0604020202020204" pitchFamily="34" charset="0"/>
                <a:cs typeface="Arial" panose="020B0604020202020204" pitchFamily="34" charset="0"/>
              </a:rPr>
              <a:t>impact supporting independence and the </a:t>
            </a:r>
            <a:r>
              <a:rPr lang="en-GB" sz="1800" dirty="0">
                <a:latin typeface="Arial" panose="020B0604020202020204" pitchFamily="34" charset="0"/>
                <a:cs typeface="Arial" panose="020B0604020202020204" pitchFamily="34" charset="0"/>
              </a:rPr>
              <a:t>wellbeing of </a:t>
            </a:r>
            <a:r>
              <a:rPr lang="en-GB" sz="1800" dirty="0" smtClean="0">
                <a:latin typeface="Arial" panose="020B0604020202020204" pitchFamily="34" charset="0"/>
                <a:cs typeface="Arial" panose="020B0604020202020204" pitchFamily="34" charset="0"/>
              </a:rPr>
              <a:t>residents. </a:t>
            </a:r>
            <a:endParaRPr lang="en-GB" sz="1800" dirty="0">
              <a:solidFill>
                <a:srgbClr val="FF0000"/>
              </a:solidFill>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marL="285750" indent="-285750" algn="just"/>
            <a:endParaRPr lang="en-GB" sz="1800" dirty="0">
              <a:latin typeface="Arial" panose="020B0604020202020204" pitchFamily="34" charset="0"/>
              <a:cs typeface="Arial" panose="020B0604020202020204" pitchFamily="34" charset="0"/>
            </a:endParaRPr>
          </a:p>
          <a:p>
            <a:pPr marL="285750" indent="-285750" algn="just"/>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24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p:txBody>
          <a:bodyPr>
            <a:normAutofit/>
          </a:bodyPr>
          <a:lstStyle/>
          <a:p>
            <a:r>
              <a:rPr lang="en-GB" dirty="0">
                <a:solidFill>
                  <a:srgbClr val="006B6F"/>
                </a:solidFill>
              </a:rPr>
              <a:t>CURRENT MARKET STATUS</a:t>
            </a:r>
          </a:p>
        </p:txBody>
      </p:sp>
      <p:sp>
        <p:nvSpPr>
          <p:cNvPr id="4" name="Content Placeholder 2"/>
          <p:cNvSpPr txBox="1">
            <a:spLocks/>
          </p:cNvSpPr>
          <p:nvPr/>
        </p:nvSpPr>
        <p:spPr>
          <a:xfrm>
            <a:off x="779646" y="1540042"/>
            <a:ext cx="10318282" cy="411844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0000"/>
              </a:lnSpc>
            </a:pPr>
            <a:r>
              <a:rPr lang="en-GB" sz="2000" dirty="0" smtClean="0">
                <a:latin typeface="Arial" panose="020B0604020202020204" pitchFamily="34" charset="0"/>
                <a:cs typeface="Arial" panose="020B0604020202020204" pitchFamily="34" charset="0"/>
              </a:rPr>
              <a:t>There are different commissioned models currently that provide a range of commissioned “core” service and flexible hours to meet individual need. Rental cost will usually provide additional Housing Management functions.</a:t>
            </a:r>
          </a:p>
          <a:p>
            <a:pPr marL="285750" indent="-285750" algn="just">
              <a:lnSpc>
                <a:spcPct val="100000"/>
              </a:lnSpc>
            </a:pPr>
            <a:endParaRPr lang="en-GB" sz="2000" dirty="0">
              <a:latin typeface="Arial" panose="020B0604020202020204" pitchFamily="34" charset="0"/>
              <a:cs typeface="Arial" panose="020B0604020202020204" pitchFamily="34" charset="0"/>
            </a:endParaRPr>
          </a:p>
          <a:p>
            <a:pPr marL="285750" indent="-285750" algn="just">
              <a:lnSpc>
                <a:spcPct val="100000"/>
              </a:lnSpc>
            </a:pPr>
            <a:r>
              <a:rPr lang="en-GB" sz="2000" dirty="0" smtClean="0">
                <a:latin typeface="Arial" panose="020B0604020202020204" pitchFamily="34" charset="0"/>
                <a:cs typeface="Arial" panose="020B0604020202020204" pitchFamily="34" charset="0"/>
              </a:rPr>
              <a:t>Broadly, most schemes will deliver measurable outcomes that cover:</a:t>
            </a:r>
          </a:p>
          <a:p>
            <a:pPr marL="285750" indent="-285750" algn="just">
              <a:lnSpc>
                <a:spcPct val="100000"/>
              </a:lnSpc>
            </a:pPr>
            <a:endParaRPr lang="en-GB" sz="2000" dirty="0" smtClean="0">
              <a:latin typeface="Arial" panose="020B0604020202020204" pitchFamily="34" charset="0"/>
              <a:cs typeface="Arial" panose="020B0604020202020204" pitchFamily="34" charset="0"/>
            </a:endParaRPr>
          </a:p>
          <a:p>
            <a:pPr marL="971550" lvl="1" indent="-285750" algn="just">
              <a:lnSpc>
                <a:spcPct val="100000"/>
              </a:lnSpc>
            </a:pPr>
            <a:r>
              <a:rPr lang="en-GB" sz="2000" dirty="0" smtClean="0">
                <a:latin typeface="Arial" panose="020B0604020202020204" pitchFamily="34" charset="0"/>
                <a:cs typeface="Arial" panose="020B0604020202020204" pitchFamily="34" charset="0"/>
              </a:rPr>
              <a:t>A 24-hour on-site presence, including in person telecare response 24/7, care provision at night and manager on-call at nights</a:t>
            </a:r>
          </a:p>
          <a:p>
            <a:pPr marL="971550" lvl="1" indent="-285750" algn="just">
              <a:lnSpc>
                <a:spcPct val="100000"/>
              </a:lnSpc>
            </a:pPr>
            <a:r>
              <a:rPr lang="en-GB" sz="2000" dirty="0" smtClean="0">
                <a:latin typeface="Arial" panose="020B0604020202020204" pitchFamily="34" charset="0"/>
                <a:cs typeface="Arial" panose="020B0604020202020204" pitchFamily="34" charset="0"/>
              </a:rPr>
              <a:t>Delivery of core hours of care as set out in a customer’s care plan</a:t>
            </a:r>
          </a:p>
          <a:p>
            <a:pPr marL="971550" lvl="1" indent="-285750" algn="just">
              <a:lnSpc>
                <a:spcPct val="100000"/>
              </a:lnSpc>
            </a:pPr>
            <a:r>
              <a:rPr lang="en-GB" sz="2000" dirty="0" smtClean="0">
                <a:latin typeface="Arial" panose="020B0604020202020204" pitchFamily="34" charset="0"/>
                <a:cs typeface="Arial" panose="020B0604020202020204" pitchFamily="34" charset="0"/>
              </a:rPr>
              <a:t>Planned Care - Block contract for minimum hours for each resident </a:t>
            </a:r>
          </a:p>
          <a:p>
            <a:pPr marL="971550" lvl="1" indent="-285750" algn="just">
              <a:lnSpc>
                <a:spcPct val="100000"/>
              </a:lnSpc>
            </a:pPr>
            <a:r>
              <a:rPr lang="en-GB" sz="2000" dirty="0" smtClean="0">
                <a:latin typeface="Arial" panose="020B0604020202020204" pitchFamily="34" charset="0"/>
                <a:cs typeface="Arial" panose="020B0604020202020204" pitchFamily="34" charset="0"/>
              </a:rPr>
              <a:t>Unplanned Care/Core - ensure appropriate coverage for unplanned care/core as required </a:t>
            </a:r>
          </a:p>
          <a:p>
            <a:pPr marL="971550" lvl="1" indent="-285750" algn="just">
              <a:lnSpc>
                <a:spcPct val="100000"/>
              </a:lnSpc>
            </a:pPr>
            <a:r>
              <a:rPr lang="en-GB" sz="2000" dirty="0" smtClean="0">
                <a:latin typeface="Arial" panose="020B0604020202020204" pitchFamily="34" charset="0"/>
                <a:cs typeface="Arial" panose="020B0604020202020204" pitchFamily="34" charset="0"/>
              </a:rPr>
              <a:t>Additional hours required by the individual agreed through support plan</a:t>
            </a:r>
          </a:p>
          <a:p>
            <a:pPr marL="971550" lvl="1" indent="-285750" algn="just">
              <a:lnSpc>
                <a:spcPct val="100000"/>
              </a:lnSpc>
            </a:pPr>
            <a:r>
              <a:rPr lang="en-GB" sz="2000" dirty="0" smtClean="0">
                <a:latin typeface="Arial" panose="020B0604020202020204" pitchFamily="34" charset="0"/>
                <a:cs typeface="Arial" panose="020B0604020202020204" pitchFamily="34" charset="0"/>
              </a:rPr>
              <a:t>The ‘Core’ Service Provider uses this guarantee of hours to deliver an on-site service that is a more flexible and responsive service.</a:t>
            </a:r>
          </a:p>
          <a:p>
            <a:pPr marL="971550" lvl="1" indent="-285750" algn="just">
              <a:lnSpc>
                <a:spcPct val="100000"/>
              </a:lnSpc>
            </a:pPr>
            <a:r>
              <a:rPr lang="en-GB" sz="2000" dirty="0" smtClean="0">
                <a:latin typeface="Arial" panose="020B0604020202020204" pitchFamily="34" charset="0"/>
                <a:cs typeface="Arial" panose="020B0604020202020204" pitchFamily="34" charset="0"/>
              </a:rPr>
              <a:t>Some level of Housing Management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1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MARKET DATA AND INSIGHT</a:t>
            </a:r>
          </a:p>
        </p:txBody>
      </p:sp>
      <p:graphicFrame>
        <p:nvGraphicFramePr>
          <p:cNvPr id="3" name="Content Placeholder 4"/>
          <p:cNvGraphicFramePr>
            <a:graphicFrameLocks/>
          </p:cNvGraphicFramePr>
          <p:nvPr>
            <p:extLst>
              <p:ext uri="{D42A27DB-BD31-4B8C-83A1-F6EECF244321}">
                <p14:modId xmlns:p14="http://schemas.microsoft.com/office/powerpoint/2010/main" val="2834947479"/>
              </p:ext>
            </p:extLst>
          </p:nvPr>
        </p:nvGraphicFramePr>
        <p:xfrm>
          <a:off x="1181163" y="1642752"/>
          <a:ext cx="9146744" cy="4000100"/>
        </p:xfrm>
        <a:graphic>
          <a:graphicData uri="http://schemas.openxmlformats.org/drawingml/2006/table">
            <a:tbl>
              <a:tblPr firstRow="1" bandRow="1">
                <a:tableStyleId>{C083E6E3-FA7D-4D7B-A595-EF9225AFEA82}</a:tableStyleId>
              </a:tblPr>
              <a:tblGrid>
                <a:gridCol w="5443987">
                  <a:extLst>
                    <a:ext uri="{9D8B030D-6E8A-4147-A177-3AD203B41FA5}">
                      <a16:colId xmlns:a16="http://schemas.microsoft.com/office/drawing/2014/main" val="67696843"/>
                    </a:ext>
                  </a:extLst>
                </a:gridCol>
                <a:gridCol w="3702757">
                  <a:extLst>
                    <a:ext uri="{9D8B030D-6E8A-4147-A177-3AD203B41FA5}">
                      <a16:colId xmlns:a16="http://schemas.microsoft.com/office/drawing/2014/main" val="2825302143"/>
                    </a:ext>
                  </a:extLst>
                </a:gridCol>
              </a:tblGrid>
              <a:tr h="526739">
                <a:tc gridSpan="2">
                  <a:txBody>
                    <a:bodyPr/>
                    <a:lstStyle/>
                    <a:p>
                      <a:r>
                        <a:rPr lang="en-GB" sz="2000" dirty="0" smtClean="0"/>
                        <a:t>Newham Market</a:t>
                      </a:r>
                      <a:endParaRPr lang="en-GB" sz="2000" dirty="0">
                        <a:latin typeface="Arial" panose="020B0604020202020204" pitchFamily="34" charset="0"/>
                        <a:cs typeface="Arial" panose="020B0604020202020204" pitchFamily="34" charset="0"/>
                      </a:endParaRPr>
                    </a:p>
                  </a:txBody>
                  <a:tcPr/>
                </a:tc>
                <a:tc hMerge="1">
                  <a:txBody>
                    <a:bodyPr/>
                    <a:lstStyle/>
                    <a:p>
                      <a:endParaRPr lang="en-GB" sz="2000" dirty="0"/>
                    </a:p>
                  </a:txBody>
                  <a:tcPr/>
                </a:tc>
                <a:extLst>
                  <a:ext uri="{0D108BD9-81ED-4DB2-BD59-A6C34878D82A}">
                    <a16:rowId xmlns:a16="http://schemas.microsoft.com/office/drawing/2014/main" val="3485524341"/>
                  </a:ext>
                </a:extLst>
              </a:tr>
              <a:tr h="596052">
                <a:tc>
                  <a:txBody>
                    <a:bodyPr/>
                    <a:lstStyle/>
                    <a:p>
                      <a:r>
                        <a:rPr lang="en-GB" sz="2000" dirty="0" smtClean="0"/>
                        <a:t>Extra Care schemes in Newham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t>10</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139889"/>
                  </a:ext>
                </a:extLst>
              </a:tr>
              <a:tr h="526739">
                <a:tc>
                  <a:txBody>
                    <a:bodyPr/>
                    <a:lstStyle/>
                    <a:p>
                      <a:r>
                        <a:rPr lang="en-GB" sz="2000" dirty="0" smtClean="0"/>
                        <a:t>Extra</a:t>
                      </a:r>
                      <a:r>
                        <a:rPr lang="en-GB" sz="2000" baseline="0" dirty="0" smtClean="0"/>
                        <a:t> Care Units</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t>390</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943181"/>
                  </a:ext>
                </a:extLst>
              </a:tr>
              <a:tr h="526739">
                <a:tc>
                  <a:txBody>
                    <a:bodyPr/>
                    <a:lstStyle/>
                    <a:p>
                      <a:r>
                        <a:rPr lang="en-GB" sz="2000" dirty="0" smtClean="0"/>
                        <a:t>Contracted</a:t>
                      </a:r>
                      <a:r>
                        <a:rPr lang="en-GB" sz="2000" baseline="0" dirty="0" smtClean="0"/>
                        <a:t> Schemes</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t>10</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6054308"/>
                  </a:ext>
                </a:extLst>
              </a:tr>
              <a:tr h="526739">
                <a:tc>
                  <a:txBody>
                    <a:bodyPr/>
                    <a:lstStyle/>
                    <a:p>
                      <a:r>
                        <a:rPr lang="en-GB" sz="2000" dirty="0" smtClean="0"/>
                        <a:t>Spend</a:t>
                      </a:r>
                      <a:endParaRPr lang="en-GB" sz="2000" dirty="0">
                        <a:latin typeface="Arial" panose="020B0604020202020204" pitchFamily="34" charset="0"/>
                        <a:cs typeface="Arial" panose="020B0604020202020204" pitchFamily="34" charset="0"/>
                      </a:endParaRPr>
                    </a:p>
                  </a:txBody>
                  <a:tcPr/>
                </a:tc>
                <a:tc>
                  <a:txBody>
                    <a:bodyPr/>
                    <a:lstStyle/>
                    <a:p>
                      <a:r>
                        <a:rPr lang="en-GB" sz="2000" baseline="0" dirty="0" smtClean="0"/>
                        <a:t>c.£1.5m</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0535609"/>
                  </a:ext>
                </a:extLst>
              </a:tr>
              <a:tr h="596052">
                <a:tc>
                  <a:txBody>
                    <a:bodyPr/>
                    <a:lstStyle/>
                    <a:p>
                      <a:r>
                        <a:rPr lang="en-GB" sz="2000" dirty="0" smtClean="0"/>
                        <a:t>Providers CQC rated Good or Outstanding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t>100%</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6340647"/>
                  </a:ext>
                </a:extLst>
              </a:tr>
              <a:tr h="596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Average contracted rate</a:t>
                      </a:r>
                    </a:p>
                    <a:p>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t>£20.22 (Flexi</a:t>
                      </a:r>
                      <a:r>
                        <a:rPr lang="en-GB" sz="2000" baseline="0" dirty="0" smtClean="0"/>
                        <a:t> Rate)</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8728610"/>
                  </a:ext>
                </a:extLst>
              </a:tr>
            </a:tbl>
          </a:graphicData>
        </a:graphic>
      </p:graphicFrame>
      <p:sp>
        <p:nvSpPr>
          <p:cNvPr id="4" name="TextBox 3"/>
          <p:cNvSpPr txBox="1"/>
          <p:nvPr/>
        </p:nvSpPr>
        <p:spPr>
          <a:xfrm>
            <a:off x="6910941" y="5642852"/>
            <a:ext cx="3898230" cy="307777"/>
          </a:xfrm>
          <a:prstGeom prst="rect">
            <a:avLst/>
          </a:prstGeom>
          <a:noFill/>
        </p:spPr>
        <p:txBody>
          <a:bodyPr wrap="square" rtlCol="0">
            <a:spAutoFit/>
          </a:bodyPr>
          <a:lstStyle/>
          <a:p>
            <a:r>
              <a:rPr lang="en-GB" sz="1400" dirty="0" smtClean="0"/>
              <a:t>Information in table correct as of 1</a:t>
            </a:r>
            <a:r>
              <a:rPr lang="en-GB" sz="1400" baseline="30000" dirty="0" smtClean="0"/>
              <a:t>st</a:t>
            </a:r>
            <a:r>
              <a:rPr lang="en-GB" sz="1400" dirty="0" smtClean="0"/>
              <a:t> May 2024</a:t>
            </a:r>
            <a:endParaRPr lang="en-GB" sz="1400" dirty="0"/>
          </a:p>
        </p:txBody>
      </p:sp>
    </p:spTree>
    <p:extLst>
      <p:ext uri="{BB962C8B-B14F-4D97-AF65-F5344CB8AC3E}">
        <p14:creationId xmlns:p14="http://schemas.microsoft.com/office/powerpoint/2010/main" val="156771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DEMAND AND NEED FOR EXTRA CARE</a:t>
            </a:r>
            <a:endParaRPr lang="en-GB" dirty="0"/>
          </a:p>
        </p:txBody>
      </p:sp>
      <p:sp>
        <p:nvSpPr>
          <p:cNvPr id="3" name="Content Placeholder 2"/>
          <p:cNvSpPr>
            <a:spLocks noGrp="1"/>
          </p:cNvSpPr>
          <p:nvPr>
            <p:ph sz="half" idx="1"/>
          </p:nvPr>
        </p:nvSpPr>
        <p:spPr>
          <a:xfrm>
            <a:off x="712269" y="1411739"/>
            <a:ext cx="10664792" cy="2505743"/>
          </a:xfrm>
        </p:spPr>
        <p:txBody>
          <a:bodyPr/>
          <a:lstStyle/>
          <a:p>
            <a:pPr algn="just"/>
            <a:r>
              <a:rPr lang="en-GB" dirty="0"/>
              <a:t>The Housing Learning &amp; Improvement Network (LIN) recommends a need of </a:t>
            </a:r>
            <a:r>
              <a:rPr lang="en-GB" b="1" dirty="0"/>
              <a:t>25</a:t>
            </a:r>
            <a:r>
              <a:rPr lang="en-GB" dirty="0"/>
              <a:t> units of Extra Care Housing per 1,000 people aged 75 and over in the population. The table below models the need for the number of Extra Care Housing units in line with the Housing LIN definition of 25 units per 1,000 people aged 75 and </a:t>
            </a:r>
            <a:r>
              <a:rPr lang="en-GB" dirty="0" smtClean="0"/>
              <a:t>over</a:t>
            </a:r>
          </a:p>
          <a:p>
            <a:pPr algn="just"/>
            <a:endParaRPr lang="en-GB" dirty="0"/>
          </a:p>
        </p:txBody>
      </p:sp>
      <p:graphicFrame>
        <p:nvGraphicFramePr>
          <p:cNvPr id="5" name="Table 4">
            <a:extLst>
              <a:ext uri="{FF2B5EF4-FFF2-40B4-BE49-F238E27FC236}">
                <a16:creationId xmlns:a16="http://schemas.microsoft.com/office/drawing/2014/main" id="{AE0C0E8F-E3F0-729C-1B35-163F2FFF0C7C}"/>
              </a:ext>
            </a:extLst>
          </p:cNvPr>
          <p:cNvGraphicFramePr>
            <a:graphicFrameLocks noGrp="1"/>
          </p:cNvGraphicFramePr>
          <p:nvPr>
            <p:extLst>
              <p:ext uri="{D42A27DB-BD31-4B8C-83A1-F6EECF244321}">
                <p14:modId xmlns:p14="http://schemas.microsoft.com/office/powerpoint/2010/main" val="3791787735"/>
              </p:ext>
            </p:extLst>
          </p:nvPr>
        </p:nvGraphicFramePr>
        <p:xfrm>
          <a:off x="2011179" y="3078496"/>
          <a:ext cx="7518954" cy="3043170"/>
        </p:xfrm>
        <a:graphic>
          <a:graphicData uri="http://schemas.openxmlformats.org/drawingml/2006/table">
            <a:tbl>
              <a:tblPr firstRow="1" firstCol="1" bandRow="1">
                <a:tableStyleId>{C083E6E3-FA7D-4D7B-A595-EF9225AFEA82}</a:tableStyleId>
              </a:tblPr>
              <a:tblGrid>
                <a:gridCol w="1162243">
                  <a:extLst>
                    <a:ext uri="{9D8B030D-6E8A-4147-A177-3AD203B41FA5}">
                      <a16:colId xmlns:a16="http://schemas.microsoft.com/office/drawing/2014/main" val="4107038441"/>
                    </a:ext>
                  </a:extLst>
                </a:gridCol>
                <a:gridCol w="3736053">
                  <a:extLst>
                    <a:ext uri="{9D8B030D-6E8A-4147-A177-3AD203B41FA5}">
                      <a16:colId xmlns:a16="http://schemas.microsoft.com/office/drawing/2014/main" val="526779394"/>
                    </a:ext>
                  </a:extLst>
                </a:gridCol>
                <a:gridCol w="2620658">
                  <a:extLst>
                    <a:ext uri="{9D8B030D-6E8A-4147-A177-3AD203B41FA5}">
                      <a16:colId xmlns:a16="http://schemas.microsoft.com/office/drawing/2014/main" val="319647997"/>
                    </a:ext>
                  </a:extLst>
                </a:gridCol>
              </a:tblGrid>
              <a:tr h="676260">
                <a:tc>
                  <a:txBody>
                    <a:bodyPr/>
                    <a:lstStyle/>
                    <a:p>
                      <a:pPr marL="0" algn="l" defTabSz="914400" rtl="0" eaLnBrk="1" latinLnBrk="0" hangingPunct="1">
                        <a:spcAft>
                          <a:spcPts val="0"/>
                        </a:spcAft>
                      </a:pPr>
                      <a:r>
                        <a:rPr lang="en-GB" sz="2000" kern="1200" dirty="0"/>
                        <a:t>Year </a:t>
                      </a:r>
                      <a:endParaRPr lang="en-GB" sz="200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Newham Population </a:t>
                      </a:r>
                      <a:endParaRPr lang="en-GB" sz="2000" kern="1200" dirty="0" smtClean="0"/>
                    </a:p>
                    <a:p>
                      <a:pPr marL="0" algn="ctr" defTabSz="914400" rtl="0" eaLnBrk="1" latinLnBrk="0" hangingPunct="1">
                        <a:spcAft>
                          <a:spcPts val="0"/>
                        </a:spcAft>
                      </a:pPr>
                      <a:r>
                        <a:rPr lang="en-GB" sz="2000" kern="1200" dirty="0" smtClean="0"/>
                        <a:t>aged </a:t>
                      </a:r>
                      <a:r>
                        <a:rPr lang="en-GB" sz="2000" kern="1200" dirty="0"/>
                        <a:t>75 and over </a:t>
                      </a:r>
                      <a:endParaRPr lang="en-GB" sz="200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Total Need for ECH </a:t>
                      </a:r>
                      <a:endParaRPr lang="en-GB" sz="20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4135376765"/>
                  </a:ext>
                </a:extLst>
              </a:tr>
              <a:tr h="338130">
                <a:tc>
                  <a:txBody>
                    <a:bodyPr/>
                    <a:lstStyle/>
                    <a:p>
                      <a:pPr marL="0" algn="l" defTabSz="914400" rtl="0" eaLnBrk="1" latinLnBrk="0" hangingPunct="1">
                        <a:spcAft>
                          <a:spcPts val="0"/>
                        </a:spcAft>
                      </a:pPr>
                      <a:r>
                        <a:rPr lang="en-GB" sz="2000" b="0" kern="1200" dirty="0"/>
                        <a:t>2015 </a:t>
                      </a:r>
                      <a:endParaRPr lang="en-GB" sz="2000" b="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9,800</a:t>
                      </a:r>
                      <a:endParaRPr lang="en-GB" sz="200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a:t>245</a:t>
                      </a:r>
                      <a:endParaRPr lang="en-GB" sz="2000" kern="1200">
                        <a:solidFill>
                          <a:schemeClr val="tx1"/>
                        </a:solidFill>
                        <a:latin typeface="+mn-lt"/>
                        <a:ea typeface="+mn-ea"/>
                        <a:cs typeface="+mn-cs"/>
                      </a:endParaRPr>
                    </a:p>
                  </a:txBody>
                  <a:tcPr marL="68580" marR="68580" marT="0" marB="0"/>
                </a:tc>
                <a:extLst>
                  <a:ext uri="{0D108BD9-81ED-4DB2-BD59-A6C34878D82A}">
                    <a16:rowId xmlns:a16="http://schemas.microsoft.com/office/drawing/2014/main" val="3994172898"/>
                  </a:ext>
                </a:extLst>
              </a:tr>
              <a:tr h="338130">
                <a:tc>
                  <a:txBody>
                    <a:bodyPr/>
                    <a:lstStyle/>
                    <a:p>
                      <a:pPr marL="0" algn="l" defTabSz="914400" rtl="0" eaLnBrk="1" latinLnBrk="0" hangingPunct="1">
                        <a:spcAft>
                          <a:spcPts val="0"/>
                        </a:spcAft>
                      </a:pPr>
                      <a:r>
                        <a:rPr lang="en-GB" sz="2000" b="0" kern="1200" dirty="0"/>
                        <a:t>2016</a:t>
                      </a:r>
                      <a:endParaRPr lang="en-GB" sz="2000" b="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9,900</a:t>
                      </a:r>
                      <a:endParaRPr lang="en-GB" sz="200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248</a:t>
                      </a:r>
                      <a:endParaRPr lang="en-GB" sz="20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712288486"/>
                  </a:ext>
                </a:extLst>
              </a:tr>
              <a:tr h="338130">
                <a:tc>
                  <a:txBody>
                    <a:bodyPr/>
                    <a:lstStyle/>
                    <a:p>
                      <a:pPr marL="0" algn="l" defTabSz="914400" rtl="0" eaLnBrk="1" latinLnBrk="0" hangingPunct="1">
                        <a:spcAft>
                          <a:spcPts val="0"/>
                        </a:spcAft>
                      </a:pPr>
                      <a:r>
                        <a:rPr lang="en-GB" sz="2000" b="0" kern="1200" dirty="0"/>
                        <a:t>2020</a:t>
                      </a:r>
                      <a:endParaRPr lang="en-GB" sz="2000" b="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10,600</a:t>
                      </a:r>
                      <a:endParaRPr lang="en-GB" sz="200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265</a:t>
                      </a:r>
                      <a:endParaRPr lang="en-GB" sz="20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2867516573"/>
                  </a:ext>
                </a:extLst>
              </a:tr>
              <a:tr h="338130">
                <a:tc>
                  <a:txBody>
                    <a:bodyPr/>
                    <a:lstStyle/>
                    <a:p>
                      <a:pPr marL="0" algn="l" defTabSz="914400" rtl="0" eaLnBrk="1" latinLnBrk="0" hangingPunct="1">
                        <a:spcAft>
                          <a:spcPts val="0"/>
                        </a:spcAft>
                      </a:pPr>
                      <a:r>
                        <a:rPr lang="en-GB" sz="2000" b="0" kern="1200"/>
                        <a:t>2025</a:t>
                      </a:r>
                      <a:endParaRPr lang="en-GB" sz="2000" b="0" kern="120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12,700</a:t>
                      </a:r>
                      <a:endParaRPr lang="en-GB" sz="200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318</a:t>
                      </a:r>
                      <a:endParaRPr lang="en-GB" sz="20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887040041"/>
                  </a:ext>
                </a:extLst>
              </a:tr>
              <a:tr h="338130">
                <a:tc>
                  <a:txBody>
                    <a:bodyPr/>
                    <a:lstStyle/>
                    <a:p>
                      <a:pPr marL="0" algn="l" defTabSz="914400" rtl="0" eaLnBrk="1" latinLnBrk="0" hangingPunct="1">
                        <a:spcAft>
                          <a:spcPts val="0"/>
                        </a:spcAft>
                      </a:pPr>
                      <a:r>
                        <a:rPr lang="en-GB" sz="2000" b="0" kern="1200" dirty="0"/>
                        <a:t>2030</a:t>
                      </a:r>
                      <a:endParaRPr lang="en-GB" sz="2000" b="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15,200</a:t>
                      </a:r>
                      <a:endParaRPr lang="en-GB" sz="200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380</a:t>
                      </a:r>
                      <a:endParaRPr lang="en-GB" sz="20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250092560"/>
                  </a:ext>
                </a:extLst>
              </a:tr>
              <a:tr h="338130">
                <a:tc>
                  <a:txBody>
                    <a:bodyPr/>
                    <a:lstStyle/>
                    <a:p>
                      <a:pPr marL="0" algn="l" defTabSz="914400" rtl="0" eaLnBrk="1" latinLnBrk="0" hangingPunct="1">
                        <a:spcAft>
                          <a:spcPts val="0"/>
                        </a:spcAft>
                      </a:pPr>
                      <a:r>
                        <a:rPr lang="en-GB" sz="2000" b="0" kern="1200"/>
                        <a:t>2035</a:t>
                      </a:r>
                      <a:endParaRPr lang="en-GB" sz="2000" b="0" kern="120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18,200</a:t>
                      </a:r>
                      <a:endParaRPr lang="en-GB" sz="200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455</a:t>
                      </a:r>
                      <a:endParaRPr lang="en-GB" sz="20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252140781"/>
                  </a:ext>
                </a:extLst>
              </a:tr>
              <a:tr h="338130">
                <a:tc>
                  <a:txBody>
                    <a:bodyPr/>
                    <a:lstStyle/>
                    <a:p>
                      <a:pPr marL="0" algn="l" defTabSz="914400" rtl="0" eaLnBrk="1" latinLnBrk="0" hangingPunct="1">
                        <a:spcAft>
                          <a:spcPts val="0"/>
                        </a:spcAft>
                      </a:pPr>
                      <a:r>
                        <a:rPr lang="en-GB" sz="2000" b="0" kern="1200" dirty="0"/>
                        <a:t>2040</a:t>
                      </a:r>
                      <a:endParaRPr lang="en-GB" sz="2000" b="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21,500</a:t>
                      </a:r>
                      <a:endParaRPr lang="en-GB" sz="2000" kern="1200" dirty="0">
                        <a:solidFill>
                          <a:schemeClr val="tx1"/>
                        </a:solidFill>
                        <a:latin typeface="+mn-lt"/>
                        <a:ea typeface="+mn-ea"/>
                        <a:cs typeface="+mn-cs"/>
                      </a:endParaRPr>
                    </a:p>
                  </a:txBody>
                  <a:tcPr marL="68580" marR="68580" marT="0" marB="0"/>
                </a:tc>
                <a:tc>
                  <a:txBody>
                    <a:bodyPr/>
                    <a:lstStyle/>
                    <a:p>
                      <a:pPr marL="0" algn="ctr" defTabSz="914400" rtl="0" eaLnBrk="1" latinLnBrk="0" hangingPunct="1">
                        <a:spcAft>
                          <a:spcPts val="0"/>
                        </a:spcAft>
                      </a:pPr>
                      <a:r>
                        <a:rPr lang="en-GB" sz="2000" kern="1200" dirty="0"/>
                        <a:t>538</a:t>
                      </a:r>
                      <a:endParaRPr lang="en-GB" sz="20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603259186"/>
                  </a:ext>
                </a:extLst>
              </a:tr>
            </a:tbl>
          </a:graphicData>
        </a:graphic>
      </p:graphicFrame>
    </p:spTree>
    <p:extLst>
      <p:ext uri="{BB962C8B-B14F-4D97-AF65-F5344CB8AC3E}">
        <p14:creationId xmlns:p14="http://schemas.microsoft.com/office/powerpoint/2010/main" val="5742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COMMISSIONING INTENTIONS </a:t>
            </a:r>
            <a:endParaRPr lang="en-GB" dirty="0"/>
          </a:p>
        </p:txBody>
      </p:sp>
      <p:sp>
        <p:nvSpPr>
          <p:cNvPr id="3" name="Rectangle 2"/>
          <p:cNvSpPr/>
          <p:nvPr/>
        </p:nvSpPr>
        <p:spPr>
          <a:xfrm>
            <a:off x="386133" y="1022888"/>
            <a:ext cx="11232681" cy="5705152"/>
          </a:xfrm>
          <a:prstGeom prst="rect">
            <a:avLst/>
          </a:prstGeom>
        </p:spPr>
        <p:txBody>
          <a:bodyPr wrap="square">
            <a:spAutoFit/>
          </a:bodyPr>
          <a:lstStyle/>
          <a:p>
            <a:r>
              <a:rPr lang="en-GB" sz="2000" b="1" dirty="0">
                <a:solidFill>
                  <a:srgbClr val="246051"/>
                </a:solidFill>
                <a:latin typeface="Arial" panose="020B0604020202020204" pitchFamily="34" charset="0"/>
                <a:cs typeface="Arial" panose="020B0604020202020204" pitchFamily="34" charset="0"/>
              </a:rPr>
              <a:t>Vision </a:t>
            </a:r>
          </a:p>
          <a:p>
            <a:pPr marL="285750" lvl="0" indent="-285750" algn="just">
              <a:lnSpc>
                <a:spcPct val="90000"/>
              </a:lnSpc>
              <a:spcBef>
                <a:spcPts val="1000"/>
              </a:spcBef>
              <a:buClrTx/>
              <a:buFont typeface="Arial" panose="020B0604020202020204" pitchFamily="34" charset="0"/>
              <a:buChar char="•"/>
            </a:pPr>
            <a:r>
              <a:rPr lang="en-GB" dirty="0" smtClean="0">
                <a:latin typeface="Arial" panose="020B0604020202020204" pitchFamily="34" charset="0"/>
                <a:cs typeface="Arial" panose="020B0604020202020204" pitchFamily="34" charset="0"/>
              </a:rPr>
              <a:t>Newham’s </a:t>
            </a:r>
            <a:r>
              <a:rPr lang="en-GB" dirty="0">
                <a:latin typeface="Arial" panose="020B0604020202020204" pitchFamily="34" charset="0"/>
                <a:cs typeface="Arial" panose="020B0604020202020204" pitchFamily="34" charset="0"/>
              </a:rPr>
              <a:t>2022 Ageing Well Strategy identifies that </a:t>
            </a:r>
            <a:r>
              <a:rPr lang="en-US" dirty="0">
                <a:latin typeface="Arial" panose="020B0604020202020204" pitchFamily="34" charset="0"/>
                <a:ea typeface="Times New Roman" panose="02020603050405020304" pitchFamily="18" charset="0"/>
                <a:cs typeface="Arial" panose="020B0604020202020204" pitchFamily="34" charset="0"/>
              </a:rPr>
              <a:t>Extra Care housing is at the heart of the Newham Ageing Well </a:t>
            </a:r>
            <a:r>
              <a:rPr lang="en-US" dirty="0" smtClean="0">
                <a:latin typeface="Arial" panose="020B0604020202020204" pitchFamily="34" charset="0"/>
                <a:ea typeface="Times New Roman" panose="02020603050405020304" pitchFamily="18" charset="0"/>
                <a:cs typeface="Arial" panose="020B0604020202020204" pitchFamily="34" charset="0"/>
              </a:rPr>
              <a:t>Strategy - </a:t>
            </a:r>
            <a:r>
              <a:rPr lang="en-GB" dirty="0" smtClean="0">
                <a:solidFill>
                  <a:srgbClr val="FF0000"/>
                </a:solidFill>
                <a:latin typeface="Arial" panose="020B0604020202020204" pitchFamily="34" charset="0"/>
                <a:ea typeface="Times New Roman" panose="02020603050405020304" pitchFamily="18" charset="0"/>
                <a:cs typeface="Arial" panose="020B0604020202020204" pitchFamily="34" charset="0"/>
                <a:hlinkClick r:id="rId2"/>
              </a:rPr>
              <a:t>Newham’s </a:t>
            </a:r>
            <a:r>
              <a:rPr lang="en-GB" dirty="0">
                <a:solidFill>
                  <a:srgbClr val="FF0000"/>
                </a:solidFill>
                <a:latin typeface="Arial" panose="020B0604020202020204" pitchFamily="34" charset="0"/>
                <a:ea typeface="Times New Roman" panose="02020603050405020304" pitchFamily="18" charset="0"/>
                <a:cs typeface="Arial" panose="020B0604020202020204" pitchFamily="34" charset="0"/>
                <a:hlinkClick r:id="rId2"/>
              </a:rPr>
              <a:t>2022 Ageing Well </a:t>
            </a:r>
            <a:r>
              <a:rPr lang="en-GB" dirty="0" smtClean="0">
                <a:solidFill>
                  <a:srgbClr val="FF0000"/>
                </a:solidFill>
                <a:latin typeface="Arial" panose="020B0604020202020204" pitchFamily="34" charset="0"/>
                <a:ea typeface="Times New Roman" panose="02020603050405020304" pitchFamily="18" charset="0"/>
                <a:cs typeface="Arial" panose="020B0604020202020204" pitchFamily="34" charset="0"/>
                <a:hlinkClick r:id="rId2"/>
              </a:rPr>
              <a:t>Strategy</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Ageing </a:t>
            </a:r>
            <a:r>
              <a:rPr lang="en-GB" dirty="0">
                <a:latin typeface="Arial" panose="020B0604020202020204" pitchFamily="34" charset="0"/>
                <a:cs typeface="Arial" panose="020B0604020202020204" pitchFamily="34" charset="0"/>
              </a:rPr>
              <a:t>Well Action Plan identifies clear priorities for Extra </a:t>
            </a:r>
            <a:r>
              <a:rPr lang="en-GB" dirty="0" smtClean="0">
                <a:latin typeface="Arial" panose="020B0604020202020204" pitchFamily="34" charset="0"/>
                <a:cs typeface="Arial" panose="020B0604020202020204" pitchFamily="34" charset="0"/>
              </a:rPr>
              <a:t>Care:</a:t>
            </a:r>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marL="908050" lvl="1" indent="-184150">
              <a:buFont typeface="Arial" panose="020B0604020202020204" pitchFamily="34" charset="0"/>
              <a:buChar char="•"/>
            </a:pPr>
            <a:r>
              <a:rPr lang="en-GB" b="1" dirty="0" smtClean="0">
                <a:solidFill>
                  <a:srgbClr val="00584A"/>
                </a:solidFill>
                <a:latin typeface="Arial" panose="020B0604020202020204" pitchFamily="34" charset="0"/>
                <a:ea typeface="Times New Roman" panose="02020603050405020304" pitchFamily="18" charset="0"/>
                <a:cs typeface="Arial" panose="020B0604020202020204" pitchFamily="34" charset="0"/>
              </a:rPr>
              <a:t>Re-procure in-borough </a:t>
            </a:r>
            <a:r>
              <a:rPr lang="en-GB" b="1" dirty="0">
                <a:solidFill>
                  <a:srgbClr val="00584A"/>
                </a:solidFill>
                <a:latin typeface="Arial" panose="020B0604020202020204" pitchFamily="34" charset="0"/>
                <a:ea typeface="Times New Roman" panose="02020603050405020304" pitchFamily="18" charset="0"/>
                <a:cs typeface="Arial" panose="020B0604020202020204" pitchFamily="34" charset="0"/>
              </a:rPr>
              <a:t>Extra Care </a:t>
            </a:r>
            <a:r>
              <a:rPr lang="en-GB" b="1" dirty="0" smtClean="0">
                <a:solidFill>
                  <a:srgbClr val="00584A"/>
                </a:solidFill>
                <a:latin typeface="Arial" panose="020B0604020202020204" pitchFamily="34" charset="0"/>
                <a:ea typeface="Times New Roman" panose="02020603050405020304" pitchFamily="18" charset="0"/>
                <a:cs typeface="Arial" panose="020B0604020202020204" pitchFamily="34" charset="0"/>
              </a:rPr>
              <a:t>provision.</a:t>
            </a:r>
          </a:p>
          <a:p>
            <a:pPr marL="908050" lvl="1" indent="-184150">
              <a:buFont typeface="Arial" panose="020B0604020202020204" pitchFamily="34" charset="0"/>
              <a:buChar char="•"/>
            </a:pPr>
            <a:r>
              <a:rPr lang="en-GB" b="1" dirty="0" smtClean="0">
                <a:solidFill>
                  <a:srgbClr val="00584A"/>
                </a:solidFill>
                <a:latin typeface="Arial" panose="020B0604020202020204" pitchFamily="34" charset="0"/>
                <a:ea typeface="Times New Roman" panose="02020603050405020304" pitchFamily="18" charset="0"/>
                <a:cs typeface="Arial" panose="020B0604020202020204" pitchFamily="34" charset="0"/>
              </a:rPr>
              <a:t>Review ‘step-down</a:t>
            </a:r>
            <a:r>
              <a:rPr lang="en-GB" b="1" dirty="0">
                <a:solidFill>
                  <a:srgbClr val="00584A"/>
                </a:solidFill>
                <a:latin typeface="Arial" panose="020B0604020202020204" pitchFamily="34" charset="0"/>
                <a:ea typeface="Times New Roman" panose="02020603050405020304" pitchFamily="18" charset="0"/>
                <a:cs typeface="Arial" panose="020B0604020202020204" pitchFamily="34" charset="0"/>
              </a:rPr>
              <a:t>’ </a:t>
            </a:r>
            <a:r>
              <a:rPr lang="en-GB" b="1" dirty="0" smtClean="0">
                <a:solidFill>
                  <a:srgbClr val="00584A"/>
                </a:solidFill>
                <a:latin typeface="Arial" panose="020B0604020202020204" pitchFamily="34" charset="0"/>
                <a:ea typeface="Times New Roman" panose="02020603050405020304" pitchFamily="18" charset="0"/>
                <a:cs typeface="Arial" panose="020B0604020202020204" pitchFamily="34" charset="0"/>
              </a:rPr>
              <a:t>provision </a:t>
            </a:r>
            <a:r>
              <a:rPr lang="en-GB" b="1" dirty="0">
                <a:solidFill>
                  <a:srgbClr val="00584A"/>
                </a:solidFill>
                <a:latin typeface="Arial" panose="020B0604020202020204" pitchFamily="34" charset="0"/>
                <a:ea typeface="Times New Roman" panose="02020603050405020304" pitchFamily="18" charset="0"/>
                <a:cs typeface="Arial" panose="020B0604020202020204" pitchFamily="34" charset="0"/>
              </a:rPr>
              <a:t>at Amber </a:t>
            </a:r>
            <a:r>
              <a:rPr lang="en-GB" b="1" dirty="0" smtClean="0">
                <a:solidFill>
                  <a:srgbClr val="00584A"/>
                </a:solidFill>
                <a:latin typeface="Arial" panose="020B0604020202020204" pitchFamily="34" charset="0"/>
                <a:ea typeface="Times New Roman" panose="02020603050405020304" pitchFamily="18" charset="0"/>
                <a:cs typeface="Arial" panose="020B0604020202020204" pitchFamily="34" charset="0"/>
              </a:rPr>
              <a:t>Court.</a:t>
            </a:r>
            <a:endParaRPr lang="en-GB" b="1" dirty="0">
              <a:solidFill>
                <a:srgbClr val="00584A"/>
              </a:solidFill>
              <a:latin typeface="Arial" panose="020B0604020202020204" pitchFamily="34" charset="0"/>
              <a:ea typeface="Times New Roman" panose="02020603050405020304" pitchFamily="18" charset="0"/>
              <a:cs typeface="Arial" panose="020B0604020202020204" pitchFamily="34" charset="0"/>
            </a:endParaRPr>
          </a:p>
          <a:p>
            <a:pPr marL="908050" lvl="1" indent="-184150">
              <a:buFont typeface="Arial" panose="020B0604020202020204" pitchFamily="34" charset="0"/>
              <a:buChar char="•"/>
            </a:pPr>
            <a:r>
              <a:rPr lang="en-GB" b="1" kern="0" dirty="0" smtClean="0">
                <a:solidFill>
                  <a:srgbClr val="00584A"/>
                </a:solidFill>
                <a:latin typeface="Arial" panose="020B0604020202020204" pitchFamily="34" charset="0"/>
                <a:cs typeface="Arial" panose="020B0604020202020204" pitchFamily="34" charset="0"/>
                <a:sym typeface="Arial"/>
              </a:rPr>
              <a:t>Engagement with </a:t>
            </a:r>
            <a:r>
              <a:rPr lang="en-GB" b="1" kern="0" dirty="0">
                <a:solidFill>
                  <a:srgbClr val="00584A"/>
                </a:solidFill>
                <a:latin typeface="Arial" panose="020B0604020202020204" pitchFamily="34" charset="0"/>
                <a:cs typeface="Arial" panose="020B0604020202020204" pitchFamily="34" charset="0"/>
                <a:sym typeface="Arial"/>
              </a:rPr>
              <a:t>stakeholders including </a:t>
            </a:r>
            <a:r>
              <a:rPr lang="en-GB" b="1" kern="0" dirty="0" smtClean="0">
                <a:solidFill>
                  <a:srgbClr val="00584A"/>
                </a:solidFill>
                <a:latin typeface="Arial" panose="020B0604020202020204" pitchFamily="34" charset="0"/>
                <a:cs typeface="Arial" panose="020B0604020202020204" pitchFamily="34" charset="0"/>
                <a:sym typeface="Arial"/>
              </a:rPr>
              <a:t>Housing and Care Providers</a:t>
            </a:r>
            <a:r>
              <a:rPr lang="en-GB" b="1" kern="0" dirty="0">
                <a:solidFill>
                  <a:srgbClr val="00584A"/>
                </a:solidFill>
                <a:latin typeface="Arial" panose="020B0604020202020204" pitchFamily="34" charset="0"/>
                <a:cs typeface="Arial" panose="020B0604020202020204" pitchFamily="34" charset="0"/>
                <a:sym typeface="Arial"/>
              </a:rPr>
              <a:t>, Residents </a:t>
            </a:r>
            <a:r>
              <a:rPr lang="en-GB" b="1" kern="0" dirty="0" smtClean="0">
                <a:solidFill>
                  <a:srgbClr val="00584A"/>
                </a:solidFill>
                <a:latin typeface="Arial" panose="020B0604020202020204" pitchFamily="34" charset="0"/>
                <a:cs typeface="Arial" panose="020B0604020202020204" pitchFamily="34" charset="0"/>
                <a:sym typeface="Arial"/>
              </a:rPr>
              <a:t>etc.</a:t>
            </a:r>
          </a:p>
          <a:p>
            <a:pPr marL="266700"/>
            <a:endParaRPr lang="en-GB" kern="0" dirty="0" smtClean="0">
              <a:latin typeface="Arial" panose="020B0604020202020204" pitchFamily="34" charset="0"/>
              <a:cs typeface="Arial" panose="020B0604020202020204" pitchFamily="34" charset="0"/>
              <a:sym typeface="Arial"/>
            </a:endParaRPr>
          </a:p>
          <a:p>
            <a:pPr marL="285750" indent="-285750" algn="just">
              <a:buFont typeface="Arial" panose="020B0604020202020204" pitchFamily="34" charset="0"/>
              <a:buChar char="•"/>
            </a:pPr>
            <a:r>
              <a:rPr lang="en-GB" dirty="0" smtClean="0">
                <a:solidFill>
                  <a:srgbClr val="121212"/>
                </a:solidFill>
                <a:latin typeface="Source Sans Pro"/>
              </a:rPr>
              <a:t>The </a:t>
            </a:r>
            <a:r>
              <a:rPr lang="en-GB" dirty="0">
                <a:solidFill>
                  <a:srgbClr val="121212"/>
                </a:solidFill>
                <a:latin typeface="Source Sans Pro"/>
              </a:rPr>
              <a:t>Council is committed to working with providers to support high quality Extra Care Housing in-borough. </a:t>
            </a:r>
            <a:r>
              <a:rPr lang="en-GB" dirty="0" smtClean="0">
                <a:solidFill>
                  <a:srgbClr val="121212"/>
                </a:solidFill>
                <a:latin typeface="Source Sans Pro"/>
              </a:rPr>
              <a:t>Work is in progress towards </a:t>
            </a:r>
            <a:r>
              <a:rPr lang="en-GB" dirty="0">
                <a:solidFill>
                  <a:srgbClr val="121212"/>
                </a:solidFill>
                <a:latin typeface="Source Sans Pro"/>
              </a:rPr>
              <a:t>establishing a ‘Supporting Vulnerable Adults Dynamic Purchasing </a:t>
            </a:r>
            <a:r>
              <a:rPr lang="en-GB" dirty="0" smtClean="0">
                <a:solidFill>
                  <a:srgbClr val="121212"/>
                </a:solidFill>
                <a:latin typeface="Source Sans Pro"/>
              </a:rPr>
              <a:t>Vehicle (DPV)’. </a:t>
            </a:r>
            <a:r>
              <a:rPr lang="en-GB" dirty="0">
                <a:solidFill>
                  <a:srgbClr val="121212"/>
                </a:solidFill>
                <a:latin typeface="Source Sans Pro"/>
              </a:rPr>
              <a:t>Extra Care will form part of this DPV under Category 4. </a:t>
            </a:r>
            <a:endParaRPr lang="en-GB" dirty="0" smtClean="0">
              <a:solidFill>
                <a:srgbClr val="121212"/>
              </a:solidFill>
              <a:latin typeface="Source Sans Pro"/>
            </a:endParaRPr>
          </a:p>
          <a:p>
            <a:pPr algn="just"/>
            <a:endParaRPr lang="en-GB" dirty="0">
              <a:solidFill>
                <a:srgbClr val="121212"/>
              </a:solidFill>
              <a:latin typeface="Source Sans Pro"/>
            </a:endParaRPr>
          </a:p>
          <a:p>
            <a:pPr marL="285750" indent="-285750" algn="just">
              <a:buFont typeface="Arial" panose="020B0604020202020204" pitchFamily="34" charset="0"/>
              <a:buChar char="•"/>
            </a:pPr>
            <a:r>
              <a:rPr lang="en-GB" dirty="0">
                <a:solidFill>
                  <a:srgbClr val="121212"/>
                </a:solidFill>
                <a:latin typeface="Source Sans Pro"/>
              </a:rPr>
              <a:t>The Council are always keen to hear from and work with prospective </a:t>
            </a:r>
            <a:r>
              <a:rPr lang="en-GB" dirty="0" smtClean="0">
                <a:solidFill>
                  <a:srgbClr val="121212"/>
                </a:solidFill>
                <a:latin typeface="Source Sans Pro"/>
              </a:rPr>
              <a:t>developer </a:t>
            </a:r>
            <a:r>
              <a:rPr lang="en-GB" dirty="0">
                <a:solidFill>
                  <a:srgbClr val="121212"/>
                </a:solidFill>
                <a:latin typeface="Source Sans Pro"/>
              </a:rPr>
              <a:t>and provider partners who share our vision and </a:t>
            </a:r>
            <a:r>
              <a:rPr lang="en-GB" dirty="0" smtClean="0">
                <a:solidFill>
                  <a:srgbClr val="121212"/>
                </a:solidFill>
                <a:latin typeface="Source Sans Pro"/>
              </a:rPr>
              <a:t>interested </a:t>
            </a:r>
            <a:r>
              <a:rPr lang="en-GB" dirty="0">
                <a:solidFill>
                  <a:srgbClr val="121212"/>
                </a:solidFill>
                <a:latin typeface="Source Sans Pro"/>
              </a:rPr>
              <a:t>in developing further capacity. The </a:t>
            </a:r>
            <a:r>
              <a:rPr lang="en-GB" dirty="0" smtClean="0">
                <a:solidFill>
                  <a:srgbClr val="121212"/>
                </a:solidFill>
                <a:latin typeface="Source Sans Pro"/>
              </a:rPr>
              <a:t>Extra </a:t>
            </a:r>
            <a:r>
              <a:rPr lang="en-GB" dirty="0">
                <a:solidFill>
                  <a:srgbClr val="121212"/>
                </a:solidFill>
                <a:latin typeface="Source Sans Pro"/>
              </a:rPr>
              <a:t>Care provision provides a key partnership with Health and Social Care to </a:t>
            </a:r>
            <a:r>
              <a:rPr lang="en-GB" dirty="0" smtClean="0">
                <a:solidFill>
                  <a:srgbClr val="121212"/>
                </a:solidFill>
                <a:latin typeface="Source Sans Pro"/>
              </a:rPr>
              <a:t>promote </a:t>
            </a:r>
            <a:r>
              <a:rPr lang="en-GB" dirty="0">
                <a:solidFill>
                  <a:srgbClr val="121212"/>
                </a:solidFill>
                <a:latin typeface="Source Sans Pro"/>
              </a:rPr>
              <a:t>independence and reduce the need for residents to move </a:t>
            </a:r>
            <a:r>
              <a:rPr lang="en-GB" dirty="0" smtClean="0">
                <a:solidFill>
                  <a:srgbClr val="121212"/>
                </a:solidFill>
                <a:latin typeface="Source Sans Pro"/>
              </a:rPr>
              <a:t>to restrictive accommodation.</a:t>
            </a:r>
            <a:r>
              <a:rPr lang="en-GB" dirty="0">
                <a:solidFill>
                  <a:srgbClr val="121212"/>
                </a:solidFill>
                <a:latin typeface="Source Sans Pro"/>
              </a:rPr>
              <a:t> </a:t>
            </a:r>
          </a:p>
          <a:p>
            <a:pPr marL="266700"/>
            <a:endParaRPr lang="en-GB" kern="0" dirty="0">
              <a:latin typeface="Arial" panose="020B0604020202020204" pitchFamily="34" charset="0"/>
              <a:cs typeface="Arial" panose="020B0604020202020204" pitchFamily="34" charset="0"/>
              <a:sym typeface="Arial"/>
            </a:endParaRPr>
          </a:p>
          <a:p>
            <a:pPr marL="450850" indent="-184150">
              <a:buFont typeface="Arial" panose="020B0604020202020204" pitchFamily="34" charset="0"/>
              <a:buChar char="•"/>
            </a:pPr>
            <a:endParaRPr lang="en-GB" kern="0" dirty="0">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7154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COMMISSIONING INTENTIONS </a:t>
            </a:r>
            <a:endParaRPr lang="en-GB" dirty="0"/>
          </a:p>
        </p:txBody>
      </p:sp>
      <p:sp>
        <p:nvSpPr>
          <p:cNvPr id="3" name="Rectangle 2"/>
          <p:cNvSpPr/>
          <p:nvPr/>
        </p:nvSpPr>
        <p:spPr>
          <a:xfrm>
            <a:off x="539014" y="1328286"/>
            <a:ext cx="10202779" cy="4524315"/>
          </a:xfrm>
          <a:prstGeom prst="rect">
            <a:avLst/>
          </a:prstGeom>
        </p:spPr>
        <p:txBody>
          <a:bodyPr wrap="square">
            <a:spAutoFit/>
          </a:bodyPr>
          <a:lstStyle/>
          <a:p>
            <a:r>
              <a:rPr lang="en-GB" b="1" kern="0" dirty="0" smtClean="0">
                <a:solidFill>
                  <a:srgbClr val="00584A"/>
                </a:solidFill>
                <a:latin typeface="Arial" panose="020B0604020202020204" pitchFamily="34" charset="0"/>
                <a:cs typeface="Arial" panose="020B0604020202020204" pitchFamily="34" charset="0"/>
                <a:sym typeface="Arial"/>
              </a:rPr>
              <a:t>Areas of Focus</a:t>
            </a:r>
          </a:p>
          <a:p>
            <a:pPr marL="285750" indent="-285750">
              <a:buFont typeface="Arial" panose="020B0604020202020204" pitchFamily="34" charset="0"/>
              <a:buChar char="•"/>
            </a:pPr>
            <a:r>
              <a:rPr lang="en-GB" kern="0" dirty="0" smtClean="0">
                <a:latin typeface="Arial" panose="020B0604020202020204" pitchFamily="34" charset="0"/>
                <a:cs typeface="Arial" panose="020B0604020202020204" pitchFamily="34" charset="0"/>
                <a:sym typeface="Arial"/>
              </a:rPr>
              <a:t>Minimise voids in existing schemes, ensuring Residents identified suitable are placed efficiently.</a:t>
            </a:r>
          </a:p>
          <a:p>
            <a:pPr marL="285750" indent="-285750">
              <a:buFont typeface="Arial" panose="020B0604020202020204" pitchFamily="34" charset="0"/>
              <a:buChar char="•"/>
            </a:pPr>
            <a:r>
              <a:rPr lang="en-GB" kern="0" dirty="0" smtClean="0">
                <a:latin typeface="Arial" panose="020B0604020202020204" pitchFamily="34" charset="0"/>
                <a:cs typeface="Arial" panose="020B0604020202020204" pitchFamily="34" charset="0"/>
                <a:sym typeface="Arial"/>
              </a:rPr>
              <a:t>Support Providers by maintaining good working relationships.</a:t>
            </a:r>
          </a:p>
          <a:p>
            <a:pPr marL="285750" indent="-285750">
              <a:buFont typeface="Arial" panose="020B0604020202020204" pitchFamily="34" charset="0"/>
              <a:buChar char="•"/>
            </a:pPr>
            <a:r>
              <a:rPr lang="en-GB" kern="0" dirty="0" smtClean="0">
                <a:latin typeface="Arial" panose="020B0604020202020204" pitchFamily="34" charset="0"/>
                <a:cs typeface="Arial" panose="020B0604020202020204" pitchFamily="34" charset="0"/>
                <a:sym typeface="Arial"/>
              </a:rPr>
              <a:t>Develop the new Extra Care scheme that has gone live in April 2024 at Leacroft Lodge.</a:t>
            </a:r>
          </a:p>
          <a:p>
            <a:pPr marL="285750" indent="-285750">
              <a:buFont typeface="Arial" panose="020B0604020202020204" pitchFamily="34" charset="0"/>
              <a:buChar char="•"/>
            </a:pPr>
            <a:r>
              <a:rPr lang="en-GB" kern="0" dirty="0" smtClean="0">
                <a:latin typeface="Arial" panose="020B0604020202020204" pitchFamily="34" charset="0"/>
                <a:cs typeface="Arial" panose="020B0604020202020204" pitchFamily="34" charset="0"/>
                <a:sym typeface="Arial"/>
              </a:rPr>
              <a:t>Develop step-down model operating in Amber Court.</a:t>
            </a:r>
          </a:p>
          <a:p>
            <a:pPr marL="285750" indent="-285750">
              <a:buFont typeface="Arial" panose="020B0604020202020204" pitchFamily="34" charset="0"/>
              <a:buChar char="•"/>
            </a:pPr>
            <a:r>
              <a:rPr lang="en-GB" kern="0" dirty="0" smtClean="0">
                <a:latin typeface="Arial" panose="020B0604020202020204" pitchFamily="34" charset="0"/>
                <a:cs typeface="Arial" panose="020B0604020202020204" pitchFamily="34" charset="0"/>
                <a:sym typeface="Arial"/>
              </a:rPr>
              <a:t>Establish and implement a Dynamic Purchasing Vehicle (DPV) to call-off all Extra Care Schemes – Round 1: Spring / Summer 2024</a:t>
            </a:r>
          </a:p>
          <a:p>
            <a:pPr marL="285750" indent="-285750">
              <a:buFont typeface="Arial" panose="020B0604020202020204" pitchFamily="34" charset="0"/>
              <a:buChar char="•"/>
            </a:pPr>
            <a:r>
              <a:rPr lang="en-GB" kern="0" dirty="0" smtClean="0">
                <a:latin typeface="Arial" panose="020B0604020202020204" pitchFamily="34" charset="0"/>
                <a:cs typeface="Arial" panose="020B0604020202020204" pitchFamily="34" charset="0"/>
                <a:sym typeface="Arial"/>
              </a:rPr>
              <a:t>Develop the Commissioning Plan from which individuals services will be called off from the DPV</a:t>
            </a:r>
          </a:p>
          <a:p>
            <a:pPr marL="285750" indent="-285750">
              <a:buFont typeface="Arial" panose="020B0604020202020204" pitchFamily="34" charset="0"/>
              <a:buChar char="•"/>
            </a:pPr>
            <a:endParaRPr lang="en-GB" kern="0" dirty="0">
              <a:latin typeface="Arial" panose="020B0604020202020204" pitchFamily="34" charset="0"/>
              <a:cs typeface="Arial" panose="020B0604020202020204" pitchFamily="34" charset="0"/>
              <a:sym typeface="Arial"/>
            </a:endParaRPr>
          </a:p>
          <a:p>
            <a:r>
              <a:rPr lang="en-GB" b="1" dirty="0">
                <a:solidFill>
                  <a:srgbClr val="00584A"/>
                </a:solidFill>
                <a:latin typeface="Arial" panose="020B0604020202020204" pitchFamily="34" charset="0"/>
                <a:cs typeface="Arial" panose="020B0604020202020204" pitchFamily="34" charset="0"/>
              </a:rPr>
              <a:t>Market </a:t>
            </a:r>
            <a:r>
              <a:rPr lang="en-GB" b="1" dirty="0" smtClean="0">
                <a:solidFill>
                  <a:srgbClr val="00584A"/>
                </a:solidFill>
                <a:latin typeface="Arial" panose="020B0604020202020204" pitchFamily="34" charset="0"/>
                <a:cs typeface="Arial" panose="020B0604020202020204" pitchFamily="34" charset="0"/>
              </a:rPr>
              <a:t>Risks              </a:t>
            </a:r>
            <a:r>
              <a:rPr lang="en-GB" b="1" dirty="0">
                <a:solidFill>
                  <a:srgbClr val="246051"/>
                </a:solidFill>
                <a:latin typeface="Arial" panose="020B0604020202020204" pitchFamily="34" charset="0"/>
                <a:cs typeface="Arial" panose="020B0604020202020204" pitchFamily="34" charset="0"/>
              </a:rPr>
              <a:t> </a:t>
            </a:r>
          </a:p>
          <a:p>
            <a:r>
              <a:rPr lang="en-GB" dirty="0">
                <a:solidFill>
                  <a:srgbClr val="121212"/>
                </a:solidFill>
                <a:latin typeface="Arial" panose="020B0604020202020204" pitchFamily="34" charset="0"/>
                <a:cs typeface="Arial" panose="020B0604020202020204" pitchFamily="34" charset="0"/>
              </a:rPr>
              <a:t>Current market risks include:  </a:t>
            </a:r>
          </a:p>
          <a:p>
            <a:pPr marL="285750" indent="-285750">
              <a:buFont typeface="Arial" panose="020B0604020202020204" pitchFamily="34" charset="0"/>
              <a:buChar char="•"/>
            </a:pPr>
            <a:r>
              <a:rPr lang="en-GB" kern="0" dirty="0">
                <a:latin typeface="Arial" panose="020B0604020202020204" pitchFamily="34" charset="0"/>
                <a:cs typeface="Arial" panose="020B0604020202020204" pitchFamily="34" charset="0"/>
              </a:rPr>
              <a:t>Increase in the cost of care due to increases in minimum wage and costs of living. </a:t>
            </a:r>
          </a:p>
          <a:p>
            <a:pPr marL="285750" indent="-285750">
              <a:buFont typeface="Arial" panose="020B0604020202020204" pitchFamily="34" charset="0"/>
              <a:buChar char="•"/>
            </a:pPr>
            <a:r>
              <a:rPr lang="en-GB" kern="0" dirty="0">
                <a:latin typeface="Arial" panose="020B0604020202020204" pitchFamily="34" charset="0"/>
                <a:cs typeface="Arial" panose="020B0604020202020204" pitchFamily="34" charset="0"/>
              </a:rPr>
              <a:t>Increased void levels – this increases the financial risks for registered providers. </a:t>
            </a:r>
          </a:p>
          <a:p>
            <a:pPr marL="285750" indent="-285750">
              <a:buFont typeface="Arial" panose="020B0604020202020204" pitchFamily="34" charset="0"/>
              <a:buChar char="•"/>
            </a:pPr>
            <a:r>
              <a:rPr lang="en-GB" kern="0" dirty="0">
                <a:latin typeface="Arial" panose="020B0604020202020204" pitchFamily="34" charset="0"/>
                <a:cs typeface="Arial" panose="020B0604020202020204" pitchFamily="34" charset="0"/>
              </a:rPr>
              <a:t>Challenges with recruitment and retention of carers. </a:t>
            </a:r>
            <a:r>
              <a:rPr lang="en-GB" dirty="0">
                <a:solidFill>
                  <a:srgbClr val="121212"/>
                </a:solidFill>
                <a:latin typeface="Arial" panose="020B0604020202020204" pitchFamily="34" charset="0"/>
                <a:cs typeface="Arial" panose="020B0604020202020204" pitchFamily="34" charset="0"/>
              </a:rPr>
              <a:t> </a:t>
            </a:r>
            <a:endParaRPr lang="en-GB" dirty="0" smtClean="0">
              <a:solidFill>
                <a:srgbClr val="12121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rgbClr val="121212"/>
                </a:solidFill>
                <a:latin typeface="Arial" panose="020B0604020202020204" pitchFamily="34" charset="0"/>
                <a:cs typeface="Arial" panose="020B0604020202020204" pitchFamily="34" charset="0"/>
              </a:rPr>
              <a:t>Housing Providers no longer offering units for Extra Care Housing.</a:t>
            </a:r>
          </a:p>
          <a:p>
            <a:r>
              <a:rPr lang="en-GB" kern="0" dirty="0" smtClean="0">
                <a:latin typeface="Arial" panose="020B0604020202020204" pitchFamily="34" charset="0"/>
                <a:cs typeface="Arial" panose="020B0604020202020204" pitchFamily="34" charset="0"/>
                <a:sym typeface="Arial"/>
              </a:rPr>
              <a:t>     </a:t>
            </a:r>
            <a:endParaRPr lang="en-GB" kern="0" dirty="0">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80074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259" y="239803"/>
            <a:ext cx="9144000" cy="744585"/>
          </a:xfrm>
        </p:spPr>
        <p:txBody>
          <a:bodyPr>
            <a:normAutofit/>
          </a:bodyPr>
          <a:lstStyle/>
          <a:p>
            <a:r>
              <a:rPr lang="en-GB" dirty="0" smtClean="0"/>
              <a:t>ACHIEVEMENTS AND PRIORITIES</a:t>
            </a:r>
            <a:endParaRPr lang="en-GB" dirty="0"/>
          </a:p>
        </p:txBody>
      </p:sp>
      <p:sp>
        <p:nvSpPr>
          <p:cNvPr id="3" name="Rectangle 2"/>
          <p:cNvSpPr/>
          <p:nvPr/>
        </p:nvSpPr>
        <p:spPr>
          <a:xfrm>
            <a:off x="558721" y="984388"/>
            <a:ext cx="10202779" cy="369332"/>
          </a:xfrm>
          <a:prstGeom prst="rect">
            <a:avLst/>
          </a:prstGeom>
        </p:spPr>
        <p:txBody>
          <a:bodyPr wrap="square">
            <a:spAutoFit/>
          </a:bodyPr>
          <a:lstStyle/>
          <a:p>
            <a:r>
              <a:rPr lang="en-GB" kern="0" dirty="0" smtClean="0">
                <a:latin typeface="Arial" panose="020B0604020202020204" pitchFamily="34" charset="0"/>
                <a:cs typeface="Arial" panose="020B0604020202020204" pitchFamily="34" charset="0"/>
                <a:sym typeface="Arial"/>
              </a:rPr>
              <a:t>    </a:t>
            </a:r>
            <a:endParaRPr lang="en-GB" kern="0" dirty="0">
              <a:latin typeface="Arial" panose="020B0604020202020204" pitchFamily="34" charset="0"/>
              <a:cs typeface="Arial" panose="020B0604020202020204" pitchFamily="34" charset="0"/>
              <a:sym typeface="Arial"/>
            </a:endParaRPr>
          </a:p>
        </p:txBody>
      </p:sp>
      <p:sp>
        <p:nvSpPr>
          <p:cNvPr id="5" name="TextBox 4"/>
          <p:cNvSpPr txBox="1"/>
          <p:nvPr/>
        </p:nvSpPr>
        <p:spPr>
          <a:xfrm>
            <a:off x="434259" y="984388"/>
            <a:ext cx="11406856" cy="5324535"/>
          </a:xfrm>
          <a:prstGeom prst="rect">
            <a:avLst/>
          </a:prstGeom>
          <a:noFill/>
        </p:spPr>
        <p:txBody>
          <a:bodyPr wrap="square" rtlCol="0">
            <a:spAutoFit/>
          </a:bodyPr>
          <a:lstStyle/>
          <a:p>
            <a:r>
              <a:rPr lang="en-GB" sz="1700" b="1" dirty="0">
                <a:solidFill>
                  <a:srgbClr val="00584A"/>
                </a:solidFill>
                <a:latin typeface="Arial" panose="020B0604020202020204" pitchFamily="34" charset="0"/>
                <a:cs typeface="Arial" panose="020B0604020202020204" pitchFamily="34" charset="0"/>
              </a:rPr>
              <a:t>What we delivered/achieved in the last 12 months (Jan-Dec 24):</a:t>
            </a:r>
            <a:endParaRPr lang="en-GB" sz="1700" dirty="0">
              <a:solidFill>
                <a:srgbClr val="00584A"/>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Successful mobilisation of a new purpose-built 52 unit Extra Care Scheme on a new Town Centre Development in Canning Town  that can provides flexible care and support for residents over 55.  Partnership work was undertaken  to identify and support residents  into the scheme by both  stepping down individuals  from residential care and stepping up from care provided in the community to avoid more restrictive models of care and support residents to be as independent as possible</a:t>
            </a:r>
          </a:p>
          <a:p>
            <a:pPr marL="285750" lvl="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Worked in partnership with a provider to remodel existing  services to ensure resources can be utilised strategically to provide “real” extra care in appropriate accommodation.</a:t>
            </a:r>
          </a:p>
          <a:p>
            <a:pPr marL="285750" lvl="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Worked with  the Extra Care Market in advance of the publication of  Category 4 (Extra Care) of the Dynamic Purchase Vehicle (Please see Slide 6).</a:t>
            </a:r>
          </a:p>
          <a:p>
            <a:pPr marL="285750" lvl="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Following Publication of the DPV, completed round 1 successful providers have been appointed onto the DPV in advance of “Mini-Competitions” planned to commend early 2025.</a:t>
            </a:r>
          </a:p>
          <a:p>
            <a:endParaRPr lang="en-GB" sz="1700" dirty="0">
              <a:latin typeface="Arial" panose="020B0604020202020204" pitchFamily="34" charset="0"/>
              <a:cs typeface="Arial" panose="020B0604020202020204" pitchFamily="34" charset="0"/>
            </a:endParaRPr>
          </a:p>
          <a:p>
            <a:r>
              <a:rPr lang="en-GB" sz="1700" b="1" dirty="0">
                <a:solidFill>
                  <a:srgbClr val="00584A"/>
                </a:solidFill>
                <a:latin typeface="Arial" panose="020B0604020202020204" pitchFamily="34" charset="0"/>
                <a:cs typeface="Arial" panose="020B0604020202020204" pitchFamily="34" charset="0"/>
              </a:rPr>
              <a:t>What we plan to deliver in the next 12 months:      </a:t>
            </a:r>
            <a:r>
              <a:rPr lang="en-GB" sz="1700" b="1" dirty="0">
                <a:latin typeface="Arial" panose="020B0604020202020204" pitchFamily="34" charset="0"/>
                <a:cs typeface="Arial" panose="020B0604020202020204" pitchFamily="34" charset="0"/>
              </a:rPr>
              <a:t>         </a:t>
            </a:r>
            <a:endParaRPr lang="en-GB"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Formalise  commissioning intentions and plans to deliver a range of  Extra Care services to meet the specific strategic needs of Newham, in the immediate, medium and longer term</a:t>
            </a:r>
          </a:p>
          <a:p>
            <a:pPr marL="285750" lvl="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Call-off / mini-competitions for five existing schemes (four “call-offs”) delivering care and support via Stage 2 of the DPV.</a:t>
            </a:r>
          </a:p>
          <a:p>
            <a:pPr marL="285750" lvl="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Work with a housing provider in the design phase of additional Extra Care units being built in Newham to ensure they meet strategic need.</a:t>
            </a:r>
          </a:p>
        </p:txBody>
      </p:sp>
    </p:spTree>
    <p:extLst>
      <p:ext uri="{BB962C8B-B14F-4D97-AF65-F5344CB8AC3E}">
        <p14:creationId xmlns:p14="http://schemas.microsoft.com/office/powerpoint/2010/main" val="794965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2a26232-4bbf-4b6d-9478-8d03bd2551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CA7531C5E0FC46B656020CD25D25E4" ma:contentTypeVersion="17" ma:contentTypeDescription="Create a new document." ma:contentTypeScope="" ma:versionID="bf35789a3b69df4935bdbe4c86b14d4d">
  <xsd:schema xmlns:xsd="http://www.w3.org/2001/XMLSchema" xmlns:xs="http://www.w3.org/2001/XMLSchema" xmlns:p="http://schemas.microsoft.com/office/2006/metadata/properties" xmlns:ns3="d2a26232-4bbf-4b6d-9478-8d03bd25516e" xmlns:ns4="4c8f6bfe-d570-4449-8333-e182f1c6f65e" targetNamespace="http://schemas.microsoft.com/office/2006/metadata/properties" ma:root="true" ma:fieldsID="01970f91c67c0bc8bf4f34ae9b17be74" ns3:_="" ns4:_="">
    <xsd:import namespace="d2a26232-4bbf-4b6d-9478-8d03bd25516e"/>
    <xsd:import namespace="4c8f6bfe-d570-4449-8333-e182f1c6f65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ObjectDetectorVersions" minOccurs="0"/>
                <xsd:element ref="ns3:MediaServiceLocation"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a26232-4bbf-4b6d-9478-8d03bd255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8f6bfe-d570-4449-8333-e182f1c6f65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7D5166-84A9-4705-97CC-DFA80695DDF1}">
  <ds:schemaRefs>
    <ds:schemaRef ds:uri="http://schemas.microsoft.com/sharepoint/v3/contenttype/forms"/>
  </ds:schemaRefs>
</ds:datastoreItem>
</file>

<file path=customXml/itemProps2.xml><?xml version="1.0" encoding="utf-8"?>
<ds:datastoreItem xmlns:ds="http://schemas.openxmlformats.org/officeDocument/2006/customXml" ds:itemID="{6FD02317-CF5E-42A8-B3B9-6A2C8BE8E299}">
  <ds:schemaRefs>
    <ds:schemaRef ds:uri="http://purl.org/dc/elements/1.1/"/>
    <ds:schemaRef ds:uri="http://schemas.microsoft.com/office/2006/metadata/properties"/>
    <ds:schemaRef ds:uri="4c8f6bfe-d570-4449-8333-e182f1c6f65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2a26232-4bbf-4b6d-9478-8d03bd25516e"/>
    <ds:schemaRef ds:uri="http://www.w3.org/XML/1998/namespace"/>
    <ds:schemaRef ds:uri="http://purl.org/dc/dcmitype/"/>
  </ds:schemaRefs>
</ds:datastoreItem>
</file>

<file path=customXml/itemProps3.xml><?xml version="1.0" encoding="utf-8"?>
<ds:datastoreItem xmlns:ds="http://schemas.openxmlformats.org/officeDocument/2006/customXml" ds:itemID="{79DAE8BA-B230-4448-BC7D-DB28882525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a26232-4bbf-4b6d-9478-8d03bd25516e"/>
    <ds:schemaRef ds:uri="4c8f6bfe-d570-4449-8333-e182f1c6f6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1022</TotalTime>
  <Words>1135</Words>
  <Application>Microsoft Office PowerPoint</Application>
  <PresentationFormat>Widescreen</PresentationFormat>
  <Paragraphs>104</Paragraphs>
  <Slides>8</Slides>
  <Notes>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8</vt:i4>
      </vt:variant>
    </vt:vector>
  </HeadingPairs>
  <TitlesOfParts>
    <vt:vector size="25" baseType="lpstr">
      <vt:lpstr>Arial</vt:lpstr>
      <vt:lpstr>Calibri</vt:lpstr>
      <vt:lpstr>Calibri Light</vt:lpstr>
      <vt:lpstr>Source Sans Pro</vt:lpstr>
      <vt:lpstr>Times New Roman</vt:lpstr>
      <vt:lpstr>Office Theme</vt: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Market Position Statement  Extra Care Accommodation  May 2024</vt:lpstr>
      <vt:lpstr>INTRODUCTION</vt:lpstr>
      <vt:lpstr>CURRENT MARKET STATUS</vt:lpstr>
      <vt:lpstr>MARKET DATA AND INSIGHT</vt:lpstr>
      <vt:lpstr>DEMAND AND NEED FOR EXTRA CARE</vt:lpstr>
      <vt:lpstr>COMMISSIONING INTENTIONS </vt:lpstr>
      <vt:lpstr>COMMISSIONING INTENTIONS </vt:lpstr>
      <vt:lpstr>ACHIEVEMENTS AND PRIORITIES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lastModifiedBy>Karl Henson</cp:lastModifiedBy>
  <cp:revision>254</cp:revision>
  <dcterms:created xsi:type="dcterms:W3CDTF">2023-10-09T13:23:20Z</dcterms:created>
  <dcterms:modified xsi:type="dcterms:W3CDTF">2025-01-30T13:40:58Z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0x010100CECA7531C5E0FC46B656020CD25D25E4</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