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6.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7.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8.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9.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8" r:id="rId5"/>
    <p:sldMasterId id="2147483672" r:id="rId6"/>
    <p:sldMasterId id="2147483684" r:id="rId7"/>
    <p:sldMasterId id="2147483696" r:id="rId8"/>
    <p:sldMasterId id="2147483708" r:id="rId9"/>
    <p:sldMasterId id="2147483723" r:id="rId10"/>
    <p:sldMasterId id="2147483735" r:id="rId11"/>
    <p:sldMasterId id="2147483743" r:id="rId12"/>
    <p:sldMasterId id="2147483750" r:id="rId13"/>
    <p:sldMasterId id="2147483757" r:id="rId14"/>
    <p:sldMasterId id="2147483764" r:id="rId15"/>
  </p:sldMasterIdLst>
  <p:notesMasterIdLst>
    <p:notesMasterId r:id="rId27"/>
  </p:notesMasterIdLst>
  <p:sldIdLst>
    <p:sldId id="271" r:id="rId16"/>
    <p:sldId id="267" r:id="rId17"/>
    <p:sldId id="275" r:id="rId18"/>
    <p:sldId id="280" r:id="rId19"/>
    <p:sldId id="276" r:id="rId20"/>
    <p:sldId id="281" r:id="rId21"/>
    <p:sldId id="277" r:id="rId22"/>
    <p:sldId id="278" r:id="rId23"/>
    <p:sldId id="279" r:id="rId24"/>
    <p:sldId id="282" r:id="rId25"/>
    <p:sldId id="28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CBCB"/>
    <a:srgbClr val="006B6F"/>
    <a:srgbClr val="00A09D"/>
    <a:srgbClr val="469DA0"/>
    <a:srgbClr val="3DA1A0"/>
    <a:srgbClr val="1EA18B"/>
    <a:srgbClr val="1C816F"/>
    <a:srgbClr val="4C9789"/>
    <a:srgbClr val="00584A"/>
    <a:srgbClr val="0058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2929B1-F39C-EE2C-6978-885720687559}" v="428" dt="2025-01-08T15:08:41.196"/>
    <p1510:client id="{E9A6AC2A-C2FC-29F7-961B-329252DC4D99}" v="31" dt="2025-01-08T15:15:04.9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13" autoAdjust="0"/>
    <p:restoredTop sz="94660"/>
  </p:normalViewPr>
  <p:slideViewPr>
    <p:cSldViewPr snapToGrid="0">
      <p:cViewPr varScale="1">
        <p:scale>
          <a:sx n="87" d="100"/>
          <a:sy n="87" d="100"/>
        </p:scale>
        <p:origin x="547"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slide" Target="slides/slide6.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Anderton" userId="S::james.anderton@newham.gov.uk::c6fe4981-4aba-4178-989d-705162fcb416" providerId="AD" clId="Web-{E9A6AC2A-C2FC-29F7-961B-329252DC4D99}"/>
    <pc:docChg chg="modSld">
      <pc:chgData name="James Anderton" userId="S::james.anderton@newham.gov.uk::c6fe4981-4aba-4178-989d-705162fcb416" providerId="AD" clId="Web-{E9A6AC2A-C2FC-29F7-961B-329252DC4D99}" dt="2025-01-08T15:15:04.987" v="16" actId="20577"/>
      <pc:docMkLst>
        <pc:docMk/>
      </pc:docMkLst>
      <pc:sldChg chg="modSp">
        <pc:chgData name="James Anderton" userId="S::james.anderton@newham.gov.uk::c6fe4981-4aba-4178-989d-705162fcb416" providerId="AD" clId="Web-{E9A6AC2A-C2FC-29F7-961B-329252DC4D99}" dt="2025-01-08T15:14:12.657" v="4" actId="20577"/>
        <pc:sldMkLst>
          <pc:docMk/>
          <pc:sldMk cId="3976754560" sldId="271"/>
        </pc:sldMkLst>
        <pc:spChg chg="mod">
          <ac:chgData name="James Anderton" userId="S::james.anderton@newham.gov.uk::c6fe4981-4aba-4178-989d-705162fcb416" providerId="AD" clId="Web-{E9A6AC2A-C2FC-29F7-961B-329252DC4D99}" dt="2025-01-08T15:14:12.657" v="4" actId="20577"/>
          <ac:spMkLst>
            <pc:docMk/>
            <pc:sldMk cId="3976754560" sldId="271"/>
            <ac:spMk id="2" creationId="{457C80CF-ED64-8684-EDA6-4ACA25DC256D}"/>
          </ac:spMkLst>
        </pc:spChg>
      </pc:sldChg>
      <pc:sldChg chg="modSp">
        <pc:chgData name="James Anderton" userId="S::james.anderton@newham.gov.uk::c6fe4981-4aba-4178-989d-705162fcb416" providerId="AD" clId="Web-{E9A6AC2A-C2FC-29F7-961B-329252DC4D99}" dt="2025-01-08T15:15:04.987" v="16" actId="20577"/>
        <pc:sldMkLst>
          <pc:docMk/>
          <pc:sldMk cId="951725188" sldId="283"/>
        </pc:sldMkLst>
        <pc:spChg chg="mod">
          <ac:chgData name="James Anderton" userId="S::james.anderton@newham.gov.uk::c6fe4981-4aba-4178-989d-705162fcb416" providerId="AD" clId="Web-{E9A6AC2A-C2FC-29F7-961B-329252DC4D99}" dt="2025-01-08T15:15:04.987" v="16" actId="20577"/>
          <ac:spMkLst>
            <pc:docMk/>
            <pc:sldMk cId="951725188" sldId="283"/>
            <ac:spMk id="6" creationId="{00000000-0000-0000-0000-000000000000}"/>
          </ac:spMkLst>
        </pc:spChg>
      </pc:sldChg>
    </pc:docChg>
  </pc:docChgLst>
  <pc:docChgLst>
    <pc:chgData name="James Anderton" userId="S::james.anderton@newham.gov.uk::c6fe4981-4aba-4178-989d-705162fcb416" providerId="AD" clId="Web-{BA2929B1-F39C-EE2C-6978-885720687559}"/>
    <pc:docChg chg="addSld modSld">
      <pc:chgData name="James Anderton" userId="S::james.anderton@newham.gov.uk::c6fe4981-4aba-4178-989d-705162fcb416" providerId="AD" clId="Web-{BA2929B1-F39C-EE2C-6978-885720687559}" dt="2025-01-08T15:08:40.649" v="306" actId="20577"/>
      <pc:docMkLst>
        <pc:docMk/>
      </pc:docMkLst>
      <pc:sldChg chg="modSp">
        <pc:chgData name="James Anderton" userId="S::james.anderton@newham.gov.uk::c6fe4981-4aba-4178-989d-705162fcb416" providerId="AD" clId="Web-{BA2929B1-F39C-EE2C-6978-885720687559}" dt="2025-01-08T14:59:22.698" v="25" actId="20577"/>
        <pc:sldMkLst>
          <pc:docMk/>
          <pc:sldMk cId="3976754560" sldId="271"/>
        </pc:sldMkLst>
        <pc:spChg chg="mod">
          <ac:chgData name="James Anderton" userId="S::james.anderton@newham.gov.uk::c6fe4981-4aba-4178-989d-705162fcb416" providerId="AD" clId="Web-{BA2929B1-F39C-EE2C-6978-885720687559}" dt="2025-01-08T14:59:22.698" v="25" actId="20577"/>
          <ac:spMkLst>
            <pc:docMk/>
            <pc:sldMk cId="3976754560" sldId="271"/>
            <ac:spMk id="2" creationId="{457C80CF-ED64-8684-EDA6-4ACA25DC256D}"/>
          </ac:spMkLst>
        </pc:spChg>
      </pc:sldChg>
      <pc:sldChg chg="delSp modSp add replId">
        <pc:chgData name="James Anderton" userId="S::james.anderton@newham.gov.uk::c6fe4981-4aba-4178-989d-705162fcb416" providerId="AD" clId="Web-{BA2929B1-F39C-EE2C-6978-885720687559}" dt="2025-01-08T15:08:40.649" v="306" actId="20577"/>
        <pc:sldMkLst>
          <pc:docMk/>
          <pc:sldMk cId="951725188" sldId="283"/>
        </pc:sldMkLst>
        <pc:spChg chg="mod">
          <ac:chgData name="James Anderton" userId="S::james.anderton@newham.gov.uk::c6fe4981-4aba-4178-989d-705162fcb416" providerId="AD" clId="Web-{BA2929B1-F39C-EE2C-6978-885720687559}" dt="2025-01-08T14:59:39.182" v="28" actId="14100"/>
          <ac:spMkLst>
            <pc:docMk/>
            <pc:sldMk cId="951725188" sldId="283"/>
            <ac:spMk id="2" creationId="{82589645-64D2-421F-10EE-3CA0C38D98F9}"/>
          </ac:spMkLst>
        </pc:spChg>
        <pc:spChg chg="del">
          <ac:chgData name="James Anderton" userId="S::james.anderton@newham.gov.uk::c6fe4981-4aba-4178-989d-705162fcb416" providerId="AD" clId="Web-{BA2929B1-F39C-EE2C-6978-885720687559}" dt="2025-01-08T15:00:07.496" v="42"/>
          <ac:spMkLst>
            <pc:docMk/>
            <pc:sldMk cId="951725188" sldId="283"/>
            <ac:spMk id="4" creationId="{00000000-0000-0000-0000-000000000000}"/>
          </ac:spMkLst>
        </pc:spChg>
        <pc:spChg chg="mod">
          <ac:chgData name="James Anderton" userId="S::james.anderton@newham.gov.uk::c6fe4981-4aba-4178-989d-705162fcb416" providerId="AD" clId="Web-{BA2929B1-F39C-EE2C-6978-885720687559}" dt="2025-01-08T15:08:40.649" v="306" actId="20577"/>
          <ac:spMkLst>
            <pc:docMk/>
            <pc:sldMk cId="951725188" sldId="283"/>
            <ac:spMk id="6" creationId="{00000000-0000-0000-0000-000000000000}"/>
          </ac:spMkLst>
        </pc:spChg>
        <pc:picChg chg="del">
          <ac:chgData name="James Anderton" userId="S::james.anderton@newham.gov.uk::c6fe4981-4aba-4178-989d-705162fcb416" providerId="AD" clId="Web-{BA2929B1-F39C-EE2C-6978-885720687559}" dt="2025-01-08T14:58:05.039" v="1"/>
          <ac:picMkLst>
            <pc:docMk/>
            <pc:sldMk cId="951725188" sldId="283"/>
            <ac:picMk id="11"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012C0-3084-4E7A-B0E6-2C4D58508096}" type="datetimeFigureOut">
              <a:t>1/30/2025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03BFC8-5EEC-42A3-9473-8FE833DC0583}" type="slidenum">
              <a:t>‹#›</a:t>
            </a:fld>
            <a:endParaRPr lang="en-US"/>
          </a:p>
        </p:txBody>
      </p:sp>
    </p:spTree>
    <p:extLst>
      <p:ext uri="{BB962C8B-B14F-4D97-AF65-F5344CB8AC3E}">
        <p14:creationId xmlns:p14="http://schemas.microsoft.com/office/powerpoint/2010/main" val="115797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3" name="Date Placeholder 1">
            <a:extLst>
              <a:ext uri="{FF2B5EF4-FFF2-40B4-BE49-F238E27FC236}">
                <a16:creationId xmlns:a16="http://schemas.microsoft.com/office/drawing/2014/main" id="{9F556E03-E11B-4690-7B09-AE0791CBBA6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1C4EE413-21D8-00DC-ACAE-A98FFEBA8299}"/>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F8709039-1D13-232F-C2CA-662CB81F260E}"/>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413B0BAF-92F2-8D6D-0711-BB21296CDBC5}"/>
              </a:ext>
            </a:extLst>
          </p:cNvPr>
          <p:cNvSpPr>
            <a:spLocks noGrp="1"/>
          </p:cNvSpPr>
          <p:nvPr>
            <p:ph type="ctrTitle" hasCustomPrompt="1"/>
          </p:nvPr>
        </p:nvSpPr>
        <p:spPr>
          <a:xfrm>
            <a:off x="346377"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45065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545B5-DCC6-5E46-96FE-3297CC2BD65F}"/>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7" name="Date Placeholder 1">
            <a:extLst>
              <a:ext uri="{FF2B5EF4-FFF2-40B4-BE49-F238E27FC236}">
                <a16:creationId xmlns:a16="http://schemas.microsoft.com/office/drawing/2014/main" id="{4E9D5954-4DBD-7F2A-0578-039800F9E123}"/>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B8068D55-B88B-0E1A-3122-49402F23505E}"/>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65CAF213-FE85-6FE7-7965-BFDA1852B08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96692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D6362CD8-13CD-D0D9-8633-9DBA1642082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54114B75-A964-C83B-ED49-113518946BC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C37B6D36-3F54-4EE5-612E-62341C25CBC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22337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AD24C-2E61-3379-37C1-0A3F6684CC45}"/>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156080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0269197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14948260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D7D485D-EC88-2D39-2BAD-CE042978EE55}"/>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A28C632D-556F-1C18-C6CF-1B211BB3554E}"/>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2E5CF446-0959-1D4A-11D4-13F8A7B3BCB2}"/>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953F2A7-5F6A-E282-65B8-5700716CA7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D184DB14-4472-6338-DD7C-5C2C6D73735B}"/>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39116517-90B4-043C-4345-08E1CDFD8B6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271927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Date Placeholder 1">
            <a:extLst>
              <a:ext uri="{FF2B5EF4-FFF2-40B4-BE49-F238E27FC236}">
                <a16:creationId xmlns:a16="http://schemas.microsoft.com/office/drawing/2014/main" id="{64A27693-4281-04B3-6900-619F6E3D4F2B}"/>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5EB795BC-A318-CDBB-A7F7-87F4C216FC34}"/>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2BBC203-099B-4735-4385-BB52F924B48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10" name="Title 1">
            <a:extLst>
              <a:ext uri="{FF2B5EF4-FFF2-40B4-BE49-F238E27FC236}">
                <a16:creationId xmlns:a16="http://schemas.microsoft.com/office/drawing/2014/main" id="{9BB85B58-60FF-41AA-10DB-5929162BD9F2}"/>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9245736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F08EF52-53F1-3DBF-ABF9-6DC9A7364E5B}"/>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DD57A721-7A05-872A-2F6D-8ED07797A687}"/>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79CEA430-7C77-F26A-50C7-DF981A407AF8}"/>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9A41EE53-FE4B-B6A3-A741-17CAD366F1C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5E4524F0-E8D0-2065-90A8-F2BB9C98AC7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0E5A5E1F-2B0E-C132-2220-94D7BCDE3165}"/>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508127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760A5F-3FB8-1087-940D-43A6433BBCA0}"/>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D56780C1-2CC7-A944-CCB3-DB8692D1974A}"/>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EB4B0AED-18DD-F054-B06C-9911C4FE3F9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1F831FED-F244-6BC4-A759-BFB74BA26C0A}"/>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776412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4050625-E30D-D433-76AA-FAFE2F4859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A98FF413-49A9-ED2E-6030-53FE68563A8E}"/>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849976C1-4742-DC96-2776-6CC8431692AD}"/>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823D91F-0DE2-D689-3791-815995006AA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246712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C23163C-70B4-7320-E6A5-2F2D7D4CBA87}"/>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0340C1A-1DE0-FB73-7224-19DA31FC8AB8}"/>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EAB8B1AF-BAA0-D206-1906-F85D62C71271}"/>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42F65E8-3120-0B5C-1A24-75EB387E493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A8FEE7F7-0393-3BB7-86EB-7A3B8999100F}"/>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BBB78F24-A552-A72B-744D-6F107AECC0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507230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E353D5-C4FB-798E-BA0F-3907586D3E7F}"/>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C7D0A93D-DFAB-0B5D-E84C-72B775FD00B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078DDDE8-0EFB-8377-B3EE-CB1B7604D787}"/>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0E3733AF-FCBB-4E6E-D5EF-BC9FF795F8E8}"/>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8196151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8462766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09997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E5A1D8F3-28C8-BD2A-323C-30642BDDD88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DD620437-DC5C-97CE-FD6F-00CD286C5414}"/>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C7229F2-85ED-6BF7-8566-32ECB494867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7020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E47EA4-8B15-4D96-2599-69F66ED881B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CCDEE289-92C0-1262-E7D1-21CE8DF1555F}"/>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1F536249-6254-9324-FF6C-1E40D730E89F}"/>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3" name="Title 1">
            <a:extLst>
              <a:ext uri="{FF2B5EF4-FFF2-40B4-BE49-F238E27FC236}">
                <a16:creationId xmlns:a16="http://schemas.microsoft.com/office/drawing/2014/main" id="{BC09A43F-F1D3-EC32-B21E-0E7517C473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33113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46377" y="258425"/>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B38C3AEE-DBB6-43A9-48B4-E0445F76639A}"/>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7AB5FCC7-113F-B2C3-4A45-79884147829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BD3BBC0-71C2-254C-3C9C-DD3F2C905A8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41091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2" name="Date Placeholder 1">
            <a:extLst>
              <a:ext uri="{FF2B5EF4-FFF2-40B4-BE49-F238E27FC236}">
                <a16:creationId xmlns:a16="http://schemas.microsoft.com/office/drawing/2014/main" id="{5E9C9BF2-DA83-036B-9B26-2514B606BFE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7" name="Footer Placeholder 2">
            <a:extLst>
              <a:ext uri="{FF2B5EF4-FFF2-40B4-BE49-F238E27FC236}">
                <a16:creationId xmlns:a16="http://schemas.microsoft.com/office/drawing/2014/main" id="{38CBA4C7-EDEC-8500-075E-1F25D19C32E5}"/>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6AD76559-B111-9980-59CB-6F09451E36C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40828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lumMod val="95000"/>
                  </a:schemeClr>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2D0D90C3-23F5-9B1E-2F02-1900A3632B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1/30/2025</a:t>
            </a:fld>
            <a:endParaRPr lang="en-US"/>
          </a:p>
        </p:txBody>
      </p:sp>
      <p:sp>
        <p:nvSpPr>
          <p:cNvPr id="3" name="Footer Placeholder 2">
            <a:extLst>
              <a:ext uri="{FF2B5EF4-FFF2-40B4-BE49-F238E27FC236}">
                <a16:creationId xmlns:a16="http://schemas.microsoft.com/office/drawing/2014/main" id="{C38DE632-7341-00B7-AABC-DB776F00C6DD}"/>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6F0B2B1-67D5-1CBF-DA47-E7992306F41C}"/>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79083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image" Target="../media/image10.jpe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image" Target="../media/image11.jpe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12.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6.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7.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8.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9.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42A83C-8322-4C00-A71E-4CA52811DAAF}"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2C651-F346-4B05-B65D-2D5AA18D30C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A727D01C-2EA0-F3BD-A931-C3D803CC2B6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88557219"/>
      </p:ext>
    </p:extLst>
  </p:cSld>
  <p:clrMap bg1="lt1" tx1="dk1" bg2="lt2" tx2="dk2" accent1="accent1" accent2="accent2" accent3="accent3" accent4="accent4" accent5="accent5" accent6="accent6" hlink="hlink" folHlink="folHlink"/>
  <p:sldLayoutIdLst>
    <p:sldLayoutId id="2147483649" r:id="rId1"/>
    <p:sldLayoutId id="214748371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9A5E0C-A36D-C25C-A919-1EF454423E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B0EF69-E433-998D-2198-1199032314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FEF09A-62B2-B30E-2698-2DCC7CA1E6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92E120-ABE2-1849-BDFB-5A3FE363C054}" type="datetimeFigureOut">
              <a:rPr lang="en-US" smtClean="0"/>
              <a:t>1/30/2025</a:t>
            </a:fld>
            <a:endParaRPr lang="en-US"/>
          </a:p>
        </p:txBody>
      </p:sp>
      <p:sp>
        <p:nvSpPr>
          <p:cNvPr id="5" name="Footer Placeholder 4">
            <a:extLst>
              <a:ext uri="{FF2B5EF4-FFF2-40B4-BE49-F238E27FC236}">
                <a16:creationId xmlns:a16="http://schemas.microsoft.com/office/drawing/2014/main" id="{A96D07E4-6D7F-DFFB-E805-0AA1ABD0ED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B84B9C-F5C1-0312-CA0B-B3C6A5B129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78695-359E-354F-9F13-8FAE85585829}" type="slidenum">
              <a:rPr lang="en-US" smtClean="0"/>
              <a:t>‹#›</a:t>
            </a:fld>
            <a:endParaRPr lang="en-US"/>
          </a:p>
        </p:txBody>
      </p:sp>
      <p:pic>
        <p:nvPicPr>
          <p:cNvPr id="8" name="Picture 7" descr="A white background with black text&#10;&#10;Description automatically generated">
            <a:extLst>
              <a:ext uri="{FF2B5EF4-FFF2-40B4-BE49-F238E27FC236}">
                <a16:creationId xmlns:a16="http://schemas.microsoft.com/office/drawing/2014/main" id="{E84FF6C2-F287-FC72-1ED7-AFA2AB6667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236605535"/>
      </p:ext>
    </p:extLst>
  </p:cSld>
  <p:clrMap bg1="lt1" tx1="dk1" bg2="lt2" tx2="dk2" accent1="accent1" accent2="accent2" accent3="accent3" accent4="accent4" accent5="accent5" accent6="accent6" hlink="hlink" folHlink="folHlink"/>
  <p:sldLayoutIdLst>
    <p:sldLayoutId id="2147483755" r:id="rId1"/>
    <p:sldLayoutId id="21474837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A4562C-1AD3-C7CB-F280-3DCBCC9D4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8586AA-789E-7A56-9E92-4697C22D7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F0F534-7C3B-29E9-E207-8FBB6D39B3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4F537-5DF5-9B4C-8E97-2BB5AC36DA2B}" type="datetimeFigureOut">
              <a:rPr lang="en-US" smtClean="0"/>
              <a:t>1/30/2025</a:t>
            </a:fld>
            <a:endParaRPr lang="en-US"/>
          </a:p>
        </p:txBody>
      </p:sp>
      <p:sp>
        <p:nvSpPr>
          <p:cNvPr id="5" name="Footer Placeholder 4">
            <a:extLst>
              <a:ext uri="{FF2B5EF4-FFF2-40B4-BE49-F238E27FC236}">
                <a16:creationId xmlns:a16="http://schemas.microsoft.com/office/drawing/2014/main" id="{D233997D-154F-9CD8-FC8B-9DB10B92D0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BA07A9-68D4-52C7-B88B-D8A3D2B60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6B61B-B19D-BD42-8A8C-1E50CAF5317B}"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463B7871-DB52-7CDF-F213-4FB9C208DE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909125073"/>
      </p:ext>
    </p:extLst>
  </p:cSld>
  <p:clrMap bg1="lt1" tx1="dk1" bg2="lt2" tx2="dk2" accent1="accent1" accent2="accent2" accent3="accent3" accent4="accent4" accent5="accent5" accent6="accent6" hlink="hlink" folHlink="folHlink"/>
  <p:sldLayoutIdLst>
    <p:sldLayoutId id="2147483762" r:id="rId1"/>
    <p:sldLayoutId id="214748376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1/30/2025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121219466"/>
      </p:ext>
    </p:extLst>
  </p:cSld>
  <p:clrMap bg1="lt1" tx1="dk1" bg2="lt2" tx2="dk2" accent1="accent1" accent2="accent2" accent3="accent3" accent4="accent4" accent5="accent5" accent6="accent6" hlink="hlink" folHlink="folHlink"/>
  <p:sldLayoutIdLst>
    <p:sldLayoutId id="2147483769" r:id="rId1"/>
    <p:sldLayoutId id="214748377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68619-623B-4C71-8610-73EBBEB490DC}"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DE956D-E143-479C-B3BA-50B647C0EF72}" type="slidenum">
              <a:rPr lang="en-GB" smtClean="0"/>
              <a:t>‹#›</a:t>
            </a:fld>
            <a:endParaRPr lang="en-GB"/>
          </a:p>
        </p:txBody>
      </p:sp>
      <p:pic>
        <p:nvPicPr>
          <p:cNvPr id="9" name="Picture 8" descr="A white background with blue and green text&#10;&#10;Description automatically generated">
            <a:extLst>
              <a:ext uri="{FF2B5EF4-FFF2-40B4-BE49-F238E27FC236}">
                <a16:creationId xmlns:a16="http://schemas.microsoft.com/office/drawing/2014/main" id="{72B373FF-7D7B-2BFA-FC6E-6BA2716CDE3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006402498"/>
      </p:ext>
    </p:extLst>
  </p:cSld>
  <p:clrMap bg1="lt1" tx1="dk1" bg2="lt2" tx2="dk2" accent1="accent1" accent2="accent2" accent3="accent3" accent4="accent4" accent5="accent5" accent6="accent6" hlink="hlink" folHlink="folHlink"/>
  <p:sldLayoutIdLst>
    <p:sldLayoutId id="2147483673" r:id="rId1"/>
    <p:sldLayoutId id="214748371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6B233-4027-454F-8EF2-652E71F3D979}"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D4884-9173-4689-ADA6-E8C68BBDE9F9}" type="slidenum">
              <a:rPr lang="en-GB" smtClean="0"/>
              <a:t>‹#›</a:t>
            </a:fld>
            <a:endParaRPr lang="en-GB"/>
          </a:p>
        </p:txBody>
      </p:sp>
      <p:pic>
        <p:nvPicPr>
          <p:cNvPr id="10" name="Picture 9" descr="A blue background with white text&#10;&#10;Description automatically generated">
            <a:extLst>
              <a:ext uri="{FF2B5EF4-FFF2-40B4-BE49-F238E27FC236}">
                <a16:creationId xmlns:a16="http://schemas.microsoft.com/office/drawing/2014/main" id="{34504FA0-4882-C149-995A-7CADA0E2795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879343148"/>
      </p:ext>
    </p:extLst>
  </p:cSld>
  <p:clrMap bg1="lt1" tx1="dk1" bg2="lt2" tx2="dk2" accent1="accent1" accent2="accent2" accent3="accent3" accent4="accent4" accent5="accent5" accent6="accent6" hlink="hlink" folHlink="folHlink"/>
  <p:sldLayoutIdLst>
    <p:sldLayoutId id="2147483685" r:id="rId1"/>
    <p:sldLayoutId id="21474837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EE142-8B8B-4983-A29A-0AA6829536B9}"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FCF0-FF98-4644-B5A0-A68BCFE35AF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1D710E33-59EE-8438-53E7-BC4D356459E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859719217"/>
      </p:ext>
    </p:extLst>
  </p:cSld>
  <p:clrMap bg1="lt1" tx1="dk1" bg2="lt2" tx2="dk2" accent1="accent1" accent2="accent2" accent3="accent3" accent4="accent4" accent5="accent5" accent6="accent6" hlink="hlink" folHlink="folHlink"/>
  <p:sldLayoutIdLst>
    <p:sldLayoutId id="2147483697"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424FE-DF0C-4B5C-B873-06346B6AD135}" type="datetimeFigureOut">
              <a:rPr lang="en-GB" smtClean="0"/>
              <a:t>30/01/2025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88F27-1B5B-47A7-808F-9915DB626DBE}" type="slidenum">
              <a:rPr lang="en-GB" smtClean="0"/>
              <a:t>‹#›</a:t>
            </a:fld>
            <a:endParaRPr lang="en-GB"/>
          </a:p>
        </p:txBody>
      </p:sp>
      <p:pic>
        <p:nvPicPr>
          <p:cNvPr id="9" name="Picture 8" descr="A red background with white text&#10;&#10;Description automatically generated">
            <a:extLst>
              <a:ext uri="{FF2B5EF4-FFF2-40B4-BE49-F238E27FC236}">
                <a16:creationId xmlns:a16="http://schemas.microsoft.com/office/drawing/2014/main" id="{A639766F-1AD9-AE2C-17D3-3C4DE246C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12588054"/>
      </p:ext>
    </p:extLst>
  </p:cSld>
  <p:clrMap bg1="lt1" tx1="dk1" bg2="lt2" tx2="dk2" accent1="accent1" accent2="accent2" accent3="accent3" accent4="accent4" accent5="accent5" accent6="accent6" hlink="hlink" folHlink="folHlink"/>
  <p:sldLayoutIdLst>
    <p:sldLayoutId id="2147483709" r:id="rId1"/>
    <p:sldLayoutId id="214748371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1/30/2025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1/30/2025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0F3318-05F3-3B21-5F5C-EFD4542B1B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210FB2-F14A-6AE5-2093-CE0B4ABA1B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32CD04-6202-9499-3027-F8BCC54D2C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00FBFA-3DBA-2E4A-8CCC-02DA1EA48AD9}" type="datetimeFigureOut">
              <a:rPr lang="en-US" smtClean="0"/>
              <a:t>1/30/2025</a:t>
            </a:fld>
            <a:endParaRPr lang="en-US"/>
          </a:p>
        </p:txBody>
      </p:sp>
      <p:sp>
        <p:nvSpPr>
          <p:cNvPr id="5" name="Footer Placeholder 4">
            <a:extLst>
              <a:ext uri="{FF2B5EF4-FFF2-40B4-BE49-F238E27FC236}">
                <a16:creationId xmlns:a16="http://schemas.microsoft.com/office/drawing/2014/main" id="{3BF95991-8284-577E-C024-F754773E0E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F1B059-641A-3F0C-7539-03EE85A08A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0EDD8-C413-2C44-8FAD-C1E061126EAD}" type="slidenum">
              <a:rPr lang="en-US" smtClean="0"/>
              <a:t>‹#›</a:t>
            </a:fld>
            <a:endParaRPr lang="en-US"/>
          </a:p>
        </p:txBody>
      </p:sp>
      <p:pic>
        <p:nvPicPr>
          <p:cNvPr id="8" name="Picture 7" descr="A black background with white text&#10;&#10;Description automatically generated">
            <a:extLst>
              <a:ext uri="{FF2B5EF4-FFF2-40B4-BE49-F238E27FC236}">
                <a16:creationId xmlns:a16="http://schemas.microsoft.com/office/drawing/2014/main" id="{00F4B28E-38DF-8925-EA41-E7E8876128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7188"/>
            <a:ext cx="12192000" cy="6843622"/>
          </a:xfrm>
          <a:prstGeom prst="rect">
            <a:avLst/>
          </a:prstGeom>
        </p:spPr>
      </p:pic>
    </p:spTree>
    <p:extLst>
      <p:ext uri="{BB962C8B-B14F-4D97-AF65-F5344CB8AC3E}">
        <p14:creationId xmlns:p14="http://schemas.microsoft.com/office/powerpoint/2010/main" val="510071678"/>
      </p:ext>
    </p:extLst>
  </p:cSld>
  <p:clrMap bg1="lt1" tx1="dk1" bg2="lt2" tx2="dk2" accent1="accent1" accent2="accent2" accent3="accent3" accent4="accent4" accent5="accent5" accent6="accent6" hlink="hlink" folHlink="folHlink"/>
  <p:sldLayoutIdLst>
    <p:sldLayoutId id="2147483748" r:id="rId1"/>
    <p:sldLayoutId id="21474837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C80CF-ED64-8684-EDA6-4ACA25DC256D}"/>
              </a:ext>
            </a:extLst>
          </p:cNvPr>
          <p:cNvSpPr>
            <a:spLocks noGrp="1"/>
          </p:cNvSpPr>
          <p:nvPr>
            <p:ph type="ctrTitle"/>
          </p:nvPr>
        </p:nvSpPr>
        <p:spPr>
          <a:xfrm>
            <a:off x="205404" y="3941966"/>
            <a:ext cx="11611906" cy="744585"/>
          </a:xfrm>
        </p:spPr>
        <p:txBody>
          <a:bodyPr>
            <a:noAutofit/>
          </a:bodyPr>
          <a:lstStyle/>
          <a:p>
            <a:pPr algn="ct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Market Position Statement</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a:latin typeface="Arial"/>
                <a:ea typeface="Calibri"/>
                <a:cs typeface="Arial"/>
              </a:rPr>
              <a:t>Older Adults (65+) Care Homes</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3600" dirty="0">
                <a:latin typeface="Arial"/>
                <a:ea typeface="Calibri"/>
                <a:cs typeface="Arial"/>
              </a:rPr>
              <a:t>UPDATED December 2024</a:t>
            </a:r>
          </a:p>
        </p:txBody>
      </p:sp>
    </p:spTree>
    <p:extLst>
      <p:ext uri="{BB962C8B-B14F-4D97-AF65-F5344CB8AC3E}">
        <p14:creationId xmlns:p14="http://schemas.microsoft.com/office/powerpoint/2010/main" val="3976754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17245"/>
            <a:ext cx="9966181" cy="1545054"/>
          </a:xfrm>
        </p:spPr>
        <p:txBody>
          <a:bodyPr>
            <a:normAutofit/>
          </a:bodyPr>
          <a:lstStyle/>
          <a:p>
            <a:pPr>
              <a:lnSpc>
                <a:spcPts val="5000"/>
              </a:lnSpc>
            </a:pPr>
            <a:r>
              <a:rPr lang="en-US" dirty="0">
                <a:latin typeface="Arial"/>
                <a:cs typeface="Arial"/>
              </a:rPr>
              <a:t>Commissioning Priority 4:</a:t>
            </a:r>
            <a:br>
              <a:rPr lang="en-US" dirty="0">
                <a:latin typeface="Arial"/>
                <a:cs typeface="Arial"/>
              </a:rPr>
            </a:br>
            <a:r>
              <a:rPr lang="en-US" sz="3200" dirty="0">
                <a:latin typeface="Arial"/>
                <a:cs typeface="Arial"/>
              </a:rPr>
              <a:t>Build, Acquire and Transform</a:t>
            </a:r>
          </a:p>
        </p:txBody>
      </p:sp>
      <p:sp>
        <p:nvSpPr>
          <p:cNvPr id="6" name="TextBox 5"/>
          <p:cNvSpPr txBox="1"/>
          <p:nvPr/>
        </p:nvSpPr>
        <p:spPr>
          <a:xfrm>
            <a:off x="362184" y="1702253"/>
            <a:ext cx="11531238" cy="1938992"/>
          </a:xfrm>
          <a:prstGeom prst="rect">
            <a:avLst/>
          </a:prstGeom>
          <a:noFill/>
        </p:spPr>
        <p:txBody>
          <a:bodyPr wrap="square" rtlCol="0">
            <a:spAutoFit/>
          </a:bodyPr>
          <a:lstStyle/>
          <a:p>
            <a:pPr fontAlgn="base"/>
            <a:r>
              <a:rPr lang="en-GB" sz="2000" dirty="0"/>
              <a:t>The Council has decided to invest in </a:t>
            </a:r>
            <a:r>
              <a:rPr lang="en-GB" sz="2000" b="1" dirty="0"/>
              <a:t>building</a:t>
            </a:r>
            <a:r>
              <a:rPr lang="en-GB" sz="2000" dirty="0"/>
              <a:t>, </a:t>
            </a:r>
            <a:r>
              <a:rPr lang="en-GB" sz="2000" b="1" dirty="0"/>
              <a:t>acquiring</a:t>
            </a:r>
            <a:r>
              <a:rPr lang="en-GB" sz="2000" dirty="0"/>
              <a:t> and </a:t>
            </a:r>
            <a:r>
              <a:rPr lang="en-GB" sz="2000" b="1" dirty="0"/>
              <a:t>transforming</a:t>
            </a:r>
            <a:r>
              <a:rPr lang="en-GB" sz="2000" dirty="0"/>
              <a:t> existing buildings into high-quality </a:t>
            </a:r>
            <a:r>
              <a:rPr lang="en-GB" sz="2000" b="1" dirty="0"/>
              <a:t>supported accommodation</a:t>
            </a:r>
            <a:r>
              <a:rPr lang="en-GB" sz="2000" dirty="0"/>
              <a:t> for our vulnerable residents. We want to design spaces which can redefine </a:t>
            </a:r>
            <a:r>
              <a:rPr lang="en-GB" sz="2000" b="1" dirty="0"/>
              <a:t>quality</a:t>
            </a:r>
            <a:r>
              <a:rPr lang="en-GB" sz="2000" dirty="0"/>
              <a:t> of provision, </a:t>
            </a:r>
            <a:r>
              <a:rPr lang="en-GB" sz="2000" b="1" dirty="0"/>
              <a:t>innovation</a:t>
            </a:r>
            <a:r>
              <a:rPr lang="en-GB" sz="2000" dirty="0"/>
              <a:t> in approaches and </a:t>
            </a:r>
            <a:r>
              <a:rPr lang="en-GB" sz="2000" b="1" dirty="0"/>
              <a:t>excellenc</a:t>
            </a:r>
            <a:r>
              <a:rPr lang="en-GB" sz="2000" dirty="0"/>
              <a:t>e for those we serve. We will be engaging with the local market to test our </a:t>
            </a:r>
            <a:r>
              <a:rPr lang="en-GB" sz="2000" b="1" dirty="0"/>
              <a:t>proposed delivery models</a:t>
            </a:r>
            <a:r>
              <a:rPr lang="en-GB" sz="2000" dirty="0"/>
              <a:t> and will be inviting tenders for each site as they become available.​</a:t>
            </a:r>
          </a:p>
          <a:p>
            <a:pPr fontAlgn="base"/>
            <a:r>
              <a:rPr lang="en-GB" sz="2000" dirty="0"/>
              <a:t>​</a:t>
            </a:r>
          </a:p>
        </p:txBody>
      </p:sp>
      <p:sp>
        <p:nvSpPr>
          <p:cNvPr id="4" name="Rectangle 3"/>
          <p:cNvSpPr/>
          <p:nvPr/>
        </p:nvSpPr>
        <p:spPr>
          <a:xfrm>
            <a:off x="362184" y="3522405"/>
            <a:ext cx="6286266" cy="2554545"/>
          </a:xfrm>
          <a:prstGeom prst="rect">
            <a:avLst/>
          </a:prstGeom>
        </p:spPr>
        <p:txBody>
          <a:bodyPr wrap="square">
            <a:spAutoFit/>
          </a:bodyPr>
          <a:lstStyle/>
          <a:p>
            <a:pPr fontAlgn="base"/>
            <a:r>
              <a:rPr lang="en-GB" sz="2000" dirty="0"/>
              <a:t>The first scheme is likely to be a </a:t>
            </a:r>
            <a:r>
              <a:rPr lang="en-GB" sz="2000" b="1" dirty="0"/>
              <a:t>24-bed scheme</a:t>
            </a:r>
            <a:r>
              <a:rPr lang="en-GB" sz="2000" dirty="0"/>
              <a:t> in Forest Gate, for residents with </a:t>
            </a:r>
            <a:r>
              <a:rPr lang="en-GB" sz="2000" b="1" dirty="0"/>
              <a:t>Dementia</a:t>
            </a:r>
            <a:r>
              <a:rPr lang="en-GB" sz="2000" dirty="0"/>
              <a:t> with a separate wing for </a:t>
            </a:r>
            <a:r>
              <a:rPr lang="en-GB" sz="2000" b="1" dirty="0"/>
              <a:t>Intermediate Care</a:t>
            </a:r>
            <a:r>
              <a:rPr lang="en-GB" sz="2000" dirty="0"/>
              <a:t> to </a:t>
            </a:r>
            <a:r>
              <a:rPr lang="en-GB" sz="2000" dirty="0">
                <a:solidFill>
                  <a:srgbClr val="000000"/>
                </a:solidFill>
                <a:latin typeface="Calibri" panose="020F0502020204030204" pitchFamily="34" charset="0"/>
              </a:rPr>
              <a:t>step down those who have been discharged from hospital but require </a:t>
            </a:r>
            <a:r>
              <a:rPr lang="en-GB" sz="2000" b="1" dirty="0" err="1">
                <a:solidFill>
                  <a:srgbClr val="000000"/>
                </a:solidFill>
                <a:latin typeface="Calibri" panose="020F0502020204030204" pitchFamily="34" charset="0"/>
              </a:rPr>
              <a:t>reablement</a:t>
            </a:r>
            <a:r>
              <a:rPr lang="en-GB" sz="2000" dirty="0">
                <a:solidFill>
                  <a:srgbClr val="000000"/>
                </a:solidFill>
                <a:latin typeface="Calibri" panose="020F0502020204030204" pitchFamily="34" charset="0"/>
              </a:rPr>
              <a:t> and </a:t>
            </a:r>
            <a:r>
              <a:rPr lang="en-GB" sz="2000" b="1" dirty="0">
                <a:solidFill>
                  <a:srgbClr val="000000"/>
                </a:solidFill>
                <a:latin typeface="Calibri" panose="020F0502020204030204" pitchFamily="34" charset="0"/>
              </a:rPr>
              <a:t>rehabilitation</a:t>
            </a:r>
            <a:r>
              <a:rPr lang="en-GB" sz="2000" dirty="0">
                <a:solidFill>
                  <a:srgbClr val="000000"/>
                </a:solidFill>
                <a:latin typeface="Calibri" panose="020F0502020204030204" pitchFamily="34" charset="0"/>
              </a:rPr>
              <a:t> before returning </a:t>
            </a:r>
            <a:endParaRPr lang="en-US" sz="2000" dirty="0">
              <a:solidFill>
                <a:srgbClr val="000000"/>
              </a:solidFill>
              <a:latin typeface="Segoe UI" panose="020B0502040204020203" pitchFamily="34" charset="0"/>
            </a:endParaRPr>
          </a:p>
          <a:p>
            <a:pPr fontAlgn="base"/>
            <a:r>
              <a:rPr lang="en-GB" sz="2000" dirty="0">
                <a:solidFill>
                  <a:srgbClr val="000000"/>
                </a:solidFill>
                <a:latin typeface="Calibri" panose="020F0502020204030204" pitchFamily="34" charset="0"/>
              </a:rPr>
              <a:t>​</a:t>
            </a:r>
            <a:endParaRPr lang="en-GB" sz="2000" dirty="0">
              <a:solidFill>
                <a:srgbClr val="000000"/>
              </a:solidFill>
              <a:latin typeface="Segoe UI" panose="020B0502040204020203" pitchFamily="34" charset="0"/>
            </a:endParaRPr>
          </a:p>
          <a:p>
            <a:pPr fontAlgn="base"/>
            <a:r>
              <a:rPr lang="en-GB" sz="2000" dirty="0">
                <a:solidFill>
                  <a:srgbClr val="000000"/>
                </a:solidFill>
                <a:latin typeface="Calibri" panose="020F0502020204030204" pitchFamily="34" charset="0"/>
              </a:rPr>
              <a:t>The Council will use </a:t>
            </a:r>
            <a:r>
              <a:rPr lang="en-GB" sz="2000" b="1" dirty="0">
                <a:solidFill>
                  <a:srgbClr val="000000"/>
                </a:solidFill>
                <a:latin typeface="Calibri" panose="020F0502020204030204" pitchFamily="34" charset="0"/>
              </a:rPr>
              <a:t>specialist designers</a:t>
            </a:r>
            <a:r>
              <a:rPr lang="en-GB" sz="2000" dirty="0">
                <a:solidFill>
                  <a:srgbClr val="000000"/>
                </a:solidFill>
                <a:latin typeface="Calibri" panose="020F0502020204030204" pitchFamily="34" charset="0"/>
              </a:rPr>
              <a:t> to propose innovative solutions and best use of the space available.</a:t>
            </a:r>
            <a:endParaRPr lang="en-US" sz="2000" b="0" i="0" dirty="0">
              <a:solidFill>
                <a:srgbClr val="000000"/>
              </a:solidFill>
              <a:effectLst/>
              <a:latin typeface="Segoe UI" panose="020B0502040204020203" pitchFamily="34" charset="0"/>
            </a:endParaRPr>
          </a:p>
        </p:txBody>
      </p:sp>
      <p:sp>
        <p:nvSpPr>
          <p:cNvPr id="7" name="AutoShape 4" descr="Diagram, engineering drawing&#10;&#10;Description automatically generated"/>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6" descr="Diagram, engineering drawing&#10;&#10;Description automatically generated"/>
          <p:cNvSpPr>
            <a:spLocks noChangeAspect="1" noChangeArrowheads="1"/>
          </p:cNvSpPr>
          <p:nvPr/>
        </p:nvSpPr>
        <p:spPr bwMode="auto">
          <a:xfrm>
            <a:off x="4638675" y="842743"/>
            <a:ext cx="4273551" cy="427356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1" name="Picture 10" descr="C:\Users\JamesAnderton\AppData\Local\Microsoft\Windows\INetCache\Content.MSO\DCB6F57B.tmp"/>
          <p:cNvPicPr/>
          <p:nvPr/>
        </p:nvPicPr>
        <p:blipFill rotWithShape="1">
          <a:blip r:embed="rId2">
            <a:extLst>
              <a:ext uri="{28A0092B-C50C-407E-A947-70E740481C1C}">
                <a14:useLocalDpi xmlns:a14="http://schemas.microsoft.com/office/drawing/2010/main" val="0"/>
              </a:ext>
            </a:extLst>
          </a:blip>
          <a:srcRect t="3552" r="3168" b="24738"/>
          <a:stretch/>
        </p:blipFill>
        <p:spPr bwMode="auto">
          <a:xfrm>
            <a:off x="6356094" y="3095626"/>
            <a:ext cx="5537328" cy="3067050"/>
          </a:xfrm>
          <a:prstGeom prst="rect">
            <a:avLst/>
          </a:prstGeom>
          <a:noFill/>
          <a:ln>
            <a:noFill/>
          </a:ln>
        </p:spPr>
      </p:pic>
    </p:spTree>
    <p:extLst>
      <p:ext uri="{BB962C8B-B14F-4D97-AF65-F5344CB8AC3E}">
        <p14:creationId xmlns:p14="http://schemas.microsoft.com/office/powerpoint/2010/main" val="1214946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7085"/>
            <a:ext cx="9966181" cy="854174"/>
          </a:xfrm>
        </p:spPr>
        <p:txBody>
          <a:bodyPr>
            <a:normAutofit/>
          </a:bodyPr>
          <a:lstStyle/>
          <a:p>
            <a:pPr>
              <a:lnSpc>
                <a:spcPts val="5000"/>
              </a:lnSpc>
            </a:pPr>
            <a:r>
              <a:rPr lang="en-US" dirty="0">
                <a:latin typeface="Arial"/>
                <a:cs typeface="Arial"/>
              </a:rPr>
              <a:t>Achievements and Priorities</a:t>
            </a:r>
            <a:endParaRPr lang="en-US" dirty="0"/>
          </a:p>
        </p:txBody>
      </p:sp>
      <p:sp>
        <p:nvSpPr>
          <p:cNvPr id="6" name="TextBox 5"/>
          <p:cNvSpPr txBox="1"/>
          <p:nvPr/>
        </p:nvSpPr>
        <p:spPr>
          <a:xfrm>
            <a:off x="362184" y="940253"/>
            <a:ext cx="11531238" cy="5847755"/>
          </a:xfrm>
          <a:prstGeom prst="rect">
            <a:avLst/>
          </a:prstGeom>
          <a:solidFill>
            <a:schemeClr val="bg1"/>
          </a:solidFill>
        </p:spPr>
        <p:txBody>
          <a:bodyPr wrap="square" lIns="91440" tIns="45720" rIns="91440" bIns="45720" rtlCol="0" anchor="t">
            <a:spAutoFit/>
          </a:bodyPr>
          <a:lstStyle/>
          <a:p>
            <a:r>
              <a:rPr lang="en-US" sz="2400" b="1" dirty="0">
                <a:solidFill>
                  <a:srgbClr val="006B6F"/>
                </a:solidFill>
                <a:latin typeface="Arial"/>
                <a:cs typeface="Arial"/>
              </a:rPr>
              <a:t>What we have achieved in the last 12 months (Jan-Dec 2024):</a:t>
            </a:r>
            <a:endParaRPr lang="en-US" sz="2400" dirty="0"/>
          </a:p>
          <a:p>
            <a:endParaRPr lang="en-US" sz="800" b="1" dirty="0">
              <a:solidFill>
                <a:srgbClr val="006B6F"/>
              </a:solidFill>
              <a:latin typeface="Arial"/>
              <a:ea typeface="Calibri"/>
              <a:cs typeface="Arial"/>
            </a:endParaRPr>
          </a:p>
          <a:p>
            <a:pPr marL="342900" indent="-342900">
              <a:buFont typeface="Arial"/>
              <a:buChar char="•"/>
            </a:pPr>
            <a:r>
              <a:rPr lang="en-GB" sz="2000" dirty="0">
                <a:ea typeface="Calibri"/>
                <a:cs typeface="Calibri"/>
              </a:rPr>
              <a:t>After consulting with Care Homes and a pilot, we implemented a new Quality Assurance Framework focused on prevention via early identification of quality issues. This has reduced the frequency of monitoring visits where good quality provision is evident, and the data submission burden on Homes.</a:t>
            </a:r>
            <a:endParaRPr lang="en-GB" dirty="0">
              <a:ea typeface="Calibri" panose="020F0502020204030204"/>
              <a:cs typeface="Calibri" panose="020F0502020204030204"/>
            </a:endParaRPr>
          </a:p>
          <a:p>
            <a:pPr marL="342900" indent="-342900">
              <a:buFont typeface="Arial"/>
              <a:buChar char="•"/>
            </a:pPr>
            <a:r>
              <a:rPr lang="en-GB" sz="2000" dirty="0">
                <a:ea typeface="Calibri"/>
                <a:cs typeface="Calibri"/>
              </a:rPr>
              <a:t>Building on the Fair Cost of Care survey, we have worked with local Providers to understand their costs in more detail and re-modelled our Care Home fee structure to better reflect these</a:t>
            </a:r>
            <a:endParaRPr lang="en-GB" dirty="0">
              <a:ea typeface="Calibri" panose="020F0502020204030204"/>
              <a:cs typeface="Calibri" panose="020F0502020204030204"/>
            </a:endParaRPr>
          </a:p>
          <a:p>
            <a:pPr marL="342900" indent="-342900">
              <a:buFont typeface="Arial"/>
              <a:buChar char="•"/>
            </a:pPr>
            <a:r>
              <a:rPr lang="en-GB" sz="2000" dirty="0">
                <a:ea typeface="Calibri"/>
                <a:cs typeface="Calibri"/>
              </a:rPr>
              <a:t>Development of alternative delivery models for those with residential needs in partnership with Providers (such as Assisted Living for Older Adults) including market testing in preparation for procurement</a:t>
            </a:r>
          </a:p>
          <a:p>
            <a:pPr marL="342900" indent="-342900">
              <a:buFont typeface="Arial"/>
              <a:buChar char="•"/>
            </a:pPr>
            <a:r>
              <a:rPr lang="en-GB" sz="2000" dirty="0">
                <a:ea typeface="Calibri"/>
                <a:cs typeface="Calibri"/>
              </a:rPr>
              <a:t>We have started acquiring and transforming vacant properties in the borough to use to deliver these alternative models of care – this is our ‘Newham Living’ initiative</a:t>
            </a:r>
            <a:endParaRPr lang="en-GB" dirty="0">
              <a:ea typeface="Calibri" panose="020F0502020204030204"/>
              <a:cs typeface="Calibri" panose="020F0502020204030204"/>
            </a:endParaRPr>
          </a:p>
          <a:p>
            <a:endParaRPr lang="en-GB" sz="1000" dirty="0">
              <a:ea typeface="Calibri"/>
              <a:cs typeface="Calibri"/>
            </a:endParaRPr>
          </a:p>
          <a:p>
            <a:r>
              <a:rPr lang="en-US" sz="2400" b="1" dirty="0">
                <a:solidFill>
                  <a:srgbClr val="006B6F"/>
                </a:solidFill>
                <a:latin typeface="Arial"/>
                <a:ea typeface="Calibri"/>
                <a:cs typeface="Arial"/>
              </a:rPr>
              <a:t>What we plan to deliver/achieve in the next 12 months:</a:t>
            </a:r>
            <a:endParaRPr lang="en-GB" dirty="0"/>
          </a:p>
          <a:p>
            <a:endParaRPr lang="en-US" sz="800" b="1" dirty="0">
              <a:solidFill>
                <a:srgbClr val="006B6F"/>
              </a:solidFill>
              <a:latin typeface="Arial"/>
              <a:cs typeface="Arial"/>
            </a:endParaRPr>
          </a:p>
          <a:p>
            <a:pPr marL="342900" indent="-342900">
              <a:buFont typeface="Arial"/>
              <a:buChar char="•"/>
            </a:pPr>
            <a:r>
              <a:rPr lang="en-GB" sz="2000" dirty="0"/>
              <a:t>Run mini competitions for our DPV (Cat. 6) for Care Homes and other relevant care and support providers to deliver alternative models of care</a:t>
            </a:r>
            <a:endParaRPr lang="en-GB">
              <a:ea typeface="Calibri"/>
              <a:cs typeface="Calibri"/>
            </a:endParaRPr>
          </a:p>
          <a:p>
            <a:pPr marL="342900" indent="-342900">
              <a:buFont typeface="Arial"/>
              <a:buChar char="•"/>
            </a:pPr>
            <a:r>
              <a:rPr lang="en-GB" sz="2000" dirty="0"/>
              <a:t>Further develop our Newham Living model and open our first scheme</a:t>
            </a:r>
            <a:endParaRPr lang="en-GB" sz="2000" dirty="0">
              <a:ea typeface="Calibri" panose="020F0502020204030204"/>
              <a:cs typeface="Calibri" panose="020F0502020204030204"/>
            </a:endParaRPr>
          </a:p>
          <a:p>
            <a:pPr marL="342900" indent="-342900">
              <a:buFont typeface="Arial"/>
              <a:buChar char="•"/>
            </a:pPr>
            <a:r>
              <a:rPr lang="en-GB" sz="2000" dirty="0"/>
              <a:t>Complete our Newham Care Homes Survey (in which all residents were invited to participate) and share the results with Providers to facilitate learning, and to understand user feedback and trends which will inform future commissioning intentions</a:t>
            </a:r>
            <a:endParaRPr lang="en-GB" sz="2000" dirty="0">
              <a:ea typeface="Calibri"/>
              <a:cs typeface="Calibri"/>
            </a:endParaRPr>
          </a:p>
        </p:txBody>
      </p:sp>
      <p:sp>
        <p:nvSpPr>
          <p:cNvPr id="7" name="AutoShape 4" descr="Diagram, engineering drawing&#10;&#10;Description automatically generated"/>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6" descr="Diagram, engineering drawing&#10;&#10;Description automatically generated"/>
          <p:cNvSpPr>
            <a:spLocks noChangeAspect="1" noChangeArrowheads="1"/>
          </p:cNvSpPr>
          <p:nvPr/>
        </p:nvSpPr>
        <p:spPr bwMode="auto">
          <a:xfrm>
            <a:off x="4638675" y="842743"/>
            <a:ext cx="4273551" cy="427356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951725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Overview</a:t>
            </a:r>
          </a:p>
        </p:txBody>
      </p:sp>
      <p:sp>
        <p:nvSpPr>
          <p:cNvPr id="4" name="TextBox 3"/>
          <p:cNvSpPr txBox="1"/>
          <p:nvPr/>
        </p:nvSpPr>
        <p:spPr>
          <a:xfrm>
            <a:off x="478972" y="1156782"/>
            <a:ext cx="11216640" cy="5016758"/>
          </a:xfrm>
          <a:prstGeom prst="rect">
            <a:avLst/>
          </a:prstGeom>
          <a:noFill/>
        </p:spPr>
        <p:txBody>
          <a:bodyPr wrap="square" rtlCol="0">
            <a:spAutoFit/>
          </a:bodyPr>
          <a:lstStyle/>
          <a:p>
            <a:pPr marL="285750" indent="-285750" fontAlgn="base">
              <a:buFont typeface="Arial" panose="020B0604020202020204" pitchFamily="34" charset="0"/>
              <a:buChar char="•"/>
            </a:pPr>
            <a:r>
              <a:rPr lang="en-US" sz="2100" dirty="0"/>
              <a:t>The Council aims to support its Adult Social Care residents to remain independent in their home, for as long as possible. However, Care Home provision is key for those who can no longer live safely in their own home.​</a:t>
            </a:r>
          </a:p>
          <a:p>
            <a:pPr fontAlgn="base"/>
            <a:endParaRPr lang="en-US" sz="1200" dirty="0"/>
          </a:p>
          <a:p>
            <a:pPr marL="285750" indent="-285750" fontAlgn="base">
              <a:buFont typeface="Arial" panose="020B0604020202020204" pitchFamily="34" charset="0"/>
              <a:buChar char="•"/>
            </a:pPr>
            <a:r>
              <a:rPr lang="en-US" sz="2100" dirty="0"/>
              <a:t>There are five Older Adults Care Homes in Newham, with a total of 323 ‘open’ beds​.</a:t>
            </a:r>
          </a:p>
          <a:p>
            <a:pPr fontAlgn="base"/>
            <a:endParaRPr lang="en-US" sz="1200" dirty="0"/>
          </a:p>
          <a:p>
            <a:pPr marL="285750" indent="-285750" fontAlgn="base">
              <a:buFont typeface="Arial" panose="020B0604020202020204" pitchFamily="34" charset="0"/>
              <a:buChar char="•"/>
            </a:pPr>
            <a:r>
              <a:rPr lang="en-GB" sz="2100" dirty="0"/>
              <a:t>Available in-borough capacity has reduced significantly (by 212 beds) over the last three years due to two Homes closing, and two standing down entire wings / floors during </a:t>
            </a:r>
            <a:r>
              <a:rPr lang="en-GB" sz="2100" dirty="0" err="1"/>
              <a:t>Covid</a:t>
            </a:r>
            <a:r>
              <a:rPr lang="en-GB" sz="2100" dirty="0"/>
              <a:t> and not re-opening them.​</a:t>
            </a:r>
          </a:p>
          <a:p>
            <a:pPr fontAlgn="base"/>
            <a:endParaRPr lang="en-GB" sz="1200" dirty="0"/>
          </a:p>
          <a:p>
            <a:pPr marL="285750" indent="-285750" fontAlgn="base">
              <a:buFont typeface="Arial" panose="020B0604020202020204" pitchFamily="34" charset="0"/>
              <a:buChar char="•"/>
            </a:pPr>
            <a:r>
              <a:rPr lang="en-GB" sz="2100" dirty="0"/>
              <a:t>The lack of capacity is likely to worsen in coming years due to projected increases in demand from the growing and ageing population.​</a:t>
            </a:r>
          </a:p>
          <a:p>
            <a:pPr fontAlgn="base"/>
            <a:endParaRPr lang="en-GB" sz="1200" dirty="0"/>
          </a:p>
          <a:p>
            <a:pPr marL="285750" indent="-285750" fontAlgn="base">
              <a:buFont typeface="Arial" panose="020B0604020202020204" pitchFamily="34" charset="0"/>
              <a:buChar char="•"/>
            </a:pPr>
            <a:r>
              <a:rPr lang="en-GB" sz="2100" dirty="0"/>
              <a:t>The Council’s success in delaying Care Home admission via the use of Domiciliary Care and other community-based services means that new residents are more likely to present with greater frailty, Dementia and / or additional Nursing needs and so therefore require more complex support.</a:t>
            </a:r>
          </a:p>
          <a:p>
            <a:pPr marL="342900" indent="-342900">
              <a:buFont typeface="Arial" panose="020B0604020202020204" pitchFamily="34" charset="0"/>
              <a:buChar char="•"/>
            </a:pPr>
            <a:endParaRPr lang="en-GB" sz="2000" dirty="0"/>
          </a:p>
        </p:txBody>
      </p:sp>
    </p:spTree>
    <p:extLst>
      <p:ext uri="{BB962C8B-B14F-4D97-AF65-F5344CB8AC3E}">
        <p14:creationId xmlns:p14="http://schemas.microsoft.com/office/powerpoint/2010/main" val="1670249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Overview</a:t>
            </a:r>
          </a:p>
        </p:txBody>
      </p:sp>
      <p:sp>
        <p:nvSpPr>
          <p:cNvPr id="4" name="TextBox 3"/>
          <p:cNvSpPr txBox="1"/>
          <p:nvPr/>
        </p:nvSpPr>
        <p:spPr>
          <a:xfrm>
            <a:off x="478971" y="1166947"/>
            <a:ext cx="11216640" cy="4970591"/>
          </a:xfrm>
          <a:prstGeom prst="rect">
            <a:avLst/>
          </a:prstGeom>
          <a:noFill/>
        </p:spPr>
        <p:txBody>
          <a:bodyPr wrap="square" rtlCol="0">
            <a:spAutoFit/>
          </a:bodyPr>
          <a:lstStyle/>
          <a:p>
            <a:pPr marL="285750" indent="-285750" fontAlgn="base">
              <a:buFont typeface="Arial" panose="020B0604020202020204" pitchFamily="34" charset="0"/>
              <a:buChar char="•"/>
            </a:pPr>
            <a:r>
              <a:rPr lang="en-GB" sz="2100" dirty="0"/>
              <a:t>The proportion of placements requiring Dementia care has increased over the last ten years from just under a third, to 54% in 2023/24. The Council has found it increasingly difficult to source Dementia placements with 57% purchased out of the borough.</a:t>
            </a:r>
            <a:r>
              <a:rPr lang="en-US" sz="2100" dirty="0"/>
              <a:t>​</a:t>
            </a:r>
          </a:p>
          <a:p>
            <a:pPr fontAlgn="base"/>
            <a:endParaRPr lang="en-GB" sz="1200" dirty="0"/>
          </a:p>
          <a:p>
            <a:pPr marL="285750" indent="-285750" fontAlgn="base">
              <a:buFont typeface="Arial" panose="020B0604020202020204" pitchFamily="34" charset="0"/>
              <a:buChar char="•"/>
            </a:pPr>
            <a:r>
              <a:rPr lang="en-GB" sz="2100" dirty="0"/>
              <a:t>Similarly, placements for older residents with a Learning Disability or Mental Health need are also becoming more difficult to source, particularly when combined with frailty with 56% sourced out of Newham in 2023/24.</a:t>
            </a:r>
            <a:r>
              <a:rPr lang="en-US" sz="2100" dirty="0"/>
              <a:t>​</a:t>
            </a:r>
          </a:p>
          <a:p>
            <a:pPr fontAlgn="base"/>
            <a:endParaRPr lang="en-GB" sz="1200" dirty="0"/>
          </a:p>
          <a:p>
            <a:pPr marL="285750" indent="-285750" fontAlgn="base">
              <a:buFont typeface="Arial" panose="020B0604020202020204" pitchFamily="34" charset="0"/>
              <a:buChar char="•"/>
            </a:pPr>
            <a:r>
              <a:rPr lang="en-GB" sz="2100" dirty="0"/>
              <a:t>The Council has published rates for in-borough Care Home placements which are reviewed annually. </a:t>
            </a:r>
            <a:r>
              <a:rPr lang="en-US" sz="2100" dirty="0"/>
              <a:t>​</a:t>
            </a:r>
          </a:p>
          <a:p>
            <a:pPr fontAlgn="base"/>
            <a:endParaRPr lang="en-GB" sz="1200" dirty="0"/>
          </a:p>
          <a:p>
            <a:pPr marL="285750" indent="-285750" fontAlgn="base">
              <a:buFont typeface="Arial" panose="020B0604020202020204" pitchFamily="34" charset="0"/>
              <a:buChar char="•"/>
            </a:pPr>
            <a:r>
              <a:rPr lang="en-GB" sz="2100" dirty="0"/>
              <a:t>The Council currently commissions placements on a spot purchase basis - first referring to Homes in-borough who are rated ‘Good’ by CQC and who accept its published rates. Quality is variable in the borough, with three Homes currently rated ‘Good’ by CQC and the other two rated ‘Requires Improvement’.</a:t>
            </a:r>
          </a:p>
          <a:p>
            <a:pPr marL="342900" indent="-342900">
              <a:buFont typeface="Arial" panose="020B0604020202020204" pitchFamily="34" charset="0"/>
              <a:buChar char="•"/>
            </a:pPr>
            <a:endParaRPr lang="en-GB" sz="2000" dirty="0"/>
          </a:p>
        </p:txBody>
      </p:sp>
    </p:spTree>
    <p:extLst>
      <p:ext uri="{BB962C8B-B14F-4D97-AF65-F5344CB8AC3E}">
        <p14:creationId xmlns:p14="http://schemas.microsoft.com/office/powerpoint/2010/main" val="709878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Commissioned Activity</a:t>
            </a:r>
          </a:p>
        </p:txBody>
      </p:sp>
      <p:sp>
        <p:nvSpPr>
          <p:cNvPr id="4" name="TextBox 3"/>
          <p:cNvSpPr txBox="1"/>
          <p:nvPr/>
        </p:nvSpPr>
        <p:spPr>
          <a:xfrm>
            <a:off x="461554" y="1140822"/>
            <a:ext cx="11216640" cy="2846933"/>
          </a:xfrm>
          <a:prstGeom prst="rect">
            <a:avLst/>
          </a:prstGeom>
          <a:noFill/>
        </p:spPr>
        <p:txBody>
          <a:bodyPr wrap="square" rtlCol="0">
            <a:spAutoFit/>
          </a:bodyPr>
          <a:lstStyle/>
          <a:p>
            <a:pPr marL="285750" indent="-285750" fontAlgn="base">
              <a:buFont typeface="Arial" panose="020B0604020202020204" pitchFamily="34" charset="0"/>
              <a:buChar char="•"/>
            </a:pPr>
            <a:r>
              <a:rPr lang="en-GB" sz="2100" dirty="0"/>
              <a:t>As of May 2024, the Council has </a:t>
            </a:r>
            <a:r>
              <a:rPr lang="en-GB" sz="2100" b="1" dirty="0"/>
              <a:t>390 </a:t>
            </a:r>
            <a:r>
              <a:rPr lang="en-GB" sz="2100" dirty="0"/>
              <a:t>residents aged 65+ who have been placed in a Residential (223) or Nursing Home (167). Of these, around half are located outside of Newham.</a:t>
            </a:r>
            <a:r>
              <a:rPr lang="en-US" sz="2100" dirty="0"/>
              <a:t>​</a:t>
            </a:r>
          </a:p>
          <a:p>
            <a:pPr fontAlgn="base"/>
            <a:endParaRPr lang="en-GB" sz="2100" dirty="0"/>
          </a:p>
          <a:p>
            <a:pPr marL="285750" indent="-285750" fontAlgn="base">
              <a:buFont typeface="Arial" panose="020B0604020202020204" pitchFamily="34" charset="0"/>
              <a:buChar char="•"/>
            </a:pPr>
            <a:r>
              <a:rPr lang="en-GB" sz="2100" dirty="0"/>
              <a:t>Around 60% of those residing out of borough are a result of resident / family choice, with the remaining 40% placed out-of-borough due to lack of in-borough capacity (i.e. an actual bed, or the Homes advising they are unable to meet the residents’ need).</a:t>
            </a:r>
          </a:p>
          <a:p>
            <a:pPr marL="285750" indent="-285750" fontAlgn="base">
              <a:buFont typeface="Arial" panose="020B0604020202020204" pitchFamily="34" charset="0"/>
              <a:buChar char="•"/>
            </a:pPr>
            <a:endParaRPr lang="en-GB" sz="1200" dirty="0"/>
          </a:p>
          <a:p>
            <a:pPr marL="285750" indent="-285750" fontAlgn="base">
              <a:buFont typeface="Arial" panose="020B0604020202020204" pitchFamily="34" charset="0"/>
              <a:buChar char="•"/>
            </a:pPr>
            <a:r>
              <a:rPr lang="en-GB" sz="2100" dirty="0"/>
              <a:t>The demographics of the residents are as follows:</a:t>
            </a:r>
          </a:p>
          <a:p>
            <a:pPr marL="342900" indent="-342900">
              <a:buFont typeface="Arial" panose="020B0604020202020204" pitchFamily="34" charset="0"/>
              <a:buChar char="•"/>
            </a:pPr>
            <a:endParaRPr lang="en-GB" sz="2000" dirty="0"/>
          </a:p>
        </p:txBody>
      </p:sp>
      <p:graphicFrame>
        <p:nvGraphicFramePr>
          <p:cNvPr id="3" name="Table 2"/>
          <p:cNvGraphicFramePr>
            <a:graphicFrameLocks noGrp="1"/>
          </p:cNvGraphicFramePr>
          <p:nvPr>
            <p:extLst>
              <p:ext uri="{D42A27DB-BD31-4B8C-83A1-F6EECF244321}">
                <p14:modId xmlns:p14="http://schemas.microsoft.com/office/powerpoint/2010/main" val="1001023436"/>
              </p:ext>
            </p:extLst>
          </p:nvPr>
        </p:nvGraphicFramePr>
        <p:xfrm>
          <a:off x="835389" y="4045962"/>
          <a:ext cx="5044440" cy="1097280"/>
        </p:xfrm>
        <a:graphic>
          <a:graphicData uri="http://schemas.openxmlformats.org/drawingml/2006/table">
            <a:tbl>
              <a:tblPr/>
              <a:tblGrid>
                <a:gridCol w="2849880">
                  <a:extLst>
                    <a:ext uri="{9D8B030D-6E8A-4147-A177-3AD203B41FA5}">
                      <a16:colId xmlns:a16="http://schemas.microsoft.com/office/drawing/2014/main" val="1045708573"/>
                    </a:ext>
                  </a:extLst>
                </a:gridCol>
                <a:gridCol w="2194560">
                  <a:extLst>
                    <a:ext uri="{9D8B030D-6E8A-4147-A177-3AD203B41FA5}">
                      <a16:colId xmlns:a16="http://schemas.microsoft.com/office/drawing/2014/main" val="3610659261"/>
                    </a:ext>
                  </a:extLst>
                </a:gridCol>
              </a:tblGrid>
              <a:tr h="137160">
                <a:tc>
                  <a:txBody>
                    <a:bodyPr/>
                    <a:lstStyle/>
                    <a:p>
                      <a:pPr algn="l" fontAlgn="base"/>
                      <a:r>
                        <a:rPr lang="en-GB" sz="1800" b="1" i="0" dirty="0">
                          <a:solidFill>
                            <a:srgbClr val="FFFFFF"/>
                          </a:solidFill>
                          <a:effectLst/>
                          <a:latin typeface="Calibri" panose="020F0502020204030204" pitchFamily="34" charset="0"/>
                        </a:rPr>
                        <a:t>Gender​</a:t>
                      </a:r>
                      <a:endParaRPr lang="en-GB" sz="1800" b="1" i="0" dirty="0">
                        <a:solidFill>
                          <a:srgbClr val="FFFFFF"/>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24689" cap="flat" cmpd="sng" algn="ctr">
                      <a:solidFill>
                        <a:srgbClr val="FFFFFF"/>
                      </a:solidFill>
                      <a:prstDash val="solid"/>
                      <a:round/>
                      <a:headEnd type="none" w="med" len="med"/>
                      <a:tailEnd type="none" w="med" len="med"/>
                    </a:lnB>
                    <a:solidFill>
                      <a:srgbClr val="000000"/>
                    </a:solidFill>
                  </a:tcPr>
                </a:tc>
                <a:tc>
                  <a:txBody>
                    <a:bodyPr/>
                    <a:lstStyle/>
                    <a:p>
                      <a:pPr algn="l" fontAlgn="base"/>
                      <a:r>
                        <a:rPr lang="en-GB" sz="1800" b="1" i="0">
                          <a:solidFill>
                            <a:srgbClr val="FFFFFF"/>
                          </a:solidFill>
                          <a:effectLst/>
                          <a:latin typeface="Calibri" panose="020F0502020204030204" pitchFamily="34" charset="0"/>
                        </a:rPr>
                        <a:t>Number​</a:t>
                      </a:r>
                      <a:endParaRPr lang="en-GB" sz="1800" b="1" i="0">
                        <a:solidFill>
                          <a:srgbClr val="FFFFFF"/>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24689"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2040673056"/>
                  </a:ext>
                </a:extLst>
              </a:tr>
              <a:tr h="0">
                <a:tc>
                  <a:txBody>
                    <a:bodyPr/>
                    <a:lstStyle/>
                    <a:p>
                      <a:pPr algn="l" fontAlgn="base"/>
                      <a:r>
                        <a:rPr lang="en-GB" sz="1800" b="0" i="0">
                          <a:solidFill>
                            <a:srgbClr val="000000"/>
                          </a:solidFill>
                          <a:effectLst/>
                          <a:latin typeface="Calibri" panose="020F0502020204030204" pitchFamily="34" charset="0"/>
                        </a:rPr>
                        <a:t>Female​</a:t>
                      </a:r>
                      <a:endParaRPr lang="en-GB" sz="1800" b="0" i="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24689"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Calibri" panose="020F0502020204030204" pitchFamily="34" charset="0"/>
                        </a:rPr>
                        <a:t>214​</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24689"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926348879"/>
                  </a:ext>
                </a:extLst>
              </a:tr>
              <a:tr h="0">
                <a:tc>
                  <a:txBody>
                    <a:bodyPr/>
                    <a:lstStyle/>
                    <a:p>
                      <a:pPr algn="l" fontAlgn="base"/>
                      <a:r>
                        <a:rPr lang="en-GB" sz="1800" b="0" i="0" dirty="0">
                          <a:solidFill>
                            <a:srgbClr val="000000"/>
                          </a:solidFill>
                          <a:effectLst/>
                          <a:latin typeface="Calibri" panose="020F0502020204030204" pitchFamily="34" charset="0"/>
                        </a:rPr>
                        <a:t>Male​</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Calibri" panose="020F0502020204030204" pitchFamily="34" charset="0"/>
                        </a:rPr>
                        <a:t>176</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1509853108"/>
                  </a:ext>
                </a:extLst>
              </a:tr>
            </a:tbl>
          </a:graphicData>
        </a:graphic>
      </p:graphicFrame>
      <p:sp>
        <p:nvSpPr>
          <p:cNvPr id="5" name="Rectangle 1"/>
          <p:cNvSpPr>
            <a:spLocks noChangeArrowheads="1"/>
          </p:cNvSpPr>
          <p:nvPr/>
        </p:nvSpPr>
        <p:spPr bwMode="auto">
          <a:xfrm>
            <a:off x="835706" y="381716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568101220"/>
              </p:ext>
            </p:extLst>
          </p:nvPr>
        </p:nvGraphicFramePr>
        <p:xfrm>
          <a:off x="6304689" y="4045962"/>
          <a:ext cx="5044440" cy="1463040"/>
        </p:xfrm>
        <a:graphic>
          <a:graphicData uri="http://schemas.openxmlformats.org/drawingml/2006/table">
            <a:tbl>
              <a:tblPr/>
              <a:tblGrid>
                <a:gridCol w="2849880">
                  <a:extLst>
                    <a:ext uri="{9D8B030D-6E8A-4147-A177-3AD203B41FA5}">
                      <a16:colId xmlns:a16="http://schemas.microsoft.com/office/drawing/2014/main" val="2286294328"/>
                    </a:ext>
                  </a:extLst>
                </a:gridCol>
                <a:gridCol w="2194560">
                  <a:extLst>
                    <a:ext uri="{9D8B030D-6E8A-4147-A177-3AD203B41FA5}">
                      <a16:colId xmlns:a16="http://schemas.microsoft.com/office/drawing/2014/main" val="334737722"/>
                    </a:ext>
                  </a:extLst>
                </a:gridCol>
              </a:tblGrid>
              <a:tr h="137160">
                <a:tc>
                  <a:txBody>
                    <a:bodyPr/>
                    <a:lstStyle/>
                    <a:p>
                      <a:pPr algn="l" fontAlgn="base"/>
                      <a:r>
                        <a:rPr lang="en-GB" sz="1800" b="1" i="0">
                          <a:solidFill>
                            <a:srgbClr val="FFFFFF"/>
                          </a:solidFill>
                          <a:effectLst/>
                          <a:latin typeface="Calibri" panose="020F0502020204030204" pitchFamily="34" charset="0"/>
                        </a:rPr>
                        <a:t>Age​</a:t>
                      </a:r>
                      <a:endParaRPr lang="en-GB" sz="1800" b="1" i="0">
                        <a:solidFill>
                          <a:srgbClr val="FFFFFF"/>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24689" cap="flat" cmpd="sng" algn="ctr">
                      <a:solidFill>
                        <a:srgbClr val="FFFFFF"/>
                      </a:solidFill>
                      <a:prstDash val="solid"/>
                      <a:round/>
                      <a:headEnd type="none" w="med" len="med"/>
                      <a:tailEnd type="none" w="med" len="med"/>
                    </a:lnB>
                    <a:solidFill>
                      <a:srgbClr val="000000"/>
                    </a:solidFill>
                  </a:tcPr>
                </a:tc>
                <a:tc>
                  <a:txBody>
                    <a:bodyPr/>
                    <a:lstStyle/>
                    <a:p>
                      <a:pPr algn="l" fontAlgn="base"/>
                      <a:r>
                        <a:rPr lang="en-GB" sz="1800" b="1" i="0" dirty="0">
                          <a:solidFill>
                            <a:srgbClr val="FFFFFF"/>
                          </a:solidFill>
                          <a:effectLst/>
                          <a:latin typeface="Calibri" panose="020F0502020204030204" pitchFamily="34" charset="0"/>
                        </a:rPr>
                        <a:t>Number​</a:t>
                      </a:r>
                      <a:endParaRPr lang="en-GB" sz="1800" b="1" i="0" dirty="0">
                        <a:solidFill>
                          <a:srgbClr val="FFFFFF"/>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24689"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795762116"/>
                  </a:ext>
                </a:extLst>
              </a:tr>
              <a:tr h="0">
                <a:tc>
                  <a:txBody>
                    <a:bodyPr/>
                    <a:lstStyle/>
                    <a:p>
                      <a:pPr algn="l" fontAlgn="base"/>
                      <a:r>
                        <a:rPr lang="en-GB" sz="1800" b="0" i="0">
                          <a:solidFill>
                            <a:srgbClr val="000000"/>
                          </a:solidFill>
                          <a:effectLst/>
                          <a:latin typeface="Calibri" panose="020F0502020204030204" pitchFamily="34" charset="0"/>
                        </a:rPr>
                        <a:t>65-69​</a:t>
                      </a:r>
                      <a:endParaRPr lang="en-GB" sz="1800" b="0" i="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24689"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Calibri" panose="020F0502020204030204" pitchFamily="34" charset="0"/>
                        </a:rPr>
                        <a:t>54</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24689"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3901687274"/>
                  </a:ext>
                </a:extLst>
              </a:tr>
              <a:tr h="0">
                <a:tc>
                  <a:txBody>
                    <a:bodyPr/>
                    <a:lstStyle/>
                    <a:p>
                      <a:pPr algn="l" fontAlgn="base"/>
                      <a:r>
                        <a:rPr lang="en-GB" sz="1800" b="0" i="0">
                          <a:solidFill>
                            <a:srgbClr val="000000"/>
                          </a:solidFill>
                          <a:effectLst/>
                          <a:latin typeface="Calibri" panose="020F0502020204030204" pitchFamily="34" charset="0"/>
                        </a:rPr>
                        <a:t>70-79​</a:t>
                      </a:r>
                      <a:endParaRPr lang="en-GB" sz="1800" b="0" i="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Calibri" panose="020F0502020204030204" pitchFamily="34" charset="0"/>
                        </a:rPr>
                        <a:t>104</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3734206955"/>
                  </a:ext>
                </a:extLst>
              </a:tr>
              <a:tr h="0">
                <a:tc>
                  <a:txBody>
                    <a:bodyPr/>
                    <a:lstStyle/>
                    <a:p>
                      <a:pPr algn="l" fontAlgn="base"/>
                      <a:r>
                        <a:rPr lang="en-GB" sz="1800" b="0" i="0" dirty="0">
                          <a:solidFill>
                            <a:srgbClr val="000000"/>
                          </a:solidFill>
                          <a:effectLst/>
                          <a:latin typeface="Calibri" panose="020F0502020204030204" pitchFamily="34" charset="0"/>
                        </a:rPr>
                        <a:t>80+​</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Calibri" panose="020F0502020204030204" pitchFamily="34" charset="0"/>
                        </a:rPr>
                        <a:t>232</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2188956772"/>
                  </a:ext>
                </a:extLst>
              </a:tr>
            </a:tbl>
          </a:graphicData>
        </a:graphic>
      </p:graphicFrame>
      <p:sp>
        <p:nvSpPr>
          <p:cNvPr id="7" name="Rectangle 2"/>
          <p:cNvSpPr>
            <a:spLocks noChangeArrowheads="1"/>
          </p:cNvSpPr>
          <p:nvPr/>
        </p:nvSpPr>
        <p:spPr bwMode="auto">
          <a:xfrm>
            <a:off x="835389" y="489370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51836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Equity &amp; Protected Characteristics</a:t>
            </a:r>
          </a:p>
        </p:txBody>
      </p:sp>
      <p:sp>
        <p:nvSpPr>
          <p:cNvPr id="4" name="TextBox 3"/>
          <p:cNvSpPr txBox="1"/>
          <p:nvPr/>
        </p:nvSpPr>
        <p:spPr>
          <a:xfrm>
            <a:off x="309933" y="5691321"/>
            <a:ext cx="12030075" cy="400110"/>
          </a:xfrm>
          <a:prstGeom prst="rect">
            <a:avLst/>
          </a:prstGeom>
          <a:noFill/>
        </p:spPr>
        <p:txBody>
          <a:bodyPr wrap="square" rtlCol="0">
            <a:spAutoFit/>
          </a:bodyPr>
          <a:lstStyle/>
          <a:p>
            <a:r>
              <a:rPr lang="en-GB" sz="1950" dirty="0"/>
              <a:t>White British and Black Caribbean residents are over-represented. All other ethnic groups are under-represented</a:t>
            </a:r>
            <a:r>
              <a:rPr lang="en-GB" sz="2000" dirty="0"/>
              <a:t>.</a:t>
            </a:r>
          </a:p>
        </p:txBody>
      </p:sp>
      <p:graphicFrame>
        <p:nvGraphicFramePr>
          <p:cNvPr id="6" name="Table 5"/>
          <p:cNvGraphicFramePr>
            <a:graphicFrameLocks noGrp="1"/>
          </p:cNvGraphicFramePr>
          <p:nvPr>
            <p:extLst>
              <p:ext uri="{D42A27DB-BD31-4B8C-83A1-F6EECF244321}">
                <p14:modId xmlns:p14="http://schemas.microsoft.com/office/powerpoint/2010/main" val="1852718010"/>
              </p:ext>
            </p:extLst>
          </p:nvPr>
        </p:nvGraphicFramePr>
        <p:xfrm>
          <a:off x="1105605" y="1197787"/>
          <a:ext cx="10050457" cy="4389120"/>
        </p:xfrm>
        <a:graphic>
          <a:graphicData uri="http://schemas.openxmlformats.org/drawingml/2006/table">
            <a:tbl>
              <a:tblPr/>
              <a:tblGrid>
                <a:gridCol w="2986795">
                  <a:extLst>
                    <a:ext uri="{9D8B030D-6E8A-4147-A177-3AD203B41FA5}">
                      <a16:colId xmlns:a16="http://schemas.microsoft.com/office/drawing/2014/main" val="3359335085"/>
                    </a:ext>
                  </a:extLst>
                </a:gridCol>
                <a:gridCol w="2354554">
                  <a:extLst>
                    <a:ext uri="{9D8B030D-6E8A-4147-A177-3AD203B41FA5}">
                      <a16:colId xmlns:a16="http://schemas.microsoft.com/office/drawing/2014/main" val="3846772179"/>
                    </a:ext>
                  </a:extLst>
                </a:gridCol>
                <a:gridCol w="2354554">
                  <a:extLst>
                    <a:ext uri="{9D8B030D-6E8A-4147-A177-3AD203B41FA5}">
                      <a16:colId xmlns:a16="http://schemas.microsoft.com/office/drawing/2014/main" val="3116818401"/>
                    </a:ext>
                  </a:extLst>
                </a:gridCol>
                <a:gridCol w="2354554">
                  <a:extLst>
                    <a:ext uri="{9D8B030D-6E8A-4147-A177-3AD203B41FA5}">
                      <a16:colId xmlns:a16="http://schemas.microsoft.com/office/drawing/2014/main" val="1344037972"/>
                    </a:ext>
                  </a:extLst>
                </a:gridCol>
              </a:tblGrid>
              <a:tr h="259080">
                <a:tc>
                  <a:txBody>
                    <a:bodyPr/>
                    <a:lstStyle/>
                    <a:p>
                      <a:pPr algn="l" fontAlgn="base"/>
                      <a:r>
                        <a:rPr lang="en-GB" sz="1800" b="1" i="0" dirty="0">
                          <a:solidFill>
                            <a:srgbClr val="FFFFFF"/>
                          </a:solidFill>
                          <a:effectLst/>
                          <a:latin typeface="Calibri" panose="020F0502020204030204" pitchFamily="34" charset="0"/>
                        </a:rPr>
                        <a:t>Ethnicity​</a:t>
                      </a:r>
                      <a:endParaRPr lang="en-GB" sz="1800" b="1" i="0" dirty="0">
                        <a:solidFill>
                          <a:srgbClr val="FFFFFF"/>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24689" cap="flat" cmpd="sng" algn="ctr">
                      <a:solidFill>
                        <a:srgbClr val="FFFFFF"/>
                      </a:solidFill>
                      <a:prstDash val="solid"/>
                      <a:round/>
                      <a:headEnd type="none" w="med" len="med"/>
                      <a:tailEnd type="none" w="med" len="med"/>
                    </a:lnB>
                    <a:solidFill>
                      <a:srgbClr val="000000"/>
                    </a:solidFill>
                  </a:tcPr>
                </a:tc>
                <a:tc>
                  <a:txBody>
                    <a:bodyPr/>
                    <a:lstStyle/>
                    <a:p>
                      <a:pPr algn="l" fontAlgn="base"/>
                      <a:r>
                        <a:rPr lang="en-GB" sz="1800" b="1" i="0">
                          <a:solidFill>
                            <a:srgbClr val="FFFFFF"/>
                          </a:solidFill>
                          <a:effectLst/>
                          <a:latin typeface="Calibri" panose="020F0502020204030204" pitchFamily="34" charset="0"/>
                        </a:rPr>
                        <a:t>Number​</a:t>
                      </a:r>
                      <a:endParaRPr lang="en-GB" sz="1800" b="1" i="0">
                        <a:solidFill>
                          <a:srgbClr val="FFFFFF"/>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24689" cap="flat" cmpd="sng" algn="ctr">
                      <a:solidFill>
                        <a:srgbClr val="FFFFFF"/>
                      </a:solidFill>
                      <a:prstDash val="solid"/>
                      <a:round/>
                      <a:headEnd type="none" w="med" len="med"/>
                      <a:tailEnd type="none" w="med" len="med"/>
                    </a:lnB>
                    <a:solidFill>
                      <a:srgbClr val="000000"/>
                    </a:solidFill>
                  </a:tcPr>
                </a:tc>
                <a:tc>
                  <a:txBody>
                    <a:bodyPr/>
                    <a:lstStyle/>
                    <a:p>
                      <a:pPr algn="l" fontAlgn="base"/>
                      <a:r>
                        <a:rPr lang="en-GB" sz="1800" b="1" i="0">
                          <a:solidFill>
                            <a:srgbClr val="FFFFFF"/>
                          </a:solidFill>
                          <a:effectLst/>
                          <a:latin typeface="Calibri" panose="020F0502020204030204" pitchFamily="34" charset="0"/>
                        </a:rPr>
                        <a:t>% Placements​</a:t>
                      </a:r>
                      <a:endParaRPr lang="en-GB" sz="1800" b="1" i="0">
                        <a:solidFill>
                          <a:srgbClr val="FFFFFF"/>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24689" cap="flat" cmpd="sng" algn="ctr">
                      <a:solidFill>
                        <a:srgbClr val="FFFFFF"/>
                      </a:solidFill>
                      <a:prstDash val="solid"/>
                      <a:round/>
                      <a:headEnd type="none" w="med" len="med"/>
                      <a:tailEnd type="none" w="med" len="med"/>
                    </a:lnB>
                    <a:solidFill>
                      <a:srgbClr val="000000"/>
                    </a:solidFill>
                  </a:tcPr>
                </a:tc>
                <a:tc>
                  <a:txBody>
                    <a:bodyPr/>
                    <a:lstStyle/>
                    <a:p>
                      <a:pPr algn="l" fontAlgn="base"/>
                      <a:r>
                        <a:rPr lang="en-GB" sz="1800" b="1" i="0">
                          <a:solidFill>
                            <a:srgbClr val="FFFFFF"/>
                          </a:solidFill>
                          <a:effectLst/>
                          <a:latin typeface="Calibri" panose="020F0502020204030204" pitchFamily="34" charset="0"/>
                        </a:rPr>
                        <a:t>% Newham Population​</a:t>
                      </a:r>
                      <a:endParaRPr lang="en-GB" sz="1800" b="1" i="0">
                        <a:solidFill>
                          <a:srgbClr val="FFFFFF"/>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24689"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1456158396"/>
                  </a:ext>
                </a:extLst>
              </a:tr>
              <a:tr h="0">
                <a:tc>
                  <a:txBody>
                    <a:bodyPr/>
                    <a:lstStyle/>
                    <a:p>
                      <a:pPr algn="l" fontAlgn="base"/>
                      <a:r>
                        <a:rPr lang="en-GB" sz="1800" b="0" i="0" dirty="0">
                          <a:solidFill>
                            <a:srgbClr val="000000"/>
                          </a:solidFill>
                          <a:effectLst/>
                          <a:latin typeface="+mn-lt"/>
                        </a:rPr>
                        <a:t>White British​</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24689"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202</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24689"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52</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24689"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17​</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24689"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1956834736"/>
                  </a:ext>
                </a:extLst>
              </a:tr>
              <a:tr h="0">
                <a:tc>
                  <a:txBody>
                    <a:bodyPr/>
                    <a:lstStyle/>
                    <a:p>
                      <a:pPr algn="l" fontAlgn="base"/>
                      <a:r>
                        <a:rPr lang="en-GB" sz="1800" b="0" i="0" dirty="0">
                          <a:solidFill>
                            <a:srgbClr val="000000"/>
                          </a:solidFill>
                          <a:effectLst/>
                          <a:latin typeface="+mn-lt"/>
                        </a:rPr>
                        <a:t>White Other​</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28</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7</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12​</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2197118657"/>
                  </a:ext>
                </a:extLst>
              </a:tr>
              <a:tr h="0">
                <a:tc>
                  <a:txBody>
                    <a:bodyPr/>
                    <a:lstStyle/>
                    <a:p>
                      <a:pPr algn="l" fontAlgn="base"/>
                      <a:r>
                        <a:rPr lang="en-GB" sz="1800" b="0" i="0">
                          <a:solidFill>
                            <a:srgbClr val="000000"/>
                          </a:solidFill>
                          <a:effectLst/>
                          <a:latin typeface="+mn-lt"/>
                        </a:rPr>
                        <a:t>Asian Indian​</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21</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5</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14​</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1742846976"/>
                  </a:ext>
                </a:extLst>
              </a:tr>
              <a:tr h="0">
                <a:tc>
                  <a:txBody>
                    <a:bodyPr/>
                    <a:lstStyle/>
                    <a:p>
                      <a:pPr algn="l" fontAlgn="base"/>
                      <a:r>
                        <a:rPr lang="en-GB" sz="1800" b="0" i="0">
                          <a:solidFill>
                            <a:srgbClr val="000000"/>
                          </a:solidFill>
                          <a:effectLst/>
                          <a:latin typeface="+mn-lt"/>
                        </a:rPr>
                        <a:t>Asian Pakistani​</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4</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1</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10​</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3281598179"/>
                  </a:ext>
                </a:extLst>
              </a:tr>
              <a:tr h="0">
                <a:tc>
                  <a:txBody>
                    <a:bodyPr/>
                    <a:lstStyle/>
                    <a:p>
                      <a:pPr algn="l" fontAlgn="base"/>
                      <a:r>
                        <a:rPr lang="en-GB" sz="1800" b="0" i="0" dirty="0">
                          <a:solidFill>
                            <a:srgbClr val="000000"/>
                          </a:solidFill>
                          <a:effectLst/>
                          <a:latin typeface="+mn-lt"/>
                        </a:rPr>
                        <a:t>Asian Bangladeshi​</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2</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&lt;1</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12​</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489569290"/>
                  </a:ext>
                </a:extLst>
              </a:tr>
              <a:tr h="0">
                <a:tc>
                  <a:txBody>
                    <a:bodyPr/>
                    <a:lstStyle/>
                    <a:p>
                      <a:pPr algn="l" fontAlgn="base"/>
                      <a:r>
                        <a:rPr lang="en-GB" sz="1800" b="0" i="0" dirty="0">
                          <a:solidFill>
                            <a:srgbClr val="000000"/>
                          </a:solidFill>
                          <a:effectLst/>
                          <a:latin typeface="+mn-lt"/>
                        </a:rPr>
                        <a:t>Asian Other​</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16</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4</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8​</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1210357977"/>
                  </a:ext>
                </a:extLst>
              </a:tr>
              <a:tr h="0">
                <a:tc>
                  <a:txBody>
                    <a:bodyPr/>
                    <a:lstStyle/>
                    <a:p>
                      <a:pPr algn="l" fontAlgn="base"/>
                      <a:r>
                        <a:rPr lang="en-GB" sz="1800" b="0" i="0">
                          <a:solidFill>
                            <a:srgbClr val="000000"/>
                          </a:solidFill>
                          <a:effectLst/>
                          <a:latin typeface="+mn-lt"/>
                        </a:rPr>
                        <a:t>Black African​</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11</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3</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12​</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2457721654"/>
                  </a:ext>
                </a:extLst>
              </a:tr>
              <a:tr h="0">
                <a:tc>
                  <a:txBody>
                    <a:bodyPr/>
                    <a:lstStyle/>
                    <a:p>
                      <a:pPr algn="l" fontAlgn="base"/>
                      <a:r>
                        <a:rPr lang="en-GB" sz="1800" b="0" i="0">
                          <a:solidFill>
                            <a:srgbClr val="000000"/>
                          </a:solidFill>
                          <a:effectLst/>
                          <a:latin typeface="+mn-lt"/>
                        </a:rPr>
                        <a:t>Black Caribbean​</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64</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16</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5​</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1057806963"/>
                  </a:ext>
                </a:extLst>
              </a:tr>
              <a:tr h="0">
                <a:tc>
                  <a:txBody>
                    <a:bodyPr/>
                    <a:lstStyle/>
                    <a:p>
                      <a:pPr algn="l" fontAlgn="base"/>
                      <a:r>
                        <a:rPr lang="en-GB" sz="1800" b="0" i="0">
                          <a:solidFill>
                            <a:srgbClr val="000000"/>
                          </a:solidFill>
                          <a:effectLst/>
                          <a:latin typeface="+mn-lt"/>
                        </a:rPr>
                        <a:t>Black Other​</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28</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7</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a:solidFill>
                            <a:srgbClr val="000000"/>
                          </a:solidFill>
                          <a:effectLst/>
                          <a:latin typeface="+mn-lt"/>
                        </a:rPr>
                        <a:t>2​</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1618629428"/>
                  </a:ext>
                </a:extLst>
              </a:tr>
              <a:tr h="0">
                <a:tc>
                  <a:txBody>
                    <a:bodyPr/>
                    <a:lstStyle/>
                    <a:p>
                      <a:pPr algn="l" fontAlgn="base"/>
                      <a:r>
                        <a:rPr lang="en-GB" sz="1800" b="0" i="0">
                          <a:solidFill>
                            <a:srgbClr val="000000"/>
                          </a:solidFill>
                          <a:effectLst/>
                          <a:latin typeface="+mn-lt"/>
                        </a:rPr>
                        <a:t>Mixed Heritage​</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1​</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mn-lt"/>
                        </a:rPr>
                        <a:t>&lt;1</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a:solidFill>
                            <a:srgbClr val="000000"/>
                          </a:solidFill>
                          <a:effectLst/>
                          <a:latin typeface="+mn-lt"/>
                        </a:rPr>
                        <a:t>1​</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2569161628"/>
                  </a:ext>
                </a:extLst>
              </a:tr>
              <a:tr h="0">
                <a:tc>
                  <a:txBody>
                    <a:bodyPr/>
                    <a:lstStyle/>
                    <a:p>
                      <a:pPr algn="l" fontAlgn="base"/>
                      <a:r>
                        <a:rPr lang="en-GB" sz="1800" b="0" i="0">
                          <a:solidFill>
                            <a:srgbClr val="000000"/>
                          </a:solidFill>
                          <a:effectLst/>
                          <a:latin typeface="+mn-lt"/>
                        </a:rPr>
                        <a:t>Other​</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13</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3</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mn-lt"/>
                        </a:rPr>
                        <a:t>3​</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3837520887"/>
                  </a:ext>
                </a:extLst>
              </a:tr>
            </a:tbl>
          </a:graphicData>
        </a:graphic>
      </p:graphicFrame>
      <p:sp>
        <p:nvSpPr>
          <p:cNvPr id="7" name="Rectangle 2"/>
          <p:cNvSpPr>
            <a:spLocks noChangeArrowheads="1"/>
          </p:cNvSpPr>
          <p:nvPr/>
        </p:nvSpPr>
        <p:spPr bwMode="auto">
          <a:xfrm>
            <a:off x="852675" y="124973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98175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latin typeface="Arial"/>
                <a:cs typeface="Arial"/>
              </a:rPr>
              <a:t>Equity &amp; Protected Characteristics</a:t>
            </a:r>
          </a:p>
        </p:txBody>
      </p:sp>
      <p:sp>
        <p:nvSpPr>
          <p:cNvPr id="4" name="TextBox 3"/>
          <p:cNvSpPr txBox="1"/>
          <p:nvPr/>
        </p:nvSpPr>
        <p:spPr>
          <a:xfrm>
            <a:off x="395544" y="4867511"/>
            <a:ext cx="11216640" cy="1356782"/>
          </a:xfrm>
          <a:prstGeom prst="rect">
            <a:avLst/>
          </a:prstGeom>
          <a:noFill/>
        </p:spPr>
        <p:txBody>
          <a:bodyPr wrap="square" rtlCol="0">
            <a:spAutoFit/>
          </a:bodyPr>
          <a:lstStyle/>
          <a:p>
            <a:pPr marL="285750" indent="-285750" fontAlgn="base">
              <a:spcAft>
                <a:spcPts val="500"/>
              </a:spcAft>
              <a:buFontTx/>
              <a:buChar char="-"/>
            </a:pPr>
            <a:r>
              <a:rPr lang="en-GB" sz="1950" dirty="0"/>
              <a:t>Data is currently available on the protected characteristics shown in this market position statement.</a:t>
            </a:r>
            <a:r>
              <a:rPr lang="en-US" sz="1950" dirty="0"/>
              <a:t>​</a:t>
            </a:r>
          </a:p>
          <a:p>
            <a:pPr marL="285750" indent="-285750" fontAlgn="base">
              <a:spcAft>
                <a:spcPts val="500"/>
              </a:spcAft>
              <a:buFontTx/>
              <a:buChar char="-"/>
            </a:pPr>
            <a:r>
              <a:rPr lang="en-GB" sz="1950" dirty="0"/>
              <a:t>During 2023/24, work commenced to: collect information for residents who are recorded as 'Unknown'; and to enable collection of all other protected characteristics. As of May 2024, data has been refreshed for around 30% of residents with all residents to be completed during 2024/25. </a:t>
            </a:r>
          </a:p>
        </p:txBody>
      </p:sp>
      <p:sp>
        <p:nvSpPr>
          <p:cNvPr id="7" name="Rectangle 2"/>
          <p:cNvSpPr>
            <a:spLocks noChangeArrowheads="1"/>
          </p:cNvSpPr>
          <p:nvPr/>
        </p:nvSpPr>
        <p:spPr bwMode="auto">
          <a:xfrm>
            <a:off x="852675" y="124973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094468202"/>
              </p:ext>
            </p:extLst>
          </p:nvPr>
        </p:nvGraphicFramePr>
        <p:xfrm>
          <a:off x="705970" y="1121382"/>
          <a:ext cx="5112124" cy="3672400"/>
        </p:xfrm>
        <a:graphic>
          <a:graphicData uri="http://schemas.openxmlformats.org/drawingml/2006/table">
            <a:tbl>
              <a:tblPr/>
              <a:tblGrid>
                <a:gridCol w="2858616">
                  <a:extLst>
                    <a:ext uri="{9D8B030D-6E8A-4147-A177-3AD203B41FA5}">
                      <a16:colId xmlns:a16="http://schemas.microsoft.com/office/drawing/2014/main" val="918449997"/>
                    </a:ext>
                  </a:extLst>
                </a:gridCol>
                <a:gridCol w="2253508">
                  <a:extLst>
                    <a:ext uri="{9D8B030D-6E8A-4147-A177-3AD203B41FA5}">
                      <a16:colId xmlns:a16="http://schemas.microsoft.com/office/drawing/2014/main" val="647037393"/>
                    </a:ext>
                  </a:extLst>
                </a:gridCol>
              </a:tblGrid>
              <a:tr h="367240">
                <a:tc>
                  <a:txBody>
                    <a:bodyPr/>
                    <a:lstStyle/>
                    <a:p>
                      <a:pPr algn="l" fontAlgn="base"/>
                      <a:r>
                        <a:rPr lang="en-GB" sz="1800" b="1" i="0">
                          <a:solidFill>
                            <a:srgbClr val="FFFFFF"/>
                          </a:solidFill>
                          <a:effectLst/>
                          <a:latin typeface="Calibri" panose="020F0502020204030204" pitchFamily="34" charset="0"/>
                        </a:rPr>
                        <a:t>Religion​</a:t>
                      </a:r>
                      <a:endParaRPr lang="en-GB" sz="1800" b="1" i="0">
                        <a:solidFill>
                          <a:srgbClr val="FFFFFF"/>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24689" cap="flat" cmpd="sng" algn="ctr">
                      <a:solidFill>
                        <a:srgbClr val="FFFFFF"/>
                      </a:solidFill>
                      <a:prstDash val="solid"/>
                      <a:round/>
                      <a:headEnd type="none" w="med" len="med"/>
                      <a:tailEnd type="none" w="med" len="med"/>
                    </a:lnB>
                    <a:solidFill>
                      <a:srgbClr val="000000"/>
                    </a:solidFill>
                  </a:tcPr>
                </a:tc>
                <a:tc>
                  <a:txBody>
                    <a:bodyPr/>
                    <a:lstStyle/>
                    <a:p>
                      <a:pPr algn="l" fontAlgn="base"/>
                      <a:r>
                        <a:rPr lang="en-GB" sz="1800" b="1" i="0">
                          <a:solidFill>
                            <a:srgbClr val="FFFFFF"/>
                          </a:solidFill>
                          <a:effectLst/>
                          <a:latin typeface="Calibri" panose="020F0502020204030204" pitchFamily="34" charset="0"/>
                        </a:rPr>
                        <a:t>Number​</a:t>
                      </a:r>
                      <a:endParaRPr lang="en-GB" sz="1800" b="1" i="0">
                        <a:solidFill>
                          <a:srgbClr val="FFFFFF"/>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24689"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3871814098"/>
                  </a:ext>
                </a:extLst>
              </a:tr>
              <a:tr h="367240">
                <a:tc>
                  <a:txBody>
                    <a:bodyPr/>
                    <a:lstStyle/>
                    <a:p>
                      <a:pPr algn="l" fontAlgn="base"/>
                      <a:r>
                        <a:rPr lang="en-GB" sz="1800" b="0" i="0">
                          <a:solidFill>
                            <a:srgbClr val="000000"/>
                          </a:solidFill>
                          <a:effectLst/>
                          <a:latin typeface="Calibri" panose="020F0502020204030204" pitchFamily="34" charset="0"/>
                        </a:rPr>
                        <a:t>Christian​</a:t>
                      </a:r>
                      <a:endParaRPr lang="en-GB" sz="1800" b="0" i="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24689"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Calibri" panose="020F0502020204030204" pitchFamily="34" charset="0"/>
                        </a:rPr>
                        <a:t>251</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24689"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3044442465"/>
                  </a:ext>
                </a:extLst>
              </a:tr>
              <a:tr h="367240">
                <a:tc>
                  <a:txBody>
                    <a:bodyPr/>
                    <a:lstStyle/>
                    <a:p>
                      <a:pPr algn="l" fontAlgn="base"/>
                      <a:r>
                        <a:rPr lang="en-GB" sz="1800" b="0" i="0" dirty="0">
                          <a:solidFill>
                            <a:srgbClr val="000000"/>
                          </a:solidFill>
                          <a:effectLst/>
                          <a:latin typeface="Calibri" panose="020F0502020204030204" pitchFamily="34" charset="0"/>
                        </a:rPr>
                        <a:t>Hinduism​</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Calibri" panose="020F0502020204030204" pitchFamily="34" charset="0"/>
                        </a:rPr>
                        <a:t>12</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1209428129"/>
                  </a:ext>
                </a:extLst>
              </a:tr>
              <a:tr h="367240">
                <a:tc>
                  <a:txBody>
                    <a:bodyPr/>
                    <a:lstStyle/>
                    <a:p>
                      <a:pPr algn="l" fontAlgn="base"/>
                      <a:r>
                        <a:rPr lang="en-GB" sz="1800" b="0" i="0" dirty="0">
                          <a:solidFill>
                            <a:srgbClr val="000000"/>
                          </a:solidFill>
                          <a:effectLst/>
                          <a:latin typeface="Calibri" panose="020F0502020204030204" pitchFamily="34" charset="0"/>
                        </a:rPr>
                        <a:t>Islam</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rPr>
                        <a:t>11</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1085336478"/>
                  </a:ext>
                </a:extLst>
              </a:tr>
              <a:tr h="367240">
                <a:tc>
                  <a:txBody>
                    <a:bodyPr/>
                    <a:lstStyle/>
                    <a:p>
                      <a:pPr algn="l" fontAlgn="base"/>
                      <a:r>
                        <a:rPr lang="en-GB" sz="1800" b="0" i="0">
                          <a:solidFill>
                            <a:srgbClr val="000000"/>
                          </a:solidFill>
                          <a:effectLst/>
                          <a:latin typeface="Calibri" panose="020F0502020204030204" pitchFamily="34" charset="0"/>
                        </a:rPr>
                        <a:t>Sikhism​</a:t>
                      </a:r>
                      <a:endParaRPr lang="en-GB" sz="1800" b="0" i="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Calibri" panose="020F0502020204030204" pitchFamily="34" charset="0"/>
                        </a:rPr>
                        <a:t>7</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1272680353"/>
                  </a:ext>
                </a:extLst>
              </a:tr>
              <a:tr h="367240">
                <a:tc>
                  <a:txBody>
                    <a:bodyPr/>
                    <a:lstStyle/>
                    <a:p>
                      <a:pPr algn="l" fontAlgn="base"/>
                      <a:r>
                        <a:rPr lang="en-GB" sz="1800" b="0" i="0">
                          <a:solidFill>
                            <a:srgbClr val="000000"/>
                          </a:solidFill>
                          <a:effectLst/>
                          <a:latin typeface="Calibri" panose="020F0502020204030204" pitchFamily="34" charset="0"/>
                        </a:rPr>
                        <a:t>Judaism​</a:t>
                      </a:r>
                      <a:endParaRPr lang="en-GB" sz="1800" b="0" i="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Calibri" panose="020F0502020204030204" pitchFamily="34" charset="0"/>
                        </a:rPr>
                        <a:t>2</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3804153848"/>
                  </a:ext>
                </a:extLst>
              </a:tr>
              <a:tr h="367240">
                <a:tc>
                  <a:txBody>
                    <a:bodyPr/>
                    <a:lstStyle/>
                    <a:p>
                      <a:pPr algn="l" fontAlgn="base"/>
                      <a:r>
                        <a:rPr lang="en-GB" sz="1800" b="0" i="0" dirty="0">
                          <a:solidFill>
                            <a:srgbClr val="000000"/>
                          </a:solidFill>
                          <a:effectLst/>
                          <a:latin typeface="Calibri" panose="020F0502020204030204" pitchFamily="34" charset="0"/>
                        </a:rPr>
                        <a:t>Other​ religion</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Calibri" panose="020F0502020204030204" pitchFamily="34" charset="0"/>
                        </a:rPr>
                        <a:t>19</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2219894910"/>
                  </a:ext>
                </a:extLst>
              </a:tr>
              <a:tr h="367240">
                <a:tc>
                  <a:txBody>
                    <a:bodyPr/>
                    <a:lstStyle/>
                    <a:p>
                      <a:pPr algn="l" fontAlgn="base"/>
                      <a:r>
                        <a:rPr lang="en-GB" sz="1800" b="0" i="0">
                          <a:solidFill>
                            <a:srgbClr val="000000"/>
                          </a:solidFill>
                          <a:effectLst/>
                          <a:latin typeface="Calibri" panose="020F0502020204030204" pitchFamily="34" charset="0"/>
                        </a:rPr>
                        <a:t>No religion​</a:t>
                      </a:r>
                      <a:endParaRPr lang="en-GB" sz="1800" b="0" i="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Calibri" panose="020F0502020204030204" pitchFamily="34" charset="0"/>
                        </a:rPr>
                        <a:t>16</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483280343"/>
                  </a:ext>
                </a:extLst>
              </a:tr>
              <a:tr h="367240">
                <a:tc>
                  <a:txBody>
                    <a:bodyPr/>
                    <a:lstStyle/>
                    <a:p>
                      <a:pPr algn="l" fontAlgn="base"/>
                      <a:r>
                        <a:rPr lang="en-GB" sz="1800" b="0" i="0" u="none" strike="noStrike" dirty="0">
                          <a:solidFill>
                            <a:srgbClr val="000000"/>
                          </a:solidFill>
                          <a:effectLst/>
                          <a:latin typeface="Calibri" panose="020F0502020204030204" pitchFamily="34" charset="0"/>
                        </a:rPr>
                        <a:t>Refused</a:t>
                      </a:r>
                      <a:r>
                        <a:rPr lang="en-GB" sz="1800" b="0" i="0" dirty="0">
                          <a:solidFill>
                            <a:srgbClr val="000000"/>
                          </a:solidFill>
                          <a:effectLst/>
                          <a:latin typeface="Calibri" panose="020F0502020204030204" pitchFamily="34" charset="0"/>
                        </a:rPr>
                        <a:t>​</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Calibri" panose="020F0502020204030204" pitchFamily="34" charset="0"/>
                        </a:rPr>
                        <a:t>8</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280598656"/>
                  </a:ext>
                </a:extLst>
              </a:tr>
              <a:tr h="367240">
                <a:tc>
                  <a:txBody>
                    <a:bodyPr/>
                    <a:lstStyle/>
                    <a:p>
                      <a:pPr algn="l" fontAlgn="base"/>
                      <a:r>
                        <a:rPr lang="en-GB" sz="1800" b="0" i="0" u="none" strike="noStrike" dirty="0">
                          <a:solidFill>
                            <a:srgbClr val="000000"/>
                          </a:solidFill>
                          <a:effectLst/>
                          <a:latin typeface="Calibri" panose="020F0502020204030204" pitchFamily="34" charset="0"/>
                        </a:rPr>
                        <a:t>Unknown / Not yet asked</a:t>
                      </a:r>
                      <a:r>
                        <a:rPr lang="en-GB" sz="1800" b="0" i="0" dirty="0">
                          <a:solidFill>
                            <a:srgbClr val="000000"/>
                          </a:solidFill>
                          <a:effectLst/>
                          <a:latin typeface="Calibri" panose="020F0502020204030204" pitchFamily="34" charset="0"/>
                        </a:rPr>
                        <a:t>​</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Calibri" panose="020F0502020204030204" pitchFamily="34" charset="0"/>
                        </a:rPr>
                        <a:t>64</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3646724251"/>
                  </a:ext>
                </a:extLst>
              </a:tr>
            </a:tbl>
          </a:graphicData>
        </a:graphic>
      </p:graphicFrame>
      <p:sp>
        <p:nvSpPr>
          <p:cNvPr id="5" name="Rectangle 1"/>
          <p:cNvSpPr>
            <a:spLocks noChangeArrowheads="1"/>
          </p:cNvSpPr>
          <p:nvPr/>
        </p:nvSpPr>
        <p:spPr bwMode="auto">
          <a:xfrm>
            <a:off x="705970" y="112217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500660981"/>
              </p:ext>
            </p:extLst>
          </p:nvPr>
        </p:nvGraphicFramePr>
        <p:xfrm>
          <a:off x="6267336" y="1121382"/>
          <a:ext cx="5103159" cy="2224560"/>
        </p:xfrm>
        <a:graphic>
          <a:graphicData uri="http://schemas.openxmlformats.org/drawingml/2006/table">
            <a:tbl>
              <a:tblPr/>
              <a:tblGrid>
                <a:gridCol w="2853603">
                  <a:extLst>
                    <a:ext uri="{9D8B030D-6E8A-4147-A177-3AD203B41FA5}">
                      <a16:colId xmlns:a16="http://schemas.microsoft.com/office/drawing/2014/main" val="2273834804"/>
                    </a:ext>
                  </a:extLst>
                </a:gridCol>
                <a:gridCol w="2249556">
                  <a:extLst>
                    <a:ext uri="{9D8B030D-6E8A-4147-A177-3AD203B41FA5}">
                      <a16:colId xmlns:a16="http://schemas.microsoft.com/office/drawing/2014/main" val="3218484294"/>
                    </a:ext>
                  </a:extLst>
                </a:gridCol>
              </a:tblGrid>
              <a:tr h="370760">
                <a:tc>
                  <a:txBody>
                    <a:bodyPr/>
                    <a:lstStyle/>
                    <a:p>
                      <a:pPr algn="l" fontAlgn="base"/>
                      <a:r>
                        <a:rPr lang="en-GB" sz="1800" b="1" i="0" dirty="0">
                          <a:solidFill>
                            <a:srgbClr val="FFFFFF"/>
                          </a:solidFill>
                          <a:effectLst/>
                          <a:latin typeface="Calibri" panose="020F0502020204030204" pitchFamily="34" charset="0"/>
                        </a:rPr>
                        <a:t>Sexual Orientation​</a:t>
                      </a:r>
                      <a:endParaRPr lang="en-GB" sz="1800" b="1" i="0" dirty="0">
                        <a:solidFill>
                          <a:srgbClr val="FFFFFF"/>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24689" cap="flat" cmpd="sng" algn="ctr">
                      <a:solidFill>
                        <a:srgbClr val="FFFFFF"/>
                      </a:solidFill>
                      <a:prstDash val="solid"/>
                      <a:round/>
                      <a:headEnd type="none" w="med" len="med"/>
                      <a:tailEnd type="none" w="med" len="med"/>
                    </a:lnB>
                    <a:solidFill>
                      <a:srgbClr val="000000"/>
                    </a:solidFill>
                  </a:tcPr>
                </a:tc>
                <a:tc>
                  <a:txBody>
                    <a:bodyPr/>
                    <a:lstStyle/>
                    <a:p>
                      <a:pPr algn="l" fontAlgn="base"/>
                      <a:r>
                        <a:rPr lang="en-GB" sz="1800" b="1" i="0">
                          <a:solidFill>
                            <a:srgbClr val="FFFFFF"/>
                          </a:solidFill>
                          <a:effectLst/>
                          <a:latin typeface="Calibri" panose="020F0502020204030204" pitchFamily="34" charset="0"/>
                        </a:rPr>
                        <a:t>Number ​</a:t>
                      </a:r>
                      <a:endParaRPr lang="en-GB" sz="1800" b="1" i="0">
                        <a:solidFill>
                          <a:srgbClr val="FFFFFF"/>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24689" cap="flat" cmpd="sng" algn="ctr">
                      <a:solidFill>
                        <a:srgbClr val="FFFFFF"/>
                      </a:solidFill>
                      <a:prstDash val="solid"/>
                      <a:round/>
                      <a:headEnd type="none" w="med" len="med"/>
                      <a:tailEnd type="none" w="med" len="med"/>
                    </a:lnB>
                    <a:solidFill>
                      <a:srgbClr val="000000"/>
                    </a:solidFill>
                  </a:tcPr>
                </a:tc>
                <a:extLst>
                  <a:ext uri="{0D108BD9-81ED-4DB2-BD59-A6C34878D82A}">
                    <a16:rowId xmlns:a16="http://schemas.microsoft.com/office/drawing/2014/main" val="3932458885"/>
                  </a:ext>
                </a:extLst>
              </a:tr>
              <a:tr h="370760">
                <a:tc>
                  <a:txBody>
                    <a:bodyPr/>
                    <a:lstStyle/>
                    <a:p>
                      <a:pPr algn="l" fontAlgn="base"/>
                      <a:r>
                        <a:rPr lang="en-GB" sz="1800" b="0" i="0" dirty="0" err="1">
                          <a:solidFill>
                            <a:srgbClr val="000000"/>
                          </a:solidFill>
                          <a:effectLst/>
                          <a:latin typeface="Calibri" panose="020F0502020204030204" pitchFamily="34" charset="0"/>
                        </a:rPr>
                        <a:t>Hetrosexual</a:t>
                      </a:r>
                      <a:r>
                        <a:rPr lang="en-GB" sz="1800" b="0" i="0" dirty="0">
                          <a:solidFill>
                            <a:srgbClr val="000000"/>
                          </a:solidFill>
                          <a:effectLst/>
                          <a:latin typeface="Calibri" panose="020F0502020204030204" pitchFamily="34" charset="0"/>
                        </a:rPr>
                        <a:t> / Straight​</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24689"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Calibri" panose="020F0502020204030204" pitchFamily="34" charset="0"/>
                        </a:rPr>
                        <a:t>324</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24689"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4238614701"/>
                  </a:ext>
                </a:extLst>
              </a:tr>
              <a:tr h="370760">
                <a:tc>
                  <a:txBody>
                    <a:bodyPr/>
                    <a:lstStyle/>
                    <a:p>
                      <a:pPr algn="l" fontAlgn="base"/>
                      <a:r>
                        <a:rPr lang="en-GB" sz="1800" b="0" i="0" dirty="0">
                          <a:solidFill>
                            <a:srgbClr val="000000"/>
                          </a:solidFill>
                          <a:effectLst/>
                          <a:latin typeface="Calibri" panose="020F0502020204030204" pitchFamily="34" charset="0"/>
                        </a:rPr>
                        <a:t>Gay or Lesbian​</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Calibri" panose="020F0502020204030204" pitchFamily="34" charset="0"/>
                        </a:rPr>
                        <a:t>2</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320958239"/>
                  </a:ext>
                </a:extLst>
              </a:tr>
              <a:tr h="370760">
                <a:tc>
                  <a:txBody>
                    <a:bodyPr/>
                    <a:lstStyle/>
                    <a:p>
                      <a:pPr algn="l" fontAlgn="base"/>
                      <a:r>
                        <a:rPr lang="en-GB" sz="1800" b="0" i="0">
                          <a:solidFill>
                            <a:srgbClr val="000000"/>
                          </a:solidFill>
                          <a:effectLst/>
                          <a:latin typeface="Calibri" panose="020F0502020204030204" pitchFamily="34" charset="0"/>
                        </a:rPr>
                        <a:t>Bisexual​</a:t>
                      </a:r>
                      <a:endParaRPr lang="en-GB" sz="1800" b="0" i="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algn="l" fontAlgn="base"/>
                      <a:r>
                        <a:rPr lang="en-GB" sz="1800" b="0" i="0" dirty="0">
                          <a:solidFill>
                            <a:srgbClr val="000000"/>
                          </a:solidFill>
                          <a:effectLst/>
                          <a:latin typeface="Calibri" panose="020F0502020204030204" pitchFamily="34" charset="0"/>
                        </a:rPr>
                        <a:t>0​</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257798530"/>
                  </a:ext>
                </a:extLst>
              </a:tr>
              <a:tr h="370760">
                <a:tc>
                  <a:txBody>
                    <a:bodyPr/>
                    <a:lstStyle/>
                    <a:p>
                      <a:pPr algn="l" fontAlgn="base"/>
                      <a:r>
                        <a:rPr lang="en-GB" sz="1800" b="0" i="0" dirty="0">
                          <a:solidFill>
                            <a:srgbClr val="000000"/>
                          </a:solidFill>
                          <a:effectLst/>
                          <a:latin typeface="Calibri" panose="020F0502020204030204" pitchFamily="34" charset="0"/>
                        </a:rPr>
                        <a:t>Refused​</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tc>
                  <a:txBody>
                    <a:bodyPr/>
                    <a:lstStyle/>
                    <a:p>
                      <a:pPr algn="l" fontAlgn="base"/>
                      <a:r>
                        <a:rPr lang="en-GB" sz="1800" b="0" i="0" dirty="0">
                          <a:solidFill>
                            <a:srgbClr val="000000"/>
                          </a:solidFill>
                          <a:effectLst/>
                          <a:latin typeface="Calibri" panose="020F0502020204030204" pitchFamily="34" charset="0"/>
                        </a:rPr>
                        <a:t>2</a:t>
                      </a:r>
                      <a:endParaRPr lang="en-GB" sz="1800" b="0" i="0" dirty="0">
                        <a:solidFill>
                          <a:srgbClr val="000000"/>
                        </a:solidFill>
                        <a:effectLst/>
                      </a:endParaRP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E7E7E7"/>
                    </a:solidFill>
                  </a:tcPr>
                </a:tc>
                <a:extLst>
                  <a:ext uri="{0D108BD9-81ED-4DB2-BD59-A6C34878D82A}">
                    <a16:rowId xmlns:a16="http://schemas.microsoft.com/office/drawing/2014/main" val="2453598173"/>
                  </a:ext>
                </a:extLst>
              </a:tr>
              <a:tr h="370760">
                <a:tc>
                  <a:txBody>
                    <a:bodyPr/>
                    <a:lstStyle/>
                    <a:p>
                      <a:pPr marL="0" algn="l" defTabSz="914400" rtl="0" eaLnBrk="1" fontAlgn="base" latinLnBrk="0" hangingPunct="1"/>
                      <a:r>
                        <a:rPr lang="en-GB" sz="1800" b="0" i="0" kern="1200" dirty="0">
                          <a:solidFill>
                            <a:srgbClr val="000000"/>
                          </a:solidFill>
                          <a:effectLst/>
                          <a:latin typeface="Calibri" panose="020F0502020204030204" pitchFamily="34" charset="0"/>
                          <a:ea typeface="+mn-ea"/>
                          <a:cs typeface="+mn-cs"/>
                        </a:rPr>
                        <a:t>Unknown / Not yet asked​</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tc>
                  <a:txBody>
                    <a:bodyPr/>
                    <a:lstStyle/>
                    <a:p>
                      <a:pPr marL="0" algn="l" defTabSz="914400" rtl="0" eaLnBrk="1" fontAlgn="base" latinLnBrk="0" hangingPunct="1"/>
                      <a:r>
                        <a:rPr lang="en-GB" sz="1800" b="0" i="0" kern="1200" dirty="0">
                          <a:solidFill>
                            <a:srgbClr val="000000"/>
                          </a:solidFill>
                          <a:effectLst/>
                          <a:latin typeface="Calibri" panose="020F0502020204030204" pitchFamily="34" charset="0"/>
                          <a:ea typeface="+mn-ea"/>
                          <a:cs typeface="+mn-cs"/>
                        </a:rPr>
                        <a:t>62</a:t>
                      </a:r>
                    </a:p>
                  </a:txBody>
                  <a:tcPr>
                    <a:lnL w="8230" cap="flat" cmpd="sng" algn="ctr">
                      <a:solidFill>
                        <a:srgbClr val="FFFFFF"/>
                      </a:solidFill>
                      <a:prstDash val="solid"/>
                      <a:round/>
                      <a:headEnd type="none" w="med" len="med"/>
                      <a:tailEnd type="none" w="med" len="med"/>
                    </a:lnL>
                    <a:lnR w="8230" cap="flat" cmpd="sng" algn="ctr">
                      <a:solidFill>
                        <a:srgbClr val="FFFFFF"/>
                      </a:solidFill>
                      <a:prstDash val="solid"/>
                      <a:round/>
                      <a:headEnd type="none" w="med" len="med"/>
                      <a:tailEnd type="none" w="med" len="med"/>
                    </a:lnR>
                    <a:lnT w="8230" cap="flat" cmpd="sng" algn="ctr">
                      <a:solidFill>
                        <a:srgbClr val="FFFFFF"/>
                      </a:solidFill>
                      <a:prstDash val="solid"/>
                      <a:round/>
                      <a:headEnd type="none" w="med" len="med"/>
                      <a:tailEnd type="none" w="med" len="med"/>
                    </a:lnT>
                    <a:lnB w="8230" cap="flat" cmpd="sng" algn="ctr">
                      <a:solidFill>
                        <a:srgbClr val="FFFFFF"/>
                      </a:solidFill>
                      <a:prstDash val="solid"/>
                      <a:round/>
                      <a:headEnd type="none" w="med" len="med"/>
                      <a:tailEnd type="none" w="med" len="med"/>
                    </a:lnB>
                    <a:solidFill>
                      <a:srgbClr val="CBCBCB"/>
                    </a:solidFill>
                  </a:tcPr>
                </a:tc>
                <a:extLst>
                  <a:ext uri="{0D108BD9-81ED-4DB2-BD59-A6C34878D82A}">
                    <a16:rowId xmlns:a16="http://schemas.microsoft.com/office/drawing/2014/main" val="2523311311"/>
                  </a:ext>
                </a:extLst>
              </a:tr>
            </a:tbl>
          </a:graphicData>
        </a:graphic>
      </p:graphicFrame>
      <p:sp>
        <p:nvSpPr>
          <p:cNvPr id="9" name="Rectangle 2"/>
          <p:cNvSpPr>
            <a:spLocks noChangeArrowheads="1"/>
          </p:cNvSpPr>
          <p:nvPr/>
        </p:nvSpPr>
        <p:spPr bwMode="auto">
          <a:xfrm>
            <a:off x="3038807" y="805630"/>
            <a:ext cx="1666337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01100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39905"/>
            <a:ext cx="9966181" cy="1545054"/>
          </a:xfrm>
        </p:spPr>
        <p:txBody>
          <a:bodyPr>
            <a:normAutofit/>
          </a:bodyPr>
          <a:lstStyle/>
          <a:p>
            <a:pPr>
              <a:lnSpc>
                <a:spcPts val="5000"/>
              </a:lnSpc>
              <a:spcBef>
                <a:spcPts val="0"/>
              </a:spcBef>
            </a:pPr>
            <a:r>
              <a:rPr lang="en-US" dirty="0">
                <a:latin typeface="Arial"/>
                <a:cs typeface="Arial"/>
              </a:rPr>
              <a:t>Commissioning Priority 1:</a:t>
            </a:r>
            <a:br>
              <a:rPr lang="en-US" dirty="0">
                <a:latin typeface="Arial"/>
                <a:cs typeface="Arial"/>
              </a:rPr>
            </a:br>
            <a:r>
              <a:rPr lang="en-US" sz="3200" dirty="0">
                <a:latin typeface="Arial"/>
                <a:cs typeface="Arial"/>
              </a:rPr>
              <a:t>Increase in-borough capacity</a:t>
            </a:r>
          </a:p>
        </p:txBody>
      </p:sp>
      <p:sp>
        <p:nvSpPr>
          <p:cNvPr id="6" name="TextBox 5"/>
          <p:cNvSpPr txBox="1"/>
          <p:nvPr/>
        </p:nvSpPr>
        <p:spPr>
          <a:xfrm>
            <a:off x="470262" y="1654628"/>
            <a:ext cx="6473463" cy="4770537"/>
          </a:xfrm>
          <a:prstGeom prst="rect">
            <a:avLst/>
          </a:prstGeom>
          <a:noFill/>
        </p:spPr>
        <p:txBody>
          <a:bodyPr wrap="square" rtlCol="0">
            <a:spAutoFit/>
          </a:bodyPr>
          <a:lstStyle/>
          <a:p>
            <a:pPr fontAlgn="base"/>
            <a:r>
              <a:rPr lang="en-GB" sz="2000" dirty="0"/>
              <a:t>Based on projected demographic growth and current placement trends, it is anticipated the Council will require significantly more beds in the next </a:t>
            </a:r>
            <a:r>
              <a:rPr lang="en-GB" sz="2000"/>
              <a:t>10-15 years.</a:t>
            </a:r>
            <a:r>
              <a:rPr lang="en-US" sz="2000" dirty="0"/>
              <a:t>​</a:t>
            </a:r>
          </a:p>
          <a:p>
            <a:pPr fontAlgn="base"/>
            <a:r>
              <a:rPr lang="en-GB" sz="2000" dirty="0"/>
              <a:t>​</a:t>
            </a:r>
          </a:p>
          <a:p>
            <a:pPr fontAlgn="base"/>
            <a:r>
              <a:rPr lang="en-GB" sz="2000" dirty="0"/>
              <a:t>We would like to work in partnership with local Providers to:</a:t>
            </a:r>
            <a:r>
              <a:rPr lang="en-US" sz="2000" dirty="0"/>
              <a:t>​</a:t>
            </a:r>
          </a:p>
          <a:p>
            <a:pPr fontAlgn="base"/>
            <a:r>
              <a:rPr lang="en-GB" sz="2000" dirty="0"/>
              <a:t>​</a:t>
            </a:r>
          </a:p>
          <a:p>
            <a:pPr marL="342900" indent="-342900" fontAlgn="base">
              <a:buFont typeface="Arial" panose="020B0604020202020204" pitchFamily="34" charset="0"/>
              <a:buChar char="•"/>
            </a:pPr>
            <a:r>
              <a:rPr lang="en-GB" sz="2000" dirty="0"/>
              <a:t>Open vacant floors and units by giving certainty and assurance via new procurement arrangements and assisting with quality and workforce issues</a:t>
            </a:r>
            <a:r>
              <a:rPr lang="en-US" sz="2000" dirty="0"/>
              <a:t>​</a:t>
            </a:r>
          </a:p>
          <a:p>
            <a:pPr marL="342900" indent="-342900" fontAlgn="base">
              <a:buFont typeface="Arial" panose="020B0604020202020204" pitchFamily="34" charset="0"/>
              <a:buChar char="•"/>
            </a:pPr>
            <a:endParaRPr lang="en-GB" sz="1200" dirty="0"/>
          </a:p>
          <a:p>
            <a:pPr marL="342900" indent="-342900" fontAlgn="base">
              <a:buFont typeface="Arial" panose="020B0604020202020204" pitchFamily="34" charset="0"/>
              <a:buChar char="•"/>
            </a:pPr>
            <a:r>
              <a:rPr lang="en-GB" sz="2000" dirty="0"/>
              <a:t>Review our published rates so that we pay the most sustainable market price that we can</a:t>
            </a:r>
            <a:r>
              <a:rPr lang="en-US" sz="2000" dirty="0"/>
              <a:t>​</a:t>
            </a:r>
          </a:p>
          <a:p>
            <a:pPr fontAlgn="base"/>
            <a:endParaRPr lang="en-GB" sz="1200" dirty="0"/>
          </a:p>
          <a:p>
            <a:pPr marL="342900" indent="-342900" fontAlgn="base">
              <a:buFont typeface="Arial" panose="020B0604020202020204" pitchFamily="34" charset="0"/>
              <a:buChar char="•"/>
            </a:pPr>
            <a:r>
              <a:rPr lang="en-GB" sz="2000" dirty="0"/>
              <a:t>Develop capacity in the areas that meet our resident needs and increasing demand</a:t>
            </a:r>
          </a:p>
          <a:p>
            <a:endParaRPr lang="en-GB" sz="2000" dirty="0"/>
          </a:p>
        </p:txBody>
      </p:sp>
      <p:sp>
        <p:nvSpPr>
          <p:cNvPr id="3" name="AutoShape 2" descr="data:image/jpg;base64,/9j/4AAQSkZJRgABAQEAeAB4AAD/2wBDAAUDBAQEAwUEBAQFBQUGBwwIBwcHBw8LCwkMEQ8SEhEPERETFhwXExQaFRERGCEYGh0dHx8fExciJCIeJBweHx7/2wBDAQUFBQcGBw4ICA4eFBEUHh4eHh4eHh4eHh4eHh4eHh4eHh4eHh4eHh4eHh4eHh4eHh4eHh4eHh4eHh4eHh4eHh7/wAARCAGiAlY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mP2XfgN4V+MvgbVfF/jDWvEi6mutS2rNa3MQEgEUMm5vMicliZGyc4xjjufWf+GKvhZ/0H/Gf/gZbf/I9H/BOP/kiOs/9jJP/AOk1tX0zQB8zf8MVfCz/AKD/AIz/APAy2/8Akej/AIYq+Fn/AEH/ABn/AOBlt/8AI9fTNFAHzN/wxV8LP+g/4z/8DLb/AOR6P+GKvhZ/0H/Gf/gZbf8AyPX0zRQB8zf8MVfCz/oP+M//AAMtv/kej/hir4Wf9B/xn/4GW3/yPX0zRQB8zf8ADFXws/6D/jP/AMDLb/5Ho/4Yq+Fn/Qf8Z/8AgZbf/I9fTNFAHzN/wxV8LP8AoP8AjP8A8DLb/wCR6P8Ahir4Wf8AQf8AGf8A4GW3/wAj19M0UAfM3/DFXws/6D/jP/wMtv8A5Ho/4Yq+Fn/Qf8Z/+Blt/wDI9fTNFAHzN/wxV8LP+g/4z/8AAy2/+R6P+GKvhZ/0H/Gf/gZbf/I9fTNFAHzN/wAMVfCz/oP+M/8AwMtv/kej/hir4Wf9B/xn/wCBlt/8j19M0UAfM3/DFXws/wCg/wCM/wDwMtv/AJHo/wCGKvhZ/wBB/wAZ/wDgZbf/ACPX0zRQB8zf8MVfCz/oP+M//Ay2/wDkej/hir4Wf9B/xn/4GW3/AMj19M0UAfM3/DFXws/6D/jP/wADLb/5Ho/4Yq+Fn/Qf8Z/+Blt/8j19M0UAfM3/AAxV8LP+g/4z/wDAy2/+R6P+GKvhZ/0H/Gf/AIGW3/yPX0zRQB8zf8MVfCz/AKD/AIz/APAy2/8Akej/AIYq+Fn/AEH/ABn/AOBlt/8AI9fTNFAHzN/wxV8LP+g/4z/8DLb/AOR6P+GKvhZ/0H/Gf/gZbf8AyPX0zRQB8zf8MVfCz/oP+M//AAMtv/kej/hir4Wf9B/xn/4GW3/yPX0zRQB8zf8ADFXws/6D/jP/AMDLb/5Ho/4Yq+Fn/Qf8Z/8AgZbf/I9fTNFAHzN/wxV8LP8AoP8AjP8A8DLb/wCR6P8Ahir4Wf8AQf8AGf8A4GW3/wAj19M0UAfM3/DFXws/6D/jP/wMtv8A5Ho/4Yq+Fn/Qf8Z/+Blt/wDI9fTNFAHzN/wxV8LP+g/4z/8AAy2/+R6P+GKvhZ/0H/Gf/gZbf/I9fTNFAHzN/wAMVfCz/oP+M/8AwMtv/kej/hir4Wf9B/xn/wCBlt/8j19M0UAfM3/DFXws/wCg/wCM/wDwMtv/AJHo/wCGKvhZ/wBB/wAZ/wDgZbf/ACPX0zRQB8zf8MVfCz/oP+M//Ay2/wDkej/hir4Wf9B/xn/4GW3/AMj19M0UAfM3/DFXws/6D/jP/wADLb/5Ho/4Yq+Fn/Qf8Z/+Blt/8j19M0UAfM3/AAxV8LP+g/4z/wDAy2/+R6P+GKvhZ/0H/Gf/AIGW3/yPX0zRQB8zf8MVfCz/AKD/AIz/APAy2/8Akej/AIYq+Fn/AEH/ABn/AOBlt/8AI9fTNFAHzN/wxV8LP+g/4z/8DLb/AOR6P+GKvhZ/0H/Gf/gZbf8AyPX0zRQB8zf8MVfCz/oP+M//AAMtv/kej/hir4Wf9B/xn/4GW3/yPX0zRQB8zf8ADFXws/6D/jP/AMDLb/5Ho/4Yq+Fn/Qf8Z/8AgZbf/I9fTNFAHzN/wxV8LP8AoP8AjP8A8DLb/wCR6P8Ahir4Wf8AQf8AGf8A4GW3/wAj19M0UAfM3/DFXws/6D/jP/wMtv8A5Ho/4Yq+Fn/Qf8Z/+Blt/wDI9fTNFAHzN/wxV8LP+g/4z/8AAy2/+R6P+GKvhZ/0H/Gf/gZbf/I9fTNFAHzN/wAMVfCz/oP+M/8AwMtv/kej/hir4Wf9B/xn/wCBlt/8j19M0UAfM3/DFXws/wCg/wCM/wDwMtv/AJHo/wCGKvhZ/wBB/wAZ/wDgZbf/ACPX0zRQB8zf8MVfCz/oP+M//Ay2/wDkej/hir4Wf9B/xn/4GW3/AMj19M0UAfM3/DFXws/6D/jP/wADLb/5Ho/4Yq+Fn/Qf8Z/+Blt/8j19M0UAfM3/AAxV8LP+g/4z/wDAy2/+R6P+GKvhZ/0H/Gf/AIGW3/yPX0zRQB+av7S/ge1+B3xMstE8D65r0UV5o0d1LNNdhZSWmlQruiVPlxEpwQecnPTBXWf8FG/+S36N/wBi3B/6U3NFAHsv/BOP/kiOs/8AYyT/APpNbV9M18zf8E4/+SI6z/2Mk/8A6TW1fTNABRRRQAUUUUAFFFFABRRRQAlebeJ/igNF1y50xdCkm8h9pd5/LLH1A2nj0Oea9Jox7CtaM6cJXnHmXa9jGtCclaErP7zyVfjIC4B8OkDPOLzJ/AbOau/Fn4kXXhbSdKk0uwButRj81TcqcRLgHBAIy3OMZ4969Mxz0FYXjHwponiuzjtdZs/OETbonViroT1wR2IHI6Hj0GOqFfC+1jJ07R6q9zH2VdQa57v0OL8J/FKbUPAVxrt9pRku7S4EEiW5KxsSMhsnJUY4PXnHrgV/+FzH/oXP/J3/AO116H4Y8P6V4b0pNM0i1WC3Ulm5JZ2OMsxPJJ4/IAcACtYKPah18MpS/dXTemr0E6OIaVqln6HGfD/x0viu8uLY6XLaPCnmbhJ5iEZAwTgYPPAxyAar6zo1vJ8RtNtPt+uJb3lnd3E8Ues3aIXV4tpAEgCgb2wFwOenAx3g+mKpy6faS6pb6nJDm7t4niik3EbVcqWGM4OSi8kZGOOprjqyjKTcFZdjppRlGKU3dnJt4l137M2vRjTho8ep/YTaNDJ9pZBP9nMnmbsA78sE2HIAG7JyINI1TXNPs/Et5qmtafKsWpm3t91nMdjkRgBVEjM4+YYiUAluAwzx0i+FdDGrNqf2WUTPOLho/tMvkGUAASeTu8vfwDu25yM5zzSXHhTQ7iS+eW2nP26RJpwt3Kq+YhUrIoDAI4KKd6AHgc1BocbPrt3rlhYLfbTNZeKrW3Mi2ctp5gwrgmGUl0OHAwSc4yOCK63xJqGsw65pek6O1hG97HO0k91G8giEewghVZd2dxGCR1Bzxgy2nhXQrWLyorN9v2xL7dJcyyM06gASMzMSThRnJIOMnJJqHxN4bj1zW9Jurn/j2skn3eXPJDMruE2sjoQVI2kEgg4JHIJFAGFa+KPEmoX2k6XaDSba7nkv4bueWCWSMNayom+NAykhsngtxnqduDYPiXXjbPryLp39kJqf2E2jQyC4ZRP9nMgk37Qd+WCbDkADdk5HRWWgaRZyWElraCN7COSK2bzGJUSEF85PzFioJLZJOTnJJMB8LaGNVfU1tJPPeb7QY/tMvkGYADzDDu8vfwDu25yM5zzQBzmoeKLrS4r6O3idrifXmsYXMNxeCMCISFzEjFzgBsIm0ZIPAyabpPinxNquqxaDbxWtpd/v5jf3ulXEMc0KeUBst5HRwSZQCS5A2EjOQBtaV4b8/TL2PX4YTPeX73pW0uZB9nbAC+XKAjhgFHzAKeSOnWxL4R0aaCCGUak7QSM8M51S5Nwm4AMBN5nmBSAMruwcA4yKAMx5vEa/EOzjm1KyitP7Jaae1SCRwWDoH2sZACck4YpwMgg5yMCD4j6sumLrsmmTXOny28tx9mj0a7hNsgjaRGa5cGKQEKFJUAZcEEgc97L4f0pr2xvFt3imsIjDbGGd4wsfHyFVIDr8o4YEcdKrW/hTRIZJDHDdiGRXRrQ305tSrghl8gv5QBBPAXAzwBQBi6UuuL8RLH+3LjTriRtGnZGs4HiAJmgypV3fODjDAjOTwMZJ4g8QeJLafxFPp40lbPQkWZknikeS5HlCRkyGAjOM4bD5yMqMZO5ovhfRNHu1vbG2n+0iIwCWe6lncREg7AZGJCgqCB0GTgDJznv4Nsb3xHquqapCJku5IjGkdzKgdERRsmRSFkXcCQrbhgnjkigDLj1YWPiDxbqSTQwF49PEbTxvIAzoQAI0G92yeEGCxwMjORHpvjHWtQhj06AWi6lLq7aetzPYT28aoIBOXNvI4kB2/KFLDJ5zjiusv/Dmj3xvWubMs160TTssroxMRzGylSChU8grg55zVZfB/h5bGWyWzmCSXK3bSfa5vO88KFEol3bw+AASGBIznOTkAwdc8UeILHVV0RTbpeQWguLi5i0W7vYpS7usYCQnMWQhJLMcE4G7BNS3HiTxNe4XTbSx0yQaMmpSx6hBK7o5LgwlQyEfd+8cEYPynPG3P4U0WVLdBFeQPApRZra/nhlZSSxDyI4eTLEsdxOSSepJq8uj6eJWlMLvI9qtozyTOzNECSFJJJJyTknk55JoA5CPxpq1jF9t1i2spbe40OXWIYbVHV4hHsJiZ2YhyRIPmCpgg8HIqk3jbxPb2krtYx3cjwxujvo17YwwSGWNDE7TZ35Ehwy4I2ElSDgdwugaOr2z/YkY21k1jEHZmUQNtyhBJDA7F5IJ468nNW38JaLDE8ONRlgfYPJn1S5ljUK4ZdqPIQuCoxgDgY6EigDlvFWreKo9B8SafLqOnw31hBBcJdWtrLGDHIWGwDzSQ4KH5gxBB6CtfVdY17TNasbK+urG1s3SPzL86XNJDPK0hUxgrLi3OCgBkLAl+M4wd2/0LSr8agLy0En9oQLb3XzsPMjXdtHB4I3tyMHnrwMVpPC2kzPbmc6lMtsE2RzapcvG207lLoZCshBwcuCTgZ6CgDdooooAKKKKACiiigAooooAKKKKACiiigAooooAKKKKACiiigAooooAKKKKACiiigAooooAKKKKACiiigAooooAKKKKACiiigD4B/4KN/8AJb9G/wCxbg/9Kbmij/go3/yW/Rv+xbg/9KbmigD2X/gnH/yRHWf+xkn/APSa2r6Zr5m/4Jx/8kR1n/sZJ/8A0mtq+maACiiigAooooAKKKKACiiigArMvtd0WxnNveatYW0wGdktwqsAehIJzWn2rhdb+GeharqtxqE11qEUs7l3WORNu49xlSR+dYVnUS/dq7Im5Je6jol8T+HGYKuvaWzE4AF2hJP51znjv4gf8IvrEWnrpX2wSW4m8z7RsxlmGMbT/dznPeqo+EXh3/n+1Q/9tY//AIipPF/w3j1y7tJYNWNnFa2iWqIYPM4UnBzuHPOOlclWWMdN8sUn0MZOs46LU2PBfi+31/QbjVrqGLTYYJzE3mTgqAFU5LEAD72PwrQHijw1/wBDBpX/AIFx/wCNc7pXw7soPCs/h+/v5rmOW6+0iWJPKZTtCgYJYHoevr071V/4VD4d/wCf7VP+/kf/AMRVRni1CPupu2txp1Ulorncadqmm6kGOn39rd7PveTKr4+uDXPajr/ia28UQaJBoGkSm5jmmglfV5EzHGyAlgLc7WO8HAJHB56Zf4P8D6V4ZvZruxnu5ZZY/LJmdTgZzxhR3Aq/faVcTeMtN1pXi+z2lncwOpJ3lpGiIIGMYGw55HUde3XSc3H31Zm0HJrURvFmhJqh057txMJxbmT7PIbcTHpGZtvlh8kDaWByQMZIFVNG8ZadqA1ZpLe+tU064MJaWynHmj5QNoMYy5LYEYyx4wDkVnjw1rgt5dBzp/8AYzamb4XfnObkKZxcGPyym3O/Kh9/AwcZGKfeaD4lEOvWthcWcMd7fpeQTJdyxSOh8sSQsVQmLIRgJEJIyCACK1KLd/4shktNPudHIlWfV4tPuFubeSKSLcfmBRwrKwBBGR0IOCCK1Nc17StFkt4tQnkSW53eRFFBJLJKVxkIiKSxAIOACcAnGASOU0nwbq8FsRNLbK7a/BqZU3s9yViSNFKGWUb3bKHBOARjp0Gj4vbU08ZeHX0qO0luVhuz5dzI0aOuIsjeoYqe4O1umMc5ABem8aeHI4LCb7dLL/aAkNrHDayyyymMgOojRS4ZSeVIBGDkDBxK3ivQl1X+zmvJPN88W5k+zS+QspHERm2+WHyQNpbOSBjJArJ0LwrqFlrOk6lPPas0P2+W7WNmIEtzIj7Y8jlVIIycE4BwMkCIeG9bW2l0Jm04aM2pG+F2Z3+0hDOLgxmMptzvyoffwuDjIxQBtt4jsoLe+uL6SOOO1vfsYEAkmd3IUhQgQMXO4fKgb2J5xE/jLw+ttFMtzdO8srxLbpYTvch0wXBhCGRcAgklQAGU9CM8tBo3/CUadeahplxHOkXiCW8tHjvZII7lREIiBPCS6jJfDLnlcEEE1a0zwtrWlavDr+m6dpy35WaG6t7rWrm5EyOIsSC4kjLhh5SjZtII7gigDcXxdYv4qtdDhgu5lubMXMdzHazNGQSuBuCFcENksWABwDyamtvF3h+e6a3W+dcCQiaS3ljgkEed+yVlEb4AJO1jwCegJEVxpmsHxPp+pr9hnj+wPZ3uZHiKlmRt8Y2uDyp+UkYyOTXIxfDe5fRxoN1Cr20VtJBb3x168kKMYmjWQWjDygcMQQHwATj0oA6jSPF1rq/iqDTNP3m2ewkun+0WksEuQ8YQgSBSUIdsEAgkcHgirWqeL/D2m3s9leXzpNblftG22ldYAwBDSMqkRoQR8zEDg88HFXR9N8RSeJrbWNaTS4FgsJLQQ2k0kpLM8bb9zKvB2H5ccYHLZ4xL+x1zVNc8Y6Tpy6f9kvjFbXEk8jrJAHt0BdQFIkO0nCkpggckHgA6KDxCY9d162vikdnpqWzRtHGzSOZVJxgZLEkAAKMknABJFSf8JdoP9lnUPtU4i+0/ZfLNnMJzN18sQlPMLY5xtzjnpzWRqPhjWvO1uXS76KE3osli/fvGzpDxIjSKC0ZYEgOmSM5GCKoaZ4O16xA1CFrFr+LWDqENvPfzzoyNbCBo2nkUybgMkNtPQDABwADpLrxhoNvBBM093J50byCOGwnllREO1i8aIXTDcHcBg5HUEU7VPF/h3TQn2i+eQvbC7UW1vJcEwHP70CNW+QY5boMjJGRnB1nwvrd7rC640VvNdzWiW9xbwa3d2CRbHdl2yQqTKMOQdyjkZAGSK0bDwzLaSuLaO3trb+xI9PihWd5PKcFzjcwBZRuABPJ5yBQBo6X4o0LUp5YrS/3eVCZ97xPHG8QODIjsAsiA9WQkDIyeRVVfG/hk2011Jfy20MMaTM9zaTQBo2YKJF3qN6ZIyy5AyCSAQayrzwVeX1vY2lxdQRQx+HJ9ImeMksJJBEA6ggAqPLbqQeRxycUV8FalPCVuLG2huI0jWC5fxDe3mAJoncCOZcJkRjoScgDOOaANvVvHWkWvh/UNWtY766axKLJbtZTxSAsMqSpj3BSM4cjacYzWifE2lfara2H9otPcIriNdNuWaNWJCmQCPMQJBwX29CegNZniTw1qGpN4ka3mtlOpWEFvb+YWADxmQnfgHAJccjJ68cDLNZ0fXtQ1Sx1CGx0/Tr1FiE97b6rNvCh9zxmMQhZ0xkDeRguSADyQDZ1rVZLTWNH0y3RGm1CdwxcHCRIhZ2GO+doGe7Z5xiql1438M2t09vNqDqyTvbO4tZTGsy5zEXClQ5xwpOWyMA5GY/EkbQ+M/DGpn/Uhrmyc9lMqBkJ9MmID6sB3qL/hGr77EIfNttw1/wDtL7xx5Xnb8dPvY7dM9+9AF1vFGnTWdtdWUqsst+liy3McsEiSE4KlDGWDYwQGCggg5AINJpHjDw9q97FaaffSSvMrGFzaypHLt+8qyMoRmHdQSRg5AwaypvCmoyX13OJrULL4ig1Rcs2REkUaEfd+/lDgdMY5FWNJ8N31rZeFYJJbYtpEjtcFWOGDQyINuRzy4644B+lAG1Dr2lTw6fLFdBk1EkWrbGAkIUseo4wFJ5x0pND13T9ZV2083ckaAMJZLOaKKQHOCjuoWQHGcqSMYPQiuZ0fw34jtrjQ7a4/sk6foks3lss0hluVaOREJBQBCN4yAXBySCMYOh4K0XVNKvLtriG30+wkRFg0+21CW6ijcFizJ5iJ5QwQAijaMZAFAGla+JNHutXfS7e4lkuEkaFmFtJ5JkUZZBLt8suADlQxIwcjg4lg1zSriLTpYrrcmoki0PlsPMIUseo44UnnHT1rM8L6Xrmjzy6ay6bJpP2ue4juBI/2hhK7SbDHtCghnPz7zkKPlBORmaL4b8RW13oVtctpY07RZpdkkcsjTXCNHIikqUAQjeMgFgckgjGCAaEXj7wrJYR6hHf3DWk0qwwTCxnKzSMGISM7Pnb5GGFyQRtIBIBtXfi/QrSZIri4ukJjjkcmxnKwK/3TMQmIc9cSFSBycCsnTfCuo23h3whp0k1qZdFukmuCrMVcCKRCEO3JOXHUDgGquveDLq41zVLmG1TULTVWVp4n1+7sAuI1jZCkKskgIUHJAPJByMUAb+o+MPD2nahNp91eyLcQMguAlrLIsG8AoZGVSEU5GGYgdeeDg8LeJrbXrvUreG0vYGsrloczWs0auAFOcuigHJPyZJAAPQiqOq+GL2507xVa28lun9rRolsGdvkxCqfOcEjkHpnj8qv+G9N1LTdU1gXCWjWV3dm6gkSVvNyURSjIUAABUkEMc56CgB+q+KtC0u9ezvbyRJIghnZLaWSO3DfdMsiqUiB65cjjnpzVm51zS7aHUZZrrammgNdnYx8sFQ4PA54IPGfzrn9W8P6603iCx046a+na8d009xM4mtS0SxPtjCFZBtRSAWTkkHI5qv4j8L+IJo9bsNHbTDZ6vbxo013NIJIWSPYQEVSHBCr8xYEEk4bABANvTPFFtfeKtR0BLS9SSzVGEzWswR8hs/MUCgDAwckNk4zg1Y1vxJpOjTrBfTXBmaMy+VbWstw6xg4LssSsVXPGSAM8ZqmNFvj4o1OaQRNpepWsMcjx3csNxE8e8YXYBwQw5DqRg8GqraDrGi61JfeHFt72K5tEtpk1TUZy8ZR3ZHEhWRnH71gVJGMDB7AATUfFUkni/RtG0mRHtby3N09yLCe5SVNyBQjoQighifMJIGBkcjN3xN4kj0PW9Jtbn/j2vUn3eXBJNMzoE2qiICWJ3EkAE4BPABNQaJ4Xl0u90hRcrLbWOjyWDsCUkd2eI7gB90YQ98jIA9ahv/Deo2Gp6ZfeHWS5+xifzYtU1G5kMnmBBhZH8xkA2Z6EcYxySADSfxZoS6daX63ks0d4WW3SC2llmcrneBEimQFSCGBX5SMHBqOfxl4dhgsJft0kv9oBzaRwWssskpjIDrsRSwZSeVIBGDkDBxkWfhnXdKmsNXsP7OutSDXhu7ea4kihxcyiVhG4RiCjIoBKfMMkgHAqfRvC9/Z63pOpTT2zND9vlu1TIAkuZEcLGCOVXaRk4J4OOSAAareK9CXVf7Oa8k83zxbmT7NL5CykcRGbb5YfJA2ls5IGMkCrR13SxAbg3X7sXgsSfLb/AF5cIF6Z+8QM9O+cc1zQ8Na4LeXQc6f/AGM2pm+F35zm5CmcXBj8sptzvyoffwMHGRim3XhzxEblrKBtL/sw60mp+c8snnMvmrI0WwJtBBDYbccgAEDJIANr/hLtDOsppKTXj3UkzQIY7CdomkXO5RKEKErg5+bjBzjBql4L8aWGu2lhBNNt1K5iZiqW0qwsy/eVJCCjMO6hiRg5AwccX4PvVXxhbpNeJej+07wwaeL6MXFk8ryFpXtVhDoACQS8rAB84BIA7TSvDd9aWXhWCSW3LaRI7XBVjhg0MiDbkc8uOuOM/SgCDX/Fk+meM4tLkuNPgtQsTNFMpE86P5m+SNtwAWMIC2VPGckcVduNa1VPCN94iW2jRI1NzbW8kTCQ26gE7xuHzsoYgcbdwBBIOdDXdNuNUuLW1kaIaWrGS7j53TkY2RkYxszknnJ2gYIJriRot94V8LeI7y7hsvMuLEW0a2kjM17OWkCyyAquJXMqKRljx948AAHpMMiTRJLG25HUMp9QRkGpKq6Xbmz0y1tC2TBCkZPrtAH9KtUAFFFFABRRRQAUUUUAFFFFAHwD/wAFG/8Akt+jf9i3B/6U3NFH/BRv/kt+jf8AYtwf+lNzRQB7L/wTj/5IjrP/AGMk/wD6TW1fTNfM3/BOP/kiOs/9jJP/AOk1tX0zQAUUUUAFFFFABRRRQAUUUUAFFFfLvxYf9r1/iDqv/CDxWsfhwTEaf9nOnENF2LfaD5m/HXtnOOOSAfUVFfGf/Gdn+f7Fo/4zs/z/AGLQB9mUV8Z/8Z2f5/sWj/jOz/P9i0AfZlZura5oujtEuravp+nmcnyhdXKRb8Yzt3EZ6jp6181/C1/2wU8faR/wmkNtL4ea5RdR886bhYSRuZfs5D7wM4xkZxkYr2q31XRtE8W+JR4nvbOxmvJYmtXu3Cie1EKAIhbhsP5uUGSC2cfMCQDvKK8x8V+IoNJs/FlidUlsbh7WKTSbYM0cgjMAGYUGCAGVskABcEnGCaXWftby/EHUv7W1VJNMtmFjFHeyJFAxslYsEUgEknIzkAjIAJJIB6bRXlviX7ZpFnoETalP/Zt1FJPfXWpa/cWYe42JtU3CBjGCC5EahEJBxjGDY0yO/wBTbwxYXviCSe2mjvWaXS9Vd0njRk8pWnUI7lQQC4wSQcnk5APQ5biCKaKGSeNJZiREjMAzkDJAB5OACTjtRJc28VxDbyXESTTE+VGzgNJgZO0Hk4HJx0FeWqLORvB99rmq3qLDqF7ZC5k1OWHOwzLGHYMAXOwAk8t0JIOK6/xR/wAj34R/37z/ANEUAdVVWa+tYb+3sJJdtzcq7QrtPzBMbjkDAxuHUjOeK888KfbrePwlqX9q6pd3WqGaO5W6vZGicCF3UbCSqkFFAYLkjOSSTmXxbcMdf0B/F08WhQYu1eWx1KXZtxFjfP5cbRAtxkEZIA3HcQQD0iivKrXUj9l0ZPEOuXln4dmkvvJv3v3tzcBZQLUSTgq2DFvYEsN+0Ek936b9u1TVPDenXWr6x/Z0w1NkaO8khku4I5Yxbs7oQ5+Ugh8gsMEkhiCAepUV5Z/aLPeysdcvR4tTWvJXTFvXx9nE4AH2bOwxm3O8yFSRktuyBixd+IhA0mjyavKurjxNGn2YSsZlt2uUIyAciIowAJwp3AZyQKAPS6q6bfWupWEN9ZS+bbzLujfaRuHrggEfjXmHh6/bVfiDHbT6lewXtvqF49xFJrgRJolZxDGlokxIIGwndGAQpJLZ5s+B7eXToPBl3DqGoudQMsNxFLdO0JQQu6hY87FIKDBABPOSSSSAei6nf2Om2b3mo3tvZWyY3zXEojRcnAyx4HJApdPvrLUbOO90+8gu7aQHy5oJBIj84OGHB5B6Vy/jC5tdN8ZaBqmsyRQ6RDDcILiY4igum8sIzk8JlBKoY92IyCRnG8b+INGmgtE0u6jFvefaJVu4tWk063mlXYvyzRIWmlJPCDIbDZyVAAB6XRXkkOs2t3/Y7+KvE1/plvP4btrlmS+e0R7ht+WLoQd+M4TI3YOQ20YoeLfEerW/hu0W/nuLTXLfRYrsGbVZbJnmIYkxwxoftDgoC6PhVBAwAWNAHtVU7fUtPuBA1vf2souGZYSkysJCudwXB5Iwc46YOelcZa3lnN441CHW9cvrTUo7yBdMsUu3jWW3MaHKwg7ZQXMoZypKgHldoIwrRrS5tfBOq69qt7Hm8u4WuJNSmhUnMuwEhwMkgAZ5IG3kcUAeuUV55ot3qUnjBfCUt7fMdJupr6aYu2ZrZ+beNmP3hmRgQTz5HPUV6HQAUUUUAFFFFABRRRQAUUUUAFFFFABRRRQAUUUUAFFFFABRRRQAUUUUAFFFFABRRRQAUUUUAFFFFABRRRQAUUUUAFFFFAHwD/wUb/5Lfo3/AGLcH/pTc0Uf8FG/+S36N/2LcH/pTc0UAey/8E4/+SI6z/2Mk/8A6TW1fTNfM3/BOP8A5IjrP/YyT/8ApNbV9M0AFFFFABRRRQAUUUUAFFFFABRRXy78Wf2uIvAvxB1XwpH8PLq+/s2YwtcXGpfZTIR1ZU8p/kPUHPIIOBQB9RUV4Z+zf+0HD8Ytb1PSf+EQutFlsbYXHmi7FzCy7gu0tsTaxJyBg5AJzxXIfFn9riLwL8QdV8KR/Dy6vv7NmMLXFxqX2UyEdWVPKf5D1BzyCDgUAfUVFeGfs3/tBw/GLW9T0n/hELrRZbG2Fx5ouxcwsu4LtLbE2sScgYOQCc8VyHxZ/a4i8C/EHVfCkfw8ur7+zZjC1xcal9lMhHVlTyn+Q9Qc8gg4FAH1FRXhn7N/7QcPxi1vU9J/4RC60WWxthceaLsXMLLuC7S2xNrEnIGDkAnPFegW9s3iXxDr0d9qGp28Wm3KWltBZ3ktttBhSQyt5bAuSXIG7IAQYHJJAOzorkNU8RX+n6f4pdFhmfRY0MDSqcyEwq5L4IBJJPQDiqeqeJPEUVz4smthpaWOgQM6JJBI8s7/AGUSgEhwFAYjJAJIOMKRkgHd0VwGo+J/EFhHpNpcvZ/btSjkuzLa6Rc3cdtEoT5DHE5dzucDflBjsDgGW28ReJtQXRLW2tbSwvL4XQnkvrOdQohZQJEhJR8ODkKxBAYcnHIB3VFedR6t4m1W/wDCs0OoWNmZbi6gu4hbSPHK8IkViAJR8p2ZAOSpIJJxg7/iK5uIfGnhiCOeWOGd7oSxq5CyYhJG4dDg8jPQ0AdNRXB+HvEviKc6Fe6oNLNlrAlVYLWCXzYmSNnDbyxDAhDlQoIJABbGSms6jd6v4q8PyaButZtl4hk1PT54ggAiJIicRs/UAYIHJOTgggHe0Vwun+Jte1SSy0i1XTrXU2a8F1cyQSSQAW0wiJSMMpJcspAL/KMjLEcxQeKPEl9f6TpVouk213O9/DdzywySxhraRE3xoHUkNk/KWyM9TtIYA7+iuHPiXXjbPryLp39kJqf2E2jQyC4ZRP8AZzIJN+0Hflgmw5AA3ZORabxJfjTHuvKt9414acBtOPKNwIs9fvYOc9M9scUAWLDwfa2lzb/8TTUpbG2uWurexdovJilLM2dwQSNguxAZyOec4FdNXnmmeMNU1XxfDpllqWiNF9uuobmxS3eS6tooSy+Y7iUAByBglABvAG7BzH8PdR1yy07wva3R09tN1FZIIo4on86IojOrtIWwwIRsgIMZAycEkA9HorlfErzX3izSvDzXd1aWVxa3F1MbeZopJmjaILGJFIZR+8LHaQTtAzjINbxFfXHhmyt9O0zVHaZxLNGLy1utUm2DHyhYj5mwFhmR2OMgc5GADpE02Bdck1dXl897ZbYrkbdoYsDjGc5Y98YxxV+uFsfEXiPXXsU0caVZ/adFg1J3u4ZJtryFh5YVXXIOBznIx0OeM/WfiDeR+G7TWbL7Mj/2al/cWf8AZ9zduQQSVMkeFgHysA7gg8nACnIB6VRXLWGqa7qniDUEsG02HTdOu0tZY5onaaYmNHdg4YBABIAAUbJU5IBBHN6XqHiC+PhCez1K3tIrq4vFnikjnn3lPN6s0wJGAMA5wcEcALQB3dlpVva6zqGrK8r3N8Ilk3kEIkYIVFwAQMljyTyx5xgDSrjdM8TandajaaO8NoupLqFzFfqA21LeIZEijJILCSDGSQN59Kg8U6x/Z3i68vpo2mh0TQJL5YQT87u5H4ECIjOOA59TQB3NFcRe694k0Yyx6sdJupJdLub23NrBJEIpIQpKNudi6neMMNn3TxyMRXHivW9FUXOuw6fcQT6TcalFHZI6vCYQhMTMzEOCJAA4Ccg/LyMAHeUV55YeL/EH2e+ku7Tz/L0uW8SX+xLyyjglQAiJzMcSg54KlT8h45GNfw5q+vSa5b2GtHTXW9043sItInQwEOgKMzMd/wDrFwwCdDxyKAOsorznUb7XtL1nxnq2ltpv2WwEVzNFcRuzzhLZCUUqwEfAOGIfJI4AHJrPjfVl1TUI9Js5ZItPEY+z/wBi3dy925jWQoJovkhOHUDcGOTkgDGQD0aivNNW1TW9asbLUibGLST4hgt0tmgdblBHdhN7OWIJLofk2DAIO4kYO1p+oX2razqWg64ba1hlWeOOwk0+QPNECF3rcFzHKCrAlVTK7wDjHIB2NFYXgG6nvPBulT3L75xbiOR/77JlCfxIz+NbtABRRRQAUUUUAFFFFABRRRQAUUUUAFFFFABRRRQAUUUUAFFFFABRRRQAUUUUAFFFFAHwD/wUb/5Lfo3/AGLcH/pTc0Uf8FG/+S36N/2LcH/pTc0UAey/8E4/+SI6z/2Mk/8A6TW1fTNfM3/BOP8A5IjrP/YyT/8ApNbV9M0AFFFFABRRRQAUUUUAFFFFABRRRQAUUUUAFFFFABWJq/hfRtUvje3MNzHcNGIpJLW8mtzKgJwr+U67wMnAbOMnHU1t0UAc9q3g3w3qkzSXmns4eJYZIo7iWOKRUBCbo0YIxXPBIJGBgjAxdl0HSZY9Ujktcrqy7b0eY370eWI8dePkAHGOmevNalFAGVqWg6ZqNtbQ3EU6/ZRiCS3uZIJYxjBAkjYOAQBkZwcDOada6NY28tnIq3EktmsiQSz3MszgPgsCzsS2cDqTjHGK06KAMSXwzoslvaQ/Zpo1tLl7mBobmWNkkcsXIZWDEEu2QTgg4xjir91p1nc31pfTQ7rmzLmB9xGzeu1uAcHI45zjtVyigDLg0TS7aLToobXamnEm0G9j5ZKlCeTzwxHOevrTdd0DStbkt5dQglaa13G3liuJIZIi2MlXjYEEgAZBzgkdCQdaigDCuPCuhzWFlZfZZoY7Elrd7e6lhmjJBDHzUYOS2SWyTuJycnmrFpoOkWktjNbWaxvYRyR25Dt8okILk8/MWKgknJJyc5Jzq0UAYa+FdDGrNqf2SUTNOLho/tMvkGUAASeTu8vfwDu25yM5zzUdx4R8Pz6r/aMtlI0/2lLoD7TKI1mUjEojDbA/ygFgASMgkgkHoKKAOC0Pwv4hstahme6jjhjvJZ5biPVLhlnRmc7PsZUQx53DJBJBGeSSa6mDRNLtotOihtdqacSbQb2PlkqUJ5PPDEc56+talFAGZrmi6drMUUd/C7GF/MhlimeGWJuQSkiEMpwSDgjIODxVCXwf4fkihje2usw7wJRfTiVw5BcSSB98gJUZDkg4HHAroqKAOOm8DabNrELtC0WnW2lx2NslvdzQzIFZsrvQglCpUEFiCQMg4BrQ1Twb4b1LK3WnsIzbratHBcSwxvEudiOiMFYLk4yDjPGK6GigDGm8N6PJrP8AaptpVusoz7LmRI5SnCM8YbY7LgYLAkYGDwMMfwvon2OxtEtZoorCZprUw3UsbxuxbcQ6sGIO5sgkgg4xityigDnNK8P/AGbxxrPiSZIBJeQQW8JTJby0BLFsjgljjAJGEXvkCe/0X7R4nh1XbDJA9jLZXkMoJEiFgyYGMHBDAg9Q59MHcooA5eXwdptroeo2elRSrcXFhJZwvdXk04iRlICKZGYomcZC4HA4OBU+geFNH0qDatmJJJLYW8glmeaNY8fNHGrkrHGT1RQAcDI4GOhooAwrPwtpNrBcW8f9ovBcQNbyQz6nczRiMjBCo8hCccAqAQOARV+LTLOO9gvFhxPb25tom3k7YyVJXGcHlF5PPHXrV6igDA1Dwj4f1DUptQurGRricobjbcyos4UAKsiKwWRQAPlYEcnjk5l1Hw3pd9fNfyC+t7hsCRrO/ntvMx0LiJ1DkDgEgnHHTitqigDnn8H+Hn1I37WLmb7SLoL9pl8pZgQfNWPdsVyRywAJyQSQTl7+H7e1lu9S00Tyaq0MiwPe3880cbvzhVdmCAkDOwDgYxjit6igDN8M6aNG8PafpQkMptLdIWkI5cgAFvxOTWlRRQAUUUUAFFFFABRRRQAUUUUAFFFFABRRRQAUUUUAFFFFABRRRQAUUUUAFFFFABRRRQB8A/8ABRv/AJLfo3/Ytwf+lNzRR/wUb/5Lfo3/AGLcH/pTc0UAey/8E4/+SI6z/wBjJP8A+k1tX0zXzN/wTj/5IjrP/YyT/wDpNbV9M0Ac3Yatqz+OLrRbyGyjtVshcweUztIQZSgLMcDkAHAHB4yetWvE8mtQ2rT6VeaXZxwxPLPLfQPKPlAIAVXTAxkliTjA4OcilFoWuL40bX31nTmgaH7MbYac4byQ5cDf5xG/J5bbg46Cs/VPD/irXrdPtms2dtbi9lmbT7mx8+OSIMBCjlJELAAbyMkEtg5A5AHR+I9e1ZdCs9KgstOvtQ0w6jctewvMkIAQCMIGQkln6kjAU5BJwI7XxPrWtpotpo8dhY3t7YS3tzJdRPNHEEZU2KoZCSXbqSMBTwSRjTv9B1i4ubHVLfWLK21m3t5LaSb+z2e3ljcqSPK80EEFFIO8gfNkHPFceEZrCLSX8P6olnd6faPZ+bdW3npNG5UsWVXTD70BBBwMkYIPABseE9UfWvDljqksKwSXEQaSNSSEcEhgCQCQCD1Fa1Z3h/TIdF0W00u3eR47aIRh3xufHVjgAZJ5OAOtaNABRVc2Vnnm1g/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PS1X+xWf8Az6W//fsf4V5n8U/iRpXhK9Ok2Gk219qQUNIGAEcIIyAcDJOMHHHBBz2rWhQqV5qFNXZnUqxpx5pM9TFFeMfDr4s6frmsQ6Truj2dlPcMEhnhUeWWPRWByRk8A5PJHA616/8AYrPH/Hpb/wDfsVWIw1XDz5KisxUq0KqvFlmiq/2Kz/59Lf8A79j/AAo+xWf/AD52/wD37H+FYGpYoqv9is/+fO3/AO/Y/wAKPsVn/wA+dv8A9+x/hQBYoqKG3ghJaKGKMkclUAyPwqWgD4B/4KN/8lv0b/sW4P8A0puaKP8Ago3/AMlv0b/sW4P/AEpuaKAPZf8AgnH/AMkR1n/sZJ//AEmtq+ma+Zv+Ccf/ACRHWf8AsZJ//Sa2r6ZoAKKKKACiiigAooooAKKKKACiiigAooooAKKKKACiiigAooooAKKKKACiiigAooooAKKKKACiiigAooooAKKKKACiiigAooooAKKKKACiiigAooooAKKKKACiiigAooooAKKKKACiiigAooooAKKKKACiiigAooprsqqWZgoA5JPQUAKKK5a88d+F7XUY7FtTSaaRwmYQXVSTgZYcda6kdKqVOUEuZWuRGpGV+V3MzXNc0nRYfN1S+htlIO0MfmbHoo5P4Cvkn4g3K3vjTVb6J5JIbm5eWJnGCUJJAx7Dj8K+oPE3gfRvEWsRalqLXReOMR+WkgVGAJPPGe56EVJeeB/Cd3pY0240Kza3ByAFIbPrvHzZ98162XY2jgnz2bb/AAOHE4etiG1okj5O8Nabe6xr1npunIzXM0wWMqM7eclj6AAEk9gCa+1V6CsHwv4P8N+GWdtF0qG1kcYaTLO5HpuYk44HGccV0ArHNMwWMmuVWS+81weFdCLuwooorzTsCiiigAooooA+Af8Ago3/AMlv0b/sW4P/AEpuaKP+Cjf/ACW/Rv8AsW4P/Sm5ooA9l/4Jx/8AJEdZ/wCxkn/9Jravpmvmb/gnH/yRHWf+xkn/APSa2r6ZoAKKKKACiiigAooooAKKKKACiiigAooooAKKKKACiiigAooooAKKKKACiiigAooooAKKKKACiiigAooooAKKKKACiiigAooooAKKKKACiiigAooooAKKKKACiiigAooooAKKKKACiiigAooooAKKKq6peJp+nXN9IjvHbxNKyqMsQoJIA9eKEruwm7Is5oz6V5BN408aeKpWt/DGlvawZ2mVQGI+sjAKPoBn3NdB4A8E6ppGrtrmtau9xePGUMasWBzj7zHk49MdecmuyeE9lC9SST7bs5IYv2krQi2u53/avLfEHhLxr4k1y5j1DVo7fSvNPkqrkrszx8gxkgYzuPXvXqXaisaNeVF80dzatQjWSUnocb4X+Hnh/RJI7gwve3aEMJZznaw7hRwOeRnJHrXZUUVFWrOq+abuVTpQpq0VYWiiioNAooooAKKKKACiiigAooooA+Af+Cjf/Jb9G/7FuD/0puaKP+Cjf/Jb9G/7FuD/ANKbmigD2X/gnH/yRHWf+xkn/wDSa2r6Zr5m/wCCcf8AyRHWf+xkn/8ASa2r6ZoA5GwF1b/E28tpNTvrmGXSluBFNIPLjJnYAKgAUYAAzjJA5JPNJ4ljk1Xxtp+gy3t9a2J0+4u2W0unt3lkDxouXQhsKHJwDgkgkHArSj8K6RHr511f7SN+ScudTuSpBJO3YZNmwE5C4wOwqrH4M0qS2db/AM+e5kup7l7mCeW2k3Sn5lBjYME2hQVzg7ASCeaAOa0O5vvEj+G9N1LU9QjifSJ7qZ7a5e3luJUkSJWLxlTgBi2BgEsCQcCjQ7m+8SP4b03UtT1COJ9Inupntrl7eW4lSRIlYvGVOAGLYGASwJBwK7LUfDOi31naWslo8Mdmhjtvsk8ls0SEAFA0TKQpAAK5wcDI4FGo+GdFvrO0tZLR4Y7NDHbfZJ5LZokIAKBomUhSAAVzg4GRwKAIvh/eXeoeDNMur2Vprh4B5krAAyEEjccAckAHoOtb9QWVtBZ2kVnawpDbwoI4o0ACooGAAB0AHFT0AV/Pl/58pz+Kf/FUfaJf+fK4/NP/AIqrFFAFf7RL/wA+Vx+af/FUfaJf+fK4/NP/AIqrFFAFf7RL/wA+Vx+af/FUfaJf+fK4/NP/AIqrFFAFf7RL/wA+Vx+af/FUfaJf+fK4/NP/AIqrFFAFf7RL/wA+Vx+af/FUfaJf+fK4/NP/AIqrFFAFf7RL/wA+Vx+af/FUfaJf+fK4/NP/AIqrFFAFf7RL/wA+Vx+af/FUfaJf+fK4/NP/AIqrFFAFf7RL/wA+Vx+af/FUfaJf+fK4/NP/AIqrFFAFf7RL/wA+Vx+af/FUfaJf+fK4/NP/AIqrFFAFf7RL/wA+Vx+af/FUfaJf+fK4/NP/AIqrFFAFf7RL/wA+Vx+af/FUfaJf+fK4/NP/AIqrFFAFf7RL/wA+Vx+af/FUfaJf+fK4/NP/AIqrFFAFf7RL/wA+Vx+af/FUfaJf+fK4/NP/AIqrFFAFf7RL/wA+Vx+af/FUfaJf+fK4/NP/AIqrFFAFf7RL/wA+Vx+af/FUfaJf+fK4/NP/AIqrFFAFf7RL/wA+Vx+af/FUfaJf+fK4/NP/AIqrFFAFf7RL/wA+Vx+af/FUfaJf+fK4/NP/AIqrFFAFf7RL/wA+Vx+af/FUfaJf+fK4/NP/AIqrFFAFf7RL/wA+Vx+af/FUfaJf+fK4/NP/AIqrFFAFf7RL/wA+Vx+af/FUfaJf+fK4/NP/AIqrFFAFf7RL/wA+Vx+af/FUfaJf+fK4/NP/AIqrFFAFf7RL/wA+Vx+af/FUefL/AM+Vx+af/FVYFRXE0UELSzSpEijJZ2AA+pNG4N2MrX/Eem6FaC61iT7HDnAaSRAWPoBuyT7AGq/hzxhoniJXOi3AvCnLoroHUepUsCB74xXzR8X9euNe8d6jK84lt7eU29ttYFRGhIBBBwQTk596w/C2rXuh6/Z6pp7stxDKCAP4xnBUjuCCQR719HTyHmw6nze81c8mWZWq8ttD7D1DVrfT7Rrq/ja2gXrJI8YA9uW61wmt/Fmxj/caJYTXs5OA0g2Ln2AyT9OPrXZ+KfD2n+JNPSx1HzfLSQSKY32kMAR6Y6E9qPD/AIY0PQ1/4lunxRPjBlI3SH1+Y5P4dK8ajKhGN5pt9uh2VY15ytB2Xcy/Aeq+J7+wmuPEGltCS4MARBGdpHIKs2Rjtnk10vnyf8+U/wCaf/FVYNFYVJqUuZK3kb04uMVFu5XSR0UKthMoHQAoMf8Aj1L9ol/58rj80/8AiqsUVBZX+0S/8+Vx+af/ABVH2iX/AJ8rj80/+KqxRQBX+0S/8+Nx+af/ABVH2iX/AJ8bj80/+KqxRQBX+0S/8+Vx+af/ABVH2iX/AJ8rj80/+KqxRQBX+0S/8+Vx+af/ABVH2iX/AJ8rj80/+KqxRQBX+0S/8+Vx+af/ABVH2iX/AJ8rj80/+KqxRQBX+0S/8+Vx+af/ABVH2iX/AJ8rj80/+KqxRQBFFK7nDW8sYxnLFT/ImpaKKAPgH/go3/yW/Rv+xbg/9Kbmij/go3/yW/Rv+xbg/wDSm5ooA9l/4Jx/8kR1n/sZJ/8A0mtq+ma+Zv8AgnH/AMkR1n/sZJ//AEmtq+maACiiigAooooAKKKKACiiigAooooAKKKKACiiigAooooAKKKKACiiigAooooAKKKKACiiigAooooAKKKKACiiigAooooAKKKKACiiigAooooAKKKKACijNZOteINF0gE6jqVtbsOdjOC5+ijk/gKai5O0UTKSirtmrQawvC/inR/Ej3C6XM8htyPM3RleDnBGeo4Nbb5KkBsHHWiUHB8slYIzjNc0StqOpWGnQ+dqF5Bap/elkCj9a5yL4ieGbjWLfTLa6lnlnkEaukR2bicAEnB5JHIBFc5D8J3ur6S61vxBcXZZjyi4dvcsxOPyrr/D/g3w7ojpNZaannr0mky7g+oJ6fhiuyUMNCL95yflsckZ4mcvhSR0VcP448CSeKNahu5NZmgto4wpg8vcM5OSvIAJyMnB6fl3NFc1KrKlLmg7M6alKNSPLI8Y8X/A+0vLdJvD+ovDdgYcXZyknvlRlT9AQeOnJLfhz8F30jWYdU8SXltdNbOHht7fcULDoWLAEgHnAHJ6nGQfaO1Hauv+1MU6bpuWjMFgqKkpWFooorgOsKKKKACiiigAooooAKKKKACiiigAooooAKKKKACiiigAooooA+Af+Cjf/Jb9G/7FuD/0puaKP+Cjf/Jb9G/7FuD/ANKbmigD2X/gnH/yRHWf+xkn/wDSa2r6Zr5m/wCCcf8AyRHWf+xkn/8ASa2r6ZoAKKKytb1zTtH8lb57lpJtxjjt7SW4kIXljsiVmAGRkkYBIGeRQBq0VhX/AIp0OzsrK8kvHlivk8y1FtbyXDyoAGLBI1ZtoBGTjAyMkZqO+8ZeG7NLeSbUt8dxbi5WSCCSZFhJwJXZFIjQn+JyBweeDgA6GimqysoZWBB6EHjFOoAKKKKACiiigAooooAKKKKACiiigAooooAKKKKACiiigAooooAKKKKACiiigAooooAKKKKACiiigAooooASsXxX4m0XwzYfbNYvkt0ORGuCXkI7Ko5PUewzzitK9u7Wzg867uYbeNeryuFX8zXy/wDHjXP7a8eSmC6W4sbeJI7coxK4KgsR2zuJGfYV35bgvrdblei6s5MVilRhdas9w8KfFLwl4i1BdPtrqa2unOIkuo9nmHtggkZPYEgnsK7fOBz0r4bid45FkjZldSCpU4IIPBHvX0pqXhTxT4sstKurnXBbW01hAbiBi4KyFAWO0YDck8kg9u1d2YZXSw042laL76nNh8dUqRfu3aOw1jxp4Z0ptl3q8HmA4KRHzGB9CFzj8cVsabeW+oWEN7aSeZBMgdHwRkH2NcTovwr8O2W175p9RkHUO2xM+yrz+ZNdzbQQ20CW9vEkMUahURAAFA6AAdK8quqCSVNtvqdlF1m26iSRi+N9J1TWdDNnpWomwnMgYyZIDKM5UkcgHg8emK5PRvhJpkTebq+oXF7ITkrH+7Un36k/XIr0yilTxVWlDlg7IJ4WnUlzSVzN0PRdL0WAwaXZRWyNjdtHLY6ZJ5P4mtMUlFYNtu7ZvGKirJC0UUUDCiiigAooooAKKKKACiiigAooooAKKKKACiiigAooooAKKKKACiiigAooooAKKKKAPgH/AIKN/wDJb9G/7FuD/wBKbmij/go3/wAlv0b/ALFuD/0puaKAPZf+Ccf/ACRHWf8AsZJ//Sa2r6Zr5m/4Jx/8kR1n/sZJ/wD0mtq+maACuF+I0U0ms6c5/teygS1uQNQ0q1luLhHbYBEVjVsIwySSp5QEFCAT3VFAHnOnfbtHuPDetanodxBCmiyWctvYWkkxtpWaJ1Xy0DsAQhBOSAQATyCcjTdO1TQdI1G0vtI1Ce41bQ4re2W3t3mCzDzgYXZMiPHmp8zELycHg167RQBU0mCS10q0tZW3SQwJGzepCgE/mKt0UUAV9t5/z3g/78n/AOKo2Xv/AD8W/wD34P8A8VViigCvsvf+fi3/AO/B/wDiqNl7/wA/Fv8A9+D/APFVYooAr7L3/n4t/wDvwf8A4qjZe/8APxb/APfg/wDxVWKKAK+y9/5+Lf8A78H/AOKo2Xv/AD8W/wD34P8A8VViigCvsvf+fi3/AO/B/wDiqNl7/wA/Fv8A9+D/APFVYooAr7L3/n4t/wDvwf8A4qjZe/8APxb/APfg/wDxVWKKAK+y9/5+Lf8A78H/AOKo2Xv/AD8W/wD34P8A8VViigCvsvf+fi3/AO/B/wDiqNl7/wA/Fv8A9+D/APFVYooAr7L3/n4t/wDvwf8A4qjZe/8APxb/APfg/wDxVWKKAK+y9/5+Lf8A78H/AOKo2Xv/AD8W/wD34P8A8VViigCvsvf+fi3/AO/B/wDiqNl7/wA/Fv8A9+D/APFVYooAr7b3/n4t/wDvwf8A4qjbe/8APe3/AO/J/wDiqsVUv9QstPi82+vLe2j/AL0sgQfmaEm3ZITaW47bef8APe3/AO/J/wDiqXZef8/Fv/35P/xVcfqfxQ8K2T7I57i+YHB+zxZA/FiAfwJrsbO4jurWK5hz5cqB1yMHBGRWk6NSmk5RtczhWhUdou43beY/4+Lf/vyf/iqxNY8VaTpO5b7XtPR16xrGXcf8BViR+VM8feHbrxLpcVnbam9jtk3P8pKyDBGCARn19KwtG+E2gWu1tQuLnUHHUE+Wh/Ac/rW1GGH5eapJ+iRlVnX5uWnH5s6Hwr4jt/EkM02mXcZELBXD2zKRkZB+90rWuIr94HRLuGNmUgOID8pPQ/e7U3SNL0/Sbb7Np1nFaxE5KxrjJ9T3J96vGsJuPO+TbzNoKXKlPc8nT4Valf3JuNc8RNM5J5VWkY/8CY8fTBqzq3wb8P32m/Z0nlguV+7d4LN9CC20j6AH3Fen9qK6f7QxGlpWt2MI4Kgr+7f1PIPC/wAD9N0rU4r7UNW/tQRMGjhe12R5HTcA5JA9MgHvkcV6uI7wD/j4g/78n/4qrFFY18TVxDUqjuzalRhSVoKxBtvf+fi3/wC/B/8AiqNl5/z8W/8A34P/AMVViisTUr7L3/n4t/8Avwf/AIqjZe/8/Fv/AN+D/wDFVYooAr7L3/n4t/8Avwf/AIqjZe/8/Fv/AN+D/wDFVYooAr7L3/n4t/8Avwf/AIqjZe/8/Fv/AN+D/wDFVYooAr7L3/n4t/8Avwf/AIqjZe/8/Fv/AN+D/wDFVYooAr7L3/n4t/8Avwf/AIqjZe/8/Fv/AN+D/wDFVYooAr7L3/n4t/8Avwf/AIqjZe/8/Fv/AN+D/wDFVYooAr7L3/n4t/8Avwf/AIqjZe/8/Fv/AN+D/wDFVYooAr7L3/n4t/8Avwf/AIqjZe/8/Fv/AN+D/wDFVYooAr7L3/n4t/8Avwf/AIqjZe/8/Fv/AN+D/wDFVYooAr7L3/n4t/8Avwf/AIqjZe/8/Fv/AN+D/wDFVYooAr7L3/n4t/8Avwf/AIqjZe/8/Fv/AN+D/wDFVYooAr7L3/n4t/8Avwf/AIqjZe/8/Fv/AN+D/wDFVYooAr7L3/n4t/8Avwf/AIqjZe/8/Fv/AN+D/wDFVYooAr7L3/n4t/8Avwf/AIqjZe/8/Fv/AN+D/wDFVYooAiiFwD+9kiYY42oVOfxJqWiigD4B/wCCjf8AyW/Rv+xbg/8ASm5oo/4KN/8AJb9G/wCxbg/9KbmigD2X/gnH/wAkR1n/ALGSf/0mtq+ma+Zv+Ccf/JEdZ/7GSf8A9JravpmgAooooAKKKKACiiigAooooAKKKKACiiigAooooAKKKKACiiigAooooAKKKKAEo7VnaxrOl6NAJdUvobVTnbvblvXA6n8BXGav8WPD9vlLC3ur5h0O3y0P4nn9K2pYarV+CLZjUxFKl8cix8XPH0fgrToFt4UudSus+TG5IVVHV2xzjOBjjPPPFeSaJ8bvFltqay6l9lvrQn54BEIyB/ssBkH65qz8Z4tS8VaVpvjWHS7mC3RGtZozlwgDFlkBwMqdxGcAZAHpnyq1t57q4jtraGSaaVgsaIpZmJOAABySTX0+XZfhnh/3iTet/I8fE4qr7T3G7dD64b4heE10yC+bVois0YkWNMvIMjOCq5wR3BqDwz8QdK8Qa8NKs7S8UlCyyyKMHHPIBJA9KwvAnwp0mx0KzbXI5rq+KBpYjLhEYknaNvJxnB5IJz2r0HS9L03TI/L0+wtrVcYPlRhc/UjrXgVlhYc0YXk+j6Ho0vrMmnKyRfNefeIfhpba34kuNVvNWuvKmIPkqo3LgYwGOeOOBjivQKK5aVadJ3g7M6KtGFVWmjmNH8B+F9LKtFpcc8o/juP3hz64PAP0ArpxxxR1paU6kpu8ncqFOFNWirBRRRUFhRRRQAUUUUAFFFFABRRRQAUUUUAFFFFABRRRQAUUUUAFFFFABRRRQAUUUUAFFFFABRRRQAUUUUAFFIelZM/iPQIJnhm1vTY5Y2Kuj3SBlYHkEE5BzUyko7sTaW5r0VjDxR4b/wCg/pX/AIGR/wCNbA6URnGWzBNPYWiiiqGFFFFABRRRQB8A/wDBRv8A5Lfo3/Ytwf8ApTc0Uf8ABRv/AJLfo3/Ytwf+lNzRQB7L/wAE4/8AkiOs/wDYyT/+k1tX0zXzN/wTj/5IjrP/AGMk/wD6TW1fTNABRRXM+M/Fdv4dks7Zn09Lm73tGb++FpAqpjcWkKtg5ZQAFJJPYAkAHTUVy994i1FZtN0/TNMsr/U7y1a7ZRflLZI12gkSiMlsl1C/IMjJOMVmnx9NdWbXmj6H9rhttOTUL8S3YieFWLYjQBWDuBG5IJUcDnngA7qiobWeO5tYbiI5jlQOh9QRkfzqagAooooAKKKKACkorO17WNN0LTn1DVbyK1tk6u56n0A6k8HgZPBoScmkkJtJXZo0teeaL8XvBeqakLEXdxasx2pJcxbI2P8AvZOPqcCvQgeK0q0alJ2nFomFSE17rFoorI8Ua9Z+HdKbUb5ZTGGChY1BZiegGSB+ZFRGLk1FbjlJRXMzWo/CvJbn4p6tqEpt/Dvh95H7Fw0rfXao4/M11Hw8uPGl1JdTeJ4Uht2A8hSiq4OeeB0H156e9dNTBVKceadl5X1OanjIVJcsE35nZZrh9c+JvhzTJpbeNri9mjYqwhT5QQcY3EgH8M13GKwofCPhuK8ku10W0M0jFizpuGSckgHgc+mKyoukm3UTfoaVlVaXs2kcPp/xI8RazqUEWj+Gg9uZAshJeTAJ5JYABfqQQK9UHTNNjjVFCoqqo6ADGBT6depCbXJHlQUac4J88rnPeKfCOj+JJ7ebUkmLwZC+XIVyCQSD7ZHbBqXSfCfhzSsGz0e1Rx0kdN7/APfTZP61uig1PtqnLy8zt2K9jT5ubl1GOquhRlBUjBBHWs7T/D+hafcm5sNF060nIIMkFqiMQfcAGtOlqFJrqaOKCiiikMKKKKACiiigAooooAKKKKACiiigAooooAKKKKACiiigAooooAKKKKACiiigAooooAKKKKACiiigAoooyPUUAFJWbf65o1g/l3uq2Vu/92WdVP5E5rRUhhuU5FSpJuyYk0xaK5rx7q2uaTpcUuhaWb+d5AjYjZ9gx12ryf5DvXEfZ/ixrn+smOnQt0+dYcf985f865q2L9nLlUW2ZTrKLtZs9bbocda+Y/GH/I26x/1/z/8Aoxq90+H/AIf1bQrO5XVtXe/lmcMAXZljwDnBbkkk89OleY+JfAXiy88R6nd2+kmSGa7lkjbz4hlS5IOCwIyCOvNedmkatalBxjr1ObFxnOCstThK+sR0H0r55Pw58ZD/AJgx/wDAiH/4qvoYdBRk1KpT5+eLV7bhgYSjzcyHUUUV7h3hRRRQAUUUUAfAP/BRv/kt+jf9i3B/6U3NFH/BRv8A5Lfo3/Ytwf8ApTc0UAey/wDBOP8A5IjrP/YyT/8ApNbV9M18zf8ABOP/AJIjrP8A2Mk//pNbV9M0AFc14l0nVJNe0/XdGisbi6toJ7V4byZokaOQochlRyCCg4xyCeRXS0UAcLY+FtY0GDQ5tHewvbvT9OksZ47mR4InDsrh1Kq5G1kwFI5B6gjmtD4M1zSrKez0m5sJ11DTI7G8muZHjMLrvzNGoVt+RK3yFlxtHzcnHodFAEFjbpZ2UFpHkxwxrGueuAMD+VT0UUAVzZWeebWD/v2P8KPsVn/z52//AH7H+FWKKAK/2Kz/AOfO3/79j/Cj7FZ/8+dv/wB+x/hViigCv9is/wDn0g/79ivAv2n2ni1rSbRIhFY/ZmkXYoAaQvhs4HJAC/mfWvoTNc9448JaT4v0kWGqRNlG3wzRnDxNjqD6eoPB47gEdmX4iOHrxqSV0jnxVJ1aTjF6nxzXtvg63+I2u+GbBLVRb2gjCpO6RoWUEgEsRvPAHI61qaL8BtLttRSfU9bmv7VWz9nSDyt2D0LbiceuMH0Ir2C2hit4I7eCNY4Y1CIijAUAYAA9BXsZlm9GokqSu+7Wx52GwE9ed2+Zn6Fpn2bR7W31AQXV0kSrNKIh87Acnp/Pr1q1caZptxCYZ9PtJY26q8KkH6gjFXaK+cb1uewoq1inDpunQxiOGwtY0HRVhUAfgBUn2Gz/AOfS3/79irFFDbe4JJFf7FZ/8+dv/wB+x/hR9is/+fO3/wC/Y/wqxRSGV/sVn/z52/8A37H+FH2Kz/587f8A79j/AAqxRQBX+xWf/Pnb/wDfsf4UfYrP/nzt/wDv2P8ACrFFAFf7FZ/8+dv/AN+x/hR9is/+fO3/AO/Y/wAKsUUAV/sVn/z52/8A37H+FH2Kz/587f8A79j/AAqxRQBX+xWf/Pnb/wDfsf4UfYrP/nzt/wDv2P8ACrFFAFf7FZ/8+dv/AN+x/hR9is/+fO3/AO/Y/wAKsUUAV/sVn/z52/8A37H+FH2Kz/587f8A79j/AAqxRQBX+xWf/Pnb/wDfsf4UfYrP/nzt/wDv2P8ACrFFAFf7FZ/8+dv/AN+x/hR9is/+fO3/AO/Y/wAKsUUAV/sVn/z52/8A37H+FH2Kz/587f8A79j/AAqxRQBX+xWf/Pnb/wDfsf4UfYrP/nzt/wDv2P8ACrFFAFf7FZ/8+dv/AN+x/hR9is/+fO3/AO/Y/wAKsUUAV/sVn/z52/8A37H+FH2Kz/587f8A79j/AAqxRQBX+xWf/Pnb/wDfsf4UfYrP/nzt/wDv2P8ACrFFAFf7FZ/8+dv/AN+x/hR9is/+fS3/AO/Y/wAKsZHqKKLgcnq3inwbpOoS6fqFxBDcxY3p9kdsZAI5CkHgg8etVf8AhPPAH/P5B/4Ayf8AxFeXfF7/AJKJqn/bL/0SlcnXzdfN61OrKCSsnY82pjJxm4pbH1HYx6be2cF5bQQSQzxrJG3lAZUgEHBGRxjrUk1vp8MTSywWyIgyzMigAe5NZfw9aeTwVo7TwrEwtIwFDZyoGFP4qAcds4q54k0e317R59Ku3lSGYDc0ZAYYIIIyCOoHavejNypqSWtjvTbjfqYmp+L/AARp+fMvLGZ/7sEQlJ9vlBH51F4U8XeHfEmqyafY6bJG6xmQNLbqAwBAPQn1HWotM+GHha0wZ4Z71uuZpTj8lwPzzXU6XpOmaXGV06wtrUN97yowu76kdawprFSledkuxnH2rd5bE/2Kzx/x6W//AH7FebeI/AXibV9euZv7Zt4dOdyYo1ZhsQ9BsAC5A4znnrXqVFbV6Eay5ZGk6amrM800z4RaRCVa/wBQursg8qmI0b2I5P5EV38OnWMUKRJZ24RAFUeWOAOg6Vbo70UcPTor3EEKcYfCiD7FZ/8APpb/APfsf4UfYrP/AJ87f/v2P8KsUVuWV/sVn/z52/8A37H+FH2Kz/587f8A79j/AAqxRQBX+xWf/Pnb/wDfsf4UfYrP/nzt/wDv2P8ACrFFAFf7FZ/8+dv/AN+x/hR9is/+fO3/AO/Y/wAKsUUAV/sVn/z52/8A37H+FH2Kz/587f8A79j/AAqxRQBFDbwQktFDFGSOSqAZH4VLRRQB8A/8FG/+S36N/wBi3B/6U3NFH/BRv/kt+jf9i3B/6U3NFAHsv/BOP/kiOs/9jJP/AOk1tX0zXzN/wTj/AOSI6z/2Mk//AKTW1fTNABRRRQAUUUUAFFFFABRRRQAUUUUAFFFFABRXP+JPGng/w3cx2viLxZoOjTyrvjiv9Rit3demQHYEjPesz/hbHws/6KX4M/8AB7bf/F0AdnRXGf8AC2PhZ/0UvwZ/4Pbb/wCLo/4Wx8LP+il+DP8Awe23/wAXQB2dFcZ/wtj4Wf8ARS/Bn/g9tv8A4uj/AIWx8LP+il+DP/B7bf8AxdAHZ0Vxn/C2PhZ/0UvwZ/4Pbb/4uj/hbHws/wCil+DP/B7bf/F0AdnRXGf8LY+Fn/RS/Bn/AIPbb/4uj/hbHws/6KX4M/8AB7bf/F0AdnRXGf8AC2PhZ/0UvwZ/4Pbb/wCLo/4Wx8LP+il+DP8Awe23/wAXQB2dFcZ/wtj4Wf8ARS/Bn/g9tv8A4uj/AIWx8LP+il+DP/B7bf8AxdAHZ0Vxn/C2PhZ/0UvwZ/4Pbb/4uj/hbHws/wCil+DP/B7bf/F0AdnRXGf8LY+Fn/RS/Bn/AIPbb/4uj/hbHws/6KX4M/8AB7bf/F0AdnRXGf8AC2PhZ/0UvwZ/4Pbb/wCLo/4Wx8LP+il+DP8Awe23/wAXQB2dFcZ/wtj4Wf8ARS/Bn/g9tv8A4uj/AIWx8LP+il+DP/B7bf8AxdAHZ0Vxn/C2PhZ/0UvwZ/4Pbb/4uj/hbHws/wCil+DP/B7bf/F0AdlSFhnBIrjf+FsfC3/opfgz/wAHlt/8XXhXxQ8ceCrzxzqNzZ+MPD1xA/l7ZYtThdGxEoOCGIPIP41y4uvKhDmjG5lWqOnG6Vz6nyP7wpa+Mv8AhMPCf/Q0aJ/4Hxf/ABVfQfhT4pfDO18I6XDN8RPCKTRWMStE2t2wYMIxlSC/BzxWWDxkq7alBxsRRrupe8bWPSqK+eLv9oSzu5mjsdf8KWik/KZNRiJA/wB5nAP5VPoPxN+06za3Op/FXwXbWqSgyo+vWOCmQSNqMcnGQM4PuOtNY2LlyxjJ/IarpuyTPoCs3Wdc0nRkVtT1CC23AlQ7fM2OuB1P4Vzw+LHws7/ErwZ/4Pbb/wCLrn/E/ij4J+I7mC41P4jeEnkhUqCniC2XIPY4f/DrXVVc+V+zWprPmt7u5tX3xS8K22RDLdXh/wCmUBH/AKHiug8J+IbTxJpQ1Gyjmij3lCsoAII69CQRz1FcFY6/8AbMDyvGHgNv+u2uW8v/AKHIa37f4o/Ca3hWGD4i+CYo1GFRNatQB9AHrCisRzXqNW7Izgql/eZ12qfa/wCzrn+z/LF35TeRv+7vwdufbOK8ufw38UNUbN7rf2UZ5AutmR9Ixg/Q10//AAtj4Wf9FK8Gf+D22/8Ai6P+FsfC3/opfgz/AMHlt/8AF1VfDRrNczdvIdSmp7szvCPw7vNJ16DWb/XHuJos/Iin5sgjBYnJHPTFeiVxn/C2PhZ/0UrwZ/4PLb/4uj/hbHws/wCil+DP/B5bf/F1dGhCjHlgtCoQjBWRznjv4d65rniu81SzuLBIJ9m0Su4YYRVOQFI6g9+lYh+EniX/AJ+9K/7+yf8AxFd9/wALY+Fn/RSvBn/g8tv/AIuj/hbHws/6KV4M/wDB5bf/ABdcc8roTk5NavUxlhacpOT3Oi8O2cun6DYWM5Qy21tHC5UkqSqgEjoccegrRrjf+FsfCz/opfgz/wAHlt/8XR/wtj4Wf9FL8Gf+D22/+Lr0IxSSSOhKx2dFcZ/wtj4Wf9FL8Gf+D22/+Lo/4Wx8LP8Aopfgz/we23/xdUM7OiuM/wCFsfCz/opfgz/we23/AMXR/wALY+Fn/RS/Bn/g9tv/AIugDs6K4z/hbHws/wCil+DP/B7bf/F0f8LY+Fn/AEUvwZ/4Pbb/AOLoA7OiuM/4Wx8LP+il+DP/AAe23/xdH/C2PhZ/0UvwZ/4Pbb/4ugDs6K4z/hbHws/6KX4M/wDB7bf/ABdH/C2PhZ/0UvwZ/wCD22/+LoA7OiqWj6ppms6fFqOj6jaajZSjMdxazrLG49Qykg/gau0AFFFFABRRRQAUUUUAfAP/AAUb/wCS36N/2LcH/pTc0Uf8FG/+S36N/wBi3B/6U3NFAHsv/BOP/kiOs/8AYyT/APpNbV9M18zf8E4/+SI6z/2Mk/8A6TW1fTNABRRXn3xb8S29lazaEuvQ6PcvZSXbzNdCCTYoOxIySCXdxj5eQA3QkZAPQaK88trpfE1/4c04axdmwk0aS8kksb54mnmUxR5MsbBiFLPkA4JIyDgVhaXfapr2jajdX2talBNpOgxXFs1vcvDvmPnEzuEwJM+UgwwK4B45NAHsFFVNInkutJs7mUbZJYEkcY6EqCR+Zq3QAUVX8+X/AJ8pz+Kf/FUfaJf+fK4/NP8A4qgCxRVf7RL/AM+Vx+af/FUfaJf+fK4/NP8A4qgCxRVf7RL/AM+Vx+af/FUfaJf+fK4/NP8A4qgDx34t/s1+AfiZ4yl8Va3qHiGzv5okjlFjcxLG4QBQcSRuQcADggcZxkknkP8Ahir4Wf8AQf8AGf8A4GW3/wAj19I/aJf+fK4/NP8A4qj7RL/z5XH5p/8AFUAfN3/DFXws/wCg/wCM/wDwMtv/AJHo/wCGKvhZ/wBB/wAZ/wDgZbf/ACPX0j9ol/58rj80/wDiqPtEv/Plcfmn/wAVQB83f8MVfCz/AKD/AIz/APAy2/8Akej/AIYq+Fn/AEH/ABn/AOBlt/8AI9fSP2iX/nyuPzT/AOKo+0S/8+Vx+af/ABVAHzd/wxV8LP8AoP8AjP8A8DLb/wCR6P8Ahir4Wf8AQf8AGf8A4GW3/wAj19I/aJf+fK4/NP8A4qj7RL/z5XH5p/8AFUAfN3/DFXws/wCg/wCM/wDwMtv/AJHo/wCGKvhZ/wBB/wAZ/wDgZbf/ACPX0j9ol/58rj80/wDiqPtEv/Plcfmn/wAVQB83f8MVfCz/AKD/AIz/APAy2/8Akej/AIYq+Fn/AEH/ABn/AOBlt/8AI9fSP2iX/nyuPzT/AOKpDdOoJNpMABzlk4/8eouB83/8MWfCwddf8Z/+Blt/8j0n/DFnwr/6GDxl/wCBlt/8j10PxtuY7rxbbvCQQtkqkB1bBDucHBIzyPeuFrxMRnHsqjgo3t1OGpjeSTja5tD9iv4WEf8AIf8AGR/7fLb/AOR6P+GK/hb/ANB/xn/4GW3/AMj12Pg74jWHh/wnZ6WdPubmeHfuIZUTl2Yc8nofSr0XxN8RahKo0rwuZFPGBvlJ5x1AGK645nRlFa6s1jiqbS13OA/4Yq+Fn/Qf8Z/+Blt/8j0h/Yr+Fg/5j/jIf9vlt/8AI9fRsFzcPBG0mnzpIVBZdyHae4zu5xWF460vVdd0lbPTp7rT5BKGZgyjeoB+U4YHGSD+Fdk5tQ5oq7N23a6R4Td/sb/CK0j33PijxZCvrJf2qj8zBUWnfsf/AAc1JXOn+LfFN2I8BzBqNo+0n1xAcdK9JtfhOWfzNQ1G8lY/eEcUYP5lzn8q7Hwd4X0/wuJ/sFpfvJNgPJNJGSQM4HBAA5PauelVxE5e9BJepnCVRvWNkeIH9iv4WAZ/t7xn/wCBlt/8j15jq3wC+GEWoz2On/8ACbzPFIYwZNQtwSQcH5RbE9fevt8Tyf8APncfmn/xVNEjAlhYTAnqcp/8VWtenVnbklylVIykvddj4gsP2YNPvrhFtrLxUI2Iw0jxqMH/AGjEB+PavUB+xX8Lcc694zH/AG+W3/yPX0j58n/PjP8Amn/xVHny/wDPlP8Amn/xVFCnKmvelzBCDju7nzNe/sU/DpkX7D4m8VQvn5jNLbyAj0AES4Pvk/SuC8Tfsr6Ppet3FlYL4uvraPZsnRFIfKgnBEWOCSPwr7W8+X/nyn/NP/iqXz5P+fKf80/+Kp1qcpq0ZWHODktGfCw/Zms8YGn+MP8Av0P/AI1XpmifsafDe60ezub3WPGUFzNBG80X2m3XY5UFhgwZGCTweRX0550n/PjP+af/ABVL58v/AD5XH5p/8VU0KM6fxTuKnBx3dz5u/wCGKvhZ/wBB/wAaf+Blt/8AI9H/AAxV8LP+g/4z/wDAy2/+R6+kftEv/Plcfmn/AMVR9ol/58rj80/+KroND5u/4Yq+Fn/Qf8Z/+Blt/wDI9H/DFXws/wCg/wCM/wDwMtv/AJHr6R+0S/8APlcfmn/xVH2iX/nyuPzT/wCKoA+bv+GKvhZ/0H/Gf/gZbf8AyPR/wxV8LP8AoP8AjP8A8DLb/wCR6+kftEv/AD5XH5p/8VR9ol/58rj80/8AiqAPm7/hir4Wf9B/xn/4GW3/AMj0f8MVfCz/AKD/AIz/APAy2/8AkevpH7RL/wA+Vx+af/FUfaJf+fK4/NP/AIqgD5u/4Yq+Fn/Qf8Z/+Blt/wDI9H/DFXws/wCg/wCM/wDwMtv/AJHr6R+0S/8APlcfmn/xVH2iX/nyuPzT/wCKoA+bv+GKvhZ/0H/Gf/gZbf8AyPR/wxV8LP8AoP8AjP8A8DLb/wCR6+kftEv/AD5XH5p/8VR9ol/58rj80/8AiqAPm7/hir4Wf9B/xn/4GW3/AMj0f8MVfCz/AKD/AIz/APAy2/8AkevpH7RL/wA+Vx+af/FUfaJf+fK4/NP/AIqgD5u/4Yq+Fn/Qf8Z/+Blt/wDI9H/DFXws/wCg/wCM/wDwMtv/AJHr6R+0S/8APlcfmn/xVH2iX/nyuPzT/wCKoA+bv+GKvhZ/0H/Gf/gZbf8AyPR/wxV8LP8AoP8AjP8A8DLb/wCR6+kftEv/AD5XH5p/8VR9ol/58rj80/8AiqAPm7/hir4Wf9B/xn/4GW3/AMj0f8MVfCz/AKD/AIz/APAy2/8AkevpH7RL/wA+Vx+af/FUfaJf+fK4/NP/AIqgD5u/4Yq+Fn/Qf8Z/+Blt/wDI9H/DFXws/wCg/wCM/wDwMtv/AJHr6R+0S/8APlcfmn/xVH2iX/nyuPzT/wCKoA+bv+GKvhZ/0H/Gf/gZbf8AyPR/wxV8LP8AoP8AjP8A8DLb/wCR6+kftEv/AD5XH5p/8VR9ol/58rj80/8AiqAOS+D3w30D4W+EW8M+HJtQntHununkvZVkkaRgoJJVVAGEUYAHTPUk12tV/tEv/Plcfmn/AMVR9ol/58rj80/+KoAsUVX+0S/8+Vx+af8AxVH2iX/nyuPzT/4qgCxRVf7RL/z5XH5p/wDFUfaJf+fK4/NP/iqALFFRRSu5w1vLGMZyxU/yJqWgD4B/4KN/8lv0b/sW4P8A0puaKP8Ago3/AMlv0b/sW4P/AEpuaKAPZf8AgnH/AMkR1n/sZJ//AEmtq+ma+Zv+Ccf/ACRHWf8AsZJ//Sa2r6ZoAKr31rDe2c1ncpvgnjaOVdxGVYEEZHI4J5BzViigDG1Pw5pGoWtpb3FvOq2imOB4LqWGSNCACodGDFSAMgnBwCQSBUN/4R8O3q26zaftjggW3WOGaSGN4QeInVGAkQc4RwRyeOTnfooAQAAYHFLRRQAUUUUAFFFFACGqWp6ppumeX/aF/a2nmZ2efMqbsYzjJ5xkfmKu15L+0N9/RPpcf+065cXXdCi6iWxnWqezg5Hof/CU+G/+hg0r/wADI/8AGrun6hY6jCZrC8t7uNW2l4ZA6g46ZHfBHHvXwb8Rm+LB18r4QSAaYI12spt9xbHO7zec5zjHGMd66j4AeMvjp4d8SfY9es7e+0KUO80Lpb7xIVwrKYfmySFBByMA9DzXNQx3MlKbilbZPUxhiLq7aPtQdKK+aPi7qH7VGpeILe7+G2nW9hob2iMI1NkZfMI+cSC6+YHOcBQBgjPOcQfCyD9rS88QSWXjyW1ttHmt3D3MzWIeJwCV2fZfmyTgEkEAEkcgV6HP7vMjpvpdH06T7ioobiCWRoo5o3dfvKrAkfUDpXyP8YfAv7TEnibyvCpTU9K8lSsqX1uctj5gwuSGyDnGBjBHOc1qfs1+Ef2gtE+J8F54+0u3g0A28qXEj3FozglSU2CBiSS4XORjGe+KyhOrKz5Ul66/kQnN9D6qNcP4n+JGj6Hqc2mtbXdxcQ43+WFCgkZxknOefSvL/j6/7UB8dMnwritV8OLbp5TxGxLu5Hz+Z9p5BBzjaMYx1OazvgZpf7R03xKhuPizo2lT6E8Di4uZ4dOMyMEPlhDb/OTu2g7sjAPQ4qq0ako/u3ZjmpNe6z0FvizfXUnl6Z4baQ57ylyfwCjH5mvTtKuJrvTLa6uLZraWWJXkhbrGxAJU+4PFfP8A8eh+04vjkw/Ce3s4vDSW6eU0P2DezkfPvFzyCDnG0Yxjqc0nwFf9qRfH0KfFKG1bw08MnnvIbAOjhTs2fZjuJLYzuBGM9DiooUqsL+0nzE04TXxSue4eMbDVtS0KW10W/wDsN0xGJNxXjPI3AEj6jmuAHws1q+O7VvEu85z915v1YiuR+Pr/ALUDeOynwrhtV8OLbp5TxGxLu5Hz+Z9p5BBzjaMYx1OaZ8BX/akXx9CnxShtX8NPDJ58khsN6OFOzZ9mO4ktjO4EYz3xSrYOnWlzT/MJ0Yzd2WvGngXUdG1SK10y11HUoWgEjzR2zMAxZgV+UYHABxnPNYf/AAjfiL/oAar/AOAcn+Favx+b9qBvHZT4Vw2q+HFt08p4zYmR3I+fzPtPIIOcbRjGOpzTPgK37UY8fwp8UoLVvDTwyefJKbDejhTs8v7MdxJbGdwIxnviuCeS0pSum0uxzywMG29j1f4XaJBb+D7B77SY4b795vM1uFlH7xsZyM9MYz2xXZhQOgFfPHx9f9qBvHRj+FcNqnhxbdPKeI2Jd3I+fzPtPIIOcbRjGOpzTPgI/wC1Ivj+FPilDav4aeGTz5JDYb0cKdmz7McklsA7gRjPfFepSpRpRUV0OuEFFJI+jKK+d/j8/wC1A3jsp8K4bVfDi26eU8RsTI7kfP5n2nkEHONoxjHU5qP4CP8AtSDx/CnxShtX8NPDJ58kpsN6OFOzZ9mOSS2M7gRjPQ4rUo+jKK+d/j8/7UDeOynwrhtV8OLbp5TxGxMjuR8/mfaeQQc42jGMdTmo/gI/7Ug8fwp8UobV/DTwyefJKbDejhTs2fZjkktjO4EYz0OKAPoyivnf4/P+1A3jsp8K4bVfDi26eU8RsTI7kfP5n2nkEHONoxjHU5qP4CP+1IPH8KfFKG1fw08MnnySmw3o4U7Nn2Y5JLYzuBGM9DigD6Mor53+Pz/tQN47KfCuG1Xw4tunlPEbEyO5Hz+Z9p5BBzjaMYx1Oaj+Aj/tSDx/CnxShtX8NPDJ58kpsN6OFOzZ9mOSS2M7gRjPQ4oA+jKK+d/j8/7UDeOynwrhtV8OLbp5TxGxMjuR8/mfaeQQc42jGMdTmo/gI/7Ug8fwp8UobV/DTwyefJKbDejhTs2fZjkktjO4EYz0OKAPoyivnf4/P+1A3jsp8K4bVfDi26eU8RsTI7kfP5n2nkEHONoxjHU5qP4CP+1IPH8KfFKG1fw08MnnySmw3o4U7Nn2Y5JLYzuBGM9DigD6Mor53+Pz/tQN47KfCuG1Xw4tunlPEbEyO5Hz+Z9p5BBzjaMYx1Oaj+Aj/tSDx/CnxShtX8NPDJ58kpsN6OFOzZ9mOSS2M7gRjPQ4oA+jKK+d/j8/7UDeOynwrhtV8OLbp5TxGxMjuR8/mfaeQQc42jGMdTmo/gI/7Ug8fwp8UobV/DTwyefJKbDejhTs2fZjkktjO4EYz0OKAPoyivnf4/P+1A3jsp8K4bVfDi26eU8RsTI7kfP5n2nkEHONoxjHU5qP4CP+1IPH8KfFKG1fw08MnnySmw3o4U7Nn2Y5JLYzuBGM9DigD6Mor53+Pz/tQN47KfCuG1Xw4tunlPEbEyO5Hz+Z9p5BBzjaMYx1Oaj+Aj/tSDx/CnxShtX8NPDJ58kpsN6OFOzZ9mOSS2M7gRjPQ4oA+jKK+d/j8/7UDeOynwrhtV8OLbp5TxGxMjuR8/mfaeQQc42jGMdTmo/gI/7Ug8fwp8UobV/DTwyefJKbDejhTs2fZjkktjO4EYz0OKAPoyivnf4/P+1A3jsp8K4bVfDi26eU8RsTI7kfP5n2nkEHONoxjHU5qP4CP+1IPH8KfFKG1fw08MnnySmw3o4U7Nn2Y5JLYzuBGM9DigD6Mor53+Pz/tQN47KfCuG1Xw4tunlPEbEyO5Hz+Z9p5BBzjaMYx1Oaj+Aj/tSDx/CnxShtX8NPDJ58kpsN6OFOzZ9mOSS2M7gRjPQ4oA+jKK+d/j8/7UDeOynwrhtV8OLbp5TxGxMjuR8/mfaeQQc42jGMdTmo/gI/7Ug8fwp8UobV/DTwyefJKbDejhTs2fZjkktjO4EYz0OKAPoyivnf4/P+1A3jsp8K4bVfDi26eU8RsTI7kfP5n2nkEHONoxjHU5qP4CP+1IPH8KfFKG1fw08MnnySmw3o4U7Nn2Y5JLYzuBGM9DigD6Mor53+Pz/tQN47KfCuG1Xw4tunlPEbEyO5Hz+Z9p5BBzjaMYx1Oaj+Aj/tSDx/CnxShtX8NPDJ58kpsN6OFOzZ9mOSS2M7gRjPQ4oA+jKK+d/j8/7UDeOynwrhtV8OLbp5TxGxMjuR8/mfaeQQc42jGMdTmo/gI/7Ug8fwp8UobV/DTwyefJKbDejhTs2fZjkktjO4EYz0OKAPoyivnf4/P+1A3jsp8K4bVfDi26eU8RsTI7kfP5n2nkEHONoxjHU5qP4CP+1IPH8KfFKG1fw08MnnySmw3o4U7Nn2Y5JLYzuBGM9DigD6MooooAKKKKACiiigAooooA+Af+Cjf/Jb9G/7FuD/ANKbmij/AIKN/wDJb9G/7FuD/wBKbmigD2X/AIJx/wDJEdZ/7GSf/wBJravpmvmb/gnH/wAkR1n/ALGSf/0mtq+maACiiigAooooAKKKKACiiigAooooASvOvjL4c1nX20r+ybP7T5Hneb+9Rdu7Zj7xGeh6elei0tYV6Ma9NwlsyKkFUi4s+d/+Fc+Mv+gMf/AiL/4qvUvhHoeqaH4euLXVbX7PO920irvVvlKIAflJHUHiu1orlw2WUsPPnjuY0sLCnLmQtFFFeidIUUUUAFFFFABRRRQAUUUUAFFFFABRRRQAUUUUAFFFFABRRRQAUUUUAFFFFABRRRQAUUUUAFFFFABRRRQAUUUUAFFFFABRRRQAUUUUAFFFFABRRRQAUUUUAFFFFABRRRQAUUUUAFFFFABRRRQAUUUUAfAP/BRv/kt+jf8AYtwf+lNzRR/wUb/5Lfo3/Ytwf+lNzRQB7L/wTj/5IjrP/YyT/wDpNbV9M18zf8E4/wDkiOs/9jJP/wCk1tX0zQAVk67runaKE+3vc7pAzKlvaS3D7VxuYrErEKMjJIABIGeRWtXK+PtbvNNtobCxs795r7chvINPmuY7RABl2ESsS3PyrgAnqQATQBf1HxRoljZ2V3LeSTR3yeZai1t5Lh5UChi6pGrMVAIJOMDIyRkVDfeMvDdmlvJNqW+O4txcrJBBJMiwk4ErsikRoT/E5A4PPBxgRJbaFqmgapZ6fq0ujW+jy6fHs0+d54mDxFN0QXzBuCNklQMgZIyKwtN07VNB0jUbS+0jUJ7jVtDit7Zbe3eYLMPOBhdkyI8eanzMQvJweDQB62rKyhlYEHoQeMU6qmkwSWulWlrK26SGBI2b1IUAn8xVugAoqvtvP+e8H/fk/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VfZe/8APxb/APfg/wDxVGy9/wCfi3/78H/4qgCxRUUQuAf3skTDHG1Cpz+JNS0AfAP/AAUb/wCS36N/2LcH/pTc0Uf8FG/+S36N/wBi3B/6U3NFAHsv/BOP/kiOs/8AYyT/APpNbV9M18zf8E4/+SI6z/2Mk/8A6TW1fTNABRRRQAUUUUAFFFFABRRRQAUUUUAFFFFABRRRQAUUUUAFFFFABRRRQAUUUUAFFFFABRRRQAUUUUAFFFFABRRRQAUUUUAFFFFABRRRQAUUUUAFFFFABRRRQAUUUUAFFFFABRRRQAUUUUAFFFFABRRRQAUUUUAFFFFABRRRQAUUUUAFFFFABRRRQAUUUUAFFFFAHwD/AMFG/wDkt+jf9i3B/wClNzRR/wAFG/8Akt+jf9i3B/6U3NFAHsv/AATj/wCSI6z/ANjJP/6TW1fTNfM3/BOP/kiOs/8AYyT/APpNbV9M0AFFFFABRRRQAUUUUAFFFFABRRRQAUUUUAFFFFABRRRQAUUUUAFFFFABRRRQAUUUUAFFFFABRRRQAUUUUAFFFFABRRRQAUUUUAFFFFABRRRQAUUUUAFFFFABRRRQAUUUUAFFFFABRRRQAUUUUAFFFFABRRRQAUUUUAFFFFABRRRQAUUUUAFFFFABRRRQAUUUUAfAP/BRv/kt+jf9i3B/6U3NFH/BRv8A5Lfo3/Ytwf8ApTc0UAey/wDBOP8A5IjrP/YyT/8ApNbV9M18zf8ABOP/AJIjrP8A2Mk//pNbV9M0AFFFFABXP+IdcvrPVbTR9I02LUNQuIZbgrPcmCKOJCoJLhHOSzqAAOeSSMc9BXN+INM1b+37TXtESynuYrWW0kgvJmhRkdkYOHVHIIKYxjBDHkY5ANLw5qkWtaFZ6tDG8UdzEJBG5BZSeqkjIJByODWlWV4W0ttF8P2OltN57W8QV5MEb36sQCSQCScDJwO9atABRVc2Vnnm1g/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q/wBis/8Anzt/+/Y/wo+xWf8Az52//fsf4UAWKKr/AGKz/wCfO3/79j/Cj7FZ/wDPnb/9+x/hQBYoqv8AYrP/AJ87f/v2P8KPsVn/AM+dv/37H+FAFiioobeCElooYoyRyVQDI/CpaAPgH/go3/yW/Rv+xbg/9Kbmij/go3/yW/Rv+xbg/wDSm5ooA9l/4Jx/8kR1n/sZJ/8A0mtq+ma+Zv8AgnH/AMkR1n/sZJ//AEmtq+maACiiigAooooAKKKKACiiigArO1PW9G0y5gtdS1awsp7g4gjuLhI3lOQPlBIJ5IHHcitGvPvifrXh/fN4Tub/AEuxvtWtgl1cXcyQiG2yQWLMRublwiDPJJOACaAOx1LWNI0ye3h1LVbGyluW226XFwkbSnIGFBIJOSBxnqKmlvrOO+jsJLu3S7lQvFA0gEjqOpC9SBkZIHFec+K7rSbfU/Ev9ozwMmqaBBBpRdg32sYmBjh672LOhwoJO5Tg5FS3eoaBpPjzwvFeajpNrqa20q6huniSUymGJU8zkEkgYGeoxigDu5tZ0iHVotJm1Wxj1GUbo7RrhBM4weQhOSODzjsfSmXusW1pq9ppkqymW5ilm3ADZFHHjc7kngZZQOuSfQE15/4ttlj1y50nR9d0y5vNS1i0u5tMEAkvIXQxEuXEnyRqkQbLRng4B+YY6Gznsbi78S+JdYMH9lQqbFTKu5PIh3ecSMcgyFwRg5CCgDotI1nSNXgkn0nVbHUIo22vJa3CSqhxnBKkgHHrS6RrGk6xDJLpOqWWoRxtsd7W4WUK2OhKkgH2rzSe+s/FXh/xjrGj31ncXuoaWIYtPtLlJbgW0YfBkVCSHfzGG3qAVHXIrpfCt3puqeN7rUNAmtbnT49Jgt5JrYho/MDuVjyBjKqTkZyAwyBkZAO1ooooAKKKKACiiigDOm1vRodWj0mbVrCPUZQDHaPcIJmBB5CE5PQ9uxpbjWNJt9Vh0qfVbGLUJhuitXuEWaQc8qhOT0PQdjXFeL9c8M3fiaPww2qaTp7299b32oyz3EcLF0KvGiAkF5G2oCegUYzkgVna3JapP4m0e4aIa7f65azWMDEedPGBBskQEElE2PkgYXY+SME0Aeiw63o0+rSaTBq1hLqMQJktEuEMyAYySgOR1HUdxU0l/YxahHp8l7bLeSoZI7dpQJHUdWC5yQO5AwK4Vdc8M6148sdPs9U0m1j0W8mIj+0RxzXN26ujJHHkEqN7lmx8zEAZwTWbZS6rH8RtDv8AVvDepW+oXjXfnO81s0aRBVCKhWYnYi8kkAksxAJOAAegXGvafa6rdWNzJ5C2lot1c3MrKsMSMxChmJGCdrHpjA5PTMkeu6HLpDavHrOnvpq53Xa3KGFcHBy+cDnjr1rltO1TS9O8Lal418RNEtrfXQu0LpvxEpCWwUHuQquPQuTkdaz9Mn8NX/hbWbzUvE2nWi6rqEdzdS2V7DIljJhBEjPhkDYiXJYYLEgZGKAO/wBK1PTdWtftWlahaX9vuK+bbTLImR1GVJGRnp71drl/h/qV3qFvqJk1BtVsYbwx2OosiKbqPYpJ/dgIwDlkDKADt6ZBJ6igAooooAKKKKACs6bW9Gh1aPSZtWsI9RlAMdo9wgmYEHkITk9D27GtGvOvF+ueGbvxNH4YbVNJ097e+t77UZZ7iOFi6FXjRASC8jbUBPQKMZyQKAO1uNY0m31WHSp9VsYtQmG6K1e4RZpBzyqE5PQ9B2NJDrejT6tJpMGrWEuoxAmS0S4QzIBjJKA5HUdR3Feda3JapP4m0e4aIa7f65azWMDEedPGBBskQEElE2PkgYXY+SME1ox654Z1rx3Y6fZ6npNpHot5MwT7RHHNc3bq6MkceQxUb3LNj5mIAzgmgDtYNY0ibVpdJh1Wxk1CJd0tolwhmQcclAcgcjkjuPWoLjXtPtdVurG5k8hbS0W6ubmVlWGJGYhQzEjBO1j0xgcnpngrW3SHxZo+j6Pr2l6pb2Or3N7PDbwAz2YZZS/nSiQgfNJsAKKSSOTtOdzSbmAeGdT8Uajc2douq3QuIZ7uIyQwxgqlszjI4AVHJyACxOR1oA6m31bSrjSjq1vqVnNp4VmN0k6tCFUkMd4OMAg5OeMGn6ZqOn6raLeaZfW17bMSFmt5VkQkHkAgkHBry+OVbnwhqVy0sWoWSeJYLq9v4B/o11EJIWkkRRkCNOhG5x+7Yljzjr/BE9ve654k1TTZIp9OuruLyp4SGjmdYUV2VhwwBABIJGVIzkEAA62iiigAooooAKKKKAM6HW9Gn1aTSYNWsJdRiBMlolwhmQDGSUByOo6juKWPWNIk1d9Ii1WxfUYxuktFuEMyjAOSgOQMEHp3HrXFR654Z1rx3Y6fZ6npNpHot5MwT7RHHNc3bq6MkceQxUb3LNj5mIAzgms7RpLUnR9FDRHX7XxHc3V3AMGaNC85aVxgkIyOgDHAIdQDyBQB6Npus6Rqk88OmarY3sts224S3nWRoiSQAwUkg5B4OOhqWO/sZL+TTo723e8iQPJbrKpkRT0JXOQD2JHNefaFqkdx4ynutFudO18xaLKtpDpoEEdqquDHBKCzAO5IAJKY8s/IOSKfhu9uND8aXt5q+i6jay/2I13qNzO9vguJHZnwkrYTgIoGSAACMDNAHev4m0mGbUheXUdjb6dMkM11dSJHCZHQMEDE8kBlznHJAGecWbzWtGs9Mj1S71ewtrCUKY7qW5RInBGVIckA5HIweRXM27DQfBtnc6tqWlaTql1cNdPdahCZIYriXc7rnemCFLICWHAA5zg5GjyaH/wr/Q11TXpNAWK9mmtL9pokWZ1eQeYrSxmMK4YuqkdCMZAzQB6Np95aahaR3ljdQXVtIMxzQSB0cdMgjIPI7GrNc/4Bvr/UvDUN3qMjTOZZVhuGjEZuIQ5EcpUAAF0APAAOcgAEAdBQAUUUUAFFFFABWdpet6NqdzPbabq1hez25xNHb3CSPEckfMASRyCOe4NXpCojYyFQoBznpjvXnGga1oPibxI99oOqaVF9l02ew0u0iuI1nlBILSGIHKIDGoUEA4ySACKAO4stc0a8uLq3tNX0+4ms8/aY4rhGaDBOd4ByvQ9cdDTtK1jSdVtHutL1SyvraNiry21wkiKQMkEqSAQCDj3FebeGbrRZLfwzDEbZhpGh3EesxGMObUGOMPHMoBIJdWJQ4J2scHBNWdMFj4gTxpBea7YXltd2UK3GsWJCWkYCONgBZgCgG5iXbIcA7QAKAPQdH1fStYge40jVLLUYkbY0lrOsqhsA4JUkA4INVrPxBp0+m3epSyizsbW4kge4uWWOM+W2xmDE427gQCccg8dK4TTtXv4b3xD4gtdQ0zV0XT7awtLmwtzDbz3JdxHGuZJN5BlUEhsDcBgEGn+ONL1DT/C0Wiro17qGkafpLyPNBLABJchGAaQPIrYU5fgEliD1XBAO/wBS1nR9Ms4r3UtVsbK1lIEc9xcJGjkjIAYkA5GTV6N1dFdGDKwBDA5BB6c15vbajZ2OpeFtY8QqNL0/+wpoI3vpECRykxHBYMVDOikgZyQCMAgiuo+G1vPbeBdHhnieFltxiN1KlEJJUEEAghcDBAxjGKAOjooooAKKKKAPgH/go3/yW/Rv+xbg/wDSm5oo/wCCjf8AyW/Rv+xbg/8ASm5ooA9l/wCCcf8AyRHWf+xkn/8ASa2r6Zr5H/YK8b+C/DXwf1Wx8ReLtA0a7k1+aZIL/UoYJGQ29uA4V2BKkqwz0yCO1fQv/C2PhZ/0UvwZ/wCD22/+LoA7OiuM/wCFsfCz/opfgz/we23/AMXR/wALY+Fn/RS/Bn/g9tv/AIugDs6K4z/hbHws/wCil+DP/B7bf/F0f8LY+Fn/AEUvwZ/4Pbb/AOLoA7OiuM/4Wx8LP+il+DP/AAe23/xdH/C2PhZ/0UvwZ/4Pbb/4ugDs6K4z/hbHws/6KX4M/wDB7bf/ABdH/C2PhZ/0UvwZ/wCD22/+LoA7OiuM/wCFsfCz/opfgz/we23/AMXR/wALY+Fn/RS/Bn/g9tv/AIugDs6K4z/hbHws/wCil+DP/B7bf/F0f8LY+Fn/AEUvwZ/4Pbb/AOLoA7OqmmWNrptlHZWcXlwR52ruLHkkkkkkkkkkknJNcv8A8LY+Fn/RS/Bn/g9tv/i6P+FsfCz/AKKX4M/8Htt/8XQB2dFcZ/wtj4Wf9FL8Gf8Ag9tv/i6P+FsfCz/opfgz/wAHtt/8XQB2dFcZ/wALY+Fn/RS/Bn/g9tv/AIuj/hbHws/6KX4M/wDB7bf/ABdAHZ0Vxn/C2PhZ/wBFL8Gf+D22/wDi6P8AhbHws/6KX4M/8Htt/wDF0AdnRXGf8LY+Fn/RS/Bn/g9tv/i6P+FsfCz/AKKX4M/8Htt/8XQB2dFcZ/wtj4Wf9FL8Gf8Ag9tv/i6P+FsfCz/opfgz/wAHtt/8XQB2dQXdvHd2strOGMcqFHAYqSCMHkYI4PUHNcn/AMLY+Fn/AEUvwZ/4Pbb/AOLo/wCFsfCz/opfgz/we23/AMXQB1trBDa20VtBGscMSCONB0VQMAD2wKmrjP8AhbHws/6KX4M/8Htt/wDF0f8AC2PhZ/0UvwZ/4Pbb/wCLoA7OiuM/4Wx8LP8Aopfgz/we23/xdH/C2PhZ/wBFL8Gf+D22/wDi6AOzorjP+FsfCz/opfgz/wAHtt/8XR/wtj4Wf9FL8Gf+D22/+LoA7OiuM/4Wx8LP+il+DP8Awe23/wAXR/wtj4Wf9FL8Gf8Ag9tv/i6AOzorjP8AhbHws/6KX4M/8Htt/wDF0f8AC2PhZ/0UvwZ/4Pbb/wCLoA7OiuM/4Wx8LP8Aopfgz/we23/xdH/C2PhZ/wBFL8Gf+D22/wDi6AOsu7eO7tZbWcMY5UKOAxUkEYPIwRweoOaW1ghtbaK2gjWOGJBHGg6KoGAB7YFcl/wtj4Wf9FL8Gf8Ag9tv/i6P+FsfCz/opfgz/wAHtt/8XQB2dFcZ/wALY+Fn/RS/Bn/g9tv/AIuj/hbHws/6KX4M/wDB7bf/ABdAHZ0Vxn/C2PhZ/wBFL8Gf+D22/wDi6P8AhbHws/6KX4M/8Htt/wDF0AdnRXGf8LY+Fn/RS/Bn/g9tv/i6P+FsfCz/AKKX4M/8Htt/8XQB2dFcZ/wtj4Wf9FL8Gf8Ag9tv/i6P+FsfCz/opfgz/wAHtt/8XQB2dFcZ/wALY+Fn/RS/Bn/g9tv/AIuj/hbHws/6KX4M/wDB7bf/ABdAHZ1U1OxtdSs5LK9i823k2703EBsEHBIOcZAyOhHByOK5f/hbHws/6KX4M/8AB7bf/F0f8LY+Fn/RS/Bn/g9tv/i6AOzorjP+FsfCz/opfgz/AMHtt/8AF0f8LY+Fn/RS/Bn/AIPbb/4ugDs6K4z/AIWx8LP+il+DP/B7bf8AxdH/AAtj4Wf9FL8Gf+D22/8Ai6AOzorjP+FsfCz/AKKX4M/8Htt/8XR/wtj4Wf8ARS/Bn/g9tv8A4ugDs6K4z/hbHws/6KX4M/8AB7bf/F0f8LY+Fn/RS/Bn/g9tv/i6AOzorjP+FsfCz/opfgz/AMHtt/8AF0f8LY+Fn/RS/Bn/AIPbb/4ugDs6K4z/AIWx8LP+il+DP/B7bf8AxdH/AAtj4Wf9FL8Gf+D22/8Ai6AOovrG1vvs/wBqh8wW8yzx/MQBIucEgHnGcgHIzg9QKt1xn/C2PhZ/0UvwZ/4Pbb/4uj/hbHws/wCil+DP/B7bf/F0AdnRXGf8LY+Fn/RS/Bn/AIPbb/4uj/hbHws/6KX4M/8AB7bf/F0AdnRXGf8AC2PhZ/0UvwZ/4Pbb/wCLo/4Wx8LP+il+DP8Awe23/wAXQB2dFcZ/wtj4Wf8ARS/Bn/g9tv8A4uj/AIWx8LP+il+DP/B7bf8AxdAHxp/wUb/5Lfo3/Ytwf+lNzRWZ+3t4g0DxL8YNKvfDuuaXrNpH4fhieewu0njVxcXBKFkJAIDKcehB70UAeJeNYYrfxlrcEESRRR39wqIihVVQ5wAB0FYtFFABRRRQAUUUUAFFFFABRRRQAUUUUAFFFFABRRRQAUUUUAFFFFABRRRQAUUUUAFFFFABRRRQAUUUUAFFFFABRRRQAUUUUAFFFFABRRRQAUUUUAFFFFABRRRQAUUUUAFFFFABRRRQAUUUUAFFFFABRRRQAUUUUAFFFFABRRRQAUUUUAFFFFABRRRQAUUUUAFFFFAHbfCGys77xJcxXtpBdRizLBZow4B3Jzg9+TRRRQB//9k="/>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descr="C:\Users\JamesAnderton\AppData\Local\Microsoft\Windows\INetCache\Content.MSO\3BE0D4F7.tmp"/>
          <p:cNvPicPr/>
          <p:nvPr/>
        </p:nvPicPr>
        <p:blipFill>
          <a:blip r:embed="rId2">
            <a:extLst>
              <a:ext uri="{28A0092B-C50C-407E-A947-70E740481C1C}">
                <a14:useLocalDpi xmlns:a14="http://schemas.microsoft.com/office/drawing/2010/main" val="0"/>
              </a:ext>
            </a:extLst>
          </a:blip>
          <a:srcRect/>
          <a:stretch>
            <a:fillRect/>
          </a:stretch>
        </p:blipFill>
        <p:spPr bwMode="auto">
          <a:xfrm>
            <a:off x="7140575" y="1769327"/>
            <a:ext cx="4559300" cy="4137026"/>
          </a:xfrm>
          <a:prstGeom prst="rect">
            <a:avLst/>
          </a:prstGeom>
          <a:noFill/>
          <a:ln>
            <a:noFill/>
          </a:ln>
        </p:spPr>
      </p:pic>
    </p:spTree>
    <p:extLst>
      <p:ext uri="{BB962C8B-B14F-4D97-AF65-F5344CB8AC3E}">
        <p14:creationId xmlns:p14="http://schemas.microsoft.com/office/powerpoint/2010/main" val="1260266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19050"/>
            <a:ext cx="9966181" cy="1545054"/>
          </a:xfrm>
        </p:spPr>
        <p:txBody>
          <a:bodyPr>
            <a:normAutofit/>
          </a:bodyPr>
          <a:lstStyle/>
          <a:p>
            <a:pPr>
              <a:lnSpc>
                <a:spcPts val="5000"/>
              </a:lnSpc>
            </a:pPr>
            <a:r>
              <a:rPr lang="en-US" dirty="0">
                <a:latin typeface="Arial"/>
                <a:cs typeface="Arial"/>
              </a:rPr>
              <a:t>Commissioning Priority 2:</a:t>
            </a:r>
            <a:br>
              <a:rPr lang="en-US" dirty="0">
                <a:latin typeface="Arial"/>
                <a:cs typeface="Arial"/>
              </a:rPr>
            </a:br>
            <a:r>
              <a:rPr lang="en-US" sz="3200" dirty="0">
                <a:latin typeface="Arial"/>
                <a:cs typeface="Arial"/>
              </a:rPr>
              <a:t>Workforce</a:t>
            </a:r>
          </a:p>
        </p:txBody>
      </p:sp>
      <p:sp>
        <p:nvSpPr>
          <p:cNvPr id="6" name="TextBox 5"/>
          <p:cNvSpPr txBox="1"/>
          <p:nvPr/>
        </p:nvSpPr>
        <p:spPr>
          <a:xfrm>
            <a:off x="362184" y="1765934"/>
            <a:ext cx="11629791" cy="4401205"/>
          </a:xfrm>
          <a:prstGeom prst="rect">
            <a:avLst/>
          </a:prstGeom>
          <a:noFill/>
        </p:spPr>
        <p:txBody>
          <a:bodyPr wrap="square" rtlCol="0">
            <a:spAutoFit/>
          </a:bodyPr>
          <a:lstStyle/>
          <a:p>
            <a:pPr fontAlgn="base"/>
            <a:r>
              <a:rPr lang="en-GB" sz="2000" b="1" dirty="0"/>
              <a:t>Dementia - </a:t>
            </a:r>
            <a:r>
              <a:rPr lang="en-GB" sz="2000" dirty="0"/>
              <a:t>the Council would like to work with in-borough Homes to grow and embed tailored high-quality Dementia Care, including specialist training for staff (e.g. ‘Dementia Champions’ etc.) so it can place more residents with Dementia within Newham. ​</a:t>
            </a:r>
          </a:p>
          <a:p>
            <a:pPr fontAlgn="base"/>
            <a:r>
              <a:rPr lang="en-GB" sz="2000" dirty="0"/>
              <a:t>​</a:t>
            </a:r>
          </a:p>
          <a:p>
            <a:pPr fontAlgn="base"/>
            <a:r>
              <a:rPr lang="en-GB" sz="2000" b="1" dirty="0"/>
              <a:t>Complex Learning Disability </a:t>
            </a:r>
            <a:r>
              <a:rPr lang="en-GB" sz="2000" dirty="0"/>
              <a:t>and </a:t>
            </a:r>
            <a:r>
              <a:rPr lang="en-GB" sz="2000" b="1" dirty="0"/>
              <a:t>Mental Health Needs </a:t>
            </a:r>
            <a:r>
              <a:rPr lang="en-GB" sz="2000" dirty="0"/>
              <a:t>– the Council would like work with in-borough Homes to develop, deliver and embed specialist training for staff to provide outstanding care for residents aged 65+ with more complex needs (e.g. Forensic Mental Health, Profound and Multiple Learning Disabilities - in combination with frailty / Dementia), so it can place more residents with these needs within Newham. ​</a:t>
            </a:r>
          </a:p>
          <a:p>
            <a:pPr fontAlgn="base"/>
            <a:r>
              <a:rPr lang="en-GB" sz="2000" dirty="0"/>
              <a:t>​</a:t>
            </a:r>
          </a:p>
          <a:p>
            <a:pPr fontAlgn="base"/>
            <a:r>
              <a:rPr lang="en-GB" sz="2000" b="1" dirty="0"/>
              <a:t>Other </a:t>
            </a:r>
            <a:r>
              <a:rPr lang="en-GB" sz="2000" dirty="0"/>
              <a:t>- the Council would like its in-borough Care Home workforce to have a clear career path so they stay in the sector. It would like the workforce to be paid London Living Wage – bringing them on par with in-borough Domiciliary Care. It would also like to conduct a Training Needs Analysis and develop a Workforce Strategy with Providers to ensure a co-ordinated approach and ensure any funding opportunities have maximum impact.</a:t>
            </a:r>
            <a:endParaRPr lang="en-US" sz="2000" dirty="0"/>
          </a:p>
          <a:p>
            <a:endParaRPr lang="en-GB" sz="2000" dirty="0"/>
          </a:p>
        </p:txBody>
      </p:sp>
    </p:spTree>
    <p:extLst>
      <p:ext uri="{BB962C8B-B14F-4D97-AF65-F5344CB8AC3E}">
        <p14:creationId xmlns:p14="http://schemas.microsoft.com/office/powerpoint/2010/main" val="2323361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62184" y="-17245"/>
            <a:ext cx="9966181" cy="1545054"/>
          </a:xfrm>
        </p:spPr>
        <p:txBody>
          <a:bodyPr>
            <a:normAutofit/>
          </a:bodyPr>
          <a:lstStyle/>
          <a:p>
            <a:pPr>
              <a:lnSpc>
                <a:spcPts val="5000"/>
              </a:lnSpc>
            </a:pPr>
            <a:r>
              <a:rPr lang="en-US" dirty="0">
                <a:latin typeface="Arial"/>
                <a:cs typeface="Arial"/>
              </a:rPr>
              <a:t>Commissioning Priority 3:</a:t>
            </a:r>
            <a:br>
              <a:rPr lang="en-US" dirty="0">
                <a:latin typeface="Arial"/>
                <a:cs typeface="Arial"/>
              </a:rPr>
            </a:br>
            <a:r>
              <a:rPr lang="en-US" sz="3200" dirty="0">
                <a:latin typeface="Arial"/>
                <a:cs typeface="Arial"/>
              </a:rPr>
              <a:t>Develop Areas of Provision</a:t>
            </a:r>
          </a:p>
        </p:txBody>
      </p:sp>
      <p:sp>
        <p:nvSpPr>
          <p:cNvPr id="6" name="TextBox 5"/>
          <p:cNvSpPr txBox="1"/>
          <p:nvPr/>
        </p:nvSpPr>
        <p:spPr>
          <a:xfrm>
            <a:off x="362184" y="1702253"/>
            <a:ext cx="11531238" cy="4401205"/>
          </a:xfrm>
          <a:prstGeom prst="rect">
            <a:avLst/>
          </a:prstGeom>
          <a:noFill/>
        </p:spPr>
        <p:txBody>
          <a:bodyPr wrap="square" rtlCol="0">
            <a:spAutoFit/>
          </a:bodyPr>
          <a:lstStyle/>
          <a:p>
            <a:pPr fontAlgn="base"/>
            <a:r>
              <a:rPr lang="en-GB" sz="2000" b="1" dirty="0"/>
              <a:t>Step Down </a:t>
            </a:r>
            <a:r>
              <a:rPr lang="en-GB" sz="2000" dirty="0"/>
              <a:t>- there is no dedicated step-down or intensive rehabilitation provision in Newham, leading to Delayed Transfers of Care and step-down patients often not being supported to ‘move on' to community-based accommodation or home - leading to their intended short-term placements becoming long-term.</a:t>
            </a:r>
            <a:r>
              <a:rPr lang="en-US" sz="2000" dirty="0"/>
              <a:t>​</a:t>
            </a:r>
          </a:p>
          <a:p>
            <a:pPr fontAlgn="base"/>
            <a:r>
              <a:rPr lang="en-GB" sz="2000" dirty="0"/>
              <a:t>​</a:t>
            </a:r>
          </a:p>
          <a:p>
            <a:pPr fontAlgn="base"/>
            <a:r>
              <a:rPr lang="en-GB" sz="2000" b="1" dirty="0"/>
              <a:t>Respite Breaks for Carers </a:t>
            </a:r>
            <a:r>
              <a:rPr lang="en-GB" sz="2000" dirty="0"/>
              <a:t>- there is no dedicated respite break provision. Providers advise they require a minimum two-week placement, but these can usually only be booked a week in advance due to Providers not wanting to commit beds in advance for respite in case they are subsequently offered a long-term placement. In addition, they feel temporary residents coming in and out of the Home can be disruptive and distressing for permanent residents; and does not allow them to understand the needs of the cared for individual. </a:t>
            </a:r>
            <a:r>
              <a:rPr lang="en-US" sz="2000" dirty="0"/>
              <a:t>​</a:t>
            </a:r>
          </a:p>
          <a:p>
            <a:pPr fontAlgn="base"/>
            <a:r>
              <a:rPr lang="en-GB" sz="2000" dirty="0"/>
              <a:t>​</a:t>
            </a:r>
          </a:p>
          <a:p>
            <a:pPr fontAlgn="base"/>
            <a:r>
              <a:rPr lang="en-GB" sz="2000" b="1" dirty="0"/>
              <a:t>Accessibility of provision -</a:t>
            </a:r>
            <a:r>
              <a:rPr lang="en-GB" sz="2000" dirty="0"/>
              <a:t> placements for Older Adults with a Learning Disability or Mental Health need within 65+ Care Homes can be hard to source locally and this is a current gap in the market. By working with Providers to develop specialist provision in mainstream settings we can avoid these residents ending up in placements outside of the borough.</a:t>
            </a:r>
            <a:endParaRPr lang="en-US" sz="2000" dirty="0"/>
          </a:p>
        </p:txBody>
      </p:sp>
    </p:spTree>
    <p:extLst>
      <p:ext uri="{BB962C8B-B14F-4D97-AF65-F5344CB8AC3E}">
        <p14:creationId xmlns:p14="http://schemas.microsoft.com/office/powerpoint/2010/main" val="15379367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4ADD228A-ABD7-4D49-BECA-5B022A830E6C}"/>
    </a:ext>
  </a:ext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D58FF817-602D-41F6-AB37-FC625162B8E1}"/>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0EF97546-A04C-4908-BD1E-5122638CC080}"/>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E46DC8D6-422B-42CA-89CE-6D9ECA5D70A9}"/>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1A96C7E9-AD91-4F90-97C2-DB84174C579E}"/>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d2a26232-4bbf-4b6d-9478-8d03bd25516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ECA7531C5E0FC46B656020CD25D25E4" ma:contentTypeVersion="17" ma:contentTypeDescription="Create a new document." ma:contentTypeScope="" ma:versionID="bf35789a3b69df4935bdbe4c86b14d4d">
  <xsd:schema xmlns:xsd="http://www.w3.org/2001/XMLSchema" xmlns:xs="http://www.w3.org/2001/XMLSchema" xmlns:p="http://schemas.microsoft.com/office/2006/metadata/properties" xmlns:ns3="d2a26232-4bbf-4b6d-9478-8d03bd25516e" xmlns:ns4="4c8f6bfe-d570-4449-8333-e182f1c6f65e" targetNamespace="http://schemas.microsoft.com/office/2006/metadata/properties" ma:root="true" ma:fieldsID="01970f91c67c0bc8bf4f34ae9b17be74" ns3:_="" ns4:_="">
    <xsd:import namespace="d2a26232-4bbf-4b6d-9478-8d03bd25516e"/>
    <xsd:import namespace="4c8f6bfe-d570-4449-8333-e182f1c6f65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4:SharedWithUsers" minOccurs="0"/>
                <xsd:element ref="ns4:SharedWithDetails" minOccurs="0"/>
                <xsd:element ref="ns4:SharingHintHash" minOccurs="0"/>
                <xsd:element ref="ns3:MediaServiceObjectDetectorVersions" minOccurs="0"/>
                <xsd:element ref="ns3:MediaServiceLocation" minOccurs="0"/>
                <xsd:element ref="ns3:MediaServiceSystemTags"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a26232-4bbf-4b6d-9478-8d03bd2551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_activity" ma:index="24"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c8f6bfe-d570-4449-8333-e182f1c6f65e"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2.xml><?xml version="1.0" encoding="utf-8"?>
<ds:datastoreItem xmlns:ds="http://schemas.openxmlformats.org/officeDocument/2006/customXml" ds:itemID="{6FD02317-CF5E-42A8-B3B9-6A2C8BE8E299}">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4c8f6bfe-d570-4449-8333-e182f1c6f65e"/>
    <ds:schemaRef ds:uri="d2a26232-4bbf-4b6d-9478-8d03bd25516e"/>
    <ds:schemaRef ds:uri="http://www.w3.org/XML/1998/namespace"/>
    <ds:schemaRef ds:uri="http://purl.org/dc/dcmitype/"/>
  </ds:schemaRefs>
</ds:datastoreItem>
</file>

<file path=customXml/itemProps3.xml><?xml version="1.0" encoding="utf-8"?>
<ds:datastoreItem xmlns:ds="http://schemas.openxmlformats.org/officeDocument/2006/customXml" ds:itemID="{4122C7EB-BB25-4DEE-AD3D-CA338E86C7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2a26232-4bbf-4b6d-9478-8d03bd25516e"/>
    <ds:schemaRef ds:uri="4c8f6bfe-d570-4449-8333-e182f1c6f6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853</TotalTime>
  <Words>1776</Words>
  <Application>Microsoft Office PowerPoint</Application>
  <PresentationFormat>Widescreen</PresentationFormat>
  <Paragraphs>171</Paragraphs>
  <Slides>11</Slides>
  <Notes>0</Notes>
  <HiddenSlides>0</HiddenSlides>
  <MMClips>0</MMClips>
  <ScaleCrop>false</ScaleCrop>
  <HeadingPairs>
    <vt:vector size="6" baseType="variant">
      <vt:variant>
        <vt:lpstr>Fonts Used</vt:lpstr>
      </vt:variant>
      <vt:variant>
        <vt:i4>5</vt:i4>
      </vt:variant>
      <vt:variant>
        <vt:lpstr>Theme</vt:lpstr>
      </vt:variant>
      <vt:variant>
        <vt:i4>12</vt:i4>
      </vt:variant>
      <vt:variant>
        <vt:lpstr>Slide Titles</vt:lpstr>
      </vt:variant>
      <vt:variant>
        <vt:i4>11</vt:i4>
      </vt:variant>
    </vt:vector>
  </HeadingPairs>
  <TitlesOfParts>
    <vt:vector size="28" baseType="lpstr">
      <vt:lpstr>Arial</vt:lpstr>
      <vt:lpstr>Calibri</vt:lpstr>
      <vt:lpstr>Calibri Light</vt:lpstr>
      <vt:lpstr>Segoe UI</vt:lpstr>
      <vt:lpstr>Times New Roman</vt:lpstr>
      <vt:lpstr>Office Theme</vt:lpstr>
      <vt:lpstr>4_Custom Design</vt:lpstr>
      <vt:lpstr>Custom Design</vt:lpstr>
      <vt:lpstr>1_Custom Design</vt:lpstr>
      <vt:lpstr>2_Custom Design</vt:lpstr>
      <vt:lpstr>3_Custom Design</vt:lpstr>
      <vt:lpstr>5_Custom Design</vt:lpstr>
      <vt:lpstr>6_Custom Design</vt:lpstr>
      <vt:lpstr>7_Custom Design</vt:lpstr>
      <vt:lpstr>8_Custom Design</vt:lpstr>
      <vt:lpstr>9_Custom Design</vt:lpstr>
      <vt:lpstr>10_Custom Design</vt:lpstr>
      <vt:lpstr>         Market Position Statement  Older Adults (65+) Care Homes  UPDATED December 2024</vt:lpstr>
      <vt:lpstr>Overview</vt:lpstr>
      <vt:lpstr>Overview</vt:lpstr>
      <vt:lpstr>Commissioned Activity</vt:lpstr>
      <vt:lpstr>Equity &amp; Protected Characteristics</vt:lpstr>
      <vt:lpstr>Equity &amp; Protected Characteristics</vt:lpstr>
      <vt:lpstr>Commissioning Priority 1: Increase in-borough capacity</vt:lpstr>
      <vt:lpstr>Commissioning Priority 2: Workforce</vt:lpstr>
      <vt:lpstr>Commissioning Priority 3: Develop Areas of Provision</vt:lpstr>
      <vt:lpstr>Commissioning Priority 4: Build, Acquire and Transform</vt:lpstr>
      <vt:lpstr>Achievements and Priorities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vz</dc:title>
  <dc:creator>Inderjit Puaar</dc:creator>
  <cp:lastModifiedBy>Karl Henson</cp:lastModifiedBy>
  <cp:revision>321</cp:revision>
  <dcterms:created xsi:type="dcterms:W3CDTF">2023-10-09T13:23:20Z</dcterms:created>
  <dcterms:modified xsi:type="dcterms:W3CDTF">2025-01-30T13:41:17Z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0x010100CECA7531C5E0FC46B656020CD25D25E4</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