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8" r:id="rId5"/>
    <p:sldMasterId id="2147483672" r:id="rId6"/>
    <p:sldMasterId id="2147483684" r:id="rId7"/>
    <p:sldMasterId id="2147483696" r:id="rId8"/>
    <p:sldMasterId id="2147483708" r:id="rId9"/>
    <p:sldMasterId id="2147483723" r:id="rId10"/>
    <p:sldMasterId id="2147483735" r:id="rId11"/>
    <p:sldMasterId id="2147483743" r:id="rId12"/>
    <p:sldMasterId id="2147483750" r:id="rId13"/>
    <p:sldMasterId id="2147483757" r:id="rId14"/>
    <p:sldMasterId id="2147483764" r:id="rId15"/>
  </p:sldMasterIdLst>
  <p:notesMasterIdLst>
    <p:notesMasterId r:id="rId27"/>
  </p:notesMasterIdLst>
  <p:sldIdLst>
    <p:sldId id="271" r:id="rId16"/>
    <p:sldId id="267" r:id="rId17"/>
    <p:sldId id="275" r:id="rId18"/>
    <p:sldId id="280" r:id="rId19"/>
    <p:sldId id="276" r:id="rId20"/>
    <p:sldId id="281" r:id="rId21"/>
    <p:sldId id="277" r:id="rId22"/>
    <p:sldId id="278" r:id="rId23"/>
    <p:sldId id="279" r:id="rId24"/>
    <p:sldId id="282"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CB"/>
    <a:srgbClr val="006B6F"/>
    <a:srgbClr val="00A09D"/>
    <a:srgbClr val="469DA0"/>
    <a:srgbClr val="3DA1A0"/>
    <a:srgbClr val="1EA18B"/>
    <a:srgbClr val="1C816F"/>
    <a:srgbClr val="4C9789"/>
    <a:srgbClr val="00584A"/>
    <a:srgbClr val="0058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2929B1-F39C-EE2C-6978-885720687559}" v="428" dt="2025-01-08T15:08:41.196"/>
    <p1510:client id="{E9A6AC2A-C2FC-29F7-961B-329252DC4D99}" v="31" dt="2025-01-08T15:15:04.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3" autoAdjust="0"/>
    <p:restoredTop sz="94660"/>
  </p:normalViewPr>
  <p:slideViewPr>
    <p:cSldViewPr snapToGrid="0">
      <p:cViewPr varScale="1">
        <p:scale>
          <a:sx n="87" d="100"/>
          <a:sy n="87" d="100"/>
        </p:scale>
        <p:origin x="54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Anderton" userId="S::james.anderton@newham.gov.uk::c6fe4981-4aba-4178-989d-705162fcb416" providerId="AD" clId="Web-{E9A6AC2A-C2FC-29F7-961B-329252DC4D99}"/>
    <pc:docChg chg="modSld">
      <pc:chgData name="James Anderton" userId="S::james.anderton@newham.gov.uk::c6fe4981-4aba-4178-989d-705162fcb416" providerId="AD" clId="Web-{E9A6AC2A-C2FC-29F7-961B-329252DC4D99}" dt="2025-01-08T15:15:04.987" v="16" actId="20577"/>
      <pc:docMkLst>
        <pc:docMk/>
      </pc:docMkLst>
      <pc:sldChg chg="modSp">
        <pc:chgData name="James Anderton" userId="S::james.anderton@newham.gov.uk::c6fe4981-4aba-4178-989d-705162fcb416" providerId="AD" clId="Web-{E9A6AC2A-C2FC-29F7-961B-329252DC4D99}" dt="2025-01-08T15:14:12.657" v="4" actId="20577"/>
        <pc:sldMkLst>
          <pc:docMk/>
          <pc:sldMk cId="3976754560" sldId="271"/>
        </pc:sldMkLst>
        <pc:spChg chg="mod">
          <ac:chgData name="James Anderton" userId="S::james.anderton@newham.gov.uk::c6fe4981-4aba-4178-989d-705162fcb416" providerId="AD" clId="Web-{E9A6AC2A-C2FC-29F7-961B-329252DC4D99}" dt="2025-01-08T15:14:12.657" v="4" actId="20577"/>
          <ac:spMkLst>
            <pc:docMk/>
            <pc:sldMk cId="3976754560" sldId="271"/>
            <ac:spMk id="2" creationId="{457C80CF-ED64-8684-EDA6-4ACA25DC256D}"/>
          </ac:spMkLst>
        </pc:spChg>
      </pc:sldChg>
      <pc:sldChg chg="modSp">
        <pc:chgData name="James Anderton" userId="S::james.anderton@newham.gov.uk::c6fe4981-4aba-4178-989d-705162fcb416" providerId="AD" clId="Web-{E9A6AC2A-C2FC-29F7-961B-329252DC4D99}" dt="2025-01-08T15:15:04.987" v="16" actId="20577"/>
        <pc:sldMkLst>
          <pc:docMk/>
          <pc:sldMk cId="951725188" sldId="283"/>
        </pc:sldMkLst>
        <pc:spChg chg="mod">
          <ac:chgData name="James Anderton" userId="S::james.anderton@newham.gov.uk::c6fe4981-4aba-4178-989d-705162fcb416" providerId="AD" clId="Web-{E9A6AC2A-C2FC-29F7-961B-329252DC4D99}" dt="2025-01-08T15:15:04.987" v="16" actId="20577"/>
          <ac:spMkLst>
            <pc:docMk/>
            <pc:sldMk cId="951725188" sldId="283"/>
            <ac:spMk id="6" creationId="{00000000-0000-0000-0000-000000000000}"/>
          </ac:spMkLst>
        </pc:spChg>
      </pc:sldChg>
    </pc:docChg>
  </pc:docChgLst>
  <pc:docChgLst>
    <pc:chgData name="James Anderton" userId="S::james.anderton@newham.gov.uk::c6fe4981-4aba-4178-989d-705162fcb416" providerId="AD" clId="Web-{BA2929B1-F39C-EE2C-6978-885720687559}"/>
    <pc:docChg chg="addSld modSld">
      <pc:chgData name="James Anderton" userId="S::james.anderton@newham.gov.uk::c6fe4981-4aba-4178-989d-705162fcb416" providerId="AD" clId="Web-{BA2929B1-F39C-EE2C-6978-885720687559}" dt="2025-01-08T15:08:40.649" v="306" actId="20577"/>
      <pc:docMkLst>
        <pc:docMk/>
      </pc:docMkLst>
      <pc:sldChg chg="modSp">
        <pc:chgData name="James Anderton" userId="S::james.anderton@newham.gov.uk::c6fe4981-4aba-4178-989d-705162fcb416" providerId="AD" clId="Web-{BA2929B1-F39C-EE2C-6978-885720687559}" dt="2025-01-08T14:59:22.698" v="25" actId="20577"/>
        <pc:sldMkLst>
          <pc:docMk/>
          <pc:sldMk cId="3976754560" sldId="271"/>
        </pc:sldMkLst>
        <pc:spChg chg="mod">
          <ac:chgData name="James Anderton" userId="S::james.anderton@newham.gov.uk::c6fe4981-4aba-4178-989d-705162fcb416" providerId="AD" clId="Web-{BA2929B1-F39C-EE2C-6978-885720687559}" dt="2025-01-08T14:59:22.698" v="25" actId="20577"/>
          <ac:spMkLst>
            <pc:docMk/>
            <pc:sldMk cId="3976754560" sldId="271"/>
            <ac:spMk id="2" creationId="{457C80CF-ED64-8684-EDA6-4ACA25DC256D}"/>
          </ac:spMkLst>
        </pc:spChg>
      </pc:sldChg>
      <pc:sldChg chg="delSp modSp add replId">
        <pc:chgData name="James Anderton" userId="S::james.anderton@newham.gov.uk::c6fe4981-4aba-4178-989d-705162fcb416" providerId="AD" clId="Web-{BA2929B1-F39C-EE2C-6978-885720687559}" dt="2025-01-08T15:08:40.649" v="306" actId="20577"/>
        <pc:sldMkLst>
          <pc:docMk/>
          <pc:sldMk cId="951725188" sldId="283"/>
        </pc:sldMkLst>
        <pc:spChg chg="mod">
          <ac:chgData name="James Anderton" userId="S::james.anderton@newham.gov.uk::c6fe4981-4aba-4178-989d-705162fcb416" providerId="AD" clId="Web-{BA2929B1-F39C-EE2C-6978-885720687559}" dt="2025-01-08T14:59:39.182" v="28" actId="14100"/>
          <ac:spMkLst>
            <pc:docMk/>
            <pc:sldMk cId="951725188" sldId="283"/>
            <ac:spMk id="2" creationId="{82589645-64D2-421F-10EE-3CA0C38D98F9}"/>
          </ac:spMkLst>
        </pc:spChg>
        <pc:spChg chg="del">
          <ac:chgData name="James Anderton" userId="S::james.anderton@newham.gov.uk::c6fe4981-4aba-4178-989d-705162fcb416" providerId="AD" clId="Web-{BA2929B1-F39C-EE2C-6978-885720687559}" dt="2025-01-08T15:00:07.496" v="42"/>
          <ac:spMkLst>
            <pc:docMk/>
            <pc:sldMk cId="951725188" sldId="283"/>
            <ac:spMk id="4" creationId="{00000000-0000-0000-0000-000000000000}"/>
          </ac:spMkLst>
        </pc:spChg>
        <pc:spChg chg="mod">
          <ac:chgData name="James Anderton" userId="S::james.anderton@newham.gov.uk::c6fe4981-4aba-4178-989d-705162fcb416" providerId="AD" clId="Web-{BA2929B1-F39C-EE2C-6978-885720687559}" dt="2025-01-08T15:08:40.649" v="306" actId="20577"/>
          <ac:spMkLst>
            <pc:docMk/>
            <pc:sldMk cId="951725188" sldId="283"/>
            <ac:spMk id="6" creationId="{00000000-0000-0000-0000-000000000000}"/>
          </ac:spMkLst>
        </pc:spChg>
        <pc:picChg chg="del">
          <ac:chgData name="James Anderton" userId="S::james.anderton@newham.gov.uk::c6fe4981-4aba-4178-989d-705162fcb416" providerId="AD" clId="Web-{BA2929B1-F39C-EE2C-6978-885720687559}" dt="2025-01-08T14:58:05.039" v="1"/>
          <ac:picMkLst>
            <pc:docMk/>
            <pc:sldMk cId="951725188" sldId="283"/>
            <ac:picMk id="1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012C0-3084-4E7A-B0E6-2C4D58508096}" type="datetimeFigureOut">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3BFC8-5EEC-42A3-9473-8FE833DC0583}" type="slidenum">
              <a:t>‹#›</a:t>
            </a:fld>
            <a:endParaRPr lang="en-US"/>
          </a:p>
        </p:txBody>
      </p:sp>
    </p:spTree>
    <p:extLst>
      <p:ext uri="{BB962C8B-B14F-4D97-AF65-F5344CB8AC3E}">
        <p14:creationId xmlns:p14="http://schemas.microsoft.com/office/powerpoint/2010/main" val="115797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3" name="Date Placeholder 1">
            <a:extLst>
              <a:ext uri="{FF2B5EF4-FFF2-40B4-BE49-F238E27FC236}">
                <a16:creationId xmlns:a16="http://schemas.microsoft.com/office/drawing/2014/main" id="{9F556E03-E11B-4690-7B09-AE0791CBBA6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1C4EE413-21D8-00DC-ACAE-A98FFEBA8299}"/>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F8709039-1D13-232F-C2CA-662CB81F260E}"/>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413B0BAF-92F2-8D6D-0711-BB21296CDBC5}"/>
              </a:ext>
            </a:extLst>
          </p:cNvPr>
          <p:cNvSpPr>
            <a:spLocks noGrp="1"/>
          </p:cNvSpPr>
          <p:nvPr>
            <p:ph type="ctrTitle" hasCustomPrompt="1"/>
          </p:nvPr>
        </p:nvSpPr>
        <p:spPr>
          <a:xfrm>
            <a:off x="346377"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45065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45B5-DCC6-5E46-96FE-3297CC2BD65F}"/>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7" name="Date Placeholder 1">
            <a:extLst>
              <a:ext uri="{FF2B5EF4-FFF2-40B4-BE49-F238E27FC236}">
                <a16:creationId xmlns:a16="http://schemas.microsoft.com/office/drawing/2014/main" id="{4E9D5954-4DBD-7F2A-0578-039800F9E123}"/>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B8068D55-B88B-0E1A-3122-49402F23505E}"/>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65CAF213-FE85-6FE7-7965-BFDA1852B08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9669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D6362CD8-13CD-D0D9-8633-9DBA1642082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54114B75-A964-C83B-ED49-113518946BC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C37B6D36-3F54-4EE5-612E-62341C25CBC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2233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D24C-2E61-3379-37C1-0A3F6684CC45}"/>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15608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975B64-CED8-9CBD-DEF8-A3DD821E361F}"/>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FA372A5E-56D9-E1D0-79DD-D35DF6F4604B}"/>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52BBFD98-F6E8-31FB-BF14-ABD6DF9302A8}"/>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13D3ECFC-7875-34E3-BFFB-2F853337F4F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2" name="Footer Placeholder 2">
            <a:extLst>
              <a:ext uri="{FF2B5EF4-FFF2-40B4-BE49-F238E27FC236}">
                <a16:creationId xmlns:a16="http://schemas.microsoft.com/office/drawing/2014/main" id="{2E81469F-DB04-C8D0-18C1-B9E88FFA2CAF}"/>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FF7C3466-6929-588E-83D1-3589F10F679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538810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955C3819-4996-0778-2A61-B312CB6A7AF2}"/>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8C66B28D-14BE-F166-0F37-B5DC6802808B}"/>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A0968C2-2062-54F3-39F2-C153A2FC558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2" name="Title 1">
            <a:extLst>
              <a:ext uri="{FF2B5EF4-FFF2-40B4-BE49-F238E27FC236}">
                <a16:creationId xmlns:a16="http://schemas.microsoft.com/office/drawing/2014/main" id="{2CEE9F56-C028-AC95-9ED5-5CE4A747E1D6}"/>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026919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3531CD-B00B-8CAD-A885-E2A4FDEE6455}"/>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0DA9729A-281F-090F-FE8D-0DBB37BD4479}"/>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7F17FA06-F3B3-0D05-52F2-AAA8B7613530}"/>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5BA19EB6-D566-356C-F7BA-9D4E4582FC1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2" name="Footer Placeholder 2">
            <a:extLst>
              <a:ext uri="{FF2B5EF4-FFF2-40B4-BE49-F238E27FC236}">
                <a16:creationId xmlns:a16="http://schemas.microsoft.com/office/drawing/2014/main" id="{2AC7D30C-B1FB-6A9B-6637-C05513895E2E}"/>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3C588803-E177-8083-8713-E9883DF37E3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898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CC676-1C92-C67B-2DEC-7A445A4F012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56E9778A-DEB7-6BBD-E0FB-C1422044B364}"/>
              </a:ext>
            </a:extLst>
          </p:cNvPr>
          <p:cNvSpPr>
            <a:spLocks noGrp="1"/>
          </p:cNvSpPr>
          <p:nvPr>
            <p:ph type="ftr" sz="quarter" idx="11"/>
          </p:nvPr>
        </p:nvSpPr>
        <p:spPr>
          <a:xfrm>
            <a:off x="4038600" y="5731317"/>
            <a:ext cx="4114800" cy="365125"/>
          </a:xfrm>
        </p:spPr>
        <p:txBody>
          <a:bodyPr/>
          <a:lstStyle/>
          <a:p>
            <a:endParaRPr lang="en-US"/>
          </a:p>
        </p:txBody>
      </p:sp>
      <p:sp>
        <p:nvSpPr>
          <p:cNvPr id="4" name="Slide Number Placeholder 3">
            <a:extLst>
              <a:ext uri="{FF2B5EF4-FFF2-40B4-BE49-F238E27FC236}">
                <a16:creationId xmlns:a16="http://schemas.microsoft.com/office/drawing/2014/main" id="{3CE98650-474C-903E-B689-10DA46D2CE4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5" name="Title 1">
            <a:extLst>
              <a:ext uri="{FF2B5EF4-FFF2-40B4-BE49-F238E27FC236}">
                <a16:creationId xmlns:a16="http://schemas.microsoft.com/office/drawing/2014/main" id="{EEA5E68F-8AC3-0258-E598-E3440882E93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1494826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D7D485D-EC88-2D39-2BAD-CE042978EE55}"/>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A28C632D-556F-1C18-C6CF-1B211BB3554E}"/>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2E5CF446-0959-1D4A-11D4-13F8A7B3BCB2}"/>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953F2A7-5F6A-E282-65B8-5700716CA7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D184DB14-4472-6338-DD7C-5C2C6D73735B}"/>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39116517-90B4-043C-4345-08E1CDFD8B6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27192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64A27693-4281-04B3-6900-619F6E3D4F2B}"/>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5EB795BC-A318-CDBB-A7F7-87F4C216FC34}"/>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2BBC203-099B-4735-4385-BB52F924B48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10" name="Title 1">
            <a:extLst>
              <a:ext uri="{FF2B5EF4-FFF2-40B4-BE49-F238E27FC236}">
                <a16:creationId xmlns:a16="http://schemas.microsoft.com/office/drawing/2014/main" id="{9BB85B58-60FF-41AA-10DB-5929162BD9F2}"/>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924573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F08EF52-53F1-3DBF-ABF9-6DC9A7364E5B}"/>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DD57A721-7A05-872A-2F6D-8ED07797A687}"/>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79CEA430-7C77-F26A-50C7-DF981A407AF8}"/>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9A41EE53-FE4B-B6A3-A741-17CAD366F1C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5E4524F0-E8D0-2065-90A8-F2BB9C98AC7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0E5A5E1F-2B0E-C132-2220-94D7BCDE3165}"/>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50812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60A5F-3FB8-1087-940D-43A6433BBCA0}"/>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D56780C1-2CC7-A944-CCB3-DB8692D1974A}"/>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EB4B0AED-18DD-F054-B06C-9911C4FE3F9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1F831FED-F244-6BC4-A759-BFB74BA26C0A}"/>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77641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050625-E30D-D433-76AA-FAFE2F4859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A98FF413-49A9-ED2E-6030-53FE68563A8E}"/>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849976C1-4742-DC96-2776-6CC8431692AD}"/>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823D91F-0DE2-D689-3791-815995006AA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24671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C23163C-70B4-7320-E6A5-2F2D7D4CBA87}"/>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0340C1A-1DE0-FB73-7224-19DA31FC8AB8}"/>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EAB8B1AF-BAA0-D206-1906-F85D62C71271}"/>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42F65E8-3120-0B5C-1A24-75EB387E493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A8FEE7F7-0393-3BB7-86EB-7A3B8999100F}"/>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BBB78F24-A552-A72B-744D-6F107AECC0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507230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E353D5-C4FB-798E-BA0F-3907586D3E7F}"/>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C7D0A93D-DFAB-0B5D-E84C-72B775FD00B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078DDDE8-0EFB-8377-B3EE-CB1B7604D787}"/>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0E3733AF-FCBB-4E6E-D5EF-BC9FF795F8E8}"/>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819615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7EF8D6-44EC-D869-BEC0-3460C1F55ED6}"/>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29BBBE0-C1DB-02AA-7EBF-47163FB45A05}"/>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C871CBDC-091F-5391-D66C-F7438E8CF429}"/>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BAC6AE9B-2D05-C9AD-E913-F333D5760EC7}"/>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D2EF3E08-6E58-8F5C-476C-055A8FA26C5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ACFEE898-BFE2-BE2D-2B6C-1B2FC8DE4A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846276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1EA330-F833-377E-4AB0-3165C864F91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0E8D7B34-53CD-97CF-BB84-9A1BB83D2DD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8493B4CB-FD3A-6A54-41B6-34172B1E28DF}"/>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B5B2E47-BD3E-5669-88C4-1B043D23E69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09997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3" name="Title 1">
            <a:extLst>
              <a:ext uri="{FF2B5EF4-FFF2-40B4-BE49-F238E27FC236}">
                <a16:creationId xmlns:a16="http://schemas.microsoft.com/office/drawing/2014/main" id="{D6043AAD-85AA-6A30-4BAF-1827F2B6BF26}"/>
              </a:ext>
            </a:extLst>
          </p:cNvPr>
          <p:cNvSpPr>
            <a:spLocks noGrp="1"/>
          </p:cNvSpPr>
          <p:nvPr>
            <p:ph type="ctrTitle" hasCustomPrompt="1"/>
          </p:nvPr>
        </p:nvSpPr>
        <p:spPr>
          <a:xfrm>
            <a:off x="396072" y="278303"/>
            <a:ext cx="9144000" cy="744585"/>
          </a:xfrm>
        </p:spPr>
        <p:txBody>
          <a:bodyPr anchor="b">
            <a:normAutofit/>
          </a:bodyPr>
          <a:lstStyle>
            <a:lvl1pPr algn="l">
              <a:defRPr sz="4000" b="1">
                <a:solidFill>
                  <a:srgbClr val="00A09D"/>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19E521F8-F1C4-719E-9416-2F83B91CE031}"/>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4" name="Footer Placeholder 2">
            <a:extLst>
              <a:ext uri="{FF2B5EF4-FFF2-40B4-BE49-F238E27FC236}">
                <a16:creationId xmlns:a16="http://schemas.microsoft.com/office/drawing/2014/main" id="{5FE3CB80-FEBA-0E06-B748-F57F247952B0}"/>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DD8FCDF1-4FA5-F593-6AC2-B95652F68CE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61808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rgbClr val="59B09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78DA1C1C-928F-2CA4-1BA9-ECAEE4A3E09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A8051D5F-76DF-E0CD-25E9-1EDDBDEF3328}"/>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3E590ABB-3313-8534-0546-C76DBC1B12BA}"/>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418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E5A1D8F3-28C8-BD2A-323C-30642BDDD88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DD620437-DC5C-97CE-FD6F-00CD286C5414}"/>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C7229F2-85ED-6BF7-8566-32ECB494867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37020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E47EA4-8B15-4D96-2599-69F66ED881B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CCDEE289-92C0-1262-E7D1-21CE8DF1555F}"/>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1F536249-6254-9324-FF6C-1E40D730E89F}"/>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3" name="Title 1">
            <a:extLst>
              <a:ext uri="{FF2B5EF4-FFF2-40B4-BE49-F238E27FC236}">
                <a16:creationId xmlns:a16="http://schemas.microsoft.com/office/drawing/2014/main" id="{BC09A43F-F1D3-EC32-B21E-0E7517C473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33113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377" y="258425"/>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B38C3AEE-DBB6-43A9-48B4-E0445F76639A}"/>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7AB5FCC7-113F-B2C3-4A45-79884147829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BD3BBC0-71C2-254C-3C9C-DD3F2C905A8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64109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2" name="Date Placeholder 1">
            <a:extLst>
              <a:ext uri="{FF2B5EF4-FFF2-40B4-BE49-F238E27FC236}">
                <a16:creationId xmlns:a16="http://schemas.microsoft.com/office/drawing/2014/main" id="{5E9C9BF2-DA83-036B-9B26-2514B606BFE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38CBA4C7-EDEC-8500-075E-1F25D19C32E5}"/>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6AD76559-B111-9980-59CB-6F09451E36C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4082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lumMod val="95000"/>
                  </a:schemeClr>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2D0D90C3-23F5-9B1E-2F02-1900A3632B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C38DE632-7341-00B7-AABC-DB776F00C6DD}"/>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6F0B2B1-67D5-1CBF-DA47-E7992306F41C}"/>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7908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0.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8.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2A83C-8322-4C00-A71E-4CA52811DAAF}"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C651-F346-4B05-B65D-2D5AA18D30C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A727D01C-2EA0-F3BD-A931-C3D803CC2B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88557219"/>
      </p:ext>
    </p:extLst>
  </p:cSld>
  <p:clrMap bg1="lt1" tx1="dk1" bg2="lt2" tx2="dk2" accent1="accent1" accent2="accent2" accent3="accent3" accent4="accent4" accent5="accent5" accent6="accent6" hlink="hlink" folHlink="folHlink"/>
  <p:sldLayoutIdLst>
    <p:sldLayoutId id="2147483649"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9A5E0C-A36D-C25C-A919-1EF454423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B0EF69-E433-998D-2198-119903231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FEF09A-62B2-B30E-2698-2DCC7CA1E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2E120-ABE2-1849-BDFB-5A3FE363C054}" type="datetimeFigureOut">
              <a:rPr lang="en-US" smtClean="0"/>
              <a:t>1/30/2025</a:t>
            </a:fld>
            <a:endParaRPr lang="en-US"/>
          </a:p>
        </p:txBody>
      </p:sp>
      <p:sp>
        <p:nvSpPr>
          <p:cNvPr id="5" name="Footer Placeholder 4">
            <a:extLst>
              <a:ext uri="{FF2B5EF4-FFF2-40B4-BE49-F238E27FC236}">
                <a16:creationId xmlns:a16="http://schemas.microsoft.com/office/drawing/2014/main" id="{A96D07E4-6D7F-DFFB-E805-0AA1ABD0E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B84B9C-F5C1-0312-CA0B-B3C6A5B12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78695-359E-354F-9F13-8FAE85585829}" type="slidenum">
              <a:rPr lang="en-US" smtClean="0"/>
              <a:t>‹#›</a:t>
            </a:fld>
            <a:endParaRPr lang="en-US"/>
          </a:p>
        </p:txBody>
      </p:sp>
      <p:pic>
        <p:nvPicPr>
          <p:cNvPr id="8" name="Picture 7" descr="A white background with black text&#10;&#10;Description automatically generated">
            <a:extLst>
              <a:ext uri="{FF2B5EF4-FFF2-40B4-BE49-F238E27FC236}">
                <a16:creationId xmlns:a16="http://schemas.microsoft.com/office/drawing/2014/main" id="{E84FF6C2-F287-FC72-1ED7-AFA2AB6667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236605535"/>
      </p:ext>
    </p:extLst>
  </p:cSld>
  <p:clrMap bg1="lt1" tx1="dk1" bg2="lt2" tx2="dk2" accent1="accent1" accent2="accent2" accent3="accent3" accent4="accent4" accent5="accent5" accent6="accent6" hlink="hlink" folHlink="folHlink"/>
  <p:sldLayoutIdLst>
    <p:sldLayoutId id="2147483755" r:id="rId1"/>
    <p:sldLayoutId id="21474837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4562C-1AD3-C7CB-F280-3DCBCC9D4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8586AA-789E-7A56-9E92-4697C22D7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F0F534-7C3B-29E9-E207-8FBB6D39B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4F537-5DF5-9B4C-8E97-2BB5AC36DA2B}" type="datetimeFigureOut">
              <a:rPr lang="en-US" smtClean="0"/>
              <a:t>1/30/2025</a:t>
            </a:fld>
            <a:endParaRPr lang="en-US"/>
          </a:p>
        </p:txBody>
      </p:sp>
      <p:sp>
        <p:nvSpPr>
          <p:cNvPr id="5" name="Footer Placeholder 4">
            <a:extLst>
              <a:ext uri="{FF2B5EF4-FFF2-40B4-BE49-F238E27FC236}">
                <a16:creationId xmlns:a16="http://schemas.microsoft.com/office/drawing/2014/main" id="{D233997D-154F-9CD8-FC8B-9DB10B92D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BA07A9-68D4-52C7-B88B-D8A3D2B60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6B61B-B19D-BD42-8A8C-1E50CAF5317B}"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463B7871-DB52-7CDF-F213-4FB9C208DE4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909125073"/>
      </p:ext>
    </p:extLst>
  </p:cSld>
  <p:clrMap bg1="lt1" tx1="dk1" bg2="lt2" tx2="dk2" accent1="accent1" accent2="accent2" accent3="accent3" accent4="accent4" accent5="accent5" accent6="accent6" hlink="hlink" folHlink="folHlink"/>
  <p:sldLayoutIdLst>
    <p:sldLayoutId id="2147483762" r:id="rId1"/>
    <p:sldLayoutId id="21474837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58B53-3CF2-1259-3356-1C0966BAA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30033F-7506-3EED-B426-146A9635F2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886044-4B52-CE3D-3716-389C73A10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4812D-5D9E-D34F-BEE5-4C0D77F448AB}" type="datetimeFigureOut">
              <a:rPr lang="en-US" smtClean="0"/>
              <a:t>1/30/2025</a:t>
            </a:fld>
            <a:endParaRPr lang="en-US"/>
          </a:p>
        </p:txBody>
      </p:sp>
      <p:sp>
        <p:nvSpPr>
          <p:cNvPr id="5" name="Footer Placeholder 4">
            <a:extLst>
              <a:ext uri="{FF2B5EF4-FFF2-40B4-BE49-F238E27FC236}">
                <a16:creationId xmlns:a16="http://schemas.microsoft.com/office/drawing/2014/main" id="{6916E244-86F1-627E-5B1D-7DC09BFEE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A15CF-D6A8-7947-9324-F99CB212D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49605-38C8-4747-BCA7-9DB64EFB0332}" type="slidenum">
              <a:rPr lang="en-US" smtClean="0"/>
              <a:t>‹#›</a:t>
            </a:fld>
            <a:endParaRPr lang="en-US"/>
          </a:p>
        </p:txBody>
      </p:sp>
      <p:pic>
        <p:nvPicPr>
          <p:cNvPr id="8" name="Picture 7" descr="A white background with blue text&#10;&#10;Description automatically generated">
            <a:extLst>
              <a:ext uri="{FF2B5EF4-FFF2-40B4-BE49-F238E27FC236}">
                <a16:creationId xmlns:a16="http://schemas.microsoft.com/office/drawing/2014/main" id="{E47CAE45-2CF7-7AE3-9183-2F7E103820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121219466"/>
      </p:ext>
    </p:extLst>
  </p:cSld>
  <p:clrMap bg1="lt1" tx1="dk1" bg2="lt2" tx2="dk2" accent1="accent1" accent2="accent2" accent3="accent3" accent4="accent4" accent5="accent5" accent6="accent6" hlink="hlink" folHlink="folHlink"/>
  <p:sldLayoutIdLst>
    <p:sldLayoutId id="2147483769" r:id="rId1"/>
    <p:sldLayoutId id="21474837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FD56F-2B40-4F5B-8593-3FB241C17C9A}"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AF8C-F308-4D14-92A7-51645CA15610}" type="slidenum">
              <a:rPr lang="en-GB" smtClean="0"/>
              <a:t>‹#›</a:t>
            </a:fld>
            <a:endParaRPr lang="en-GB"/>
          </a:p>
        </p:txBody>
      </p:sp>
      <p:pic>
        <p:nvPicPr>
          <p:cNvPr id="8" name="Picture 7" descr="A white background with blue and green text&#10;&#10;Description automatically generated">
            <a:extLst>
              <a:ext uri="{FF2B5EF4-FFF2-40B4-BE49-F238E27FC236}">
                <a16:creationId xmlns:a16="http://schemas.microsoft.com/office/drawing/2014/main" id="{03DD9209-3638-32F9-6807-B495B49BD02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2308"/>
            <a:ext cx="12204809" cy="6850812"/>
          </a:xfrm>
          <a:prstGeom prst="rect">
            <a:avLst/>
          </a:prstGeom>
        </p:spPr>
      </p:pic>
    </p:spTree>
    <p:extLst>
      <p:ext uri="{BB962C8B-B14F-4D97-AF65-F5344CB8AC3E}">
        <p14:creationId xmlns:p14="http://schemas.microsoft.com/office/powerpoint/2010/main" val="2446877918"/>
      </p:ext>
    </p:extLst>
  </p:cSld>
  <p:clrMap bg1="lt1" tx1="dk1" bg2="lt2" tx2="dk2" accent1="accent1" accent2="accent2" accent3="accent3" accent4="accent4" accent5="accent5" accent6="accent6" hlink="hlink" folHlink="folHlink"/>
  <p:sldLayoutIdLst>
    <p:sldLayoutId id="2147483722"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8619-623B-4C71-8610-73EBBEB490DC}"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956D-E143-479C-B3BA-50B647C0EF72}" type="slidenum">
              <a:rPr lang="en-GB" smtClean="0"/>
              <a:t>‹#›</a:t>
            </a:fld>
            <a:endParaRPr lang="en-GB"/>
          </a:p>
        </p:txBody>
      </p:sp>
      <p:pic>
        <p:nvPicPr>
          <p:cNvPr id="9" name="Picture 8" descr="A white background with blue and green text&#10;&#10;Description automatically generated">
            <a:extLst>
              <a:ext uri="{FF2B5EF4-FFF2-40B4-BE49-F238E27FC236}">
                <a16:creationId xmlns:a16="http://schemas.microsoft.com/office/drawing/2014/main" id="{72B373FF-7D7B-2BFA-FC6E-6BA2716CDE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006402498"/>
      </p:ext>
    </p:extLst>
  </p:cSld>
  <p:clrMap bg1="lt1" tx1="dk1" bg2="lt2" tx2="dk2" accent1="accent1" accent2="accent2" accent3="accent3" accent4="accent4" accent5="accent5" accent6="accent6" hlink="hlink" folHlink="folHlink"/>
  <p:sldLayoutIdLst>
    <p:sldLayoutId id="2147483673" r:id="rId1"/>
    <p:sldLayoutId id="21474837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6B233-4027-454F-8EF2-652E71F3D979}"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4884-9173-4689-ADA6-E8C68BBDE9F9}" type="slidenum">
              <a:rPr lang="en-GB" smtClean="0"/>
              <a:t>‹#›</a:t>
            </a:fld>
            <a:endParaRPr lang="en-GB"/>
          </a:p>
        </p:txBody>
      </p:sp>
      <p:pic>
        <p:nvPicPr>
          <p:cNvPr id="10" name="Picture 9" descr="A blue background with white text&#10;&#10;Description automatically generated">
            <a:extLst>
              <a:ext uri="{FF2B5EF4-FFF2-40B4-BE49-F238E27FC236}">
                <a16:creationId xmlns:a16="http://schemas.microsoft.com/office/drawing/2014/main" id="{34504FA0-4882-C149-995A-7CADA0E279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879343148"/>
      </p:ext>
    </p:extLst>
  </p:cSld>
  <p:clrMap bg1="lt1" tx1="dk1" bg2="lt2" tx2="dk2" accent1="accent1" accent2="accent2" accent3="accent3" accent4="accent4" accent5="accent5" accent6="accent6" hlink="hlink" folHlink="folHlink"/>
  <p:sldLayoutIdLst>
    <p:sldLayoutId id="2147483685"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EE142-8B8B-4983-A29A-0AA6829536B9}"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FCF0-FF98-4644-B5A0-A68BCFE35AF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1D710E33-59EE-8438-53E7-BC4D356459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859719217"/>
      </p:ext>
    </p:extLst>
  </p:cSld>
  <p:clrMap bg1="lt1" tx1="dk1" bg2="lt2" tx2="dk2" accent1="accent1" accent2="accent2" accent3="accent3" accent4="accent4" accent5="accent5" accent6="accent6" hlink="hlink" folHlink="folHlink"/>
  <p:sldLayoutIdLst>
    <p:sldLayoutId id="2147483697"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424FE-DF0C-4B5C-B873-06346B6AD135}"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88F27-1B5B-47A7-808F-9915DB626DBE}" type="slidenum">
              <a:rPr lang="en-GB" smtClean="0"/>
              <a:t>‹#›</a:t>
            </a:fld>
            <a:endParaRPr lang="en-GB"/>
          </a:p>
        </p:txBody>
      </p:sp>
      <p:pic>
        <p:nvPicPr>
          <p:cNvPr id="9" name="Picture 8" descr="A red background with white text&#10;&#10;Description automatically generated">
            <a:extLst>
              <a:ext uri="{FF2B5EF4-FFF2-40B4-BE49-F238E27FC236}">
                <a16:creationId xmlns:a16="http://schemas.microsoft.com/office/drawing/2014/main" id="{A639766F-1AD9-AE2C-17D3-3C4DE246C6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12588054"/>
      </p:ext>
    </p:extLst>
  </p:cSld>
  <p:clrMap bg1="lt1" tx1="dk1" bg2="lt2" tx2="dk2" accent1="accent1" accent2="accent2" accent3="accent3" accent4="accent4" accent5="accent5" accent6="accent6" hlink="hlink" folHlink="folHlink"/>
  <p:sldLayoutIdLst>
    <p:sldLayoutId id="2147483709" r:id="rId1"/>
    <p:sldLayoutId id="21474837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84A07C-DEB0-05BD-9881-42718FBB2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B22C4E-C9A1-45E9-0BA1-47E2D1FC0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EC26CB-FAC9-15A6-2C78-0D4B999EB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DCE8C-2B5A-4A4E-93A0-4C1D53B6AA02}" type="datetimeFigureOut">
              <a:rPr lang="en-US" smtClean="0"/>
              <a:t>1/30/2025</a:t>
            </a:fld>
            <a:endParaRPr lang="en-US"/>
          </a:p>
        </p:txBody>
      </p:sp>
      <p:sp>
        <p:nvSpPr>
          <p:cNvPr id="5" name="Footer Placeholder 4">
            <a:extLst>
              <a:ext uri="{FF2B5EF4-FFF2-40B4-BE49-F238E27FC236}">
                <a16:creationId xmlns:a16="http://schemas.microsoft.com/office/drawing/2014/main" id="{F4C91453-E010-D269-B368-755BBF5D6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820F4B-F16D-5CC3-BC69-ADFA0DE75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91021-AC8B-8E46-8879-D3B3634E6781}" type="slidenum">
              <a:rPr lang="en-US" smtClean="0"/>
              <a:t>‹#›</a:t>
            </a:fld>
            <a:endParaRPr lang="en-US"/>
          </a:p>
        </p:txBody>
      </p:sp>
      <p:pic>
        <p:nvPicPr>
          <p:cNvPr id="8" name="Picture 7" descr="A red square with white text&#10;&#10;Description automatically generated">
            <a:extLst>
              <a:ext uri="{FF2B5EF4-FFF2-40B4-BE49-F238E27FC236}">
                <a16:creationId xmlns:a16="http://schemas.microsoft.com/office/drawing/2014/main" id="{FB8D840F-D7A8-E771-B564-FEEA5E7910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594490294"/>
      </p:ext>
    </p:extLst>
  </p:cSld>
  <p:clrMap bg1="lt1" tx1="dk1" bg2="lt2" tx2="dk2" accent1="accent1" accent2="accent2" accent3="accent3" accent4="accent4" accent5="accent5" accent6="accent6" hlink="hlink" folHlink="folHlink"/>
  <p:sldLayoutIdLst>
    <p:sldLayoutId id="2147483727" r:id="rId1"/>
    <p:sldLayoutId id="214748373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B5D1A-2398-CDFD-1626-B885FC3EB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D47EE4-6AF5-7440-3900-17C93AFD6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58517C-AFDB-D10F-95B8-EE0E79BF4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58AFF-2910-6A40-8E89-C10FF5408B01}" type="datetimeFigureOut">
              <a:rPr lang="en-US" smtClean="0"/>
              <a:t>1/30/2025</a:t>
            </a:fld>
            <a:endParaRPr lang="en-US"/>
          </a:p>
        </p:txBody>
      </p:sp>
      <p:sp>
        <p:nvSpPr>
          <p:cNvPr id="5" name="Footer Placeholder 4">
            <a:extLst>
              <a:ext uri="{FF2B5EF4-FFF2-40B4-BE49-F238E27FC236}">
                <a16:creationId xmlns:a16="http://schemas.microsoft.com/office/drawing/2014/main" id="{E237402B-9B90-EF0E-CB88-17C17CB9CB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FDC295-E9C4-FB4E-BEEE-18E4674BA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5D13D-8406-BD4B-8A9C-ECEBB7E62332}"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5A65D6DA-076B-F73C-8E06-A4C11C60E2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556939790"/>
      </p:ext>
    </p:extLst>
  </p:cSld>
  <p:clrMap bg1="lt1" tx1="dk1" bg2="lt2" tx2="dk2" accent1="accent1" accent2="accent2" accent3="accent3" accent4="accent4" accent5="accent5" accent6="accent6" hlink="hlink" folHlink="folHlink"/>
  <p:sldLayoutIdLst>
    <p:sldLayoutId id="2147483739" r:id="rId1"/>
    <p:sldLayoutId id="214748374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F3318-05F3-3B21-5F5C-EFD4542B1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210FB2-F14A-6AE5-2093-CE0B4ABA1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32CD04-6202-9499-3027-F8BCC54D2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0FBFA-3DBA-2E4A-8CCC-02DA1EA48AD9}" type="datetimeFigureOut">
              <a:rPr lang="en-US" smtClean="0"/>
              <a:t>1/30/2025</a:t>
            </a:fld>
            <a:endParaRPr lang="en-US"/>
          </a:p>
        </p:txBody>
      </p:sp>
      <p:sp>
        <p:nvSpPr>
          <p:cNvPr id="5" name="Footer Placeholder 4">
            <a:extLst>
              <a:ext uri="{FF2B5EF4-FFF2-40B4-BE49-F238E27FC236}">
                <a16:creationId xmlns:a16="http://schemas.microsoft.com/office/drawing/2014/main" id="{3BF95991-8284-577E-C024-F754773E0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1B059-641A-3F0C-7539-03EE85A08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0EDD8-C413-2C44-8FAD-C1E061126EAD}" type="slidenum">
              <a:rPr lang="en-US" smtClean="0"/>
              <a:t>‹#›</a:t>
            </a:fld>
            <a:endParaRPr lang="en-US"/>
          </a:p>
        </p:txBody>
      </p:sp>
      <p:pic>
        <p:nvPicPr>
          <p:cNvPr id="8" name="Picture 7" descr="A black background with white text&#10;&#10;Description automatically generated">
            <a:extLst>
              <a:ext uri="{FF2B5EF4-FFF2-40B4-BE49-F238E27FC236}">
                <a16:creationId xmlns:a16="http://schemas.microsoft.com/office/drawing/2014/main" id="{00F4B28E-38DF-8925-EA41-E7E8876128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188"/>
            <a:ext cx="12192000" cy="6843622"/>
          </a:xfrm>
          <a:prstGeom prst="rect">
            <a:avLst/>
          </a:prstGeom>
        </p:spPr>
      </p:pic>
    </p:spTree>
    <p:extLst>
      <p:ext uri="{BB962C8B-B14F-4D97-AF65-F5344CB8AC3E}">
        <p14:creationId xmlns:p14="http://schemas.microsoft.com/office/powerpoint/2010/main" val="510071678"/>
      </p:ext>
    </p:extLst>
  </p:cSld>
  <p:clrMap bg1="lt1" tx1="dk1" bg2="lt2" tx2="dk2" accent1="accent1" accent2="accent2" accent3="accent3" accent4="accent4" accent5="accent5" accent6="accent6" hlink="hlink" folHlink="folHlink"/>
  <p:sldLayoutIdLst>
    <p:sldLayoutId id="2147483748" r:id="rId1"/>
    <p:sldLayoutId id="21474837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80CF-ED64-8684-EDA6-4ACA25DC256D}"/>
              </a:ext>
            </a:extLst>
          </p:cNvPr>
          <p:cNvSpPr>
            <a:spLocks noGrp="1"/>
          </p:cNvSpPr>
          <p:nvPr>
            <p:ph type="ctrTitle"/>
          </p:nvPr>
        </p:nvSpPr>
        <p:spPr>
          <a:xfrm>
            <a:off x="205404" y="3941966"/>
            <a:ext cx="11611906" cy="744585"/>
          </a:xfrm>
        </p:spPr>
        <p:txBody>
          <a:bodyPr>
            <a:noAutofit/>
          </a:bodyPr>
          <a:lstStyle/>
          <a:p>
            <a:pPr algn="ct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Market Position Statement</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Older Adults (65+) Care Homes</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3600" dirty="0">
                <a:latin typeface="Arial"/>
                <a:ea typeface="Calibri"/>
                <a:cs typeface="Arial"/>
              </a:rPr>
              <a:t>UPDATED December 2024</a:t>
            </a:r>
          </a:p>
        </p:txBody>
      </p:sp>
    </p:spTree>
    <p:extLst>
      <p:ext uri="{BB962C8B-B14F-4D97-AF65-F5344CB8AC3E}">
        <p14:creationId xmlns:p14="http://schemas.microsoft.com/office/powerpoint/2010/main" val="397675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17245"/>
            <a:ext cx="9966181" cy="1545054"/>
          </a:xfrm>
        </p:spPr>
        <p:txBody>
          <a:bodyPr>
            <a:normAutofit/>
          </a:bodyPr>
          <a:lstStyle/>
          <a:p>
            <a:pPr>
              <a:lnSpc>
                <a:spcPts val="5000"/>
              </a:lnSpc>
            </a:pPr>
            <a:r>
              <a:rPr lang="en-US" dirty="0">
                <a:latin typeface="Arial"/>
                <a:cs typeface="Arial"/>
              </a:rPr>
              <a:t>Commissioning Priority 4:</a:t>
            </a:r>
            <a:br>
              <a:rPr lang="en-US" dirty="0">
                <a:latin typeface="Arial"/>
                <a:cs typeface="Arial"/>
              </a:rPr>
            </a:br>
            <a:r>
              <a:rPr lang="en-US" sz="3200" dirty="0">
                <a:latin typeface="Arial"/>
                <a:cs typeface="Arial"/>
              </a:rPr>
              <a:t>Build, Acquire and Transform</a:t>
            </a:r>
          </a:p>
        </p:txBody>
      </p:sp>
      <p:sp>
        <p:nvSpPr>
          <p:cNvPr id="6" name="TextBox 5"/>
          <p:cNvSpPr txBox="1"/>
          <p:nvPr/>
        </p:nvSpPr>
        <p:spPr>
          <a:xfrm>
            <a:off x="362184" y="1702253"/>
            <a:ext cx="11531238" cy="1938992"/>
          </a:xfrm>
          <a:prstGeom prst="rect">
            <a:avLst/>
          </a:prstGeom>
          <a:noFill/>
        </p:spPr>
        <p:txBody>
          <a:bodyPr wrap="square" rtlCol="0">
            <a:spAutoFit/>
          </a:bodyPr>
          <a:lstStyle/>
          <a:p>
            <a:pPr fontAlgn="base"/>
            <a:r>
              <a:rPr lang="en-GB" sz="2000" dirty="0"/>
              <a:t>The Council has decided to invest in </a:t>
            </a:r>
            <a:r>
              <a:rPr lang="en-GB" sz="2000" b="1" dirty="0"/>
              <a:t>building</a:t>
            </a:r>
            <a:r>
              <a:rPr lang="en-GB" sz="2000" dirty="0"/>
              <a:t>, </a:t>
            </a:r>
            <a:r>
              <a:rPr lang="en-GB" sz="2000" b="1" dirty="0"/>
              <a:t>acquiring</a:t>
            </a:r>
            <a:r>
              <a:rPr lang="en-GB" sz="2000" dirty="0"/>
              <a:t> and </a:t>
            </a:r>
            <a:r>
              <a:rPr lang="en-GB" sz="2000" b="1" dirty="0"/>
              <a:t>transforming</a:t>
            </a:r>
            <a:r>
              <a:rPr lang="en-GB" sz="2000" dirty="0"/>
              <a:t> existing buildings into high-quality </a:t>
            </a:r>
            <a:r>
              <a:rPr lang="en-GB" sz="2000" b="1" dirty="0"/>
              <a:t>supported accommodation</a:t>
            </a:r>
            <a:r>
              <a:rPr lang="en-GB" sz="2000" dirty="0"/>
              <a:t> for our vulnerable residents. We want to design spaces which can redefine </a:t>
            </a:r>
            <a:r>
              <a:rPr lang="en-GB" sz="2000" b="1" dirty="0"/>
              <a:t>quality</a:t>
            </a:r>
            <a:r>
              <a:rPr lang="en-GB" sz="2000" dirty="0"/>
              <a:t> of provision, </a:t>
            </a:r>
            <a:r>
              <a:rPr lang="en-GB" sz="2000" b="1" dirty="0"/>
              <a:t>innovation</a:t>
            </a:r>
            <a:r>
              <a:rPr lang="en-GB" sz="2000" dirty="0"/>
              <a:t> in approaches and </a:t>
            </a:r>
            <a:r>
              <a:rPr lang="en-GB" sz="2000" b="1" dirty="0"/>
              <a:t>excellenc</a:t>
            </a:r>
            <a:r>
              <a:rPr lang="en-GB" sz="2000" dirty="0"/>
              <a:t>e for those we serve. We will be engaging with the local market to test our </a:t>
            </a:r>
            <a:r>
              <a:rPr lang="en-GB" sz="2000" b="1" dirty="0"/>
              <a:t>proposed delivery models</a:t>
            </a:r>
            <a:r>
              <a:rPr lang="en-GB" sz="2000" dirty="0"/>
              <a:t> and will be inviting tenders for each site as they become available.​</a:t>
            </a:r>
          </a:p>
          <a:p>
            <a:pPr fontAlgn="base"/>
            <a:r>
              <a:rPr lang="en-GB" sz="2000" dirty="0"/>
              <a:t>​</a:t>
            </a:r>
          </a:p>
        </p:txBody>
      </p:sp>
      <p:sp>
        <p:nvSpPr>
          <p:cNvPr id="4" name="Rectangle 3"/>
          <p:cNvSpPr/>
          <p:nvPr/>
        </p:nvSpPr>
        <p:spPr>
          <a:xfrm>
            <a:off x="362184" y="3522405"/>
            <a:ext cx="6286266" cy="2554545"/>
          </a:xfrm>
          <a:prstGeom prst="rect">
            <a:avLst/>
          </a:prstGeom>
        </p:spPr>
        <p:txBody>
          <a:bodyPr wrap="square">
            <a:spAutoFit/>
          </a:bodyPr>
          <a:lstStyle/>
          <a:p>
            <a:pPr fontAlgn="base"/>
            <a:r>
              <a:rPr lang="en-GB" sz="2000" dirty="0"/>
              <a:t>The first scheme is likely to be a </a:t>
            </a:r>
            <a:r>
              <a:rPr lang="en-GB" sz="2000" b="1" dirty="0"/>
              <a:t>24-bed scheme</a:t>
            </a:r>
            <a:r>
              <a:rPr lang="en-GB" sz="2000" dirty="0"/>
              <a:t> in Forest Gate, for residents with </a:t>
            </a:r>
            <a:r>
              <a:rPr lang="en-GB" sz="2000" b="1" dirty="0"/>
              <a:t>Dementia</a:t>
            </a:r>
            <a:r>
              <a:rPr lang="en-GB" sz="2000" dirty="0"/>
              <a:t> with a separate wing for </a:t>
            </a:r>
            <a:r>
              <a:rPr lang="en-GB" sz="2000" b="1" dirty="0"/>
              <a:t>Intermediate Care</a:t>
            </a:r>
            <a:r>
              <a:rPr lang="en-GB" sz="2000" dirty="0"/>
              <a:t> to </a:t>
            </a:r>
            <a:r>
              <a:rPr lang="en-GB" sz="2000" dirty="0">
                <a:solidFill>
                  <a:srgbClr val="000000"/>
                </a:solidFill>
                <a:latin typeface="Calibri" panose="020F0502020204030204" pitchFamily="34" charset="0"/>
              </a:rPr>
              <a:t>step down those who have been discharged from hospital but require </a:t>
            </a:r>
            <a:r>
              <a:rPr lang="en-GB" sz="2000" b="1" dirty="0" err="1">
                <a:solidFill>
                  <a:srgbClr val="000000"/>
                </a:solidFill>
                <a:latin typeface="Calibri" panose="020F0502020204030204" pitchFamily="34" charset="0"/>
              </a:rPr>
              <a:t>reablement</a:t>
            </a:r>
            <a:r>
              <a:rPr lang="en-GB" sz="2000" dirty="0">
                <a:solidFill>
                  <a:srgbClr val="000000"/>
                </a:solidFill>
                <a:latin typeface="Calibri" panose="020F0502020204030204" pitchFamily="34" charset="0"/>
              </a:rPr>
              <a:t> and </a:t>
            </a:r>
            <a:r>
              <a:rPr lang="en-GB" sz="2000" b="1" dirty="0">
                <a:solidFill>
                  <a:srgbClr val="000000"/>
                </a:solidFill>
                <a:latin typeface="Calibri" panose="020F0502020204030204" pitchFamily="34" charset="0"/>
              </a:rPr>
              <a:t>rehabilitation</a:t>
            </a:r>
            <a:r>
              <a:rPr lang="en-GB" sz="2000" dirty="0">
                <a:solidFill>
                  <a:srgbClr val="000000"/>
                </a:solidFill>
                <a:latin typeface="Calibri" panose="020F0502020204030204" pitchFamily="34" charset="0"/>
              </a:rPr>
              <a:t> before returning </a:t>
            </a:r>
            <a:endParaRPr lang="en-US" sz="2000" dirty="0">
              <a:solidFill>
                <a:srgbClr val="000000"/>
              </a:solidFill>
              <a:latin typeface="Segoe UI" panose="020B0502040204020203" pitchFamily="34" charset="0"/>
            </a:endParaRPr>
          </a:p>
          <a:p>
            <a:pPr fontAlgn="base"/>
            <a:r>
              <a:rPr lang="en-GB" sz="2000" dirty="0">
                <a:solidFill>
                  <a:srgbClr val="000000"/>
                </a:solidFill>
                <a:latin typeface="Calibri" panose="020F0502020204030204" pitchFamily="34" charset="0"/>
              </a:rPr>
              <a:t>​</a:t>
            </a:r>
            <a:endParaRPr lang="en-GB" sz="2000" dirty="0">
              <a:solidFill>
                <a:srgbClr val="000000"/>
              </a:solidFill>
              <a:latin typeface="Segoe UI" panose="020B0502040204020203" pitchFamily="34" charset="0"/>
            </a:endParaRPr>
          </a:p>
          <a:p>
            <a:pPr fontAlgn="base"/>
            <a:r>
              <a:rPr lang="en-GB" sz="2000" dirty="0">
                <a:solidFill>
                  <a:srgbClr val="000000"/>
                </a:solidFill>
                <a:latin typeface="Calibri" panose="020F0502020204030204" pitchFamily="34" charset="0"/>
              </a:rPr>
              <a:t>The Council will use </a:t>
            </a:r>
            <a:r>
              <a:rPr lang="en-GB" sz="2000" b="1" dirty="0">
                <a:solidFill>
                  <a:srgbClr val="000000"/>
                </a:solidFill>
                <a:latin typeface="Calibri" panose="020F0502020204030204" pitchFamily="34" charset="0"/>
              </a:rPr>
              <a:t>specialist designers</a:t>
            </a:r>
            <a:r>
              <a:rPr lang="en-GB" sz="2000" dirty="0">
                <a:solidFill>
                  <a:srgbClr val="000000"/>
                </a:solidFill>
                <a:latin typeface="Calibri" panose="020F0502020204030204" pitchFamily="34" charset="0"/>
              </a:rPr>
              <a:t> to propose innovative solutions and best use of the space available.</a:t>
            </a:r>
            <a:endParaRPr lang="en-US" sz="2000" b="0" i="0" dirty="0">
              <a:solidFill>
                <a:srgbClr val="000000"/>
              </a:solidFill>
              <a:effectLst/>
              <a:latin typeface="Segoe UI" panose="020B0502040204020203" pitchFamily="34" charset="0"/>
            </a:endParaRPr>
          </a:p>
        </p:txBody>
      </p:sp>
      <p:sp>
        <p:nvSpPr>
          <p:cNvPr id="7" name="AutoShape 4" descr="Diagram, engineering drawing&#10;&#10;Description automatically generated"/>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iagram, engineering drawing&#10;&#10;Description automatically generated"/>
          <p:cNvSpPr>
            <a:spLocks noChangeAspect="1" noChangeArrowheads="1"/>
          </p:cNvSpPr>
          <p:nvPr/>
        </p:nvSpPr>
        <p:spPr bwMode="auto">
          <a:xfrm>
            <a:off x="4638675" y="842743"/>
            <a:ext cx="4273551" cy="42735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descr="C:\Users\JamesAnderton\AppData\Local\Microsoft\Windows\INetCache\Content.MSO\DCB6F57B.tmp"/>
          <p:cNvPicPr/>
          <p:nvPr/>
        </p:nvPicPr>
        <p:blipFill rotWithShape="1">
          <a:blip r:embed="rId2">
            <a:extLst>
              <a:ext uri="{28A0092B-C50C-407E-A947-70E740481C1C}">
                <a14:useLocalDpi xmlns:a14="http://schemas.microsoft.com/office/drawing/2010/main" val="0"/>
              </a:ext>
            </a:extLst>
          </a:blip>
          <a:srcRect t="3552" r="3168" b="24738"/>
          <a:stretch/>
        </p:blipFill>
        <p:spPr bwMode="auto">
          <a:xfrm>
            <a:off x="6356094" y="3095626"/>
            <a:ext cx="5537328" cy="3067050"/>
          </a:xfrm>
          <a:prstGeom prst="rect">
            <a:avLst/>
          </a:prstGeom>
          <a:noFill/>
          <a:ln>
            <a:noFill/>
          </a:ln>
        </p:spPr>
      </p:pic>
    </p:spTree>
    <p:extLst>
      <p:ext uri="{BB962C8B-B14F-4D97-AF65-F5344CB8AC3E}">
        <p14:creationId xmlns:p14="http://schemas.microsoft.com/office/powerpoint/2010/main" val="1214946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7085"/>
            <a:ext cx="9966181" cy="854174"/>
          </a:xfrm>
        </p:spPr>
        <p:txBody>
          <a:bodyPr>
            <a:normAutofit/>
          </a:bodyPr>
          <a:lstStyle/>
          <a:p>
            <a:pPr>
              <a:lnSpc>
                <a:spcPts val="5000"/>
              </a:lnSpc>
            </a:pPr>
            <a:r>
              <a:rPr lang="en-US" dirty="0">
                <a:latin typeface="Arial"/>
                <a:cs typeface="Arial"/>
              </a:rPr>
              <a:t>Achievements and Priorities</a:t>
            </a:r>
            <a:endParaRPr lang="en-US" dirty="0"/>
          </a:p>
        </p:txBody>
      </p:sp>
      <p:sp>
        <p:nvSpPr>
          <p:cNvPr id="6" name="TextBox 5"/>
          <p:cNvSpPr txBox="1"/>
          <p:nvPr/>
        </p:nvSpPr>
        <p:spPr>
          <a:xfrm>
            <a:off x="362184" y="940253"/>
            <a:ext cx="11531238" cy="5847755"/>
          </a:xfrm>
          <a:prstGeom prst="rect">
            <a:avLst/>
          </a:prstGeom>
          <a:solidFill>
            <a:schemeClr val="bg1"/>
          </a:solidFill>
        </p:spPr>
        <p:txBody>
          <a:bodyPr wrap="square" lIns="91440" tIns="45720" rIns="91440" bIns="45720" rtlCol="0" anchor="t">
            <a:spAutoFit/>
          </a:bodyPr>
          <a:lstStyle/>
          <a:p>
            <a:r>
              <a:rPr lang="en-US" sz="2400" b="1" dirty="0">
                <a:solidFill>
                  <a:srgbClr val="006B6F"/>
                </a:solidFill>
                <a:latin typeface="Arial"/>
                <a:cs typeface="Arial"/>
              </a:rPr>
              <a:t>What we have achieved in the last 12 months (Jan-Dec 2024):</a:t>
            </a:r>
            <a:endParaRPr lang="en-US" sz="2400" dirty="0"/>
          </a:p>
          <a:p>
            <a:endParaRPr lang="en-US" sz="800" b="1" dirty="0">
              <a:solidFill>
                <a:srgbClr val="006B6F"/>
              </a:solidFill>
              <a:latin typeface="Arial"/>
              <a:ea typeface="Calibri"/>
              <a:cs typeface="Arial"/>
            </a:endParaRPr>
          </a:p>
          <a:p>
            <a:pPr marL="342900" indent="-342900">
              <a:buFont typeface="Arial"/>
              <a:buChar char="•"/>
            </a:pPr>
            <a:r>
              <a:rPr lang="en-GB" sz="2000" dirty="0">
                <a:ea typeface="Calibri"/>
                <a:cs typeface="Calibri"/>
              </a:rPr>
              <a:t>After consulting with Care Homes and a pilot, we implemented a new Quality Assurance Framework focused on prevention via early identification of quality issues. This has reduced the frequency of monitoring visits where good quality provision is evident, and the data submission burden on Homes.</a:t>
            </a:r>
            <a:endParaRPr lang="en-GB" dirty="0">
              <a:ea typeface="Calibri" panose="020F0502020204030204"/>
              <a:cs typeface="Calibri" panose="020F0502020204030204"/>
            </a:endParaRPr>
          </a:p>
          <a:p>
            <a:pPr marL="342900" indent="-342900">
              <a:buFont typeface="Arial"/>
              <a:buChar char="•"/>
            </a:pPr>
            <a:r>
              <a:rPr lang="en-GB" sz="2000" dirty="0">
                <a:ea typeface="Calibri"/>
                <a:cs typeface="Calibri"/>
              </a:rPr>
              <a:t>Building on the Fair Cost of Care survey, we have worked with local Providers to understand their costs in more detail and re-modelled our Care Home fee structure to better reflect these</a:t>
            </a:r>
            <a:endParaRPr lang="en-GB" dirty="0">
              <a:ea typeface="Calibri" panose="020F0502020204030204"/>
              <a:cs typeface="Calibri" panose="020F0502020204030204"/>
            </a:endParaRPr>
          </a:p>
          <a:p>
            <a:pPr marL="342900" indent="-342900">
              <a:buFont typeface="Arial"/>
              <a:buChar char="•"/>
            </a:pPr>
            <a:r>
              <a:rPr lang="en-GB" sz="2000" dirty="0">
                <a:ea typeface="Calibri"/>
                <a:cs typeface="Calibri"/>
              </a:rPr>
              <a:t>Development of alternative delivery models for those with residential needs in partnership with Providers (such as Assisted Living for Older Adults) including market testing in preparation for procurement</a:t>
            </a:r>
          </a:p>
          <a:p>
            <a:pPr marL="342900" indent="-342900">
              <a:buFont typeface="Arial"/>
              <a:buChar char="•"/>
            </a:pPr>
            <a:r>
              <a:rPr lang="en-GB" sz="2000" dirty="0">
                <a:ea typeface="Calibri"/>
                <a:cs typeface="Calibri"/>
              </a:rPr>
              <a:t>We have started acquiring and transforming vacant properties in the borough to use to deliver these alternative models of care – this is our ‘Newham Living’ initiative</a:t>
            </a:r>
            <a:endParaRPr lang="en-GB" dirty="0">
              <a:ea typeface="Calibri" panose="020F0502020204030204"/>
              <a:cs typeface="Calibri" panose="020F0502020204030204"/>
            </a:endParaRPr>
          </a:p>
          <a:p>
            <a:endParaRPr lang="en-GB" sz="1000" dirty="0">
              <a:ea typeface="Calibri"/>
              <a:cs typeface="Calibri"/>
            </a:endParaRPr>
          </a:p>
          <a:p>
            <a:r>
              <a:rPr lang="en-US" sz="2400" b="1" dirty="0">
                <a:solidFill>
                  <a:srgbClr val="006B6F"/>
                </a:solidFill>
                <a:latin typeface="Arial"/>
                <a:ea typeface="Calibri"/>
                <a:cs typeface="Arial"/>
              </a:rPr>
              <a:t>What we plan to deliver/achieve in the next 12 months:</a:t>
            </a:r>
            <a:endParaRPr lang="en-GB" dirty="0"/>
          </a:p>
          <a:p>
            <a:endParaRPr lang="en-US" sz="800" b="1" dirty="0">
              <a:solidFill>
                <a:srgbClr val="006B6F"/>
              </a:solidFill>
              <a:latin typeface="Arial"/>
              <a:cs typeface="Arial"/>
            </a:endParaRPr>
          </a:p>
          <a:p>
            <a:pPr marL="342900" indent="-342900">
              <a:buFont typeface="Arial"/>
              <a:buChar char="•"/>
            </a:pPr>
            <a:r>
              <a:rPr lang="en-GB" sz="2000" dirty="0"/>
              <a:t>Run mini competitions for our DPV (Cat. 6) for Care Homes and other relevant care and support providers to deliver alternative models of care</a:t>
            </a:r>
            <a:endParaRPr lang="en-GB">
              <a:ea typeface="Calibri"/>
              <a:cs typeface="Calibri"/>
            </a:endParaRPr>
          </a:p>
          <a:p>
            <a:pPr marL="342900" indent="-342900">
              <a:buFont typeface="Arial"/>
              <a:buChar char="•"/>
            </a:pPr>
            <a:r>
              <a:rPr lang="en-GB" sz="2000" dirty="0"/>
              <a:t>Further develop our Newham Living model and open our first scheme</a:t>
            </a:r>
            <a:endParaRPr lang="en-GB" sz="2000" dirty="0">
              <a:ea typeface="Calibri" panose="020F0502020204030204"/>
              <a:cs typeface="Calibri" panose="020F0502020204030204"/>
            </a:endParaRPr>
          </a:p>
          <a:p>
            <a:pPr marL="342900" indent="-342900">
              <a:buFont typeface="Arial"/>
              <a:buChar char="•"/>
            </a:pPr>
            <a:r>
              <a:rPr lang="en-GB" sz="2000" dirty="0"/>
              <a:t>Complete our Newham Care Homes Survey (in which all residents were invited to participate) and share the results with Providers to facilitate learning, and to understand user feedback and trends which will inform future commissioning intentions</a:t>
            </a:r>
            <a:endParaRPr lang="en-GB" sz="2000" dirty="0">
              <a:ea typeface="Calibri"/>
              <a:cs typeface="Calibri"/>
            </a:endParaRPr>
          </a:p>
        </p:txBody>
      </p:sp>
      <p:sp>
        <p:nvSpPr>
          <p:cNvPr id="7" name="AutoShape 4" descr="Diagram, engineering drawing&#10;&#10;Description automatically generated"/>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iagram, engineering drawing&#10;&#10;Description automatically generated"/>
          <p:cNvSpPr>
            <a:spLocks noChangeAspect="1" noChangeArrowheads="1"/>
          </p:cNvSpPr>
          <p:nvPr/>
        </p:nvSpPr>
        <p:spPr bwMode="auto">
          <a:xfrm>
            <a:off x="4638675" y="842743"/>
            <a:ext cx="4273551" cy="42735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5172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a:latin typeface="Arial"/>
                <a:cs typeface="Arial"/>
              </a:rPr>
              <a:t>Overview</a:t>
            </a:r>
          </a:p>
        </p:txBody>
      </p:sp>
      <p:sp>
        <p:nvSpPr>
          <p:cNvPr id="4" name="TextBox 3"/>
          <p:cNvSpPr txBox="1"/>
          <p:nvPr/>
        </p:nvSpPr>
        <p:spPr>
          <a:xfrm>
            <a:off x="478972" y="1156782"/>
            <a:ext cx="11216640" cy="5016758"/>
          </a:xfrm>
          <a:prstGeom prst="rect">
            <a:avLst/>
          </a:prstGeom>
          <a:noFill/>
        </p:spPr>
        <p:txBody>
          <a:bodyPr wrap="square" rtlCol="0">
            <a:spAutoFit/>
          </a:bodyPr>
          <a:lstStyle/>
          <a:p>
            <a:pPr marL="285750" indent="-285750" fontAlgn="base">
              <a:buFont typeface="Arial" panose="020B0604020202020204" pitchFamily="34" charset="0"/>
              <a:buChar char="•"/>
            </a:pPr>
            <a:r>
              <a:rPr lang="en-US" sz="2100" dirty="0"/>
              <a:t>The Council aims to support its Adult Social Care residents to remain independent in their home, for as long as possible. However, Care Home provision is key for those who can no longer live safely in their own home.​</a:t>
            </a:r>
          </a:p>
          <a:p>
            <a:pPr fontAlgn="base"/>
            <a:endParaRPr lang="en-US" sz="1200" dirty="0"/>
          </a:p>
          <a:p>
            <a:pPr marL="285750" indent="-285750" fontAlgn="base">
              <a:buFont typeface="Arial" panose="020B0604020202020204" pitchFamily="34" charset="0"/>
              <a:buChar char="•"/>
            </a:pPr>
            <a:r>
              <a:rPr lang="en-US" sz="2100" dirty="0"/>
              <a:t>There are five Older Adults Care Homes in Newham, with a total of 323 ‘open’ beds​.</a:t>
            </a:r>
          </a:p>
          <a:p>
            <a:pPr fontAlgn="base"/>
            <a:endParaRPr lang="en-US" sz="1200" dirty="0"/>
          </a:p>
          <a:p>
            <a:pPr marL="285750" indent="-285750" fontAlgn="base">
              <a:buFont typeface="Arial" panose="020B0604020202020204" pitchFamily="34" charset="0"/>
              <a:buChar char="•"/>
            </a:pPr>
            <a:r>
              <a:rPr lang="en-GB" sz="2100" dirty="0"/>
              <a:t>Available in-borough capacity has reduced significantly (by 212 beds) over the last three years due to two Homes closing, and two standing down entire wings / floors during </a:t>
            </a:r>
            <a:r>
              <a:rPr lang="en-GB" sz="2100" dirty="0" err="1"/>
              <a:t>Covid</a:t>
            </a:r>
            <a:r>
              <a:rPr lang="en-GB" sz="2100" dirty="0"/>
              <a:t> and not re-opening them.​</a:t>
            </a:r>
          </a:p>
          <a:p>
            <a:pPr fontAlgn="base"/>
            <a:endParaRPr lang="en-GB" sz="1200" dirty="0"/>
          </a:p>
          <a:p>
            <a:pPr marL="285750" indent="-285750" fontAlgn="base">
              <a:buFont typeface="Arial" panose="020B0604020202020204" pitchFamily="34" charset="0"/>
              <a:buChar char="•"/>
            </a:pPr>
            <a:r>
              <a:rPr lang="en-GB" sz="2100" dirty="0"/>
              <a:t>The lack of capacity is likely to worsen in coming years due to projected increases in demand from the growing and ageing population.​</a:t>
            </a:r>
          </a:p>
          <a:p>
            <a:pPr fontAlgn="base"/>
            <a:endParaRPr lang="en-GB" sz="1200" dirty="0"/>
          </a:p>
          <a:p>
            <a:pPr marL="285750" indent="-285750" fontAlgn="base">
              <a:buFont typeface="Arial" panose="020B0604020202020204" pitchFamily="34" charset="0"/>
              <a:buChar char="•"/>
            </a:pPr>
            <a:r>
              <a:rPr lang="en-GB" sz="2100" dirty="0"/>
              <a:t>The Council’s success in delaying Care Home admission via the use of Domiciliary Care and other community-based services means that new residents are more likely to present with greater frailty, Dementia and / or additional Nursing needs and so therefore require more complex support.</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167024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a:latin typeface="Arial"/>
                <a:cs typeface="Arial"/>
              </a:rPr>
              <a:t>Overview</a:t>
            </a:r>
          </a:p>
        </p:txBody>
      </p:sp>
      <p:sp>
        <p:nvSpPr>
          <p:cNvPr id="4" name="TextBox 3"/>
          <p:cNvSpPr txBox="1"/>
          <p:nvPr/>
        </p:nvSpPr>
        <p:spPr>
          <a:xfrm>
            <a:off x="478971" y="1166947"/>
            <a:ext cx="11216640" cy="4970591"/>
          </a:xfrm>
          <a:prstGeom prst="rect">
            <a:avLst/>
          </a:prstGeom>
          <a:noFill/>
        </p:spPr>
        <p:txBody>
          <a:bodyPr wrap="square" rtlCol="0">
            <a:spAutoFit/>
          </a:bodyPr>
          <a:lstStyle/>
          <a:p>
            <a:pPr marL="285750" indent="-285750" fontAlgn="base">
              <a:buFont typeface="Arial" panose="020B0604020202020204" pitchFamily="34" charset="0"/>
              <a:buChar char="•"/>
            </a:pPr>
            <a:r>
              <a:rPr lang="en-GB" sz="2100" dirty="0"/>
              <a:t>The proportion of placements requiring Dementia care has increased over the last ten years from just under a third, to 54% in 2023/24. The Council has found it increasingly difficult to source Dementia placements with 57% purchased out of the borough.</a:t>
            </a:r>
            <a:r>
              <a:rPr lang="en-US" sz="2100" dirty="0"/>
              <a:t>​</a:t>
            </a:r>
          </a:p>
          <a:p>
            <a:pPr fontAlgn="base"/>
            <a:endParaRPr lang="en-GB" sz="1200" dirty="0"/>
          </a:p>
          <a:p>
            <a:pPr marL="285750" indent="-285750" fontAlgn="base">
              <a:buFont typeface="Arial" panose="020B0604020202020204" pitchFamily="34" charset="0"/>
              <a:buChar char="•"/>
            </a:pPr>
            <a:r>
              <a:rPr lang="en-GB" sz="2100" dirty="0"/>
              <a:t>Similarly, placements for older residents with a Learning Disability or Mental Health need are also becoming more difficult to source, particularly when combined with frailty with 56% sourced out of Newham in 2023/24.</a:t>
            </a:r>
            <a:r>
              <a:rPr lang="en-US" sz="2100" dirty="0"/>
              <a:t>​</a:t>
            </a:r>
          </a:p>
          <a:p>
            <a:pPr fontAlgn="base"/>
            <a:endParaRPr lang="en-GB" sz="1200" dirty="0"/>
          </a:p>
          <a:p>
            <a:pPr marL="285750" indent="-285750" fontAlgn="base">
              <a:buFont typeface="Arial" panose="020B0604020202020204" pitchFamily="34" charset="0"/>
              <a:buChar char="•"/>
            </a:pPr>
            <a:r>
              <a:rPr lang="en-GB" sz="2100" dirty="0"/>
              <a:t>The Council has published rates for in-borough Care Home placements which are reviewed annually. </a:t>
            </a:r>
            <a:r>
              <a:rPr lang="en-US" sz="2100" dirty="0"/>
              <a:t>​</a:t>
            </a:r>
          </a:p>
          <a:p>
            <a:pPr fontAlgn="base"/>
            <a:endParaRPr lang="en-GB" sz="1200" dirty="0"/>
          </a:p>
          <a:p>
            <a:pPr marL="285750" indent="-285750" fontAlgn="base">
              <a:buFont typeface="Arial" panose="020B0604020202020204" pitchFamily="34" charset="0"/>
              <a:buChar char="•"/>
            </a:pPr>
            <a:r>
              <a:rPr lang="en-GB" sz="2100" dirty="0"/>
              <a:t>The Council currently commissions placements on a spot purchase basis - first referring to Homes in-borough who are rated ‘Good’ by CQC and who accept its published rates. Quality is variable in the borough, with three Homes currently rated ‘Good’ by CQC and the other two rated ‘Requires Improvement’.</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70987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a:latin typeface="Arial"/>
                <a:cs typeface="Arial"/>
              </a:rPr>
              <a:t>Commissioned Activity</a:t>
            </a:r>
          </a:p>
        </p:txBody>
      </p:sp>
      <p:sp>
        <p:nvSpPr>
          <p:cNvPr id="4" name="TextBox 3"/>
          <p:cNvSpPr txBox="1"/>
          <p:nvPr/>
        </p:nvSpPr>
        <p:spPr>
          <a:xfrm>
            <a:off x="461554" y="1140822"/>
            <a:ext cx="11216640" cy="2846933"/>
          </a:xfrm>
          <a:prstGeom prst="rect">
            <a:avLst/>
          </a:prstGeom>
          <a:noFill/>
        </p:spPr>
        <p:txBody>
          <a:bodyPr wrap="square" rtlCol="0">
            <a:spAutoFit/>
          </a:bodyPr>
          <a:lstStyle/>
          <a:p>
            <a:pPr marL="285750" indent="-285750" fontAlgn="base">
              <a:buFont typeface="Arial" panose="020B0604020202020204" pitchFamily="34" charset="0"/>
              <a:buChar char="•"/>
            </a:pPr>
            <a:r>
              <a:rPr lang="en-GB" sz="2100" dirty="0"/>
              <a:t>As of May 2024, the Council has </a:t>
            </a:r>
            <a:r>
              <a:rPr lang="en-GB" sz="2100" b="1" dirty="0"/>
              <a:t>390 </a:t>
            </a:r>
            <a:r>
              <a:rPr lang="en-GB" sz="2100" dirty="0"/>
              <a:t>residents aged 65+ who have been placed in a Residential (223) or Nursing Home (167). Of these, around half are located outside of Newham.</a:t>
            </a:r>
            <a:r>
              <a:rPr lang="en-US" sz="2100" dirty="0"/>
              <a:t>​</a:t>
            </a:r>
          </a:p>
          <a:p>
            <a:pPr fontAlgn="base"/>
            <a:endParaRPr lang="en-GB" sz="2100" dirty="0"/>
          </a:p>
          <a:p>
            <a:pPr marL="285750" indent="-285750" fontAlgn="base">
              <a:buFont typeface="Arial" panose="020B0604020202020204" pitchFamily="34" charset="0"/>
              <a:buChar char="•"/>
            </a:pPr>
            <a:r>
              <a:rPr lang="en-GB" sz="2100" dirty="0"/>
              <a:t>Around 60% of those residing out of borough are a result of resident / family choice, with the remaining 40% placed out-of-borough due to lack of in-borough capacity (i.e. an actual bed, or the Homes advising they are unable to meet the residents’ need).</a:t>
            </a:r>
          </a:p>
          <a:p>
            <a:pPr marL="285750" indent="-285750" fontAlgn="base">
              <a:buFont typeface="Arial" panose="020B0604020202020204" pitchFamily="34" charset="0"/>
              <a:buChar char="•"/>
            </a:pPr>
            <a:endParaRPr lang="en-GB" sz="1200" dirty="0"/>
          </a:p>
          <a:p>
            <a:pPr marL="285750" indent="-285750" fontAlgn="base">
              <a:buFont typeface="Arial" panose="020B0604020202020204" pitchFamily="34" charset="0"/>
              <a:buChar char="•"/>
            </a:pPr>
            <a:r>
              <a:rPr lang="en-GB" sz="2100" dirty="0"/>
              <a:t>The demographics of the residents are as follows:</a:t>
            </a:r>
          </a:p>
          <a:p>
            <a:pPr marL="342900" indent="-342900">
              <a:buFont typeface="Arial" panose="020B0604020202020204" pitchFamily="34" charset="0"/>
              <a:buChar char="•"/>
            </a:pP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1001023436"/>
              </p:ext>
            </p:extLst>
          </p:nvPr>
        </p:nvGraphicFramePr>
        <p:xfrm>
          <a:off x="835389" y="4045962"/>
          <a:ext cx="5044440" cy="1097280"/>
        </p:xfrm>
        <a:graphic>
          <a:graphicData uri="http://schemas.openxmlformats.org/drawingml/2006/table">
            <a:tbl>
              <a:tblPr/>
              <a:tblGrid>
                <a:gridCol w="2849880">
                  <a:extLst>
                    <a:ext uri="{9D8B030D-6E8A-4147-A177-3AD203B41FA5}">
                      <a16:colId xmlns:a16="http://schemas.microsoft.com/office/drawing/2014/main" val="1045708573"/>
                    </a:ext>
                  </a:extLst>
                </a:gridCol>
                <a:gridCol w="2194560">
                  <a:extLst>
                    <a:ext uri="{9D8B030D-6E8A-4147-A177-3AD203B41FA5}">
                      <a16:colId xmlns:a16="http://schemas.microsoft.com/office/drawing/2014/main" val="3610659261"/>
                    </a:ext>
                  </a:extLst>
                </a:gridCol>
              </a:tblGrid>
              <a:tr h="137160">
                <a:tc>
                  <a:txBody>
                    <a:bodyPr/>
                    <a:lstStyle/>
                    <a:p>
                      <a:pPr algn="l" fontAlgn="base"/>
                      <a:r>
                        <a:rPr lang="en-GB" sz="1800" b="1" i="0" dirty="0">
                          <a:solidFill>
                            <a:srgbClr val="FFFFFF"/>
                          </a:solidFill>
                          <a:effectLst/>
                          <a:latin typeface="Calibri" panose="020F0502020204030204" pitchFamily="34" charset="0"/>
                        </a:rPr>
                        <a:t>Gender​</a:t>
                      </a:r>
                      <a:endParaRPr lang="en-GB" sz="1800" b="1" i="0" dirty="0">
                        <a:solidFill>
                          <a:srgbClr val="FFFFFF"/>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24689" cap="flat" cmpd="sng" algn="ctr">
                      <a:solidFill>
                        <a:srgbClr val="FFFFFF"/>
                      </a:solidFill>
                      <a:prstDash val="solid"/>
                      <a:round/>
                      <a:headEnd type="none" w="med" len="med"/>
                      <a:tailEnd type="none" w="med" len="med"/>
                    </a:lnB>
                    <a:solidFill>
                      <a:srgbClr val="000000"/>
                    </a:solidFill>
                  </a:tcPr>
                </a:tc>
                <a:tc>
                  <a:txBody>
                    <a:bodyPr/>
                    <a:lstStyle/>
                    <a:p>
                      <a:pPr algn="l" fontAlgn="base"/>
                      <a:r>
                        <a:rPr lang="en-GB" sz="1800" b="1" i="0">
                          <a:solidFill>
                            <a:srgbClr val="FFFFFF"/>
                          </a:solidFill>
                          <a:effectLst/>
                          <a:latin typeface="Calibri" panose="020F0502020204030204" pitchFamily="34" charset="0"/>
                        </a:rPr>
                        <a:t>Number​</a:t>
                      </a:r>
                      <a:endParaRPr lang="en-GB" sz="1800" b="1" i="0">
                        <a:solidFill>
                          <a:srgbClr val="FFFFFF"/>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24689"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040673056"/>
                  </a:ext>
                </a:extLst>
              </a:tr>
              <a:tr h="0">
                <a:tc>
                  <a:txBody>
                    <a:bodyPr/>
                    <a:lstStyle/>
                    <a:p>
                      <a:pPr algn="l" fontAlgn="base"/>
                      <a:r>
                        <a:rPr lang="en-GB" sz="1800" b="0" i="0">
                          <a:solidFill>
                            <a:srgbClr val="000000"/>
                          </a:solidFill>
                          <a:effectLst/>
                          <a:latin typeface="Calibri" panose="020F0502020204030204" pitchFamily="34" charset="0"/>
                        </a:rPr>
                        <a:t>Female​</a:t>
                      </a:r>
                      <a:endParaRPr lang="en-GB" sz="1800" b="0" i="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24689"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Calibri" panose="020F0502020204030204" pitchFamily="34" charset="0"/>
                        </a:rPr>
                        <a:t>214​</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24689"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926348879"/>
                  </a:ext>
                </a:extLst>
              </a:tr>
              <a:tr h="0">
                <a:tc>
                  <a:txBody>
                    <a:bodyPr/>
                    <a:lstStyle/>
                    <a:p>
                      <a:pPr algn="l" fontAlgn="base"/>
                      <a:r>
                        <a:rPr lang="en-GB" sz="1800" b="0" i="0" dirty="0">
                          <a:solidFill>
                            <a:srgbClr val="000000"/>
                          </a:solidFill>
                          <a:effectLst/>
                          <a:latin typeface="Calibri" panose="020F0502020204030204" pitchFamily="34" charset="0"/>
                        </a:rPr>
                        <a:t>Male​</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Calibri" panose="020F0502020204030204" pitchFamily="34" charset="0"/>
                        </a:rPr>
                        <a:t>176</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509853108"/>
                  </a:ext>
                </a:extLst>
              </a:tr>
            </a:tbl>
          </a:graphicData>
        </a:graphic>
      </p:graphicFrame>
      <p:sp>
        <p:nvSpPr>
          <p:cNvPr id="5" name="Rectangle 1"/>
          <p:cNvSpPr>
            <a:spLocks noChangeArrowheads="1"/>
          </p:cNvSpPr>
          <p:nvPr/>
        </p:nvSpPr>
        <p:spPr bwMode="auto">
          <a:xfrm>
            <a:off x="835706" y="38171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68101220"/>
              </p:ext>
            </p:extLst>
          </p:nvPr>
        </p:nvGraphicFramePr>
        <p:xfrm>
          <a:off x="6304689" y="4045962"/>
          <a:ext cx="5044440" cy="1463040"/>
        </p:xfrm>
        <a:graphic>
          <a:graphicData uri="http://schemas.openxmlformats.org/drawingml/2006/table">
            <a:tbl>
              <a:tblPr/>
              <a:tblGrid>
                <a:gridCol w="2849880">
                  <a:extLst>
                    <a:ext uri="{9D8B030D-6E8A-4147-A177-3AD203B41FA5}">
                      <a16:colId xmlns:a16="http://schemas.microsoft.com/office/drawing/2014/main" val="2286294328"/>
                    </a:ext>
                  </a:extLst>
                </a:gridCol>
                <a:gridCol w="2194560">
                  <a:extLst>
                    <a:ext uri="{9D8B030D-6E8A-4147-A177-3AD203B41FA5}">
                      <a16:colId xmlns:a16="http://schemas.microsoft.com/office/drawing/2014/main" val="334737722"/>
                    </a:ext>
                  </a:extLst>
                </a:gridCol>
              </a:tblGrid>
              <a:tr h="137160">
                <a:tc>
                  <a:txBody>
                    <a:bodyPr/>
                    <a:lstStyle/>
                    <a:p>
                      <a:pPr algn="l" fontAlgn="base"/>
                      <a:r>
                        <a:rPr lang="en-GB" sz="1800" b="1" i="0">
                          <a:solidFill>
                            <a:srgbClr val="FFFFFF"/>
                          </a:solidFill>
                          <a:effectLst/>
                          <a:latin typeface="Calibri" panose="020F0502020204030204" pitchFamily="34" charset="0"/>
                        </a:rPr>
                        <a:t>Age​</a:t>
                      </a:r>
                      <a:endParaRPr lang="en-GB" sz="1800" b="1" i="0">
                        <a:solidFill>
                          <a:srgbClr val="FFFFFF"/>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24689" cap="flat" cmpd="sng" algn="ctr">
                      <a:solidFill>
                        <a:srgbClr val="FFFFFF"/>
                      </a:solidFill>
                      <a:prstDash val="solid"/>
                      <a:round/>
                      <a:headEnd type="none" w="med" len="med"/>
                      <a:tailEnd type="none" w="med" len="med"/>
                    </a:lnB>
                    <a:solidFill>
                      <a:srgbClr val="000000"/>
                    </a:solidFill>
                  </a:tcPr>
                </a:tc>
                <a:tc>
                  <a:txBody>
                    <a:bodyPr/>
                    <a:lstStyle/>
                    <a:p>
                      <a:pPr algn="l" fontAlgn="base"/>
                      <a:r>
                        <a:rPr lang="en-GB" sz="1800" b="1" i="0" dirty="0">
                          <a:solidFill>
                            <a:srgbClr val="FFFFFF"/>
                          </a:solidFill>
                          <a:effectLst/>
                          <a:latin typeface="Calibri" panose="020F0502020204030204" pitchFamily="34" charset="0"/>
                        </a:rPr>
                        <a:t>Number​</a:t>
                      </a:r>
                      <a:endParaRPr lang="en-GB" sz="1800" b="1" i="0" dirty="0">
                        <a:solidFill>
                          <a:srgbClr val="FFFFFF"/>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24689"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795762116"/>
                  </a:ext>
                </a:extLst>
              </a:tr>
              <a:tr h="0">
                <a:tc>
                  <a:txBody>
                    <a:bodyPr/>
                    <a:lstStyle/>
                    <a:p>
                      <a:pPr algn="l" fontAlgn="base"/>
                      <a:r>
                        <a:rPr lang="en-GB" sz="1800" b="0" i="0">
                          <a:solidFill>
                            <a:srgbClr val="000000"/>
                          </a:solidFill>
                          <a:effectLst/>
                          <a:latin typeface="Calibri" panose="020F0502020204030204" pitchFamily="34" charset="0"/>
                        </a:rPr>
                        <a:t>65-69​</a:t>
                      </a:r>
                      <a:endParaRPr lang="en-GB" sz="1800" b="0" i="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24689"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Calibri" panose="020F0502020204030204" pitchFamily="34" charset="0"/>
                        </a:rPr>
                        <a:t>54</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24689"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901687274"/>
                  </a:ext>
                </a:extLst>
              </a:tr>
              <a:tr h="0">
                <a:tc>
                  <a:txBody>
                    <a:bodyPr/>
                    <a:lstStyle/>
                    <a:p>
                      <a:pPr algn="l" fontAlgn="base"/>
                      <a:r>
                        <a:rPr lang="en-GB" sz="1800" b="0" i="0">
                          <a:solidFill>
                            <a:srgbClr val="000000"/>
                          </a:solidFill>
                          <a:effectLst/>
                          <a:latin typeface="Calibri" panose="020F0502020204030204" pitchFamily="34" charset="0"/>
                        </a:rPr>
                        <a:t>70-79​</a:t>
                      </a:r>
                      <a:endParaRPr lang="en-GB" sz="1800" b="0" i="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Calibri" panose="020F0502020204030204" pitchFamily="34" charset="0"/>
                        </a:rPr>
                        <a:t>104</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734206955"/>
                  </a:ext>
                </a:extLst>
              </a:tr>
              <a:tr h="0">
                <a:tc>
                  <a:txBody>
                    <a:bodyPr/>
                    <a:lstStyle/>
                    <a:p>
                      <a:pPr algn="l" fontAlgn="base"/>
                      <a:r>
                        <a:rPr lang="en-GB" sz="1800" b="0" i="0" dirty="0">
                          <a:solidFill>
                            <a:srgbClr val="000000"/>
                          </a:solidFill>
                          <a:effectLst/>
                          <a:latin typeface="Calibri" panose="020F0502020204030204" pitchFamily="34" charset="0"/>
                        </a:rPr>
                        <a:t>80+​</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Calibri" panose="020F0502020204030204" pitchFamily="34" charset="0"/>
                        </a:rPr>
                        <a:t>232</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188956772"/>
                  </a:ext>
                </a:extLst>
              </a:tr>
            </a:tbl>
          </a:graphicData>
        </a:graphic>
      </p:graphicFrame>
      <p:sp>
        <p:nvSpPr>
          <p:cNvPr id="7" name="Rectangle 2"/>
          <p:cNvSpPr>
            <a:spLocks noChangeArrowheads="1"/>
          </p:cNvSpPr>
          <p:nvPr/>
        </p:nvSpPr>
        <p:spPr bwMode="auto">
          <a:xfrm>
            <a:off x="835389" y="48937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183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a:latin typeface="Arial"/>
                <a:cs typeface="Arial"/>
              </a:rPr>
              <a:t>Equity &amp; Protected Characteristics</a:t>
            </a:r>
          </a:p>
        </p:txBody>
      </p:sp>
      <p:sp>
        <p:nvSpPr>
          <p:cNvPr id="4" name="TextBox 3"/>
          <p:cNvSpPr txBox="1"/>
          <p:nvPr/>
        </p:nvSpPr>
        <p:spPr>
          <a:xfrm>
            <a:off x="309933" y="5691321"/>
            <a:ext cx="12030075" cy="400110"/>
          </a:xfrm>
          <a:prstGeom prst="rect">
            <a:avLst/>
          </a:prstGeom>
          <a:noFill/>
        </p:spPr>
        <p:txBody>
          <a:bodyPr wrap="square" rtlCol="0">
            <a:spAutoFit/>
          </a:bodyPr>
          <a:lstStyle/>
          <a:p>
            <a:r>
              <a:rPr lang="en-GB" sz="1950" dirty="0"/>
              <a:t>White British and Black Caribbean residents are over-represented. All other ethnic groups are under-represented</a:t>
            </a:r>
            <a:r>
              <a:rPr lang="en-GB" sz="2000" dirty="0"/>
              <a:t>.</a:t>
            </a:r>
          </a:p>
        </p:txBody>
      </p:sp>
      <p:graphicFrame>
        <p:nvGraphicFramePr>
          <p:cNvPr id="6" name="Table 5"/>
          <p:cNvGraphicFramePr>
            <a:graphicFrameLocks noGrp="1"/>
          </p:cNvGraphicFramePr>
          <p:nvPr>
            <p:extLst>
              <p:ext uri="{D42A27DB-BD31-4B8C-83A1-F6EECF244321}">
                <p14:modId xmlns:p14="http://schemas.microsoft.com/office/powerpoint/2010/main" val="1852718010"/>
              </p:ext>
            </p:extLst>
          </p:nvPr>
        </p:nvGraphicFramePr>
        <p:xfrm>
          <a:off x="1105605" y="1197787"/>
          <a:ext cx="10050457" cy="4389120"/>
        </p:xfrm>
        <a:graphic>
          <a:graphicData uri="http://schemas.openxmlformats.org/drawingml/2006/table">
            <a:tbl>
              <a:tblPr/>
              <a:tblGrid>
                <a:gridCol w="2986795">
                  <a:extLst>
                    <a:ext uri="{9D8B030D-6E8A-4147-A177-3AD203B41FA5}">
                      <a16:colId xmlns:a16="http://schemas.microsoft.com/office/drawing/2014/main" val="3359335085"/>
                    </a:ext>
                  </a:extLst>
                </a:gridCol>
                <a:gridCol w="2354554">
                  <a:extLst>
                    <a:ext uri="{9D8B030D-6E8A-4147-A177-3AD203B41FA5}">
                      <a16:colId xmlns:a16="http://schemas.microsoft.com/office/drawing/2014/main" val="3846772179"/>
                    </a:ext>
                  </a:extLst>
                </a:gridCol>
                <a:gridCol w="2354554">
                  <a:extLst>
                    <a:ext uri="{9D8B030D-6E8A-4147-A177-3AD203B41FA5}">
                      <a16:colId xmlns:a16="http://schemas.microsoft.com/office/drawing/2014/main" val="3116818401"/>
                    </a:ext>
                  </a:extLst>
                </a:gridCol>
                <a:gridCol w="2354554">
                  <a:extLst>
                    <a:ext uri="{9D8B030D-6E8A-4147-A177-3AD203B41FA5}">
                      <a16:colId xmlns:a16="http://schemas.microsoft.com/office/drawing/2014/main" val="1344037972"/>
                    </a:ext>
                  </a:extLst>
                </a:gridCol>
              </a:tblGrid>
              <a:tr h="259080">
                <a:tc>
                  <a:txBody>
                    <a:bodyPr/>
                    <a:lstStyle/>
                    <a:p>
                      <a:pPr algn="l" fontAlgn="base"/>
                      <a:r>
                        <a:rPr lang="en-GB" sz="1800" b="1" i="0" dirty="0">
                          <a:solidFill>
                            <a:srgbClr val="FFFFFF"/>
                          </a:solidFill>
                          <a:effectLst/>
                          <a:latin typeface="Calibri" panose="020F0502020204030204" pitchFamily="34" charset="0"/>
                        </a:rPr>
                        <a:t>Ethnicity​</a:t>
                      </a:r>
                      <a:endParaRPr lang="en-GB" sz="1800" b="1" i="0" dirty="0">
                        <a:solidFill>
                          <a:srgbClr val="FFFFFF"/>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24689" cap="flat" cmpd="sng" algn="ctr">
                      <a:solidFill>
                        <a:srgbClr val="FFFFFF"/>
                      </a:solidFill>
                      <a:prstDash val="solid"/>
                      <a:round/>
                      <a:headEnd type="none" w="med" len="med"/>
                      <a:tailEnd type="none" w="med" len="med"/>
                    </a:lnB>
                    <a:solidFill>
                      <a:srgbClr val="000000"/>
                    </a:solidFill>
                  </a:tcPr>
                </a:tc>
                <a:tc>
                  <a:txBody>
                    <a:bodyPr/>
                    <a:lstStyle/>
                    <a:p>
                      <a:pPr algn="l" fontAlgn="base"/>
                      <a:r>
                        <a:rPr lang="en-GB" sz="1800" b="1" i="0">
                          <a:solidFill>
                            <a:srgbClr val="FFFFFF"/>
                          </a:solidFill>
                          <a:effectLst/>
                          <a:latin typeface="Calibri" panose="020F0502020204030204" pitchFamily="34" charset="0"/>
                        </a:rPr>
                        <a:t>Number​</a:t>
                      </a:r>
                      <a:endParaRPr lang="en-GB" sz="1800" b="1" i="0">
                        <a:solidFill>
                          <a:srgbClr val="FFFFFF"/>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24689" cap="flat" cmpd="sng" algn="ctr">
                      <a:solidFill>
                        <a:srgbClr val="FFFFFF"/>
                      </a:solidFill>
                      <a:prstDash val="solid"/>
                      <a:round/>
                      <a:headEnd type="none" w="med" len="med"/>
                      <a:tailEnd type="none" w="med" len="med"/>
                    </a:lnB>
                    <a:solidFill>
                      <a:srgbClr val="000000"/>
                    </a:solidFill>
                  </a:tcPr>
                </a:tc>
                <a:tc>
                  <a:txBody>
                    <a:bodyPr/>
                    <a:lstStyle/>
                    <a:p>
                      <a:pPr algn="l" fontAlgn="base"/>
                      <a:r>
                        <a:rPr lang="en-GB" sz="1800" b="1" i="0">
                          <a:solidFill>
                            <a:srgbClr val="FFFFFF"/>
                          </a:solidFill>
                          <a:effectLst/>
                          <a:latin typeface="Calibri" panose="020F0502020204030204" pitchFamily="34" charset="0"/>
                        </a:rPr>
                        <a:t>% Placements​</a:t>
                      </a:r>
                      <a:endParaRPr lang="en-GB" sz="1800" b="1" i="0">
                        <a:solidFill>
                          <a:srgbClr val="FFFFFF"/>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24689" cap="flat" cmpd="sng" algn="ctr">
                      <a:solidFill>
                        <a:srgbClr val="FFFFFF"/>
                      </a:solidFill>
                      <a:prstDash val="solid"/>
                      <a:round/>
                      <a:headEnd type="none" w="med" len="med"/>
                      <a:tailEnd type="none" w="med" len="med"/>
                    </a:lnB>
                    <a:solidFill>
                      <a:srgbClr val="000000"/>
                    </a:solidFill>
                  </a:tcPr>
                </a:tc>
                <a:tc>
                  <a:txBody>
                    <a:bodyPr/>
                    <a:lstStyle/>
                    <a:p>
                      <a:pPr algn="l" fontAlgn="base"/>
                      <a:r>
                        <a:rPr lang="en-GB" sz="1800" b="1" i="0">
                          <a:solidFill>
                            <a:srgbClr val="FFFFFF"/>
                          </a:solidFill>
                          <a:effectLst/>
                          <a:latin typeface="Calibri" panose="020F0502020204030204" pitchFamily="34" charset="0"/>
                        </a:rPr>
                        <a:t>% Newham Population​</a:t>
                      </a:r>
                      <a:endParaRPr lang="en-GB" sz="1800" b="1" i="0">
                        <a:solidFill>
                          <a:srgbClr val="FFFFFF"/>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24689"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456158396"/>
                  </a:ext>
                </a:extLst>
              </a:tr>
              <a:tr h="0">
                <a:tc>
                  <a:txBody>
                    <a:bodyPr/>
                    <a:lstStyle/>
                    <a:p>
                      <a:pPr algn="l" fontAlgn="base"/>
                      <a:r>
                        <a:rPr lang="en-GB" sz="1800" b="0" i="0" dirty="0">
                          <a:solidFill>
                            <a:srgbClr val="000000"/>
                          </a:solidFill>
                          <a:effectLst/>
                          <a:latin typeface="+mn-lt"/>
                        </a:rPr>
                        <a:t>White British​</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24689"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mn-lt"/>
                        </a:rPr>
                        <a:t>202</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24689"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mn-lt"/>
                        </a:rPr>
                        <a:t>52</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24689"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mn-lt"/>
                        </a:rPr>
                        <a:t>17​</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24689"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956834736"/>
                  </a:ext>
                </a:extLst>
              </a:tr>
              <a:tr h="0">
                <a:tc>
                  <a:txBody>
                    <a:bodyPr/>
                    <a:lstStyle/>
                    <a:p>
                      <a:pPr algn="l" fontAlgn="base"/>
                      <a:r>
                        <a:rPr lang="en-GB" sz="1800" b="0" i="0" dirty="0">
                          <a:solidFill>
                            <a:srgbClr val="000000"/>
                          </a:solidFill>
                          <a:effectLst/>
                          <a:latin typeface="+mn-lt"/>
                        </a:rPr>
                        <a:t>White Other​</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mn-lt"/>
                        </a:rPr>
                        <a:t>28</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mn-lt"/>
                        </a:rPr>
                        <a:t>7</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mn-lt"/>
                        </a:rPr>
                        <a:t>12​</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197118657"/>
                  </a:ext>
                </a:extLst>
              </a:tr>
              <a:tr h="0">
                <a:tc>
                  <a:txBody>
                    <a:bodyPr/>
                    <a:lstStyle/>
                    <a:p>
                      <a:pPr algn="l" fontAlgn="base"/>
                      <a:r>
                        <a:rPr lang="en-GB" sz="1800" b="0" i="0">
                          <a:solidFill>
                            <a:srgbClr val="000000"/>
                          </a:solidFill>
                          <a:effectLst/>
                          <a:latin typeface="+mn-lt"/>
                        </a:rPr>
                        <a:t>Asian Indian​</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mn-lt"/>
                        </a:rPr>
                        <a:t>21</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mn-lt"/>
                        </a:rPr>
                        <a:t>5</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mn-lt"/>
                        </a:rPr>
                        <a:t>14​</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742846976"/>
                  </a:ext>
                </a:extLst>
              </a:tr>
              <a:tr h="0">
                <a:tc>
                  <a:txBody>
                    <a:bodyPr/>
                    <a:lstStyle/>
                    <a:p>
                      <a:pPr algn="l" fontAlgn="base"/>
                      <a:r>
                        <a:rPr lang="en-GB" sz="1800" b="0" i="0">
                          <a:solidFill>
                            <a:srgbClr val="000000"/>
                          </a:solidFill>
                          <a:effectLst/>
                          <a:latin typeface="+mn-lt"/>
                        </a:rPr>
                        <a:t>Asian Pakistani​</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mn-lt"/>
                        </a:rPr>
                        <a:t>4</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mn-lt"/>
                        </a:rPr>
                        <a:t>1</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mn-lt"/>
                        </a:rPr>
                        <a:t>10​</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281598179"/>
                  </a:ext>
                </a:extLst>
              </a:tr>
              <a:tr h="0">
                <a:tc>
                  <a:txBody>
                    <a:bodyPr/>
                    <a:lstStyle/>
                    <a:p>
                      <a:pPr algn="l" fontAlgn="base"/>
                      <a:r>
                        <a:rPr lang="en-GB" sz="1800" b="0" i="0" dirty="0">
                          <a:solidFill>
                            <a:srgbClr val="000000"/>
                          </a:solidFill>
                          <a:effectLst/>
                          <a:latin typeface="+mn-lt"/>
                        </a:rPr>
                        <a:t>Asian Bangladeshi​</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mn-lt"/>
                        </a:rPr>
                        <a:t>2</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mn-lt"/>
                        </a:rPr>
                        <a:t>&lt;1</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mn-lt"/>
                        </a:rPr>
                        <a:t>12​</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489569290"/>
                  </a:ext>
                </a:extLst>
              </a:tr>
              <a:tr h="0">
                <a:tc>
                  <a:txBody>
                    <a:bodyPr/>
                    <a:lstStyle/>
                    <a:p>
                      <a:pPr algn="l" fontAlgn="base"/>
                      <a:r>
                        <a:rPr lang="en-GB" sz="1800" b="0" i="0" dirty="0">
                          <a:solidFill>
                            <a:srgbClr val="000000"/>
                          </a:solidFill>
                          <a:effectLst/>
                          <a:latin typeface="+mn-lt"/>
                        </a:rPr>
                        <a:t>Asian Other​</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mn-lt"/>
                        </a:rPr>
                        <a:t>16</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mn-lt"/>
                        </a:rPr>
                        <a:t>4</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mn-lt"/>
                        </a:rPr>
                        <a:t>8​</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210357977"/>
                  </a:ext>
                </a:extLst>
              </a:tr>
              <a:tr h="0">
                <a:tc>
                  <a:txBody>
                    <a:bodyPr/>
                    <a:lstStyle/>
                    <a:p>
                      <a:pPr algn="l" fontAlgn="base"/>
                      <a:r>
                        <a:rPr lang="en-GB" sz="1800" b="0" i="0">
                          <a:solidFill>
                            <a:srgbClr val="000000"/>
                          </a:solidFill>
                          <a:effectLst/>
                          <a:latin typeface="+mn-lt"/>
                        </a:rPr>
                        <a:t>Black African​</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mn-lt"/>
                        </a:rPr>
                        <a:t>11</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mn-lt"/>
                        </a:rPr>
                        <a:t>3</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mn-lt"/>
                        </a:rPr>
                        <a:t>12​</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457721654"/>
                  </a:ext>
                </a:extLst>
              </a:tr>
              <a:tr h="0">
                <a:tc>
                  <a:txBody>
                    <a:bodyPr/>
                    <a:lstStyle/>
                    <a:p>
                      <a:pPr algn="l" fontAlgn="base"/>
                      <a:r>
                        <a:rPr lang="en-GB" sz="1800" b="0" i="0">
                          <a:solidFill>
                            <a:srgbClr val="000000"/>
                          </a:solidFill>
                          <a:effectLst/>
                          <a:latin typeface="+mn-lt"/>
                        </a:rPr>
                        <a:t>Black Caribbean​</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mn-lt"/>
                        </a:rPr>
                        <a:t>64</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mn-lt"/>
                        </a:rPr>
                        <a:t>16</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mn-lt"/>
                        </a:rPr>
                        <a:t>5​</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57806963"/>
                  </a:ext>
                </a:extLst>
              </a:tr>
              <a:tr h="0">
                <a:tc>
                  <a:txBody>
                    <a:bodyPr/>
                    <a:lstStyle/>
                    <a:p>
                      <a:pPr algn="l" fontAlgn="base"/>
                      <a:r>
                        <a:rPr lang="en-GB" sz="1800" b="0" i="0">
                          <a:solidFill>
                            <a:srgbClr val="000000"/>
                          </a:solidFill>
                          <a:effectLst/>
                          <a:latin typeface="+mn-lt"/>
                        </a:rPr>
                        <a:t>Black Other​</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mn-lt"/>
                        </a:rPr>
                        <a:t>28</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mn-lt"/>
                        </a:rPr>
                        <a:t>7</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a:solidFill>
                            <a:srgbClr val="000000"/>
                          </a:solidFill>
                          <a:effectLst/>
                          <a:latin typeface="+mn-lt"/>
                        </a:rPr>
                        <a:t>2​</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618629428"/>
                  </a:ext>
                </a:extLst>
              </a:tr>
              <a:tr h="0">
                <a:tc>
                  <a:txBody>
                    <a:bodyPr/>
                    <a:lstStyle/>
                    <a:p>
                      <a:pPr algn="l" fontAlgn="base"/>
                      <a:r>
                        <a:rPr lang="en-GB" sz="1800" b="0" i="0">
                          <a:solidFill>
                            <a:srgbClr val="000000"/>
                          </a:solidFill>
                          <a:effectLst/>
                          <a:latin typeface="+mn-lt"/>
                        </a:rPr>
                        <a:t>Mixed Heritage​</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mn-lt"/>
                        </a:rPr>
                        <a:t>1​</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mn-lt"/>
                        </a:rPr>
                        <a:t>&lt;1</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a:solidFill>
                            <a:srgbClr val="000000"/>
                          </a:solidFill>
                          <a:effectLst/>
                          <a:latin typeface="+mn-lt"/>
                        </a:rPr>
                        <a:t>1​</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569161628"/>
                  </a:ext>
                </a:extLst>
              </a:tr>
              <a:tr h="0">
                <a:tc>
                  <a:txBody>
                    <a:bodyPr/>
                    <a:lstStyle/>
                    <a:p>
                      <a:pPr algn="l" fontAlgn="base"/>
                      <a:r>
                        <a:rPr lang="en-GB" sz="1800" b="0" i="0">
                          <a:solidFill>
                            <a:srgbClr val="000000"/>
                          </a:solidFill>
                          <a:effectLst/>
                          <a:latin typeface="+mn-lt"/>
                        </a:rPr>
                        <a:t>Other​</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mn-lt"/>
                        </a:rPr>
                        <a:t>13</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mn-lt"/>
                        </a:rPr>
                        <a:t>3</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mn-lt"/>
                        </a:rPr>
                        <a:t>3​</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837520887"/>
                  </a:ext>
                </a:extLst>
              </a:tr>
            </a:tbl>
          </a:graphicData>
        </a:graphic>
      </p:graphicFrame>
      <p:sp>
        <p:nvSpPr>
          <p:cNvPr id="7" name="Rectangle 2"/>
          <p:cNvSpPr>
            <a:spLocks noChangeArrowheads="1"/>
          </p:cNvSpPr>
          <p:nvPr/>
        </p:nvSpPr>
        <p:spPr bwMode="auto">
          <a:xfrm>
            <a:off x="852675" y="12497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8175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a:latin typeface="Arial"/>
                <a:cs typeface="Arial"/>
              </a:rPr>
              <a:t>Equity &amp; Protected Characteristics</a:t>
            </a:r>
          </a:p>
        </p:txBody>
      </p:sp>
      <p:sp>
        <p:nvSpPr>
          <p:cNvPr id="4" name="TextBox 3"/>
          <p:cNvSpPr txBox="1"/>
          <p:nvPr/>
        </p:nvSpPr>
        <p:spPr>
          <a:xfrm>
            <a:off x="395544" y="4867511"/>
            <a:ext cx="11216640" cy="1356782"/>
          </a:xfrm>
          <a:prstGeom prst="rect">
            <a:avLst/>
          </a:prstGeom>
          <a:noFill/>
        </p:spPr>
        <p:txBody>
          <a:bodyPr wrap="square" rtlCol="0">
            <a:spAutoFit/>
          </a:bodyPr>
          <a:lstStyle/>
          <a:p>
            <a:pPr marL="285750" indent="-285750" fontAlgn="base">
              <a:spcAft>
                <a:spcPts val="500"/>
              </a:spcAft>
              <a:buFontTx/>
              <a:buChar char="-"/>
            </a:pPr>
            <a:r>
              <a:rPr lang="en-GB" sz="1950" dirty="0"/>
              <a:t>Data is currently available on the protected characteristics shown in this market position statement.</a:t>
            </a:r>
            <a:r>
              <a:rPr lang="en-US" sz="1950" dirty="0"/>
              <a:t>​</a:t>
            </a:r>
          </a:p>
          <a:p>
            <a:pPr marL="285750" indent="-285750" fontAlgn="base">
              <a:spcAft>
                <a:spcPts val="500"/>
              </a:spcAft>
              <a:buFontTx/>
              <a:buChar char="-"/>
            </a:pPr>
            <a:r>
              <a:rPr lang="en-GB" sz="1950" dirty="0"/>
              <a:t>During 2023/24, work commenced to: collect information for residents who are recorded as 'Unknown'; and to enable collection of all other protected characteristics. As of May 2024, data has been refreshed for around 30% of residents with all residents to be completed during 2024/25. </a:t>
            </a:r>
          </a:p>
        </p:txBody>
      </p:sp>
      <p:sp>
        <p:nvSpPr>
          <p:cNvPr id="7" name="Rectangle 2"/>
          <p:cNvSpPr>
            <a:spLocks noChangeArrowheads="1"/>
          </p:cNvSpPr>
          <p:nvPr/>
        </p:nvSpPr>
        <p:spPr bwMode="auto">
          <a:xfrm>
            <a:off x="852675" y="12497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94468202"/>
              </p:ext>
            </p:extLst>
          </p:nvPr>
        </p:nvGraphicFramePr>
        <p:xfrm>
          <a:off x="705970" y="1121382"/>
          <a:ext cx="5112124" cy="3672400"/>
        </p:xfrm>
        <a:graphic>
          <a:graphicData uri="http://schemas.openxmlformats.org/drawingml/2006/table">
            <a:tbl>
              <a:tblPr/>
              <a:tblGrid>
                <a:gridCol w="2858616">
                  <a:extLst>
                    <a:ext uri="{9D8B030D-6E8A-4147-A177-3AD203B41FA5}">
                      <a16:colId xmlns:a16="http://schemas.microsoft.com/office/drawing/2014/main" val="918449997"/>
                    </a:ext>
                  </a:extLst>
                </a:gridCol>
                <a:gridCol w="2253508">
                  <a:extLst>
                    <a:ext uri="{9D8B030D-6E8A-4147-A177-3AD203B41FA5}">
                      <a16:colId xmlns:a16="http://schemas.microsoft.com/office/drawing/2014/main" val="647037393"/>
                    </a:ext>
                  </a:extLst>
                </a:gridCol>
              </a:tblGrid>
              <a:tr h="367240">
                <a:tc>
                  <a:txBody>
                    <a:bodyPr/>
                    <a:lstStyle/>
                    <a:p>
                      <a:pPr algn="l" fontAlgn="base"/>
                      <a:r>
                        <a:rPr lang="en-GB" sz="1800" b="1" i="0">
                          <a:solidFill>
                            <a:srgbClr val="FFFFFF"/>
                          </a:solidFill>
                          <a:effectLst/>
                          <a:latin typeface="Calibri" panose="020F0502020204030204" pitchFamily="34" charset="0"/>
                        </a:rPr>
                        <a:t>Religion​</a:t>
                      </a:r>
                      <a:endParaRPr lang="en-GB" sz="1800" b="1" i="0">
                        <a:solidFill>
                          <a:srgbClr val="FFFFFF"/>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24689" cap="flat" cmpd="sng" algn="ctr">
                      <a:solidFill>
                        <a:srgbClr val="FFFFFF"/>
                      </a:solidFill>
                      <a:prstDash val="solid"/>
                      <a:round/>
                      <a:headEnd type="none" w="med" len="med"/>
                      <a:tailEnd type="none" w="med" len="med"/>
                    </a:lnB>
                    <a:solidFill>
                      <a:srgbClr val="000000"/>
                    </a:solidFill>
                  </a:tcPr>
                </a:tc>
                <a:tc>
                  <a:txBody>
                    <a:bodyPr/>
                    <a:lstStyle/>
                    <a:p>
                      <a:pPr algn="l" fontAlgn="base"/>
                      <a:r>
                        <a:rPr lang="en-GB" sz="1800" b="1" i="0">
                          <a:solidFill>
                            <a:srgbClr val="FFFFFF"/>
                          </a:solidFill>
                          <a:effectLst/>
                          <a:latin typeface="Calibri" panose="020F0502020204030204" pitchFamily="34" charset="0"/>
                        </a:rPr>
                        <a:t>Number​</a:t>
                      </a:r>
                      <a:endParaRPr lang="en-GB" sz="1800" b="1" i="0">
                        <a:solidFill>
                          <a:srgbClr val="FFFFFF"/>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24689"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871814098"/>
                  </a:ext>
                </a:extLst>
              </a:tr>
              <a:tr h="367240">
                <a:tc>
                  <a:txBody>
                    <a:bodyPr/>
                    <a:lstStyle/>
                    <a:p>
                      <a:pPr algn="l" fontAlgn="base"/>
                      <a:r>
                        <a:rPr lang="en-GB" sz="1800" b="0" i="0">
                          <a:solidFill>
                            <a:srgbClr val="000000"/>
                          </a:solidFill>
                          <a:effectLst/>
                          <a:latin typeface="Calibri" panose="020F0502020204030204" pitchFamily="34" charset="0"/>
                        </a:rPr>
                        <a:t>Christian​</a:t>
                      </a:r>
                      <a:endParaRPr lang="en-GB" sz="1800" b="0" i="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24689"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Calibri" panose="020F0502020204030204" pitchFamily="34" charset="0"/>
                        </a:rPr>
                        <a:t>251</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24689"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044442465"/>
                  </a:ext>
                </a:extLst>
              </a:tr>
              <a:tr h="367240">
                <a:tc>
                  <a:txBody>
                    <a:bodyPr/>
                    <a:lstStyle/>
                    <a:p>
                      <a:pPr algn="l" fontAlgn="base"/>
                      <a:r>
                        <a:rPr lang="en-GB" sz="1800" b="0" i="0" dirty="0">
                          <a:solidFill>
                            <a:srgbClr val="000000"/>
                          </a:solidFill>
                          <a:effectLst/>
                          <a:latin typeface="Calibri" panose="020F0502020204030204" pitchFamily="34" charset="0"/>
                        </a:rPr>
                        <a:t>Hinduism​</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Calibri" panose="020F0502020204030204" pitchFamily="34" charset="0"/>
                        </a:rPr>
                        <a:t>12</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209428129"/>
                  </a:ext>
                </a:extLst>
              </a:tr>
              <a:tr h="367240">
                <a:tc>
                  <a:txBody>
                    <a:bodyPr/>
                    <a:lstStyle/>
                    <a:p>
                      <a:pPr algn="l" fontAlgn="base"/>
                      <a:r>
                        <a:rPr lang="en-GB" sz="1800" b="0" i="0" dirty="0">
                          <a:solidFill>
                            <a:srgbClr val="000000"/>
                          </a:solidFill>
                          <a:effectLst/>
                          <a:latin typeface="Calibri" panose="020F0502020204030204" pitchFamily="34" charset="0"/>
                        </a:rPr>
                        <a:t>Islam</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rPr>
                        <a:t>11</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085336478"/>
                  </a:ext>
                </a:extLst>
              </a:tr>
              <a:tr h="367240">
                <a:tc>
                  <a:txBody>
                    <a:bodyPr/>
                    <a:lstStyle/>
                    <a:p>
                      <a:pPr algn="l" fontAlgn="base"/>
                      <a:r>
                        <a:rPr lang="en-GB" sz="1800" b="0" i="0">
                          <a:solidFill>
                            <a:srgbClr val="000000"/>
                          </a:solidFill>
                          <a:effectLst/>
                          <a:latin typeface="Calibri" panose="020F0502020204030204" pitchFamily="34" charset="0"/>
                        </a:rPr>
                        <a:t>Sikhism​</a:t>
                      </a:r>
                      <a:endParaRPr lang="en-GB" sz="1800" b="0" i="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Calibri" panose="020F0502020204030204" pitchFamily="34" charset="0"/>
                        </a:rPr>
                        <a:t>7</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272680353"/>
                  </a:ext>
                </a:extLst>
              </a:tr>
              <a:tr h="367240">
                <a:tc>
                  <a:txBody>
                    <a:bodyPr/>
                    <a:lstStyle/>
                    <a:p>
                      <a:pPr algn="l" fontAlgn="base"/>
                      <a:r>
                        <a:rPr lang="en-GB" sz="1800" b="0" i="0">
                          <a:solidFill>
                            <a:srgbClr val="000000"/>
                          </a:solidFill>
                          <a:effectLst/>
                          <a:latin typeface="Calibri" panose="020F0502020204030204" pitchFamily="34" charset="0"/>
                        </a:rPr>
                        <a:t>Judaism​</a:t>
                      </a:r>
                      <a:endParaRPr lang="en-GB" sz="1800" b="0" i="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Calibri" panose="020F0502020204030204" pitchFamily="34" charset="0"/>
                        </a:rPr>
                        <a:t>2</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804153848"/>
                  </a:ext>
                </a:extLst>
              </a:tr>
              <a:tr h="367240">
                <a:tc>
                  <a:txBody>
                    <a:bodyPr/>
                    <a:lstStyle/>
                    <a:p>
                      <a:pPr algn="l" fontAlgn="base"/>
                      <a:r>
                        <a:rPr lang="en-GB" sz="1800" b="0" i="0" dirty="0">
                          <a:solidFill>
                            <a:srgbClr val="000000"/>
                          </a:solidFill>
                          <a:effectLst/>
                          <a:latin typeface="Calibri" panose="020F0502020204030204" pitchFamily="34" charset="0"/>
                        </a:rPr>
                        <a:t>Other​ religion</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Calibri" panose="020F0502020204030204" pitchFamily="34" charset="0"/>
                        </a:rPr>
                        <a:t>19</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219894910"/>
                  </a:ext>
                </a:extLst>
              </a:tr>
              <a:tr h="367240">
                <a:tc>
                  <a:txBody>
                    <a:bodyPr/>
                    <a:lstStyle/>
                    <a:p>
                      <a:pPr algn="l" fontAlgn="base"/>
                      <a:r>
                        <a:rPr lang="en-GB" sz="1800" b="0" i="0">
                          <a:solidFill>
                            <a:srgbClr val="000000"/>
                          </a:solidFill>
                          <a:effectLst/>
                          <a:latin typeface="Calibri" panose="020F0502020204030204" pitchFamily="34" charset="0"/>
                        </a:rPr>
                        <a:t>No religion​</a:t>
                      </a:r>
                      <a:endParaRPr lang="en-GB" sz="1800" b="0" i="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Calibri" panose="020F0502020204030204" pitchFamily="34" charset="0"/>
                        </a:rPr>
                        <a:t>16</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483280343"/>
                  </a:ext>
                </a:extLst>
              </a:tr>
              <a:tr h="367240">
                <a:tc>
                  <a:txBody>
                    <a:bodyPr/>
                    <a:lstStyle/>
                    <a:p>
                      <a:pPr algn="l" fontAlgn="base"/>
                      <a:r>
                        <a:rPr lang="en-GB" sz="1800" b="0" i="0" u="none" strike="noStrike" dirty="0">
                          <a:solidFill>
                            <a:srgbClr val="000000"/>
                          </a:solidFill>
                          <a:effectLst/>
                          <a:latin typeface="Calibri" panose="020F0502020204030204" pitchFamily="34" charset="0"/>
                        </a:rPr>
                        <a:t>Refused</a:t>
                      </a:r>
                      <a:r>
                        <a:rPr lang="en-GB" sz="1800" b="0" i="0" dirty="0">
                          <a:solidFill>
                            <a:srgbClr val="000000"/>
                          </a:solidFill>
                          <a:effectLst/>
                          <a:latin typeface="Calibri" panose="020F0502020204030204" pitchFamily="34" charset="0"/>
                        </a:rPr>
                        <a:t>​</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Calibri" panose="020F0502020204030204" pitchFamily="34" charset="0"/>
                        </a:rPr>
                        <a:t>8</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80598656"/>
                  </a:ext>
                </a:extLst>
              </a:tr>
              <a:tr h="367240">
                <a:tc>
                  <a:txBody>
                    <a:bodyPr/>
                    <a:lstStyle/>
                    <a:p>
                      <a:pPr algn="l" fontAlgn="base"/>
                      <a:r>
                        <a:rPr lang="en-GB" sz="1800" b="0" i="0" u="none" strike="noStrike" dirty="0">
                          <a:solidFill>
                            <a:srgbClr val="000000"/>
                          </a:solidFill>
                          <a:effectLst/>
                          <a:latin typeface="Calibri" panose="020F0502020204030204" pitchFamily="34" charset="0"/>
                        </a:rPr>
                        <a:t>Unknown / Not yet asked</a:t>
                      </a:r>
                      <a:r>
                        <a:rPr lang="en-GB" sz="1800" b="0" i="0" dirty="0">
                          <a:solidFill>
                            <a:srgbClr val="000000"/>
                          </a:solidFill>
                          <a:effectLst/>
                          <a:latin typeface="Calibri" panose="020F0502020204030204" pitchFamily="34" charset="0"/>
                        </a:rPr>
                        <a:t>​</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Calibri" panose="020F0502020204030204" pitchFamily="34" charset="0"/>
                        </a:rPr>
                        <a:t>64</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646724251"/>
                  </a:ext>
                </a:extLst>
              </a:tr>
            </a:tbl>
          </a:graphicData>
        </a:graphic>
      </p:graphicFrame>
      <p:sp>
        <p:nvSpPr>
          <p:cNvPr id="5" name="Rectangle 1"/>
          <p:cNvSpPr>
            <a:spLocks noChangeArrowheads="1"/>
          </p:cNvSpPr>
          <p:nvPr/>
        </p:nvSpPr>
        <p:spPr bwMode="auto">
          <a:xfrm>
            <a:off x="705970" y="11221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00660981"/>
              </p:ext>
            </p:extLst>
          </p:nvPr>
        </p:nvGraphicFramePr>
        <p:xfrm>
          <a:off x="6267336" y="1121382"/>
          <a:ext cx="5103159" cy="2224560"/>
        </p:xfrm>
        <a:graphic>
          <a:graphicData uri="http://schemas.openxmlformats.org/drawingml/2006/table">
            <a:tbl>
              <a:tblPr/>
              <a:tblGrid>
                <a:gridCol w="2853603">
                  <a:extLst>
                    <a:ext uri="{9D8B030D-6E8A-4147-A177-3AD203B41FA5}">
                      <a16:colId xmlns:a16="http://schemas.microsoft.com/office/drawing/2014/main" val="2273834804"/>
                    </a:ext>
                  </a:extLst>
                </a:gridCol>
                <a:gridCol w="2249556">
                  <a:extLst>
                    <a:ext uri="{9D8B030D-6E8A-4147-A177-3AD203B41FA5}">
                      <a16:colId xmlns:a16="http://schemas.microsoft.com/office/drawing/2014/main" val="3218484294"/>
                    </a:ext>
                  </a:extLst>
                </a:gridCol>
              </a:tblGrid>
              <a:tr h="370760">
                <a:tc>
                  <a:txBody>
                    <a:bodyPr/>
                    <a:lstStyle/>
                    <a:p>
                      <a:pPr algn="l" fontAlgn="base"/>
                      <a:r>
                        <a:rPr lang="en-GB" sz="1800" b="1" i="0" dirty="0">
                          <a:solidFill>
                            <a:srgbClr val="FFFFFF"/>
                          </a:solidFill>
                          <a:effectLst/>
                          <a:latin typeface="Calibri" panose="020F0502020204030204" pitchFamily="34" charset="0"/>
                        </a:rPr>
                        <a:t>Sexual Orientation​</a:t>
                      </a:r>
                      <a:endParaRPr lang="en-GB" sz="1800" b="1" i="0" dirty="0">
                        <a:solidFill>
                          <a:srgbClr val="FFFFFF"/>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24689" cap="flat" cmpd="sng" algn="ctr">
                      <a:solidFill>
                        <a:srgbClr val="FFFFFF"/>
                      </a:solidFill>
                      <a:prstDash val="solid"/>
                      <a:round/>
                      <a:headEnd type="none" w="med" len="med"/>
                      <a:tailEnd type="none" w="med" len="med"/>
                    </a:lnB>
                    <a:solidFill>
                      <a:srgbClr val="000000"/>
                    </a:solidFill>
                  </a:tcPr>
                </a:tc>
                <a:tc>
                  <a:txBody>
                    <a:bodyPr/>
                    <a:lstStyle/>
                    <a:p>
                      <a:pPr algn="l" fontAlgn="base"/>
                      <a:r>
                        <a:rPr lang="en-GB" sz="1800" b="1" i="0">
                          <a:solidFill>
                            <a:srgbClr val="FFFFFF"/>
                          </a:solidFill>
                          <a:effectLst/>
                          <a:latin typeface="Calibri" panose="020F0502020204030204" pitchFamily="34" charset="0"/>
                        </a:rPr>
                        <a:t>Number ​</a:t>
                      </a:r>
                      <a:endParaRPr lang="en-GB" sz="1800" b="1" i="0">
                        <a:solidFill>
                          <a:srgbClr val="FFFFFF"/>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24689"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932458885"/>
                  </a:ext>
                </a:extLst>
              </a:tr>
              <a:tr h="370760">
                <a:tc>
                  <a:txBody>
                    <a:bodyPr/>
                    <a:lstStyle/>
                    <a:p>
                      <a:pPr algn="l" fontAlgn="base"/>
                      <a:r>
                        <a:rPr lang="en-GB" sz="1800" b="0" i="0" dirty="0" err="1">
                          <a:solidFill>
                            <a:srgbClr val="000000"/>
                          </a:solidFill>
                          <a:effectLst/>
                          <a:latin typeface="Calibri" panose="020F0502020204030204" pitchFamily="34" charset="0"/>
                        </a:rPr>
                        <a:t>Hetrosexual</a:t>
                      </a:r>
                      <a:r>
                        <a:rPr lang="en-GB" sz="1800" b="0" i="0" dirty="0">
                          <a:solidFill>
                            <a:srgbClr val="000000"/>
                          </a:solidFill>
                          <a:effectLst/>
                          <a:latin typeface="Calibri" panose="020F0502020204030204" pitchFamily="34" charset="0"/>
                        </a:rPr>
                        <a:t> / Straight​</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24689"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Calibri" panose="020F0502020204030204" pitchFamily="34" charset="0"/>
                        </a:rPr>
                        <a:t>324</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24689"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4238614701"/>
                  </a:ext>
                </a:extLst>
              </a:tr>
              <a:tr h="370760">
                <a:tc>
                  <a:txBody>
                    <a:bodyPr/>
                    <a:lstStyle/>
                    <a:p>
                      <a:pPr algn="l" fontAlgn="base"/>
                      <a:r>
                        <a:rPr lang="en-GB" sz="1800" b="0" i="0" dirty="0">
                          <a:solidFill>
                            <a:srgbClr val="000000"/>
                          </a:solidFill>
                          <a:effectLst/>
                          <a:latin typeface="Calibri" panose="020F0502020204030204" pitchFamily="34" charset="0"/>
                        </a:rPr>
                        <a:t>Gay or Lesbian​</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Calibri" panose="020F0502020204030204" pitchFamily="34" charset="0"/>
                        </a:rPr>
                        <a:t>2</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20958239"/>
                  </a:ext>
                </a:extLst>
              </a:tr>
              <a:tr h="370760">
                <a:tc>
                  <a:txBody>
                    <a:bodyPr/>
                    <a:lstStyle/>
                    <a:p>
                      <a:pPr algn="l" fontAlgn="base"/>
                      <a:r>
                        <a:rPr lang="en-GB" sz="1800" b="0" i="0">
                          <a:solidFill>
                            <a:srgbClr val="000000"/>
                          </a:solidFill>
                          <a:effectLst/>
                          <a:latin typeface="Calibri" panose="020F0502020204030204" pitchFamily="34" charset="0"/>
                        </a:rPr>
                        <a:t>Bisexual​</a:t>
                      </a:r>
                      <a:endParaRPr lang="en-GB" sz="1800" b="0" i="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algn="l" fontAlgn="base"/>
                      <a:r>
                        <a:rPr lang="en-GB" sz="1800" b="0" i="0" dirty="0">
                          <a:solidFill>
                            <a:srgbClr val="000000"/>
                          </a:solidFill>
                          <a:effectLst/>
                          <a:latin typeface="Calibri" panose="020F0502020204030204" pitchFamily="34" charset="0"/>
                        </a:rPr>
                        <a:t>0​</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57798530"/>
                  </a:ext>
                </a:extLst>
              </a:tr>
              <a:tr h="370760">
                <a:tc>
                  <a:txBody>
                    <a:bodyPr/>
                    <a:lstStyle/>
                    <a:p>
                      <a:pPr algn="l" fontAlgn="base"/>
                      <a:r>
                        <a:rPr lang="en-GB" sz="1800" b="0" i="0" dirty="0">
                          <a:solidFill>
                            <a:srgbClr val="000000"/>
                          </a:solidFill>
                          <a:effectLst/>
                          <a:latin typeface="Calibri" panose="020F0502020204030204" pitchFamily="34" charset="0"/>
                        </a:rPr>
                        <a:t>Refused​</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tc>
                  <a:txBody>
                    <a:bodyPr/>
                    <a:lstStyle/>
                    <a:p>
                      <a:pPr algn="l" fontAlgn="base"/>
                      <a:r>
                        <a:rPr lang="en-GB" sz="1800" b="0" i="0" dirty="0">
                          <a:solidFill>
                            <a:srgbClr val="000000"/>
                          </a:solidFill>
                          <a:effectLst/>
                          <a:latin typeface="Calibri" panose="020F0502020204030204" pitchFamily="34" charset="0"/>
                        </a:rPr>
                        <a:t>2</a:t>
                      </a:r>
                      <a:endParaRPr lang="en-GB" sz="1800" b="0" i="0" dirty="0">
                        <a:solidFill>
                          <a:srgbClr val="000000"/>
                        </a:solidFill>
                        <a:effectLst/>
                      </a:endParaRP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453598173"/>
                  </a:ext>
                </a:extLst>
              </a:tr>
              <a:tr h="370760">
                <a:tc>
                  <a:txBody>
                    <a:bodyPr/>
                    <a:lstStyle/>
                    <a:p>
                      <a:pPr marL="0" algn="l" defTabSz="914400" rtl="0" eaLnBrk="1" fontAlgn="base" latinLnBrk="0" hangingPunct="1"/>
                      <a:r>
                        <a:rPr lang="en-GB" sz="1800" b="0" i="0" kern="1200" dirty="0">
                          <a:solidFill>
                            <a:srgbClr val="000000"/>
                          </a:solidFill>
                          <a:effectLst/>
                          <a:latin typeface="Calibri" panose="020F0502020204030204" pitchFamily="34" charset="0"/>
                          <a:ea typeface="+mn-ea"/>
                          <a:cs typeface="+mn-cs"/>
                        </a:rPr>
                        <a:t>Unknown / Not yet asked​</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tc>
                  <a:txBody>
                    <a:bodyPr/>
                    <a:lstStyle/>
                    <a:p>
                      <a:pPr marL="0" algn="l" defTabSz="914400" rtl="0" eaLnBrk="1" fontAlgn="base" latinLnBrk="0" hangingPunct="1"/>
                      <a:r>
                        <a:rPr lang="en-GB" sz="1800" b="0" i="0" kern="1200" dirty="0">
                          <a:solidFill>
                            <a:srgbClr val="000000"/>
                          </a:solidFill>
                          <a:effectLst/>
                          <a:latin typeface="Calibri" panose="020F0502020204030204" pitchFamily="34" charset="0"/>
                          <a:ea typeface="+mn-ea"/>
                          <a:cs typeface="+mn-cs"/>
                        </a:rPr>
                        <a:t>62</a:t>
                      </a:r>
                    </a:p>
                  </a:txBody>
                  <a:tcPr>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523311311"/>
                  </a:ext>
                </a:extLst>
              </a:tr>
            </a:tbl>
          </a:graphicData>
        </a:graphic>
      </p:graphicFrame>
      <p:sp>
        <p:nvSpPr>
          <p:cNvPr id="9" name="Rectangle 2"/>
          <p:cNvSpPr>
            <a:spLocks noChangeArrowheads="1"/>
          </p:cNvSpPr>
          <p:nvPr/>
        </p:nvSpPr>
        <p:spPr bwMode="auto">
          <a:xfrm>
            <a:off x="3038807" y="805630"/>
            <a:ext cx="166633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1100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39905"/>
            <a:ext cx="9966181" cy="1545054"/>
          </a:xfrm>
        </p:spPr>
        <p:txBody>
          <a:bodyPr>
            <a:normAutofit/>
          </a:bodyPr>
          <a:lstStyle/>
          <a:p>
            <a:pPr>
              <a:lnSpc>
                <a:spcPts val="5000"/>
              </a:lnSpc>
              <a:spcBef>
                <a:spcPts val="0"/>
              </a:spcBef>
            </a:pPr>
            <a:r>
              <a:rPr lang="en-US" dirty="0">
                <a:latin typeface="Arial"/>
                <a:cs typeface="Arial"/>
              </a:rPr>
              <a:t>Commissioning Priority 1:</a:t>
            </a:r>
            <a:br>
              <a:rPr lang="en-US" dirty="0">
                <a:latin typeface="Arial"/>
                <a:cs typeface="Arial"/>
              </a:rPr>
            </a:br>
            <a:r>
              <a:rPr lang="en-US" sz="3200" dirty="0">
                <a:latin typeface="Arial"/>
                <a:cs typeface="Arial"/>
              </a:rPr>
              <a:t>Increase in-borough capacity</a:t>
            </a:r>
          </a:p>
        </p:txBody>
      </p:sp>
      <p:sp>
        <p:nvSpPr>
          <p:cNvPr id="6" name="TextBox 5"/>
          <p:cNvSpPr txBox="1"/>
          <p:nvPr/>
        </p:nvSpPr>
        <p:spPr>
          <a:xfrm>
            <a:off x="470262" y="1654628"/>
            <a:ext cx="6473463" cy="4770537"/>
          </a:xfrm>
          <a:prstGeom prst="rect">
            <a:avLst/>
          </a:prstGeom>
          <a:noFill/>
        </p:spPr>
        <p:txBody>
          <a:bodyPr wrap="square" rtlCol="0">
            <a:spAutoFit/>
          </a:bodyPr>
          <a:lstStyle/>
          <a:p>
            <a:pPr fontAlgn="base"/>
            <a:r>
              <a:rPr lang="en-GB" sz="2000" dirty="0"/>
              <a:t>Based on projected demographic growth and current placement trends, it is anticipated the Council will require significantly more beds in the next </a:t>
            </a:r>
            <a:r>
              <a:rPr lang="en-GB" sz="2000"/>
              <a:t>10-15 years.</a:t>
            </a:r>
            <a:r>
              <a:rPr lang="en-US" sz="2000" dirty="0"/>
              <a:t>​</a:t>
            </a:r>
          </a:p>
          <a:p>
            <a:pPr fontAlgn="base"/>
            <a:r>
              <a:rPr lang="en-GB" sz="2000" dirty="0"/>
              <a:t>​</a:t>
            </a:r>
          </a:p>
          <a:p>
            <a:pPr fontAlgn="base"/>
            <a:r>
              <a:rPr lang="en-GB" sz="2000" dirty="0"/>
              <a:t>We would like to work in partnership with local Providers to:</a:t>
            </a:r>
            <a:r>
              <a:rPr lang="en-US" sz="2000" dirty="0"/>
              <a:t>​</a:t>
            </a:r>
          </a:p>
          <a:p>
            <a:pPr fontAlgn="base"/>
            <a:r>
              <a:rPr lang="en-GB" sz="2000" dirty="0"/>
              <a:t>​</a:t>
            </a:r>
          </a:p>
          <a:p>
            <a:pPr marL="342900" indent="-342900" fontAlgn="base">
              <a:buFont typeface="Arial" panose="020B0604020202020204" pitchFamily="34" charset="0"/>
              <a:buChar char="•"/>
            </a:pPr>
            <a:r>
              <a:rPr lang="en-GB" sz="2000" dirty="0"/>
              <a:t>Open vacant floors and units by giving certainty and assurance via new procurement arrangements and assisting with quality and workforce issues</a:t>
            </a:r>
            <a:r>
              <a:rPr lang="en-US" sz="2000" dirty="0"/>
              <a:t>​</a:t>
            </a:r>
          </a:p>
          <a:p>
            <a:pPr marL="342900" indent="-342900" fontAlgn="base">
              <a:buFont typeface="Arial" panose="020B0604020202020204" pitchFamily="34" charset="0"/>
              <a:buChar char="•"/>
            </a:pPr>
            <a:endParaRPr lang="en-GB" sz="1200" dirty="0"/>
          </a:p>
          <a:p>
            <a:pPr marL="342900" indent="-342900" fontAlgn="base">
              <a:buFont typeface="Arial" panose="020B0604020202020204" pitchFamily="34" charset="0"/>
              <a:buChar char="•"/>
            </a:pPr>
            <a:r>
              <a:rPr lang="en-GB" sz="2000" dirty="0"/>
              <a:t>Review our published rates so that we pay the most sustainable market price that we can</a:t>
            </a:r>
            <a:r>
              <a:rPr lang="en-US" sz="2000" dirty="0"/>
              <a:t>​</a:t>
            </a:r>
          </a:p>
          <a:p>
            <a:pPr fontAlgn="base"/>
            <a:endParaRPr lang="en-GB" sz="1200" dirty="0"/>
          </a:p>
          <a:p>
            <a:pPr marL="342900" indent="-342900" fontAlgn="base">
              <a:buFont typeface="Arial" panose="020B0604020202020204" pitchFamily="34" charset="0"/>
              <a:buChar char="•"/>
            </a:pPr>
            <a:r>
              <a:rPr lang="en-GB" sz="2000" dirty="0"/>
              <a:t>Develop capacity in the areas that meet our resident needs and increasing demand</a:t>
            </a:r>
          </a:p>
          <a:p>
            <a:endParaRPr lang="en-GB" sz="2000" dirty="0"/>
          </a:p>
        </p:txBody>
      </p:sp>
      <p:sp>
        <p:nvSpPr>
          <p:cNvPr id="3" name="AutoShape 2" descr="data:image/jpg;base64,/9j/4AAQSkZJRgABAQEAeAB4AAD/2wBDAAUDBAQEAwUEBAQFBQUGBwwIBwcHBw8LCwkMEQ8SEhEPERETFhwXExQaFRERGCEYGh0dHx8fExciJCIeJBweHx7/2wBDAQUFBQcGBw4ICA4eFBEUHh4eHh4eHh4eHh4eHh4eHh4eHh4eHh4eHh4eHh4eHh4eHh4eHh4eHh4eHh4eHh4eHh7/wAARCAGiAl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mP2XfgN4V+MvgbVfF/jDWvEi6mutS2rNa3MQEgEUMm5vMicliZGyc4xjjufWf+GKvhZ/0H/Gf/gZbf/I9H/BOP/kiOs/9jJP/AOk1tX0zQB8zf8MVfCz/AKD/AIz/APAy2/8Akej/AIYq+Fn/AEH/ABn/AOBlt/8AI9fTNFAHzN/wxV8LP+g/4z/8DLb/AOR6P+GKvhZ/0H/Gf/gZbf8AyPX0zRQB8zf8MVfCz/oP+M//AAMtv/kej/hir4Wf9B/xn/4GW3/yPX0zRQB8zf8ADFXws/6D/jP/AMDLb/5Ho/4Yq+Fn/Qf8Z/8AgZbf/I9fTNFAHzN/wxV8LP8AoP8AjP8A8DLb/wCR6P8Ahir4Wf8AQf8AGf8A4GW3/wAj19M0UAfM3/DFXws/6D/jP/wMtv8A5Ho/4Yq+Fn/Qf8Z/+Blt/wDI9fTNFAHzN/wxV8LP+g/4z/8AAy2/+R6P+GKvhZ/0H/Gf/gZbf/I9fTNFAHzN/wAMVfCz/oP+M/8AwMtv/kej/hir4Wf9B/xn/wCBlt/8j19M0UAfM3/DFXws/wCg/wCM/wDwMtv/AJHo/wCGKvhZ/wBB/wAZ/wDgZbf/ACPX0zRQB8zf8MVfCz/oP+M//Ay2/wDkej/hir4Wf9B/xn/4GW3/AMj19M0UAfM3/DFXws/6D/jP/wADLb/5Ho/4Yq+Fn/Qf8Z/+Blt/8j19M0UAfM3/AAxV8LP+g/4z/wDAy2/+R6P+GKvhZ/0H/Gf/AIGW3/yPX0zRQB8zf8MVfCz/AKD/AIz/APAy2/8Akej/AIYq+Fn/AEH/ABn/AOBlt/8AI9fTNFAHzN/wxV8LP+g/4z/8DLb/AOR6P+GKvhZ/0H/Gf/gZbf8AyPX0zRQB8zf8MVfCz/oP+M//AAMtv/kej/hir4Wf9B/xn/4GW3/yPX0zRQB8zf8ADFXws/6D/jP/AMDLb/5Ho/4Yq+Fn/Qf8Z/8AgZbf/I9fTNFAHzN/wxV8LP8AoP8AjP8A8DLb/wCR6P8Ahir4Wf8AQf8AGf8A4GW3/wAj19M0UAfM3/DFXws/6D/jP/wMtv8A5Ho/4Yq+Fn/Qf8Z/+Blt/wDI9fTNFAHzN/wxV8LP+g/4z/8AAy2/+R6P+GKvhZ/0H/Gf/gZbf/I9fTNFAHzN/wAMVfCz/oP+M/8AwMtv/kej/hir4Wf9B/xn/wCBlt/8j19M0UAfM3/DFXws/wCg/wCM/wDwMtv/AJHo/wCGKvhZ/wBB/wAZ/wDgZbf/ACPX0zRQB8zf8MVfCz/oP+M//Ay2/wDkej/hir4Wf9B/xn/4GW3/AMj19M0UAfM3/DFXws/6D/jP/wADLb/5Ho/4Yq+Fn/Qf8Z/+Blt/8j19M0UAfM3/AAxV8LP+g/4z/wDAy2/+R6P+GKvhZ/0H/Gf/AIGW3/yPX0zRQB8zf8MVfCz/AKD/AIz/APAy2/8Akej/AIYq+Fn/AEH/ABn/AOBlt/8AI9fTNFAHzN/wxV8LP+g/4z/8DLb/AOR6P+GKvhZ/0H/Gf/gZbf8AyPX0zRQB8zf8MVfCz/oP+M//AAMtv/kej/hir4Wf9B/xn/4GW3/yPX0zRQB8zf8ADFXws/6D/jP/AMDLb/5Ho/4Yq+Fn/Qf8Z/8AgZbf/I9fTNFAHzN/wxV8LP8AoP8AjP8A8DLb/wCR6P8Ahir4Wf8AQf8AGf8A4GW3/wAj19M0UAfM3/DFXws/6D/jP/wMtv8A5Ho/4Yq+Fn/Qf8Z/+Blt/wDI9fTNFAHzN/wxV8LP+g/4z/8AAy2/+R6P+GKvhZ/0H/Gf/gZbf/I9fTNFAHzN/wAMVfCz/oP+M/8AwMtv/kej/hir4Wf9B/xn/wCBlt/8j19M0UAfM3/DFXws/wCg/wCM/wDwMtv/AJHo/wCGKvhZ/wBB/wAZ/wDgZbf/ACPX0zRQB8zf8MVfCz/oP+M//Ay2/wDkej/hir4Wf9B/xn/4GW3/AMj19M0UAfM3/DFXws/6D/jP/wADLb/5Ho/4Yq+Fn/Qf8Z/+Blt/8j19M0UAfM3/AAxV8LP+g/4z/wDAy2/+R6P+GKvhZ/0H/Gf/AIGW3/yPX0zRQB+av7S/ge1+B3xMstE8D65r0UV5o0d1LNNdhZSWmlQruiVPlxEpwQecnPTBXWf8FG/+S36N/wBi3B/6U3NFAHsv/BOP/kiOs/8AYyT/APpNbV9M18zf8E4/+SI6z/2Mk/8A6TW1fTNABRRRQAUUUUAFFFFABRRRQAlebeJ/igNF1y50xdCkm8h9pd5/LLH1A2nj0Oea9Jox7CtaM6cJXnHmXa9jGtCclaErP7zyVfjIC4B8OkDPOLzJ/AbOau/Fn4kXXhbSdKk0uwButRj81TcqcRLgHBAIy3OMZ4969Mxz0FYXjHwponiuzjtdZs/OETbonViroT1wR2IHI6Hj0GOqFfC+1jJ07R6q9zH2VdQa57v0OL8J/FKbUPAVxrt9pRku7S4EEiW5KxsSMhsnJUY4PXnHrgV/+FzH/oXP/J3/AO116H4Y8P6V4b0pNM0i1WC3Ulm5JZ2OMsxPJJ4/IAcACtYKPah18MpS/dXTemr0E6OIaVqln6HGfD/x0viu8uLY6XLaPCnmbhJ5iEZAwTgYPPAxyAar6zo1vJ8RtNtPt+uJb3lnd3E8Ues3aIXV4tpAEgCgb2wFwOenAx3g+mKpy6faS6pb6nJDm7t4niik3EbVcqWGM4OSi8kZGOOprjqyjKTcFZdjppRlGKU3dnJt4l137M2vRjTho8ep/YTaNDJ9pZBP9nMnmbsA78sE2HIAG7JyINI1TXNPs/Et5qmtafKsWpm3t91nMdjkRgBVEjM4+YYiUAluAwzx0i+FdDGrNqf2WUTPOLho/tMvkGUAASeTu8vfwDu25yM5zzSXHhTQ7iS+eW2nP26RJpwt3Kq+YhUrIoDAI4KKd6AHgc1BocbPrt3rlhYLfbTNZeKrW3Mi2ctp5gwrgmGUl0OHAwSc4yOCK63xJqGsw65pek6O1hG97HO0k91G8giEewghVZd2dxGCR1Bzxgy2nhXQrWLyorN9v2xL7dJcyyM06gASMzMSThRnJIOMnJJqHxN4bj1zW9Jurn/j2skn3eXPJDMruE2sjoQVI2kEgg4JHIJFAGFa+KPEmoX2k6XaDSba7nkv4bueWCWSMNayom+NAykhsngtxnqduDYPiXXjbPryLp39kJqf2E2jQyC4ZRP9nMgk37Qd+WCbDkADdk5HRWWgaRZyWElraCN7COSK2bzGJUSEF85PzFioJLZJOTnJJMB8LaGNVfU1tJPPeb7QY/tMvkGYADzDDu8vfwDu25yM5zzQBzmoeKLrS4r6O3idrifXmsYXMNxeCMCISFzEjFzgBsIm0ZIPAyabpPinxNquqxaDbxWtpd/v5jf3ulXEMc0KeUBst5HRwSZQCS5A2EjOQBtaV4b8/TL2PX4YTPeX73pW0uZB9nbAC+XKAjhgFHzAKeSOnWxL4R0aaCCGUak7QSM8M51S5Nwm4AMBN5nmBSAMruwcA4yKAMx5vEa/EOzjm1KyitP7Jaae1SCRwWDoH2sZACck4YpwMgg5yMCD4j6sumLrsmmTXOny28tx9mj0a7hNsgjaRGa5cGKQEKFJUAZcEEgc97L4f0pr2xvFt3imsIjDbGGd4wsfHyFVIDr8o4YEcdKrW/hTRIZJDHDdiGRXRrQ305tSrghl8gv5QBBPAXAzwBQBi6UuuL8RLH+3LjTriRtGnZGs4HiAJmgypV3fODjDAjOTwMZJ4g8QeJLafxFPp40lbPQkWZknikeS5HlCRkyGAjOM4bD5yMqMZO5ovhfRNHu1vbG2n+0iIwCWe6lncREg7AZGJCgqCB0GTgDJznv4Nsb3xHquqapCJku5IjGkdzKgdERRsmRSFkXcCQrbhgnjkigDLj1YWPiDxbqSTQwF49PEbTxvIAzoQAI0G92yeEGCxwMjORHpvjHWtQhj06AWi6lLq7aetzPYT28aoIBOXNvI4kB2/KFLDJ5zjiusv/Dmj3xvWubMs160TTssroxMRzGylSChU8grg55zVZfB/h5bGWyWzmCSXK3bSfa5vO88KFEol3bw+AASGBIznOTkAwdc8UeILHVV0RTbpeQWguLi5i0W7vYpS7usYCQnMWQhJLMcE4G7BNS3HiTxNe4XTbSx0yQaMmpSx6hBK7o5LgwlQyEfd+8cEYPynPG3P4U0WVLdBFeQPApRZra/nhlZSSxDyI4eTLEsdxOSSepJq8uj6eJWlMLvI9qtozyTOzNECSFJJJJyTknk55JoA5CPxpq1jF9t1i2spbe40OXWIYbVHV4hHsJiZ2YhyRIPmCpgg8HIqk3jbxPb2krtYx3cjwxujvo17YwwSGWNDE7TZ35Ehwy4I2ElSDgdwugaOr2z/YkY21k1jEHZmUQNtyhBJDA7F5IJ468nNW38JaLDE8ONRlgfYPJn1S5ljUK4ZdqPIQuCoxgDgY6EigDlvFWreKo9B8SafLqOnw31hBBcJdWtrLGDHIWGwDzSQ4KH5gxBB6CtfVdY17TNasbK+urG1s3SPzL86XNJDPK0hUxgrLi3OCgBkLAl+M4wd2/0LSr8agLy0En9oQLb3XzsPMjXdtHB4I3tyMHnrwMVpPC2kzPbmc6lMtsE2RzapcvG207lLoZCshBwcuCTgZ6CgDdooooAKKKKACiiigAooooAKKKKACiiigAooooAKKKKACiiigAooooAKKKKACiiigAooooAKKKKACiiigAooooAKKKKACiiigD4B/4KN/8AJb9G/wCxbg/9Kbmij/go3/yW/Rv+xbg/9KbmigD2X/gnH/yRHWf+xkn/APSa2r6Zr5m/4Jx/8kR1n/sZJ/8A0mtq+maACiiigAooooAKKKKACiiigArMvtd0WxnNveatYW0wGdktwqsAehIJzWn2rhdb+GeharqtxqE11qEUs7l3WORNu49xlSR+dYVnUS/dq7Im5Je6jol8T+HGYKuvaWzE4AF2hJP51znjv4gf8IvrEWnrpX2wSW4m8z7RsxlmGMbT/dznPeqo+EXh3/n+1Q/9tY//AIipPF/w3j1y7tJYNWNnFa2iWqIYPM4UnBzuHPOOlclWWMdN8sUn0MZOs46LU2PBfi+31/QbjVrqGLTYYJzE3mTgqAFU5LEAD72PwrQHijw1/wBDBpX/AIFx/wCNc7pXw7soPCs/h+/v5rmOW6+0iWJPKZTtCgYJYHoevr071V/4VD4d/wCf7VP+/kf/AMRVRni1CPupu2txp1Ulorncadqmm6kGOn39rd7PveTKr4+uDXPajr/ia28UQaJBoGkSm5jmmglfV5EzHGyAlgLc7WO8HAJHB56Zf4P8D6V4ZvZruxnu5ZZY/LJmdTgZzxhR3Aq/faVcTeMtN1pXi+z2lncwOpJ3lpGiIIGMYGw55HUde3XSc3H31Zm0HJrURvFmhJqh057txMJxbmT7PIbcTHpGZtvlh8kDaWByQMZIFVNG8ZadqA1ZpLe+tU064MJaWynHmj5QNoMYy5LYEYyx4wDkVnjw1rgt5dBzp/8AYzamb4XfnObkKZxcGPyym3O/Kh9/AwcZGKfeaD4lEOvWthcWcMd7fpeQTJdyxSOh8sSQsVQmLIRgJEJIyCACK1KLd/4shktNPudHIlWfV4tPuFubeSKSLcfmBRwrKwBBGR0IOCCK1Nc17StFkt4tQnkSW53eRFFBJLJKVxkIiKSxAIOACcAnGASOU0nwbq8FsRNLbK7a/BqZU3s9yViSNFKGWUb3bKHBOARjp0Gj4vbU08ZeHX0qO0luVhuz5dzI0aOuIsjeoYqe4O1umMc5ABem8aeHI4LCb7dLL/aAkNrHDayyyymMgOojRS4ZSeVIBGDkDBxK3ivQl1X+zmvJPN88W5k+zS+QspHERm2+WHyQNpbOSBjJArJ0LwrqFlrOk6lPPas0P2+W7WNmIEtzIj7Y8jlVIIycE4BwMkCIeG9bW2l0Jm04aM2pG+F2Z3+0hDOLgxmMptzvyoffwuDjIxQBtt4jsoLe+uL6SOOO1vfsYEAkmd3IUhQgQMXO4fKgb2J5xE/jLw+ttFMtzdO8srxLbpYTvch0wXBhCGRcAgklQAGU9CM8tBo3/CUadeahplxHOkXiCW8tHjvZII7lREIiBPCS6jJfDLnlcEEE1a0zwtrWlavDr+m6dpy35WaG6t7rWrm5EyOIsSC4kjLhh5SjZtII7gigDcXxdYv4qtdDhgu5lubMXMdzHazNGQSuBuCFcENksWABwDyamtvF3h+e6a3W+dcCQiaS3ljgkEed+yVlEb4AJO1jwCegJEVxpmsHxPp+pr9hnj+wPZ3uZHiKlmRt8Y2uDyp+UkYyOTXIxfDe5fRxoN1Cr20VtJBb3x168kKMYmjWQWjDygcMQQHwATj0oA6jSPF1rq/iqDTNP3m2ewkun+0WksEuQ8YQgSBSUIdsEAgkcHgirWqeL/D2m3s9leXzpNblftG22ldYAwBDSMqkRoQR8zEDg88HFXR9N8RSeJrbWNaTS4FgsJLQQ2k0kpLM8bb9zKvB2H5ccYHLZ4xL+x1zVNc8Y6Tpy6f9kvjFbXEk8jrJAHt0BdQFIkO0nCkpggckHgA6KDxCY9d162vikdnpqWzRtHGzSOZVJxgZLEkAAKMknABJFSf8JdoP9lnUPtU4i+0/ZfLNnMJzN18sQlPMLY5xtzjnpzWRqPhjWvO1uXS76KE3osli/fvGzpDxIjSKC0ZYEgOmSM5GCKoaZ4O16xA1CFrFr+LWDqENvPfzzoyNbCBo2nkUybgMkNtPQDABwADpLrxhoNvBBM093J50byCOGwnllREO1i8aIXTDcHcBg5HUEU7VPF/h3TQn2i+eQvbC7UW1vJcEwHP70CNW+QY5boMjJGRnB1nwvrd7rC640VvNdzWiW9xbwa3d2CRbHdl2yQqTKMOQdyjkZAGSK0bDwzLaSuLaO3trb+xI9PihWd5PKcFzjcwBZRuABPJ5yBQBo6X4o0LUp5YrS/3eVCZ97xPHG8QODIjsAsiA9WQkDIyeRVVfG/hk2011Jfy20MMaTM9zaTQBo2YKJF3qN6ZIyy5AyCSAQayrzwVeX1vY2lxdQRQx+HJ9ImeMksJJBEA6ggAqPLbqQeRxycUV8FalPCVuLG2huI0jWC5fxDe3mAJoncCOZcJkRjoScgDOOaANvVvHWkWvh/UNWtY766axKLJbtZTxSAsMqSpj3BSM4cjacYzWifE2lfara2H9otPcIriNdNuWaNWJCmQCPMQJBwX29CegNZniTw1qGpN4ka3mtlOpWEFvb+YWADxmQnfgHAJccjJ68cDLNZ0fXtQ1Sx1CGx0/Tr1FiE97b6rNvCh9zxmMQhZ0xkDeRguSADyQDZ1rVZLTWNH0y3RGm1CdwxcHCRIhZ2GO+doGe7Z5xiql1438M2t09vNqDqyTvbO4tZTGsy5zEXClQ5xwpOWyMA5GY/EkbQ+M/DGpn/Uhrmyc9lMqBkJ9MmID6sB3qL/hGr77EIfNttw1/wDtL7xx5Xnb8dPvY7dM9+9AF1vFGnTWdtdWUqsst+liy3McsEiSE4KlDGWDYwQGCggg5AINJpHjDw9q97FaaffSSvMrGFzaypHLt+8qyMoRmHdQSRg5AwaypvCmoyX13OJrULL4ig1Rcs2REkUaEfd+/lDgdMY5FWNJ8N31rZeFYJJbYtpEjtcFWOGDQyINuRzy4644B+lAG1Dr2lTw6fLFdBk1EkWrbGAkIUseo4wFJ5x0pND13T9ZV2083ckaAMJZLOaKKQHOCjuoWQHGcqSMYPQiuZ0fw34jtrjQ7a4/sk6foks3lss0hluVaOREJBQBCN4yAXBySCMYOh4K0XVNKvLtriG30+wkRFg0+21CW6ijcFizJ5iJ5QwQAijaMZAFAGla+JNHutXfS7e4lkuEkaFmFtJ5JkUZZBLt8suADlQxIwcjg4lg1zSriLTpYrrcmoki0PlsPMIUseo44UnnHT1rM8L6Xrmjzy6ay6bJpP2ue4juBI/2hhK7SbDHtCghnPz7zkKPlBORmaL4b8RW13oVtctpY07RZpdkkcsjTXCNHIikqUAQjeMgFgckgjGCAaEXj7wrJYR6hHf3DWk0qwwTCxnKzSMGISM7Pnb5GGFyQRtIBIBtXfi/QrSZIri4ukJjjkcmxnKwK/3TMQmIc9cSFSBycCsnTfCuo23h3whp0k1qZdFukmuCrMVcCKRCEO3JOXHUDgGquveDLq41zVLmG1TULTVWVp4n1+7sAuI1jZCkKskgIUHJAPJByMUAb+o+MPD2nahNp91eyLcQMguAlrLIsG8AoZGVSEU5GGYgdeeDg8LeJrbXrvUreG0vYGsrloczWs0auAFOcuigHJPyZJAAPQiqOq+GL2507xVa28lun9rRolsGdvkxCqfOcEjkHpnj8qv+G9N1LTdU1gXCWjWV3dm6gkSVvNyURSjIUAABUkEMc56CgB+q+KtC0u9ezvbyRJIghnZLaWSO3DfdMsiqUiB65cjjnpzVm51zS7aHUZZrrammgNdnYx8sFQ4PA54IPGfzrn9W8P6603iCx046a+na8d009xM4mtS0SxPtjCFZBtRSAWTkkHI5qv4j8L+IJo9bsNHbTDZ6vbxo013NIJIWSPYQEVSHBCr8xYEEk4bABANvTPFFtfeKtR0BLS9SSzVGEzWswR8hs/MUCgDAwckNk4zg1Y1vxJpOjTrBfTXBmaMy+VbWstw6xg4LssSsVXPGSAM8ZqmNFvj4o1OaQRNpepWsMcjx3csNxE8e8YXYBwQw5DqRg8GqraDrGi61JfeHFt72K5tEtpk1TUZy8ZR3ZHEhWRnH71gVJGMDB7AATUfFUkni/RtG0mRHtby3N09yLCe5SVNyBQjoQighifMJIGBkcjN3xN4kj0PW9Jtbn/j2vUn3eXBJNMzoE2qiICWJ3EkAE4BPABNQaJ4Xl0u90hRcrLbWOjyWDsCUkd2eI7gB90YQ98jIA9ahv/Deo2Gp6ZfeHWS5+xifzYtU1G5kMnmBBhZH8xkA2Z6EcYxySADSfxZoS6daX63ks0d4WW3SC2llmcrneBEimQFSCGBX5SMHBqOfxl4dhgsJft0kv9oBzaRwWssskpjIDrsRSwZSeVIBGDkDBxkWfhnXdKmsNXsP7OutSDXhu7ea4kihxcyiVhG4RiCjIoBKfMMkgHAqfRvC9/Z63pOpTT2zND9vlu1TIAkuZEcLGCOVXaRk4J4OOSAAareK9CXVf7Oa8k83zxbmT7NL5CykcRGbb5YfJA2ls5IGMkCrR13SxAbg3X7sXgsSfLb/AF5cIF6Z+8QM9O+cc1zQ8Na4LeXQc6f/AGM2pm+F35zm5CmcXBj8sptzvyoffwMHGRim3XhzxEblrKBtL/sw60mp+c8snnMvmrI0WwJtBBDYbccgAEDJIANr/hLtDOsppKTXj3UkzQIY7CdomkXO5RKEKErg5+bjBzjBql4L8aWGu2lhBNNt1K5iZiqW0qwsy/eVJCCjMO6hiRg5AwccX4PvVXxhbpNeJej+07wwaeL6MXFk8ryFpXtVhDoACQS8rAB84BIA7TSvDd9aWXhWCSW3LaRI7XBVjhg0MiDbkc8uOuOM/SgCDX/Fk+meM4tLkuNPgtQsTNFMpE86P5m+SNtwAWMIC2VPGckcVduNa1VPCN94iW2jRI1NzbW8kTCQ26gE7xuHzsoYgcbdwBBIOdDXdNuNUuLW1kaIaWrGS7j53TkY2RkYxszknnJ2gYIJriRot94V8LeI7y7hsvMuLEW0a2kjM17OWkCyyAquJXMqKRljx948AAHpMMiTRJLG25HUMp9QRkGpKq6Xbmz0y1tC2TBCkZPrtAH9KtUAFFFFABRRRQAUUUUAFFFFAHwD/wAFG/8Akt+jf9i3B/6U3NFH/BRv/kt+jf8AYtwf+lNzRQB7L/wTj/5IjrP/AGMk/wD6TW1fTNfM3/BOP/kiOs/9jJP/AOk1tX0zQAUUUUAFFFFABRRRQAUUUUAFFFfLvxYf9r1/iDqv/CDxWsfhwTEaf9nOnENF2LfaD5m/HXtnOOOSAfUVFfGf/Gdn+f7Fo/4zs/z/AGLQB9mUV8Z/8Z2f5/sWj/jOz/P9i0AfZlZura5oujtEuravp+nmcnyhdXKRb8Yzt3EZ6jp6181/C1/2wU8faR/wmkNtL4ea5RdR886bhYSRuZfs5D7wM4xkZxkYr2q31XRtE8W+JR4nvbOxmvJYmtXu3Cie1EKAIhbhsP5uUGSC2cfMCQDvKK8x8V+IoNJs/FlidUlsbh7WKTSbYM0cgjMAGYUGCAGVskABcEnGCaXWftby/EHUv7W1VJNMtmFjFHeyJFAxslYsEUgEknIzkAjIAJJIB6bRXlviX7ZpFnoETalP/Zt1FJPfXWpa/cWYe42JtU3CBjGCC5EahEJBxjGDY0yO/wBTbwxYXviCSe2mjvWaXS9Vd0njRk8pWnUI7lQQC4wSQcnk5APQ5biCKaKGSeNJZiREjMAzkDJAB5OACTjtRJc28VxDbyXESTTE+VGzgNJgZO0Hk4HJx0FeWqLORvB99rmq3qLDqF7ZC5k1OWHOwzLGHYMAXOwAk8t0JIOK6/xR/wAj34R/37z/ANEUAdVVWa+tYb+3sJJdtzcq7QrtPzBMbjkDAxuHUjOeK888KfbrePwlqX9q6pd3WqGaO5W6vZGicCF3UbCSqkFFAYLkjOSSTmXxbcMdf0B/F08WhQYu1eWx1KXZtxFjfP5cbRAtxkEZIA3HcQQD0iivKrXUj9l0ZPEOuXln4dmkvvJv3v3tzcBZQLUSTgq2DFvYEsN+0Ek936b9u1TVPDenXWr6x/Z0w1NkaO8khku4I5Yxbs7oQ5+Ugh8gsMEkhiCAepUV5Z/aLPeysdcvR4tTWvJXTFvXx9nE4AH2bOwxm3O8yFSRktuyBixd+IhA0mjyavKurjxNGn2YSsZlt2uUIyAciIowAJwp3AZyQKAPS6q6bfWupWEN9ZS+bbzLujfaRuHrggEfjXmHh6/bVfiDHbT6lewXtvqF49xFJrgRJolZxDGlokxIIGwndGAQpJLZ5s+B7eXToPBl3DqGoudQMsNxFLdO0JQQu6hY87FIKDBABPOSSSSAei6nf2Om2b3mo3tvZWyY3zXEojRcnAyx4HJApdPvrLUbOO90+8gu7aQHy5oJBIj84OGHB5B6Vy/jC5tdN8ZaBqmsyRQ6RDDcILiY4igum8sIzk8JlBKoY92IyCRnG8b+INGmgtE0u6jFvefaJVu4tWk063mlXYvyzRIWmlJPCDIbDZyVAAB6XRXkkOs2t3/Y7+KvE1/plvP4btrlmS+e0R7ht+WLoQd+M4TI3YOQ20YoeLfEerW/hu0W/nuLTXLfRYrsGbVZbJnmIYkxwxoftDgoC6PhVBAwAWNAHtVU7fUtPuBA1vf2souGZYSkysJCudwXB5Iwc46YOelcZa3lnN441CHW9cvrTUo7yBdMsUu3jWW3MaHKwg7ZQXMoZypKgHldoIwrRrS5tfBOq69qt7Hm8u4WuJNSmhUnMuwEhwMkgAZ5IG3kcUAeuUV55ot3qUnjBfCUt7fMdJupr6aYu2ZrZ+beNmP3hmRgQTz5HPUV6HQAUUUUAFFFFABRRRQAUUUUAFFFFABRRRQAUUUUAFFFFABRRRQAUUUUAFFFFABRRRQAUUUUAFFFFABRRRQAUUUUAFFFFAHwD/wUb/5Lfo3/AGLcH/pTc0Uf8FG/+S36N/2LcH/pTc0UAey/8E4/+SI6z/2Mk/8A6TW1fTNfM3/BOP8A5IjrP/YyT/8ApNbV9M0AFFFFABRRRQAUUUUAFFFFABRRXy78Wf2uIvAvxB1XwpH8PLq+/s2YwtcXGpfZTIR1ZU8p/kPUHPIIOBQB9RUV4Z+zf+0HD8Ytb1PSf+EQutFlsbYXHmi7FzCy7gu0tsTaxJyBg5AJzxXIfFn9riLwL8QdV8KR/Dy6vv7NmMLXFxqX2UyEdWVPKf5D1BzyCDgUAfUVFeGfs3/tBw/GLW9T0n/hELrRZbG2Fx5ouxcwsu4LtLbE2sScgYOQCc8VyHxZ/a4i8C/EHVfCkfw8ur7+zZjC1xcal9lMhHVlTyn+Q9Qc8gg4FAH1FRXhn7N/7QcPxi1vU9J/4RC60WWxthceaLsXMLLuC7S2xNrEnIGDkAnPFegW9s3iXxDr0d9qGp28Wm3KWltBZ3ktttBhSQyt5bAuSXIG7IAQYHJJAOzorkNU8RX+n6f4pdFhmfRY0MDSqcyEwq5L4IBJJPQDiqeqeJPEUVz4smthpaWOgQM6JJBI8s7/AGUSgEhwFAYjJAJIOMKRkgHd0VwGo+J/EFhHpNpcvZ/btSjkuzLa6Rc3cdtEoT5DHE5dzucDflBjsDgGW28ReJtQXRLW2tbSwvL4XQnkvrOdQohZQJEhJR8ODkKxBAYcnHIB3VFedR6t4m1W/wDCs0OoWNmZbi6gu4hbSPHK8IkViAJR8p2ZAOSpIJJxg7/iK5uIfGnhiCOeWOGd7oSxq5CyYhJG4dDg8jPQ0AdNRXB+HvEviKc6Fe6oNLNlrAlVYLWCXzYmSNnDbyxDAhDlQoIJABbGSms6jd6v4q8PyaButZtl4hk1PT54ggAiJIicRs/UAYIHJOTgggHe0Vwun+Jte1SSy0i1XTrXU2a8F1cyQSSQAW0wiJSMMpJcspAL/KMjLEcxQeKPEl9f6TpVouk213O9/DdzywySxhraRE3xoHUkNk/KWyM9TtIYA7+iuHPiXXjbPryLp39kJqf2E2jQyC4ZRP8AZzIJN+0Hflgmw5AA3ZORabxJfjTHuvKt9414acBtOPKNwIs9fvYOc9M9scUAWLDwfa2lzb/8TTUpbG2uWurexdovJilLM2dwQSNguxAZyOec4FdNXnmmeMNU1XxfDpllqWiNF9uuobmxS3eS6tooSy+Y7iUAByBglABvAG7BzH8PdR1yy07wva3R09tN1FZIIo4on86IojOrtIWwwIRsgIMZAycEkA9HorlfErzX3izSvDzXd1aWVxa3F1MbeZopJmjaILGJFIZR+8LHaQTtAzjINbxFfXHhmyt9O0zVHaZxLNGLy1utUm2DHyhYj5mwFhmR2OMgc5GADpE02Bdck1dXl897ZbYrkbdoYsDjGc5Y98YxxV+uFsfEXiPXXsU0caVZ/adFg1J3u4ZJtryFh5YVXXIOBznIx0OeM/WfiDeR+G7TWbL7Mj/2al/cWf8AZ9zduQQSVMkeFgHysA7gg8nACnIB6VRXLWGqa7qniDUEsG02HTdOu0tZY5onaaYmNHdg4YBABIAAUbJU5IBBHN6XqHiC+PhCez1K3tIrq4vFnikjnn3lPN6s0wJGAMA5wcEcALQB3dlpVva6zqGrK8r3N8Ilk3kEIkYIVFwAQMljyTyx5xgDSrjdM8TandajaaO8NoupLqFzFfqA21LeIZEijJILCSDGSQN59Kg8U6x/Z3i68vpo2mh0TQJL5YQT87u5H4ECIjOOA59TQB3NFcRe694k0Yyx6sdJupJdLub23NrBJEIpIQpKNudi6neMMNn3TxyMRXHivW9FUXOuw6fcQT6TcalFHZI6vCYQhMTMzEOCJAA4Ccg/LyMAHeUV55YeL/EH2e+ku7Tz/L0uW8SX+xLyyjglQAiJzMcSg54KlT8h45GNfw5q+vSa5b2GtHTXW9043sItInQwEOgKMzMd/wDrFwwCdDxyKAOsorznUb7XtL1nxnq2ltpv2WwEVzNFcRuzzhLZCUUqwEfAOGIfJI4AHJrPjfVl1TUI9Js5ZItPEY+z/wBi3dy925jWQoJovkhOHUDcGOTkgDGQD0aivNNW1TW9asbLUibGLST4hgt0tmgdblBHdhN7OWIJLofk2DAIO4kYO1p+oX2razqWg64ba1hlWeOOwk0+QPNECF3rcFzHKCrAlVTK7wDjHIB2NFYXgG6nvPBulT3L75xbiOR/77JlCfxIz+NbtABRRRQAUUUUAFFFFABRRRQAUUUUAFFFFABRRRQAUUUUAFFFFABRRRQAUUUUAFFFFAHwD/wUb/5Lfo3/AGLcH/pTc0Uf8FG/+S36N/2LcH/pTc0UAey/8E4/+SI6z/2Mk/8A6TW1fTNfM3/BOP8A5IjrP/YyT/8ApNbV9M0AFFFFABRRRQAUUUUAFFFFABRRRQAUUUUAFFFFABWJq/hfRtUvje3MNzHcNGIpJLW8mtzKgJwr+U67wMnAbOMnHU1t0UAc9q3g3w3qkzSXmns4eJYZIo7iWOKRUBCbo0YIxXPBIJGBgjAxdl0HSZY9Ujktcrqy7b0eY370eWI8dePkAHGOmevNalFAGVqWg6ZqNtbQ3EU6/ZRiCS3uZIJYxjBAkjYOAQBkZwcDOada6NY28tnIq3EktmsiQSz3MszgPgsCzsS2cDqTjHGK06KAMSXwzoslvaQ/Zpo1tLl7mBobmWNkkcsXIZWDEEu2QTgg4xjir91p1nc31pfTQ7rmzLmB9xGzeu1uAcHI45zjtVyigDLg0TS7aLToobXamnEm0G9j5ZKlCeTzwxHOevrTdd0DStbkt5dQglaa13G3liuJIZIi2MlXjYEEgAZBzgkdCQdaigDCuPCuhzWFlZfZZoY7Elrd7e6lhmjJBDHzUYOS2SWyTuJycnmrFpoOkWktjNbWaxvYRyR25Dt8okILk8/MWKgknJJyc5Jzq0UAYa+FdDGrNqf2SUTNOLho/tMvkGUAASeTu8vfwDu25yM5zzUdx4R8Pz6r/aMtlI0/2lLoD7TKI1mUjEojDbA/ygFgASMgkgkHoKKAOC0Pwv4hstahme6jjhjvJZ5biPVLhlnRmc7PsZUQx53DJBJBGeSSa6mDRNLtotOihtdqacSbQb2PlkqUJ5PPDEc56+talFAGZrmi6drMUUd/C7GF/MhlimeGWJuQSkiEMpwSDgjIODxVCXwf4fkihje2usw7wJRfTiVw5BcSSB98gJUZDkg4HHAroqKAOOm8DabNrELtC0WnW2lx2NslvdzQzIFZsrvQglCpUEFiCQMg4BrQ1Twb4b1LK3WnsIzbratHBcSwxvEudiOiMFYLk4yDjPGK6GigDGm8N6PJrP8AaptpVusoz7LmRI5SnCM8YbY7LgYLAkYGDwMMfwvon2OxtEtZoorCZprUw3UsbxuxbcQ6sGIO5sgkgg4xityigDnNK8P/AGbxxrPiSZIBJeQQW8JTJby0BLFsjgljjAJGEXvkCe/0X7R4nh1XbDJA9jLZXkMoJEiFgyYGMHBDAg9Q59MHcooA5eXwdptroeo2elRSrcXFhJZwvdXk04iRlICKZGYomcZC4HA4OBU+geFNH0qDatmJJJLYW8glmeaNY8fNHGrkrHGT1RQAcDI4GOhooAwrPwtpNrBcW8f9ovBcQNbyQz6nczRiMjBCo8hCccAqAQOARV+LTLOO9gvFhxPb25tom3k7YyVJXGcHlF5PPHXrV6igDA1Dwj4f1DUptQurGRricobjbcyos4UAKsiKwWRQAPlYEcnjk5l1Hw3pd9fNfyC+t7hsCRrO/ntvMx0LiJ1DkDgEgnHHTitqigDnn8H+Hn1I37WLmb7SLoL9pl8pZgQfNWPdsVyRywAJyQSQTl7+H7e1lu9S00Tyaq0MiwPe3880cbvzhVdmCAkDOwDgYxjit6igDN8M6aNG8PafpQkMptLdIWkI5cgAFvxOTWlRRQAUUUUAFFFFABRRRQAUUUUAFFFFABRRRQAUUUUAFFFFABRRRQAUUUUAFFFFABRRRQB8A/8ABRv/AJLfo3/Ytwf+lNzRR/wUb/5Lfo3/AGLcH/pTc0UAey/8E4/+SI6z/wBjJP8A+k1tX0zXzN/wTj/5IjrP/YyT/wDpNbV9M0Ac3Yatqz+OLrRbyGyjtVshcweUztIQZSgLMcDkAHAHB4yetWvE8mtQ2rT6VeaXZxwxPLPLfQPKPlAIAVXTAxkliTjA4OcilFoWuL40bX31nTmgaH7MbYac4byQ5cDf5xG/J5bbg46Cs/VPD/irXrdPtms2dtbi9lmbT7mx8+OSIMBCjlJELAAbyMkEtg5A5AHR+I9e1ZdCs9KgstOvtQ0w6jctewvMkIAQCMIGQkln6kjAU5BJwI7XxPrWtpotpo8dhY3t7YS3tzJdRPNHEEZU2KoZCSXbqSMBTwSRjTv9B1i4ubHVLfWLK21m3t5LaSb+z2e3ljcqSPK80EEFFIO8gfNkHPFceEZrCLSX8P6olnd6faPZ+bdW3npNG5UsWVXTD70BBBwMkYIPABseE9UfWvDljqksKwSXEQaSNSSEcEhgCQCQCD1Fa1Z3h/TIdF0W00u3eR47aIRh3xufHVjgAZJ5OAOtaNABRVc2Vnnm1g/79j/Cj7FZ/wDPnb/9+x/hQBYoqv8AYrP/AJ87f/v2P8KPsVn/AM+dv/37H+FAFiiq/wBis/8Anzt/+/Y/wo+xWf8Az52//fsf4UAWKKr/AGKz/wCfO3/79j/Cj7FZ/wDPnb/9+x/hQBYoqv8AYrP/AJ87f/v2P8KPsVn/AM+dv/37H+FAFiiq/wBis/8Anzt/+/Y/wo+xWf8Az52//fsf4UAWKKr/AGKz/wCfO3/79j/Cj7FZ/wDPnb/9+x/hQBYoqv8AYrP/AJ87f/v2P8KPsVn/AM+dv/37H+FAFiiq/wBis/8Anzt/+/Y/wo+xWf8Az52//fsf4UAWKKr/AGKz/wCfO3/79j/Cj7FZ/wDPnb/9+x/hQBYoqv8AYrP/AJ87f/v2P8KPsVn/AM+dv/37H+FAFiiq/wBis/8Anzt/+/Y/wo+xWf8Az52//fsf4UAWKKr/AGKz/wCfO3/79j/Cj7FZ/wDPnb/9+x/hQBYoqv8AYrP/AJ87f/v2P8KPsVn/AM+dv/37H+FAFiiq/wBis/8Anzt/+/Y/wo+xWf8Az52//fsf4UAWKKr/AGKz/wCfO3/79j/Cj7FZ/wDPnb/9+x/hQBYoqv8AYrP/AJ87f/v2P8KPsVn/AM+dv/37H+FAFiiq/wBis/8Anzt/+/Y/wo+xWf8Az52//fsf4UAWKKr/AGKz/wCfO3/79j/Cj7FZ/wDPnb/9+x/hQBYoqv8AYrP/AJ87f/v2P8KPsVn/AM+dv/37H+FAFiiq/wBis/8Anzt/+/Y/wo+xWf8Az52//fsf4UAWKKr/AGKz/wCfO3/79j/Cj7FZ/wDPnb/9+x/hQBYoqv8AYrP/AJ87f/v2P8KPsVn/AM+dv/37H+FAFiiq/wBis/8Anzt/+/Y/wo+xWf8Az52//fsf4UAWKKr/AGKz/wCfO3/79j/Cj7FZ/wDPnb/9+x/hQBYoqv8AYrP/AJ87f/v2P8KPsVn/AM+dv/37H+FAFiiq/wBis/8Anzt/+/Y/wo+xWf8Az52//fsf4UAWKKr/AGKz/wCfO3/79j/Cj7FZ/wDPnb/9+x/hQBPS1X+xWf8Az6W//fsf4V5n8U/iRpXhK9Ok2Gk219qQUNIGAEcIIyAcDJOMHHHBBz2rWhQqV5qFNXZnUqxpx5pM9TFFeMfDr4s6frmsQ6Truj2dlPcMEhnhUeWWPRWByRk8A5PJHA616/8AYrPH/Hpb/wDfsVWIw1XDz5KisxUq0KqvFlmiq/2Kz/59Lf8A79j/AAo+xWf/AD52/wD37H+FYGpYoqv9is/+fO3/AO/Y/wAKPsVn/wA+dv8A9+x/hQBYoqKG3ghJaKGKMkclUAyPwqWgD4B/4KN/8lv0b/sW4P8A0puaKP8Ago3/AMlv0b/sW4P/AEpuaKAPZf8AgnH/AMkR1n/sZJ//AEmtq+ma+Zv+Ccf/ACRHWf8AsZJ//Sa2r6ZoAKKKKACiiigAooooAKKKKACiiigAooooAKKKKACiiigAooooAKKKKACiiigAooooAKKKKACiiigAooooAKKKKACiiigAooooAKKKKACiiigAooooAKKKKACiiigAooooAKKKKACiiigAooooAKKKKACiiigAooprsqqWZgoA5JPQUAKKK5a88d+F7XUY7FtTSaaRwmYQXVSTgZYcda6kdKqVOUEuZWuRGpGV+V3MzXNc0nRYfN1S+htlIO0MfmbHoo5P4Cvkn4g3K3vjTVb6J5JIbm5eWJnGCUJJAx7Dj8K+oPE3gfRvEWsRalqLXReOMR+WkgVGAJPPGe56EVJeeB/Cd3pY0240Kza3ByAFIbPrvHzZ98162XY2jgnz2bb/AAOHE4etiG1okj5O8Nabe6xr1npunIzXM0wWMqM7eclj6AAEk9gCa+1V6CsHwv4P8N+GWdtF0qG1kcYaTLO5HpuYk44HGccV0ArHNMwWMmuVWS+81weFdCLuwooorzTsCiiigAooooA+Af8Ago3/AMlv0b/sW4P/AEpuaKP+Cjf/ACW/Rv8AsW4P/Sm5ooA9l/4Jx/8AJEdZ/wCxkn/9Jravpmvmb/gnH/yRHWf+xkn/APSa2r6ZoAKKKKACiiigAooooAKKKKACiiigAooooAKKKKACiiigAooooAKKKKACiiigAooooAKKKKACiiigAooooAKKKKACiiigAooooAKKKKACiiigAooooAKKKKACiiigAooooAKKKKACiiigAooooAKKKq6peJp+nXN9IjvHbxNKyqMsQoJIA9eKEruwm7Is5oz6V5BN408aeKpWt/DGlvawZ2mVQGI+sjAKPoBn3NdB4A8E6ppGrtrmtau9xePGUMasWBzj7zHk49MdecmuyeE9lC9SST7bs5IYv2krQi2u53/avLfEHhLxr4k1y5j1DVo7fSvNPkqrkrszx8gxkgYzuPXvXqXaisaNeVF80dzatQjWSUnocb4X+Hnh/RJI7gwve3aEMJZznaw7hRwOeRnJHrXZUUVFWrOq+abuVTpQpq0VYWiiioNAooooAKKKKACiiigAooooA+Af+Cjf/Jb9G/7FuD/0puaKP+Cjf/Jb9G/7FuD/ANKbmigD2X/gnH/yRHWf+xkn/wDSa2r6Zr5m/wCCcf8AyRHWf+xkn/8ASa2r6ZoA5GwF1b/E28tpNTvrmGXSluBFNIPLjJnYAKgAUYAAzjJA5JPNJ4ljk1Xxtp+gy3t9a2J0+4u2W0unt3lkDxouXQhsKHJwDgkgkHArSj8K6RHr511f7SN+ScudTuSpBJO3YZNmwE5C4wOwqrH4M0qS2db/AM+e5kup7l7mCeW2k3Sn5lBjYME2hQVzg7ASCeaAOa0O5vvEj+G9N1LU9QjifSJ7qZ7a5e3luJUkSJWLxlTgBi2BgEsCQcCjQ7m+8SP4b03UtT1COJ9Inupntrl7eW4lSRIlYvGVOAGLYGASwJBwK7LUfDOi31naWslo8Mdmhjtvsk8ls0SEAFA0TKQpAAK5wcDI4FGo+GdFvrO0tZLR4Y7NDHbfZJ5LZokIAKBomUhSAAVzg4GRwKAIvh/eXeoeDNMur2Vprh4B5krAAyEEjccAckAHoOtb9QWVtBZ2kVnawpDbwoI4o0ACooGAAB0AHFT0AV/Pl/58pz+Kf/FUfaJf+fK4/NP/AIqrFFAFf7RL/wA+Vx+af/FUfaJf+fK4/NP/AIqrFFAFf7RL/wA+Vx+af/FUfaJf+fK4/NP/AIqrFFAFf7RL/wA+Vx+af/FUfaJf+fK4/NP/AIqrFFAFf7RL/wA+Vx+af/FUfaJf+fK4/NP/AIqrFFAFf7RL/wA+Vx+af/FUfaJf+fK4/NP/AIqrFFAFf7RL/wA+Vx+af/FUfaJf+fK4/NP/AIqrFFAFf7RL/wA+Vx+af/FUfaJf+fK4/NP/AIqrFFAFf7RL/wA+Vx+af/FUfaJf+fK4/NP/AIqrFFAFf7RL/wA+Vx+af/FUfaJf+fK4/NP/AIqrFFAFf7RL/wA+Vx+af/FUfaJf+fK4/NP/AIqrFFAFf7RL/wA+Vx+af/FUfaJf+fK4/NP/AIqrFFAFf7RL/wA+Vx+af/FUfaJf+fK4/NP/AIqrFFAFf7RL/wA+Vx+af/FUfaJf+fK4/NP/AIqrFFAFf7RL/wA+Vx+af/FUfaJf+fK4/NP/AIqrFFAFf7RL/wA+Vx+af/FUfaJf+fK4/NP/AIqrFFAFf7RL/wA+Vx+af/FUfaJf+fK4/NP/AIqrFFAFf7RL/wA+Vx+af/FUfaJf+fK4/NP/AIqrFFAFf7RL/wA+Vx+af/FUfaJf+fK4/NP/AIqrFFAFf7RL/wA+Vx+af/FUfaJf+fK4/NP/AIqrFFAFf7RL/wA+Vx+af/FUfaJf+fK4/NP/AIqrFFAFf7RL/wA+Vx+af/FUefL/AM+Vx+af/FVYFRXE0UELSzSpEijJZ2AA+pNG4N2MrX/Eem6FaC61iT7HDnAaSRAWPoBuyT7AGq/hzxhoniJXOi3AvCnLoroHUepUsCB74xXzR8X9euNe8d6jK84lt7eU29ttYFRGhIBBBwQTk596w/C2rXuh6/Z6pp7stxDKCAP4xnBUjuCCQR719HTyHmw6nze81c8mWZWq8ttD7D1DVrfT7Rrq/ja2gXrJI8YA9uW61wmt/Fmxj/caJYTXs5OA0g2Ln2AyT9OPrXZ+KfD2n+JNPSx1HzfLSQSKY32kMAR6Y6E9qPD/AIY0PQ1/4lunxRPjBlI3SH1+Y5P4dK8ajKhGN5pt9uh2VY15ytB2Xcy/Aeq+J7+wmuPEGltCS4MARBGdpHIKs2Rjtnk10vnyf8+U/wCaf/FVYNFYVJqUuZK3kb04uMVFu5XSR0UKthMoHQAoMf8Aj1L9ol/58rj80/8AiqsUVBZX+0S/8+Vx+af/ABVH2iX/AJ8rj80/+KqxRQBX+0S/8+Nx+af/ABVH2iX/AJ8bj80/+KqxRQBX+0S/8+Vx+af/ABVH2iX/AJ8rj80/+KqxRQBX+0S/8+Vx+af/ABVH2iX/AJ8rj80/+KqxRQBX+0S/8+Vx+af/ABVH2iX/AJ8rj80/+KqxRQBX+0S/8+Vx+af/ABVH2iX/AJ8rj80/+KqxRQBFFK7nDW8sYxnLFT/ImpaKKAPgH/go3/yW/Rv+xbg/9Kbmij/go3/yW/Rv+xbg/wDSm5ooA9l/4Jx/8kR1n/sZJ/8A0mtq+ma+Zv8AgnH/AMkR1n/sZJ//AEmtq+maACiiigAooooAKKKKACiiigAooooAKKKKACiiigAooooAKKKKACiiigAooooAKKKKACiiigAooooAKKKKACiiigAooooAKKKKACiiigAooooAKKKKACijNZOteINF0gE6jqVtbsOdjOC5+ijk/gKai5O0UTKSirtmrQawvC/inR/Ej3C6XM8htyPM3RleDnBGeo4Nbb5KkBsHHWiUHB8slYIzjNc0StqOpWGnQ+dqF5Bap/elkCj9a5yL4ieGbjWLfTLa6lnlnkEaukR2bicAEnB5JHIBFc5D8J3ur6S61vxBcXZZjyi4dvcsxOPyrr/D/g3w7ojpNZaannr0mky7g+oJ6fhiuyUMNCL95yflsckZ4mcvhSR0VcP448CSeKNahu5NZmgto4wpg8vcM5OSvIAJyMnB6fl3NFc1KrKlLmg7M6alKNSPLI8Y8X/A+0vLdJvD+ovDdgYcXZyknvlRlT9AQeOnJLfhz8F30jWYdU8SXltdNbOHht7fcULDoWLAEgHnAHJ6nGQfaO1Hauv+1MU6bpuWjMFgqKkpWFooorgOsKKKKACiiigAooooAKKKKACiiigAooooAKKKKACiiigAooooA+Af+Cjf/Jb9G/7FuD/0puaKP+Cjf/Jb9G/7FuD/ANKbmigD2X/gnH/yRHWf+xkn/wDSa2r6Zr5m/wCCcf8AyRHWf+xkn/8ASa2r6ZoAKKKytb1zTtH8lb57lpJtxjjt7SW4kIXljsiVmAGRkkYBIGeRQBq0VhX/AIp0OzsrK8kvHlivk8y1FtbyXDyoAGLBI1ZtoBGTjAyMkZqO+8ZeG7NLeSbUt8dxbi5WSCCSZFhJwJXZFIjQn+JyBweeDgA6GimqysoZWBB6EHjFOoAKKKKACiiigAooooAKKKKACiiigAooooAKKKKACiiigAooooAKKKKACiiigAooooAKKKKACiiigAooooASsXxX4m0XwzYfbNYvkt0ORGuCXkI7Ko5PUewzzitK9u7Wzg867uYbeNeryuFX8zXy/wDHjXP7a8eSmC6W4sbeJI7coxK4KgsR2zuJGfYV35bgvrdblei6s5MVilRhdas9w8KfFLwl4i1BdPtrqa2unOIkuo9nmHtggkZPYEgnsK7fOBz0r4bid45FkjZldSCpU4IIPBHvX0pqXhTxT4sstKurnXBbW01hAbiBi4KyFAWO0YDck8kg9u1d2YZXSw042laL76nNh8dUqRfu3aOw1jxp4Z0ptl3q8HmA4KRHzGB9CFzj8cVsabeW+oWEN7aSeZBMgdHwRkH2NcTovwr8O2W175p9RkHUO2xM+yrz+ZNdzbQQ20CW9vEkMUahURAAFA6AAdK8quqCSVNtvqdlF1m26iSRi+N9J1TWdDNnpWomwnMgYyZIDKM5UkcgHg8emK5PRvhJpkTebq+oXF7ITkrH+7Un36k/XIr0yilTxVWlDlg7IJ4WnUlzSVzN0PRdL0WAwaXZRWyNjdtHLY6ZJ5P4mtMUlFYNtu7ZvGKirJC0UUUDCiiigAooooAKKKKACiiigAooooAKKKKACiiigAooooAKKKKACiiigAooooAKKKKAPgH/AIKN/wDJb9G/7FuD/wBKbmij/go3/wAlv0b/ALFuD/0puaKAPZf+Ccf/ACRHWf8AsZJ//Sa2r6Zr5m/4Jx/8kR1n/sZJ/wD0mtq+maACuF+I0U0ms6c5/teygS1uQNQ0q1luLhHbYBEVjVsIwySSp5QEFCAT3VFAHnOnfbtHuPDetanodxBCmiyWctvYWkkxtpWaJ1Xy0DsAQhBOSAQATyCcjTdO1TQdI1G0vtI1Ce41bQ4re2W3t3mCzDzgYXZMiPHmp8zELycHg167RQBU0mCS10q0tZW3SQwJGzepCgE/mKt0UUAV9t5/z3g/78n/AOKo2Xv/AD8W/wD34P8A8VViigCvsvf+fi3/AO/B/wDiqNl7/wA/Fv8A9+D/APFVYooAr7L3/n4t/wDvwf8A4qjZe/8APxb/APfg/wDxVWKKAK+y9/5+Lf8A78H/AOKo2Xv/AD8W/wD34P8A8VViigCvsvf+fi3/AO/B/wDiqNl7/wA/Fv8A9+D/APFVYooAr7L3/n4t/wDvwf8A4qjZe/8APxb/APfg/wDxVWKKAK+y9/5+Lf8A78H/AOKo2Xv/AD8W/wD34P8A8VViigCvsvf+fi3/AO/B/wDiqNl7/wA/Fv8A9+D/APFVYooAr7L3/n4t/wDvwf8A4qjZe/8APxb/APfg/wDxVWKKAK+y9/5+Lf8A78H/AOKo2Xv/AD8W/wD34P8A8VViigCvsvf+fi3/AO/B/wDiqNl7/wA/Fv8A9+D/APFVYooAr7b3/n4t/wDvwf8A4qjbe/8APe3/AO/J/wDiqsVUv9QstPi82+vLe2j/AL0sgQfmaEm3ZITaW47bef8APe3/AO/J/wDiqXZef8/Fv/35P/xVcfqfxQ8K2T7I57i+YHB+zxZA/FiAfwJrsbO4jurWK5hz5cqB1yMHBGRWk6NSmk5RtczhWhUdou43beY/4+Lf/vyf/iqxNY8VaTpO5b7XtPR16xrGXcf8BViR+VM8feHbrxLpcVnbam9jtk3P8pKyDBGCARn19KwtG+E2gWu1tQuLnUHHUE+Wh/Ac/rW1GGH5eapJ+iRlVnX5uWnH5s6Hwr4jt/EkM02mXcZELBXD2zKRkZB+90rWuIr94HRLuGNmUgOID8pPQ/e7U3SNL0/Sbb7Np1nFaxE5KxrjJ9T3J96vGsJuPO+TbzNoKXKlPc8nT4Valf3JuNc8RNM5J5VWkY/8CY8fTBqzq3wb8P32m/Z0nlguV+7d4LN9CC20j6AH3Fen9qK6f7QxGlpWt2MI4Kgr+7f1PIPC/wAD9N0rU4r7UNW/tQRMGjhe12R5HTcA5JA9MgHvkcV6uI7wD/j4g/78n/4qrFFY18TVxDUqjuzalRhSVoKxBtvf+fi3/wC/B/8AiqNl5/z8W/8A34P/AMVViisTUr7L3/n4t/8Avwf/AIqjZe/8/Fv/AN+D/wDFVYooAr7L3/n4t/8Avwf/AIqjZe/8/Fv/AN+D/wDFVYooAr7L3/n4t/8Avwf/AIqjZe/8/Fv/AN+D/wDFVYooAr7L3/n4t/8Avwf/AIqjZe/8/Fv/AN+D/wDFVYooAr7L3/n4t/8Avwf/AIqjZe/8/Fv/AN+D/wDFVYooAr7L3/n4t/8Avwf/AIqjZe/8/Fv/AN+D/wDFVYooAr7L3/n4t/8Avwf/AIqjZe/8/Fv/AN+D/wDFVYooAr7L3/n4t/8Avwf/AIqjZe/8/Fv/AN+D/wDFVYooAr7L3/n4t/8Avwf/AIqjZe/8/Fv/AN+D/wDFVYooAr7L3/n4t/8Avwf/AIqjZe/8/Fv/AN+D/wDFVYooAr7L3/n4t/8Avwf/AIqjZe/8/Fv/AN+D/wDFVYooAr7L3/n4t/8Avwf/AIqjZe/8/Fv/AN+D/wDFVYooAr7L3/n4t/8Avwf/AIqjZe/8/Fv/AN+D/wDFVYooAr7L3/n4t/8Avwf/AIqjZe/8/Fv/AN+D/wDFVYooAiiFwD+9kiYY42oVOfxJqWiigD4B/wCCjf8AyW/Rv+xbg/8ASm5oo/4KN/8AJb9G/wCxbg/9KbmigD2X/gnH/wAkR1n/ALGSf/0mtq+ma+Zv+Ccf/JEdZ/7GSf8A9JravpmgAooooAKKKKACiiigAooooAKKKKACiiigAooooAKKKKACiiigAooooAKKKKAEo7VnaxrOl6NAJdUvobVTnbvblvXA6n8BXGav8WPD9vlLC3ur5h0O3y0P4nn9K2pYarV+CLZjUxFKl8cix8XPH0fgrToFt4UudSus+TG5IVVHV2xzjOBjjPPPFeSaJ8bvFltqay6l9lvrQn54BEIyB/ssBkH65qz8Z4tS8VaVpvjWHS7mC3RGtZozlwgDFlkBwMqdxGcAZAHpnyq1t57q4jtraGSaaVgsaIpZmJOAABySTX0+XZfhnh/3iTet/I8fE4qr7T3G7dD64b4heE10yC+bVois0YkWNMvIMjOCq5wR3BqDwz8QdK8Qa8NKs7S8UlCyyyKMHHPIBJA9KwvAnwp0mx0KzbXI5rq+KBpYjLhEYknaNvJxnB5IJz2r0HS9L03TI/L0+wtrVcYPlRhc/UjrXgVlhYc0YXk+j6Ho0vrMmnKyRfNefeIfhpba34kuNVvNWuvKmIPkqo3LgYwGOeOOBjivQKK5aVadJ3g7M6KtGFVWmjmNH8B+F9LKtFpcc8o/juP3hz64PAP0ArpxxxR1paU6kpu8ncqFOFNWirBRRRUFhRRRQAUUUUAFFFFABRRRQAUUUUAFFFFABRRRQAUUUUAFFFFABRRRQAUUUUAFFFFABRRRQAUUUUAFFIelZM/iPQIJnhm1vTY5Y2Kuj3SBlYHkEE5BzUyko7sTaW5r0VjDxR4b/wCg/pX/AIGR/wCNbA6URnGWzBNPYWiiiqGFFFFABRRRQB8A/wDBRv8A5Lfo3/Ytwf8ApTc0Uf8ABRv/AJLfo3/Ytwf+lNzRQB7L/wAE4/8AkiOs/wDYyT/+k1tX0zXzN/wTj/5IjrP/AGMk/wD6TW1fTNABRRXM+M/Fdv4dks7Zn09Lm73tGb++FpAqpjcWkKtg5ZQAFJJPYAkAHTUVy994i1FZtN0/TNMsr/U7y1a7ZRflLZI12gkSiMlsl1C/IMjJOMVmnx9NdWbXmj6H9rhttOTUL8S3YieFWLYjQBWDuBG5IJUcDnngA7qiobWeO5tYbiI5jlQOh9QRkfzqagAooooAKKKKACkorO17WNN0LTn1DVbyK1tk6u56n0A6k8HgZPBoScmkkJtJXZo0teeaL8XvBeqakLEXdxasx2pJcxbI2P8AvZOPqcCvQgeK0q0alJ2nFomFSE17rFoorI8Ua9Z+HdKbUb5ZTGGChY1BZiegGSB+ZFRGLk1FbjlJRXMzWo/CvJbn4p6tqEpt/Dvh95H7Fw0rfXao4/M11Hw8uPGl1JdTeJ4Uht2A8hSiq4OeeB0H156e9dNTBVKceadl5X1OanjIVJcsE35nZZrh9c+JvhzTJpbeNri9mjYqwhT5QQcY3EgH8M13GKwofCPhuK8ku10W0M0jFizpuGSckgHgc+mKyoukm3UTfoaVlVaXs2kcPp/xI8RazqUEWj+Gg9uZAshJeTAJ5JYABfqQQK9UHTNNjjVFCoqqo6ADGBT6depCbXJHlQUac4J88rnPeKfCOj+JJ7ebUkmLwZC+XIVyCQSD7ZHbBqXSfCfhzSsGz0e1Rx0kdN7/APfTZP61uig1PtqnLy8zt2K9jT5ubl1GOquhRlBUjBBHWs7T/D+hafcm5sNF060nIIMkFqiMQfcAGtOlqFJrqaOKCiiikMKKKKACiiigAooooAKKKKACiiigAooooAKKKKACiiigAooooAKKKKACiiigAooooAKKKKACiiigAoooyPUUAFJWbf65o1g/l3uq2Vu/92WdVP5E5rRUhhuU5FSpJuyYk0xaK5rx7q2uaTpcUuhaWb+d5AjYjZ9gx12ryf5DvXEfZ/ixrn+smOnQt0+dYcf985f865q2L9nLlUW2ZTrKLtZs9bbocda+Y/GH/I26x/1/z/8Aoxq90+H/AIf1bQrO5XVtXe/lmcMAXZljwDnBbkkk89OleY+JfAXiy88R6nd2+kmSGa7lkjbz4hlS5IOCwIyCOvNedmkatalBxjr1ObFxnOCstThK+sR0H0r55Pw58ZD/AJgx/wDAiH/4qvoYdBRk1KpT5+eLV7bhgYSjzcyHUUUV7h3hRRRQAUUUUAfAP/BRv/kt+jf9i3B/6U3NFH/BRv8A5Lfo3/Ytwf8ApTc0UAey/wDBOP8A5IjrP/YyT/8ApNbV9M18zf8ABOP/AJIjrP8A2Mk//pNbV9M0AFc14l0nVJNe0/XdGisbi6toJ7V4byZokaOQochlRyCCg4xyCeRXS0UAcLY+FtY0GDQ5tHewvbvT9OksZ47mR4InDsrh1Kq5G1kwFI5B6gjmtD4M1zSrKez0m5sJ11DTI7G8muZHjMLrvzNGoVt+RK3yFlxtHzcnHodFAEFjbpZ2UFpHkxwxrGueuAMD+VT0UUAVzZWeebWD/v2P8KPsVn/z52//AH7H+FWKKAK/2Kz/AOfO3/79j/Cj7FZ/8+dv/wB+x/hViigCv9is/wDn0g/79ivAv2n2ni1rSbRIhFY/ZmkXYoAaQvhs4HJAC/mfWvoTNc9448JaT4v0kWGqRNlG3wzRnDxNjqD6eoPB47gEdmX4iOHrxqSV0jnxVJ1aTjF6nxzXtvg63+I2u+GbBLVRb2gjCpO6RoWUEgEsRvPAHI61qaL8BtLttRSfU9bmv7VWz9nSDyt2D0LbiceuMH0Ir2C2hit4I7eCNY4Y1CIijAUAYAA9BXsZlm9GokqSu+7Wx52GwE9ed2+Zn6Fpn2bR7W31AQXV0kSrNKIh87Acnp/Pr1q1caZptxCYZ9PtJY26q8KkH6gjFXaK+cb1uewoq1inDpunQxiOGwtY0HRVhUAfgBUn2Gz/AOfS3/79irFFDbe4JJFf7FZ/8+dv/wB+x/hR9is/+fO3/wC/Y/wqxRSGV/sVn/z52/8A37H+FH2Kz/587f8A79j/AAqxRQBX+xWf/Pnb/wDfsf4UfYrP/nzt/wDv2P8ACrFFAFf7FZ/8+dv/AN+x/hR9is/+fO3/AO/Y/wAKsUUAV/sVn/z52/8A37H+FH2Kz/587f8A79j/AAqxRQBX+xWf/Pnb/wDfsf4UfYrP/nzt/wDv2P8ACrFFAFf7FZ/8+dv/AN+x/hR9is/+fO3/AO/Y/wAKsUUAV/sVn/z52/8A37H+FH2Kz/587f8A79j/AAqxRQBX+xWf/Pnb/wDfsf4UfYrP/nzt/wDv2P8ACrFFAFf7FZ/8+dv/AN+x/hR9is/+fO3/AO/Y/wAKsUUAV/sVn/z52/8A37H+FH2Kz/587f8A79j/AAqxRQBX+xWf/Pnb/wDfsf4UfYrP/nzt/wDv2P8ACrFFAFf7FZ/8+dv/AN+x/hR9is/+fO3/AO/Y/wAKsUUAV/sVn/z52/8A37H+FH2Kz/587f8A79j/AAqxRQBX+xWf/Pnb/wDfsf4UfYrP/nzt/wDv2P8ACrFFAFf7FZ/8+dv/AN+x/hR9is/+fS3/AO/Y/wAKsZHqKKLgcnq3inwbpOoS6fqFxBDcxY3p9kdsZAI5CkHgg8etVf8AhPPAH/P5B/4Ayf8AxFeXfF7/AJKJqn/bL/0SlcnXzdfN61OrKCSsnY82pjJxm4pbH1HYx6be2cF5bQQSQzxrJG3lAZUgEHBGRxjrUk1vp8MTSywWyIgyzMigAe5NZfw9aeTwVo7TwrEwtIwFDZyoGFP4qAcds4q54k0e317R59Ku3lSGYDc0ZAYYIIIyCOoHavejNypqSWtjvTbjfqYmp+L/AARp+fMvLGZ/7sEQlJ9vlBH51F4U8XeHfEmqyafY6bJG6xmQNLbqAwBAPQn1HWotM+GHha0wZ4Z71uuZpTj8lwPzzXU6XpOmaXGV06wtrUN97yowu76kdawprFSledkuxnH2rd5bE/2Kzx/x6W//AH7FebeI/AXibV9euZv7Zt4dOdyYo1ZhsQ9BsAC5A4znnrXqVFbV6Eay5ZGk6amrM800z4RaRCVa/wBQursg8qmI0b2I5P5EV38OnWMUKRJZ24RAFUeWOAOg6Vbo70UcPTor3EEKcYfCiD7FZ/8APpb/APfsf4UfYrP/AJ87f/v2P8KsUVuWV/sVn/z52/8A37H+FH2Kz/587f8A79j/AAqxRQBX+xWf/Pnb/wDfsf4UfYrP/nzt/wDv2P8ACrFFAFf7FZ/8+dv/AN+x/hR9is/+fO3/AO/Y/wAKsUUAV/sVn/z52/8A37H+FH2Kz/587f8A79j/AAqxRQBFDbwQktFDFGSOSqAZH4VLRRQB8A/8FG/+S36N/wBi3B/6U3NFH/BRv/kt+jf9i3B/6U3NFAHsv/BOP/kiOs/9jJP/AOk1tX0zXzN/wTj/AOSI6z/2Mk//AKTW1fTNABRRRQAUUUUAFFFFABRRRQAUUUUAFFFFABRXP+JPGng/w3cx2viLxZoOjTyrvjiv9Rit3demQHYEjPesz/hbHws/6KX4M/8AB7bf/F0AdnRXGf8AC2PhZ/0UvwZ/4Pbb/wCLo/4Wx8LP+il+DP8Awe23/wAXQB2dFcZ/wtj4Wf8ARS/Bn/g9tv8A4uj/AIWx8LP+il+DP/B7bf8AxdAHZ0Vxn/C2PhZ/0UvwZ/4Pbb/4uj/hbHws/wCil+DP/B7bf/F0AdnRXGf8LY+Fn/RS/Bn/AIPbb/4uj/hbHws/6KX4M/8AB7bf/F0AdnRXGf8AC2PhZ/0UvwZ/4Pbb/wCLo/4Wx8LP+il+DP8Awe23/wAXQB2dFcZ/wtj4Wf8ARS/Bn/g9tv8A4uj/AIWx8LP+il+DP/B7bf8AxdAHZ0Vxn/C2PhZ/0UvwZ/4Pbb/4uj/hbHws/wCil+DP/B7bf/F0AdnRXGf8LY+Fn/RS/Bn/AIPbb/4uj/hbHws/6KX4M/8AB7bf/F0AdnRXGf8AC2PhZ/0UvwZ/4Pbb/wCLo/4Wx8LP+il+DP8Awe23/wAXQB2dFcZ/wtj4Wf8ARS/Bn/g9tv8A4uj/AIWx8LP+il+DP/B7bf8AxdAHZ0Vxn/C2PhZ/0UvwZ/4Pbb/4uj/hbHws/wCil+DP/B7bf/F0AdlSFhnBIrjf+FsfC3/opfgz/wAHlt/8XXhXxQ8ceCrzxzqNzZ+MPD1xA/l7ZYtThdGxEoOCGIPIP41y4uvKhDmjG5lWqOnG6Vz6nyP7wpa+Mv8AhMPCf/Q0aJ/4Hxf/ABVfQfhT4pfDO18I6XDN8RPCKTRWMStE2t2wYMIxlSC/BzxWWDxkq7alBxsRRrupe8bWPSqK+eLv9oSzu5mjsdf8KWik/KZNRiJA/wB5nAP5VPoPxN+06za3Op/FXwXbWqSgyo+vWOCmQSNqMcnGQM4PuOtNY2LlyxjJ/IarpuyTPoCs3Wdc0nRkVtT1CC23AlQ7fM2OuB1P4Vzw+LHws7/ErwZ/4Pbb/wCLrn/E/ij4J+I7mC41P4jeEnkhUqCniC2XIPY4f/DrXVVc+V+zWprPmt7u5tX3xS8K22RDLdXh/wCmUBH/AKHiug8J+IbTxJpQ1Gyjmij3lCsoAII69CQRz1FcFY6/8AbMDyvGHgNv+u2uW8v/AKHIa37f4o/Ca3hWGD4i+CYo1GFRNatQB9AHrCisRzXqNW7Izgql/eZ12qfa/wCzrn+z/LF35TeRv+7vwdufbOK8ufw38UNUbN7rf2UZ5AutmR9Ixg/Q10//AAtj4Wf9FK8Gf+D22/8Ai6P+FsfC3/opfgz/AMHlt/8AF1VfDRrNczdvIdSmp7szvCPw7vNJ16DWb/XHuJos/Iin5sgjBYnJHPTFeiVxn/C2PhZ/0UrwZ/4PLb/4uj/hbHws/wCil+DP/B5bf/F1dGhCjHlgtCoQjBWRznjv4d65rniu81SzuLBIJ9m0Su4YYRVOQFI6g9+lYh+EniX/AJ+9K/7+yf8AxFd9/wALY+Fn/RSvBn/g8tv/AIuj/hbHws/6KV4M/wDB5bf/ABdcc8roTk5NavUxlhacpOT3Oi8O2cun6DYWM5Qy21tHC5UkqSqgEjoccegrRrjf+FsfCz/opfgz/wAHlt/8XR/wtj4Wf9FL8Gf+D22/+Lr0IxSSSOhKx2dFcZ/wtj4Wf9FL8Gf+D22/+Lo/4Wx8LP8Aopfgz/we23/xdUM7OiuM/wCFsfCz/opfgz/we23/AMXR/wALY+Fn/RS/Bn/g9tv/AIugDs6K4z/hbHws/wCil+DP/B7bf/F0f8LY+Fn/AEUvwZ/4Pbb/AOLoA7OiuM/4Wx8LP+il+DP/AAe23/xdH/C2PhZ/0UvwZ/4Pbb/4ugDs6K4z/hbHws/6KX4M/wDB7bf/ABdH/C2PhZ/0UvwZ/wCD22/+LoA7OiqWj6ppms6fFqOj6jaajZSjMdxazrLG49Qykg/gau0AFFFFABRRRQAUUUUAfAP/AAUb/wCS36N/2LcH/pTc0Uf8FG/+S36N/wBi3B/6U3NFAHsv/BOP/kiOs/8AYyT/APpNbV9M18zf8E4/+SI6z/2Mk/8A6TW1fTNABRRXn3xb8S29lazaEuvQ6PcvZSXbzNdCCTYoOxIySCXdxj5eQA3QkZAPQaK88trpfE1/4c04axdmwk0aS8kksb54mnmUxR5MsbBiFLPkA4JIyDgVhaXfapr2jajdX2talBNpOgxXFs1vcvDvmPnEzuEwJM+UgwwK4B45NAHsFFVNInkutJs7mUbZJYEkcY6EqCR+Zq3QAUVX8+X/AJ8pz+Kf/FUfaJf+fK4/NP8A4qgCxRVf7RL/AM+Vx+af/FUfaJf+fK4/NP8A4qgCxRVf7RL/AM+Vx+af/FUfaJf+fK4/NP8A4qgDx34t/s1+AfiZ4yl8Va3qHiGzv5okjlFjcxLG4QBQcSRuQcADggcZxkknkP8Ahir4Wf8AQf8AGf8A4GW3/wAj19I/aJf+fK4/NP8A4qj7RL/z5XH5p/8AFUAfN3/DFXws/wCg/wCM/wDwMtv/AJHo/wCGKvhZ/wBB/wAZ/wDgZbf/ACPX0j9ol/58rj80/wDiqPtEv/Plcfmn/wAVQB83f8MVfCz/AKD/AIz/APAy2/8Akej/AIYq+Fn/AEH/ABn/AOBlt/8AI9fSP2iX/nyuPzT/AOKo+0S/8+Vx+af/ABVAHzd/wxV8LP8AoP8AjP8A8DLb/wCR6P8Ahir4Wf8AQf8AGf8A4GW3/wAj19I/aJf+fK4/NP8A4qj7RL/z5XH5p/8AFUAfN3/DFXws/wCg/wCM/wDwMtv/AJHo/wCGKvhZ/wBB/wAZ/wDgZbf/ACPX0j9ol/58rj80/wDiqPtEv/Plcfmn/wAVQB83f8MVfCz/AKD/AIz/APAy2/8Akej/AIYq+Fn/AEH/ABn/AOBlt/8AI9fSP2iX/nyuPzT/AOKpDdOoJNpMABzlk4/8eouB83/8MWfCwddf8Z/+Blt/8j0n/DFnwr/6GDxl/wCBlt/8j10PxtuY7rxbbvCQQtkqkB1bBDucHBIzyPeuFrxMRnHsqjgo3t1OGpjeSTja5tD9iv4WEf8AIf8AGR/7fLb/AOR6P+GK/hb/ANB/xn/4GW3/AMj12Pg74jWHh/wnZ6WdPubmeHfuIZUTl2Yc8nofSr0XxN8RahKo0rwuZFPGBvlJ5x1AGK645nRlFa6s1jiqbS13OA/4Yq+Fn/Qf8Z/+Blt/8j0h/Yr+Fg/5j/jIf9vlt/8AI9fRsFzcPBG0mnzpIVBZdyHae4zu5xWF460vVdd0lbPTp7rT5BKGZgyjeoB+U4YHGSD+Fdk5tQ5oq7N23a6R4Td/sb/CK0j33PijxZCvrJf2qj8zBUWnfsf/AAc1JXOn+LfFN2I8BzBqNo+0n1xAcdK9JtfhOWfzNQ1G8lY/eEcUYP5lzn8q7Hwd4X0/wuJ/sFpfvJNgPJNJGSQM4HBAA5PauelVxE5e9BJepnCVRvWNkeIH9iv4WAZ/t7xn/wCBlt/8j15jq3wC+GEWoz2On/8ACbzPFIYwZNQtwSQcH5RbE9fevt8Tyf8APncfmn/xVNEjAlhYTAnqcp/8VWtenVnbklylVIykvddj4gsP2YNPvrhFtrLxUI2Iw0jxqMH/AGjEB+PavUB+xX8Lcc694zH/AG+W3/yPX0j58n/PjP8Amn/xVHny/wDPlP8Amn/xVFCnKmvelzBCDju7nzNe/sU/DpkX7D4m8VQvn5jNLbyAj0AES4Pvk/SuC8Tfsr6Ppet3FlYL4uvraPZsnRFIfKgnBEWOCSPwr7W8+X/nyn/NP/iqXz5P+fKf80/+Kp1qcpq0ZWHODktGfCw/Zms8YGn+MP8Av0P/AI1XpmifsafDe60ezub3WPGUFzNBG80X2m3XY5UFhgwZGCTweRX0550n/PjP+af/ABVL58v/AD5XH5p/8VU0KM6fxTuKnBx3dz5u/wCGKvhZ/wBB/wAaf+Blt/8AI9H/AAxV8LP+g/4z/wDAy2/+R6+kftEv/Plcfmn/AMVR9ol/58rj80/+KroND5u/4Yq+Fn/Qf8Z/+Blt/wDI9H/DFXws/wCg/wCM/wDwMtv/AJHr6R+0S/8APlcfmn/xVH2iX/nyuPzT/wCKoA+bv+GKvhZ/0H/Gf/gZbf8AyPR/wxV8LP8AoP8AjP8A8DLb/wCR6+kftEv/AD5XH5p/8VR9ol/58rj80/8AiqAPm7/hir4Wf9B/xn/4GW3/AMj0f8MVfCz/AKD/AIz/APAy2/8AkevpH7RL/wA+Vx+af/FUfaJf+fK4/NP/AIqgD5u/4Yq+Fn/Qf8Z/+Blt/wDI9H/DFXws/wCg/wCM/wDwMtv/AJHr6R+0S/8APlcfmn/xVH2iX/nyuPzT/wCKoA+bv+GKvhZ/0H/Gf/gZbf8AyPR/wxV8LP8AoP8AjP8A8DLb/wCR6+kftEv/AD5XH5p/8VR9ol/58rj80/8AiqAPm7/hir4Wf9B/xn/4GW3/AMj0f8MVfCz/AKD/AIz/APAy2/8AkevpH7RL/wA+Vx+af/FUfaJf+fK4/NP/AIqgD5u/4Yq+Fn/Qf8Z/+Blt/wDI9H/DFXws/wCg/wCM/wDwMtv/AJHr6R+0S/8APlcfmn/xVH2iX/nyuPzT/wCKoA+bv+GKvhZ/0H/Gf/gZbf8AyPR/wxV8LP8AoP8AjP8A8DLb/wCR6+kftEv/AD5XH5p/8VR9ol/58rj80/8AiqAPm7/hir4Wf9B/xn/4GW3/AMj0f8MVfCz/AKD/AIz/APAy2/8AkevpH7RL/wA+Vx+af/FUfaJf+fK4/NP/AIqgD5u/4Yq+Fn/Qf8Z/+Blt/wDI9H/DFXws/wCg/wCM/wDwMtv/AJHr6R+0S/8APlcfmn/xVH2iX/nyuPzT/wCKoA+bv+GKvhZ/0H/Gf/gZbf8AyPR/wxV8LP8AoP8AjP8A8DLb/wCR6+kftEv/AD5XH5p/8VR9ol/58rj80/8AiqAOS+D3w30D4W+EW8M+HJtQntHununkvZVkkaRgoJJVVAGEUYAHTPUk12tV/tEv/Plcfmn/AMVR9ol/58rj80/+KoAsUVX+0S/8+Vx+af8AxVH2iX/nyuPzT/4qgCxRVf7RL/z5XH5p/wDFUfaJf+fK4/NP/iqALFFRRSu5w1vLGMZyxU/yJqWgD4B/4KN/8lv0b/sW4P8A0puaKP8Ago3/AMlv0b/sW4P/AEpuaKAPZf8AgnH/AMkR1n/sZJ//AEmtq+ma+Zv+Ccf/ACRHWf8AsZJ//Sa2r6ZoAKr31rDe2c1ncpvgnjaOVdxGVYEEZHI4J5BzViigDG1Pw5pGoWtpb3FvOq2imOB4LqWGSNCACodGDFSAMgnBwCQSBUN/4R8O3q26zaftjggW3WOGaSGN4QeInVGAkQc4RwRyeOTnfooAQAAYHFLRRQAUUUUAFFFFACGqWp6ppumeX/aF/a2nmZ2efMqbsYzjJ5xkfmKu15L+0N9/RPpcf+065cXXdCi6iWxnWqezg5Hof/CU+G/+hg0r/wADI/8AGrun6hY6jCZrC8t7uNW2l4ZA6g46ZHfBHHvXwb8Rm+LB18r4QSAaYI12spt9xbHO7zec5zjHGMd66j4AeMvjp4d8SfY9es7e+0KUO80Lpb7xIVwrKYfmySFBByMA9DzXNQx3MlKbilbZPUxhiLq7aPtQdKK+aPi7qH7VGpeILe7+G2nW9hob2iMI1NkZfMI+cSC6+YHOcBQBgjPOcQfCyD9rS88QSWXjyW1ttHmt3D3MzWIeJwCV2fZfmyTgEkEAEkcgV6HP7vMjpvpdH06T7ioobiCWRoo5o3dfvKrAkfUDpXyP8YfAv7TEnibyvCpTU9K8lSsqX1uctj5gwuSGyDnGBjBHOc1qfs1+Ef2gtE+J8F54+0u3g0A28qXEj3FozglSU2CBiSS4XORjGe+KyhOrKz5Ul66/kQnN9D6qNcP4n+JGj6Hqc2mtbXdxcQ43+WFCgkZxknOefSvL/j6/7UB8dMnwritV8OLbp5TxGxLu5Hz+Z9p5BBzjaMYx1OazvgZpf7R03xKhuPizo2lT6E8Di4uZ4dOMyMEPlhDb/OTu2g7sjAPQ4qq0ako/u3ZjmpNe6z0FvizfXUnl6Z4baQ57ylyfwCjH5mvTtKuJrvTLa6uLZraWWJXkhbrGxAJU+4PFfP8A8eh+04vjkw/Ce3s4vDSW6eU0P2DezkfPvFzyCDnG0Yxjqc0nwFf9qRfH0KfFKG1bw08MnnvIbAOjhTs2fZjuJLYzuBGM9DiooUqsL+0nzE04TXxSue4eMbDVtS0KW10W/wDsN0xGJNxXjPI3AEj6jmuAHws1q+O7VvEu85z915v1YiuR+Pr/ALUDeOynwrhtV8OLbp5TxGxLu5Hz+Z9p5BBzjaMYx1OaZ8BX/akXx9CnxShtX8NPDJ58khsN6OFOzZ9mO4ktjO4EYz3xSrYOnWlzT/MJ0Yzd2WvGngXUdG1SK10y11HUoWgEjzR2zMAxZgV+UYHABxnPNYf/AAjfiL/oAar/AOAcn+Favx+b9qBvHZT4Vw2q+HFt08p4zYmR3I+fzPtPIIOcbRjGOpzTPgK37UY8fwp8UoLVvDTwyefJKbDejhTs8v7MdxJbGdwIxnviuCeS0pSum0uxzywMG29j1f4XaJBb+D7B77SY4b795vM1uFlH7xsZyM9MYz2xXZhQOgFfPHx9f9qBvHRj+FcNqnhxbdPKeI2Jd3I+fzPtPIIOcbRjGOpzTPgI/wC1Ivj+FPilDav4aeGTz5JDYb0cKdmz7McklsA7gRjPfFepSpRpRUV0OuEFFJI+jKK+d/j8/wC1A3jsp8K4bVfDi26eU8RsTI7kfP5n2nkEHONoxjHU5qP4CP8AtSDx/CnxShtX8NPDJ58kpsN6OFOzZ9mOSS2M7gRjPQ4rUo+jKK+d/j8/7UDeOynwrhtV8OLbp5TxGxMjuR8/mfaeQQc42jGMdTmo/gI/7Ug8fwp8UobV/DTwyefJKbDejhTs2fZjkktjO4EYz0OKAPoyivnf4/P+1A3jsp8K4bVfDi26eU8RsTI7kfP5n2nkEHONoxjHU5qP4CP+1IPH8KfFKG1fw08MnnySmw3o4U7Nn2Y5JLYzuBGM9DigD6Mor53+Pz/tQN47KfCuG1Xw4tunlPEbEyO5Hz+Z9p5BBzjaMYx1Oaj+Aj/tSDx/CnxShtX8NPDJ58kpsN6OFOzZ9mOSS2M7gRjPQ4oA+jKK+d/j8/7UDeOynwrhtV8OLbp5TxGxMjuR8/mfaeQQc42jGMdTmo/gI/7Ug8fwp8UobV/DTwyefJKbDejhTs2fZjkktjO4EYz0OKAPoyivnf4/P+1A3jsp8K4bVfDi26eU8RsTI7kfP5n2nkEHONoxjHU5qP4CP+1IPH8KfFKG1fw08MnnySmw3o4U7Nn2Y5JLYzuBGM9DigD6Mor53+Pz/tQN47KfCuG1Xw4tunlPEbEyO5Hz+Z9p5BBzjaMYx1Oaj+Aj/tSDx/CnxShtX8NPDJ58kpsN6OFOzZ9mOSS2M7gRjPQ4oA+jKK+d/j8/7UDeOynwrhtV8OLbp5TxGxMjuR8/mfaeQQc42jGMdTmo/gI/7Ug8fwp8UobV/DTwyefJKbDejhTs2fZjkktjO4EYz0OKAPoyivnf4/P+1A3jsp8K4bVfDi26eU8RsTI7kfP5n2nkEHONoxjHU5qP4CP+1IPH8KfFKG1fw08MnnySmw3o4U7Nn2Y5JLYzuBGM9DigD6Mor53+Pz/tQN47KfCuG1Xw4tunlPEbEyO5Hz+Z9p5BBzjaMYx1Oaj+Aj/tSDx/CnxShtX8NPDJ58kpsN6OFOzZ9mOSS2M7gRjPQ4oA+jKK+d/j8/7UDeOynwrhtV8OLbp5TxGxMjuR8/mfaeQQc42jGMdTmo/gI/7Ug8fwp8UobV/DTwyefJKbDejhTs2fZjkktjO4EYz0OKAPoyivnf4/P+1A3jsp8K4bVfDi26eU8RsTI7kfP5n2nkEHONoxjHU5qP4CP+1IPH8KfFKG1fw08MnnySmw3o4U7Nn2Y5JLYzuBGM9DigD6Mor53+Pz/tQN47KfCuG1Xw4tunlPEbEyO5Hz+Z9p5BBzjaMYx1Oaj+Aj/tSDx/CnxShtX8NPDJ58kpsN6OFOzZ9mOSS2M7gRjPQ4oA+jKK+d/j8/7UDeOynwrhtV8OLbp5TxGxMjuR8/mfaeQQc42jGMdTmo/gI/7Ug8fwp8UobV/DTwyefJKbDejhTs2fZjkktjO4EYz0OKAPoyivnf4/P+1A3jsp8K4bVfDi26eU8RsTI7kfP5n2nkEHONoxjHU5qP4CP+1IPH8KfFKG1fw08MnnySmw3o4U7Nn2Y5JLYzuBGM9DigD6Mor53+Pz/tQN47KfCuG1Xw4tunlPEbEyO5Hz+Z9p5BBzjaMYx1Oaj+Aj/tSDx/CnxShtX8NPDJ58kpsN6OFOzZ9mOSS2M7gRjPQ4oA+jKK+d/j8/7UDeOynwrhtV8OLbp5TxGxMjuR8/mfaeQQc42jGMdTmo/gI/7Ug8fwp8UobV/DTwyefJKbDejhTs2fZjkktjO4EYz0OKAPoyivnf4/P+1A3jsp8K4bVfDi26eU8RsTI7kfP5n2nkEHONoxjHU5qP4CP+1IPH8KfFKG1fw08MnnySmw3o4U7Nn2Y5JLYzuBGM9DigD6MooooAKKKKACiiigAooooA+Af+Cjf/Jb9G/7FuD/ANKbmij/AIKN/wDJb9G/7FuD/wBKbmigD2X/AIJx/wDJEdZ/7GSf/wBJravpmvmb/gnH/wAkR1n/ALGSf/0mtq+maACiiigAooooAKKKKACiiigAooooASvOvjL4c1nX20r+ybP7T5Hneb+9Rdu7Zj7xGeh6elei0tYV6Ma9NwlsyKkFUi4s+d/+Fc+Mv+gMf/AiL/4qvUvhHoeqaH4euLXVbX7PO920irvVvlKIAflJHUHiu1orlw2WUsPPnjuY0sLCnLmQtFFFeidIUUUUAFFFFABRRRQAUUUUAFFFFABRRRQAUUUUAFFFFABRRRQAUUUUAFFFFABRRRQAUUUUAFFFFABRRRQAUUUUAFFFFABRRRQAUUUUAFFFFABRRRQAUUUUAFFFFABRRRQAUUUUAFFFFABRRRQAUUUUAfAP/BRv/kt+jf8AYtwf+lNzRR/wUb/5Lfo3/Ytwf+lNzRQB7L/wTj/5IjrP/YyT/wDpNbV9M18zf8E4/wDkiOs/9jJP/wCk1tX0zQAVk67runaKE+3vc7pAzKlvaS3D7VxuYrErEKMjJIABIGeRWtXK+PtbvNNtobCxs795r7chvINPmuY7RABl2ESsS3PyrgAnqQATQBf1HxRoljZ2V3LeSTR3yeZai1t5Lh5UChi6pGrMVAIJOMDIyRkVDfeMvDdmlvJNqW+O4txcrJBBJMiwk4ErsikRoT/E5A4PPBxgRJbaFqmgapZ6fq0ujW+jy6fHs0+d54mDxFN0QXzBuCNklQMgZIyKwtN07VNB0jUbS+0jUJ7jVtDit7Zbe3eYLMPOBhdkyI8eanzMQvJweDQB62rKyhlYEHoQeMU6qmkwSWulWlrK26SGBI2b1IUAn8xVugAoqvtvP+e8H/fk/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VfZe/8APxb/APfg/wDxVGy9/wCfi3/78H/4qgCxRUUQuAf3skTDHG1Cpz+JNS0AfAP/AAUb/wCS36N/2LcH/pTc0Uf8FG/+S36N/wBi3B/6U3NFAHsv/BOP/kiOs/8AYyT/APpNbV9M18zf8E4/+SI6z/2Mk/8A6TW1fTNABRRRQAUUUUAFFFFABRRRQAUUUUAFFFFABRRRQAUUUUAFFFFABRRRQAUUUUAFFFFABRRRQAUUUUAFFFFABRRRQAUUUUAFFFFABRRRQAUUUUAFFFFABRRRQAUUUUAFFFFABRRRQAUUUUAFFFFABRRRQAUUUUAFFFFABRRRQAUUUUAFFFFABRRRQAUUUUAFFFFAHwD/AMFG/wDkt+jf9i3B/wClNzRR/wAFG/8Akt+jf9i3B/6U3NFAHsv/AATj/wCSI6z/ANjJP/6TW1fTNfM3/BOP/kiOs/8AYyT/APpNbV9M0AFFFFABRRRQAUUUUAFFFFABRRRQAUUUUAFFFFABRRRQAUUUUAFFFFABRRRQAUUUUAFFFFABRRRQAUUUUAFFFFABRRRQAUUUUAFFFFABRRRQAUUUUAFFFFABRRRQAUUUUAFFFFABRRRQAUUUUAFFFFABRRRQAUUUUAFFFFABRRRQAUUUUAFFFFABRRRQAUUUUAfAP/BRv/kt+jf9i3B/6U3NFH/BRv8A5Lfo3/Ytwf8ApTc0UAey/wDBOP8A5IjrP/YyT/8ApNbV9M18zf8ABOP/AJIjrP8A2Mk//pNbV9M0AFFFFABXP+IdcvrPVbTR9I02LUNQuIZbgrPcmCKOJCoJLhHOSzqAAOeSSMc9BXN+INM1b+37TXtESynuYrWW0kgvJmhRkdkYOHVHIIKYxjBDHkY5ANLw5qkWtaFZ6tDG8UdzEJBG5BZSeqkjIJByODWlWV4W0ttF8P2OltN57W8QV5MEb36sQCSQCScDJwO9atABRVc2Vnnm1g/79j/Cj7FZ/wDPnb/9+x/hQBYoqv8AYrP/AJ87f/v2P8KPsVn/AM+dv/37H+FAFiiq/wBis/8Anzt/+/Y/wo+xWf8Az52//fsf4UAWKKr/AGKz/wCfO3/79j/Cj7FZ/wDPnb/9+x/hQBYoqv8AYrP/AJ87f/v2P8KPsVn/AM+dv/37H+FAFiiq/wBis/8Anzt/+/Y/wo+xWf8Az52//fsf4UAWKKr/AGKz/wCfO3/79j/Cj7FZ/wDPnb/9+x/hQBYoqv8AYrP/AJ87f/v2P8KPsVn/AM+dv/37H+FAFiiq/wBis/8Anzt/+/Y/wo+xWf8Az52//fsf4UAWKKr/AGKz/wCfO3/79j/Cj7FZ/wDPnb/9+x/hQBYoqv8AYrP/AJ87f/v2P8KPsVn/AM+dv/37H+FAFiiq/wBis/8Anzt/+/Y/wo+xWf8Az52//fsf4UAWKKr/AGKz/wCfO3/79j/Cj7FZ/wDPnb/9+x/hQBYoqv8AYrP/AJ87f/v2P8KPsVn/AM+dv/37H+FAFiiq/wBis/8Anzt/+/Y/wo+xWf8Az52//fsf4UAWKKr/AGKz/wCfO3/79j/Cj7FZ/wDPnb/9+x/hQBYoqv8AYrP/AJ87f/v2P8KPsVn/AM+dv/37H+FAFiiq/wBis/8Anzt/+/Y/wo+xWf8Az52//fsf4UAWKKr/AGKz/wCfO3/79j/Cj7FZ/wDPnb/9+x/hQBYoqv8AYrP/AJ87f/v2P8KPsVn/AM+dv/37H+FAFiiq/wBis/8Anzt/+/Y/wo+xWf8Az52//fsf4UAWKKr/AGKz/wCfO3/79j/Cj7FZ/wDPnb/9+x/hQBYoqv8AYrP/AJ87f/v2P8KPsVn/AM+dv/37H+FAFiiq/wBis/8Anzt/+/Y/wo+xWf8Az52//fsf4UAWKKr/AGKz/wCfO3/79j/Cj7FZ/wDPnb/9+x/hQBYoqv8AYrP/AJ87f/v2P8KPsVn/AM+dv/37H+FAFiiq/wBis/8Anzt/+/Y/wo+xWf8Az52//fsf4UAWKKr/AGKz/wCfO3/79j/Cj7FZ/wDPnb/9+x/hQBYoqv8AYrP/AJ87f/v2P8KPsVn/AM+dv/37H+FAFiiq/wBis/8Anzt/+/Y/wo+xWf8Az52//fsf4UAWKKr/AGKz/wCfO3/79j/Cj7FZ/wDPnb/9+x/hQBYoqv8AYrP/AJ87f/v2P8KPsVn/AM+dv/37H+FAFiioobeCElooYoyRyVQDI/CpaAPgH/go3/yW/Rv+xbg/9Kbmij/go3/yW/Rv+xbg/wDSm5ooA9l/4Jx/8kR1n/sZJ/8A0mtq+ma+Zv8AgnH/AMkR1n/sZJ//AEmtq+maACiiigAooooAKKKKACiiigArO1PW9G0y5gtdS1awsp7g4gjuLhI3lOQPlBIJ5IHHcitGvPvifrXh/fN4Tub/AEuxvtWtgl1cXcyQiG2yQWLMRublwiDPJJOACaAOx1LWNI0ye3h1LVbGyluW226XFwkbSnIGFBIJOSBxnqKmlvrOO+jsJLu3S7lQvFA0gEjqOpC9SBkZIHFec+K7rSbfU/Ev9ozwMmqaBBBpRdg32sYmBjh672LOhwoJO5Tg5FS3eoaBpPjzwvFeajpNrqa20q6huniSUymGJU8zkEkgYGeoxigDu5tZ0iHVotJm1Wxj1GUbo7RrhBM4weQhOSODzjsfSmXusW1pq9ppkqymW5ilm3ADZFHHjc7kngZZQOuSfQE15/4ttlj1y50nR9d0y5vNS1i0u5tMEAkvIXQxEuXEnyRqkQbLRng4B+YY6Gznsbi78S+JdYMH9lQqbFTKu5PIh3ecSMcgyFwRg5CCgDotI1nSNXgkn0nVbHUIo22vJa3CSqhxnBKkgHHrS6RrGk6xDJLpOqWWoRxtsd7W4WUK2OhKkgH2rzSe+s/FXh/xjrGj31ncXuoaWIYtPtLlJbgW0YfBkVCSHfzGG3qAVHXIrpfCt3puqeN7rUNAmtbnT49Jgt5JrYho/MDuVjyBjKqTkZyAwyBkZAO1ooooAKKKKACiiigDOm1vRodWj0mbVrCPUZQDHaPcIJmBB5CE5PQ9uxpbjWNJt9Vh0qfVbGLUJhuitXuEWaQc8qhOT0PQdjXFeL9c8M3fiaPww2qaTp7299b32oyz3EcLF0KvGiAkF5G2oCegUYzkgVna3JapP4m0e4aIa7f65azWMDEedPGBBskQEElE2PkgYXY+SME0Aeiw63o0+rSaTBq1hLqMQJktEuEMyAYySgOR1HUdxU0l/YxahHp8l7bLeSoZI7dpQJHUdWC5yQO5AwK4Vdc8M6148sdPs9U0m1j0W8mIj+0RxzXN26ujJHHkEqN7lmx8zEAZwTWbZS6rH8RtDv8AVvDepW+oXjXfnO81s0aRBVCKhWYnYi8kkAksxAJOAAegXGvafa6rdWNzJ5C2lot1c3MrKsMSMxChmJGCdrHpjA5PTMkeu6HLpDavHrOnvpq53Xa3KGFcHBy+cDnjr1rltO1TS9O8Lal418RNEtrfXQu0LpvxEpCWwUHuQquPQuTkdaz9Mn8NX/hbWbzUvE2nWi6rqEdzdS2V7DIljJhBEjPhkDYiXJYYLEgZGKAO/wBK1PTdWtftWlahaX9vuK+bbTLImR1GVJGRnp71drl/h/qV3qFvqJk1BtVsYbwx2OosiKbqPYpJ/dgIwDlkDKADt6ZBJ6igAooooAKKKKACs6bW9Gh1aPSZtWsI9RlAMdo9wgmYEHkITk9D27GtGvOvF+ueGbvxNH4YbVNJ097e+t77UZZ7iOFi6FXjRASC8jbUBPQKMZyQKAO1uNY0m31WHSp9VsYtQmG6K1e4RZpBzyqE5PQ9B2NJDrejT6tJpMGrWEuoxAmS0S4QzIBjJKA5HUdR3Feda3JapP4m0e4aIa7f65azWMDEedPGBBskQEElE2PkgYXY+SME1ox654Z1rx3Y6fZ6npNpHot5MwT7RHHNc3bq6MkceQxUb3LNj5mIAzgmgDtYNY0ibVpdJh1Wxk1CJd0tolwhmQcclAcgcjkjuPWoLjXtPtdVurG5k8hbS0W6ubmVlWGJGYhQzEjBO1j0xgcnpngrW3SHxZo+j6Pr2l6pb2Or3N7PDbwAz2YZZS/nSiQgfNJsAKKSSOTtOdzSbmAeGdT8Uajc2douq3QuIZ7uIyQwxgqlszjI4AVHJyACxOR1oA6m31bSrjSjq1vqVnNp4VmN0k6tCFUkMd4OMAg5OeMGn6ZqOn6raLeaZfW17bMSFmt5VkQkHkAgkHBry+OVbnwhqVy0sWoWSeJYLq9v4B/o11EJIWkkRRkCNOhG5x+7Yljzjr/BE9ve654k1TTZIp9OuruLyp4SGjmdYUV2VhwwBABIJGVIzkEAA62iiigAooooAKKKKAM6HW9Gn1aTSYNWsJdRiBMlolwhmQDGSUByOo6juKWPWNIk1d9Ii1WxfUYxuktFuEMyjAOSgOQMEHp3HrXFR654Z1rx3Y6fZ6npNpHot5MwT7RHHNc3bq6MkceQxUb3LNj5mIAzgms7RpLUnR9FDRHX7XxHc3V3AMGaNC85aVxgkIyOgDHAIdQDyBQB6Npus6Rqk88OmarY3sts224S3nWRoiSQAwUkg5B4OOhqWO/sZL+TTo723e8iQPJbrKpkRT0JXOQD2JHNefaFqkdx4ynutFudO18xaLKtpDpoEEdqquDHBKCzAO5IAJKY8s/IOSKfhu9uND8aXt5q+i6jay/2I13qNzO9vguJHZnwkrYTgIoGSAACMDNAHev4m0mGbUheXUdjb6dMkM11dSJHCZHQMEDE8kBlznHJAGecWbzWtGs9Mj1S71ewtrCUKY7qW5RInBGVIckA5HIweRXM27DQfBtnc6tqWlaTql1cNdPdahCZIYriXc7rnemCFLICWHAA5zg5GjyaH/wr/Q11TXpNAWK9mmtL9pokWZ1eQeYrSxmMK4YuqkdCMZAzQB6Np95aahaR3ljdQXVtIMxzQSB0cdMgjIPI7GrNc/4Bvr/UvDUN3qMjTOZZVhuGjEZuIQ5EcpUAAF0APAAOcgAEAdBQAUUUUAFFFFABWdpet6NqdzPbabq1hez25xNHb3CSPEckfMASRyCOe4NXpCojYyFQoBznpjvXnGga1oPibxI99oOqaVF9l02ew0u0iuI1nlBILSGIHKIDGoUEA4ySACKAO4stc0a8uLq3tNX0+4ms8/aY4rhGaDBOd4ByvQ9cdDTtK1jSdVtHutL1SyvraNiry21wkiKQMkEqSAQCDj3FebeGbrRZLfwzDEbZhpGh3EesxGMObUGOMPHMoBIJdWJQ4J2scHBNWdMFj4gTxpBea7YXltd2UK3GsWJCWkYCONgBZgCgG5iXbIcA7QAKAPQdH1fStYge40jVLLUYkbY0lrOsqhsA4JUkA4INVrPxBp0+m3epSyizsbW4kge4uWWOM+W2xmDE427gQCccg8dK4TTtXv4b3xD4gtdQ0zV0XT7awtLmwtzDbz3JdxHGuZJN5BlUEhsDcBgEGn+ONL1DT/C0Wiro17qGkafpLyPNBLABJchGAaQPIrYU5fgEliD1XBAO/wBS1nR9Ms4r3UtVsbK1lIEc9xcJGjkjIAYkA5GTV6N1dFdGDKwBDA5BB6c15vbajZ2OpeFtY8QqNL0/+wpoI3vpECRykxHBYMVDOikgZyQCMAgiuo+G1vPbeBdHhnieFltxiN1KlEJJUEEAghcDBAxjGKAOjooooAKKKKAPgH/go3/yW/Rv+xbg/wDSm5oo/wCCjf8AyW/Rv+xbg/8ASm5ooA9l/wCCcf8AyRHWf+xkn/8ASa2r6Zr5H/YK8b+C/DXwf1Wx8ReLtA0a7k1+aZIL/UoYJGQ29uA4V2BKkqwz0yCO1fQv/C2PhZ/0UvwZ/wCD22/+LoA7OiuM/wCFsfCz/opfgz/we23/AMXR/wALY+Fn/RS/Bn/g9tv/AIugDs6K4z/hbHws/wCil+DP/B7bf/F0f8LY+Fn/AEUvwZ/4Pbb/AOLoA7OiuM/4Wx8LP+il+DP/AAe23/xdH/C2PhZ/0UvwZ/4Pbb/4ugDs6K4z/hbHws/6KX4M/wDB7bf/ABdH/C2PhZ/0UvwZ/wCD22/+LoA7OiuM/wCFsfCz/opfgz/we23/AMXR/wALY+Fn/RS/Bn/g9tv/AIugDs6K4z/hbHws/wCil+DP/B7bf/F0f8LY+Fn/AEUvwZ/4Pbb/AOLoA7OqmmWNrptlHZWcXlwR52ruLHkkkkkkkkkkknJNcv8A8LY+Fn/RS/Bn/g9tv/i6P+FsfCz/AKKX4M/8Htt/8XQB2dFcZ/wtj4Wf9FL8Gf8Ag9tv/i6P+FsfCz/opfgz/wAHtt/8XQB2dFcZ/wALY+Fn/RS/Bn/g9tv/AIuj/hbHws/6KX4M/wDB7bf/ABdAHZ0Vxn/C2PhZ/wBFL8Gf+D22/wDi6P8AhbHws/6KX4M/8Htt/wDF0AdnRXGf8LY+Fn/RS/Bn/g9tv/i6P+FsfCz/AKKX4M/8Htt/8XQB2dFcZ/wtj4Wf9FL8Gf8Ag9tv/i6P+FsfCz/opfgz/wAHtt/8XQB2dQXdvHd2strOGMcqFHAYqSCMHkYI4PUHNcn/AMLY+Fn/AEUvwZ/4Pbb/AOLo/wCFsfCz/opfgz/we23/AMXQB1trBDa20VtBGscMSCONB0VQMAD2wKmrjP8AhbHws/6KX4M/8Htt/wDF0f8AC2PhZ/0UvwZ/4Pbb/wCLoA7OiuM/4Wx8LP8Aopfgz/we23/xdH/C2PhZ/wBFL8Gf+D22/wDi6AOzorjP+FsfCz/opfgz/wAHtt/8XR/wtj4Wf9FL8Gf+D22/+LoA7OiuM/4Wx8LP+il+DP8Awe23/wAXR/wtj4Wf9FL8Gf8Ag9tv/i6AOzorjP8AhbHws/6KX4M/8Htt/wDF0f8AC2PhZ/0UvwZ/4Pbb/wCLoA7OiuM/4Wx8LP8Aopfgz/we23/xdH/C2PhZ/wBFL8Gf+D22/wDi6AOsu7eO7tZbWcMY5UKOAxUkEYPIwRweoOaW1ghtbaK2gjWOGJBHGg6KoGAB7YFcl/wtj4Wf9FL8Gf8Ag9tv/i6P+FsfCz/opfgz/wAHtt/8XQB2dFcZ/wALY+Fn/RS/Bn/g9tv/AIuj/hbHws/6KX4M/wDB7bf/ABdAHZ0Vxn/C2PhZ/wBFL8Gf+D22/wDi6P8AhbHws/6KX4M/8Htt/wDF0AdnRXGf8LY+Fn/RS/Bn/g9tv/i6P+FsfCz/AKKX4M/8Htt/8XQB2dFcZ/wtj4Wf9FL8Gf8Ag9tv/i6P+FsfCz/opfgz/wAHtt/8XQB2dFcZ/wALY+Fn/RS/Bn/g9tv/AIuj/hbHws/6KX4M/wDB7bf/ABdAHZ1U1OxtdSs5LK9i823k2703EBsEHBIOcZAyOhHByOK5f/hbHws/6KX4M/8AB7bf/F0f8LY+Fn/RS/Bn/g9tv/i6AOzorjP+FsfCz/opfgz/AMHtt/8AF0f8LY+Fn/RS/Bn/AIPbb/4ugDs6K4z/AIWx8LP+il+DP/B7bf8AxdH/AAtj4Wf9FL8Gf+D22/8Ai6AOzorjP+FsfCz/AKKX4M/8Htt/8XR/wtj4Wf8ARS/Bn/g9tv8A4ugDs6K4z/hbHws/6KX4M/8AB7bf/F0f8LY+Fn/RS/Bn/g9tv/i6AOzorjP+FsfCz/opfgz/AMHtt/8AF0f8LY+Fn/RS/Bn/AIPbb/4ugDs6K4z/AIWx8LP+il+DP/B7bf8AxdH/AAtj4Wf9FL8Gf+D22/8Ai6AOovrG1vvs/wBqh8wW8yzx/MQBIucEgHnGcgHIzg9QKt1xn/C2PhZ/0UvwZ/4Pbb/4uj/hbHws/wCil+DP/B7bf/F0AdnRXGf8LY+Fn/RS/Bn/AIPbb/4uj/hbHws/6KX4M/8AB7bf/F0AdnRXGf8AC2PhZ/0UvwZ/4Pbb/wCLo/4Wx8LP+il+DP8Awe23/wAXQB2dFcZ/wtj4Wf8ARS/Bn/g9tv8A4uj/AIWx8LP+il+DP/B7bf8AxdAHxp/wUb/5Lfo3/Ytwf+lNzRWZ+3t4g0DxL8YNKvfDuuaXrNpH4fhieewu0njVxcXBKFkJAIDKcehB70UAeJeNYYrfxlrcEESRRR39wqIihVVQ5wAB0FYtFFABRRRQAUUUUAFFFFABRRRQAUUUUAFFFFABRRRQAUUUUAFFFFABRRRQAUUUUAFFFFABRRRQAUUUUAFFFFABRRRQAUUUUAFFFFABRRRQAUUUUAFFFFABRRRQAUUUUAFFFFABRRRQAUUUUAFFFFABRRRQAUUUUAFFFFABRRRQAUUUUAFFFFABRRRQAUUUUAFFFFAHbfCGys77xJcxXtpBdRizLBZow4B3Jzg9+TRRRQB//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C:\Users\JamesAnderton\AppData\Local\Microsoft\Windows\INetCache\Content.MSO\3BE0D4F7.tmp"/>
          <p:cNvPicPr/>
          <p:nvPr/>
        </p:nvPicPr>
        <p:blipFill>
          <a:blip r:embed="rId2">
            <a:extLst>
              <a:ext uri="{28A0092B-C50C-407E-A947-70E740481C1C}">
                <a14:useLocalDpi xmlns:a14="http://schemas.microsoft.com/office/drawing/2010/main" val="0"/>
              </a:ext>
            </a:extLst>
          </a:blip>
          <a:srcRect/>
          <a:stretch>
            <a:fillRect/>
          </a:stretch>
        </p:blipFill>
        <p:spPr bwMode="auto">
          <a:xfrm>
            <a:off x="7140575" y="1769327"/>
            <a:ext cx="4559300" cy="4137026"/>
          </a:xfrm>
          <a:prstGeom prst="rect">
            <a:avLst/>
          </a:prstGeom>
          <a:noFill/>
          <a:ln>
            <a:noFill/>
          </a:ln>
        </p:spPr>
      </p:pic>
    </p:spTree>
    <p:extLst>
      <p:ext uri="{BB962C8B-B14F-4D97-AF65-F5344CB8AC3E}">
        <p14:creationId xmlns:p14="http://schemas.microsoft.com/office/powerpoint/2010/main" val="126026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19050"/>
            <a:ext cx="9966181" cy="1545054"/>
          </a:xfrm>
        </p:spPr>
        <p:txBody>
          <a:bodyPr>
            <a:normAutofit/>
          </a:bodyPr>
          <a:lstStyle/>
          <a:p>
            <a:pPr>
              <a:lnSpc>
                <a:spcPts val="5000"/>
              </a:lnSpc>
            </a:pPr>
            <a:r>
              <a:rPr lang="en-US" dirty="0">
                <a:latin typeface="Arial"/>
                <a:cs typeface="Arial"/>
              </a:rPr>
              <a:t>Commissioning Priority 2:</a:t>
            </a:r>
            <a:br>
              <a:rPr lang="en-US" dirty="0">
                <a:latin typeface="Arial"/>
                <a:cs typeface="Arial"/>
              </a:rPr>
            </a:br>
            <a:r>
              <a:rPr lang="en-US" sz="3200" dirty="0">
                <a:latin typeface="Arial"/>
                <a:cs typeface="Arial"/>
              </a:rPr>
              <a:t>Workforce</a:t>
            </a:r>
          </a:p>
        </p:txBody>
      </p:sp>
      <p:sp>
        <p:nvSpPr>
          <p:cNvPr id="6" name="TextBox 5"/>
          <p:cNvSpPr txBox="1"/>
          <p:nvPr/>
        </p:nvSpPr>
        <p:spPr>
          <a:xfrm>
            <a:off x="362184" y="1765934"/>
            <a:ext cx="11629791" cy="4401205"/>
          </a:xfrm>
          <a:prstGeom prst="rect">
            <a:avLst/>
          </a:prstGeom>
          <a:noFill/>
        </p:spPr>
        <p:txBody>
          <a:bodyPr wrap="square" rtlCol="0">
            <a:spAutoFit/>
          </a:bodyPr>
          <a:lstStyle/>
          <a:p>
            <a:pPr fontAlgn="base"/>
            <a:r>
              <a:rPr lang="en-GB" sz="2000" b="1" dirty="0"/>
              <a:t>Dementia - </a:t>
            </a:r>
            <a:r>
              <a:rPr lang="en-GB" sz="2000" dirty="0"/>
              <a:t>the Council would like to work with in-borough Homes to grow and embed tailored high-quality Dementia Care, including specialist training for staff (e.g. ‘Dementia Champions’ etc.) so it can place more residents with Dementia within Newham. ​</a:t>
            </a:r>
          </a:p>
          <a:p>
            <a:pPr fontAlgn="base"/>
            <a:r>
              <a:rPr lang="en-GB" sz="2000" dirty="0"/>
              <a:t>​</a:t>
            </a:r>
          </a:p>
          <a:p>
            <a:pPr fontAlgn="base"/>
            <a:r>
              <a:rPr lang="en-GB" sz="2000" b="1" dirty="0"/>
              <a:t>Complex Learning Disability </a:t>
            </a:r>
            <a:r>
              <a:rPr lang="en-GB" sz="2000" dirty="0"/>
              <a:t>and </a:t>
            </a:r>
            <a:r>
              <a:rPr lang="en-GB" sz="2000" b="1" dirty="0"/>
              <a:t>Mental Health Needs </a:t>
            </a:r>
            <a:r>
              <a:rPr lang="en-GB" sz="2000" dirty="0"/>
              <a:t>– the Council would like work with in-borough Homes to develop, deliver and embed specialist training for staff to provide outstanding care for residents aged 65+ with more complex needs (e.g. Forensic Mental Health, Profound and Multiple Learning Disabilities - in combination with frailty / Dementia), so it can place more residents with these needs within Newham. ​</a:t>
            </a:r>
          </a:p>
          <a:p>
            <a:pPr fontAlgn="base"/>
            <a:r>
              <a:rPr lang="en-GB" sz="2000" dirty="0"/>
              <a:t>​</a:t>
            </a:r>
          </a:p>
          <a:p>
            <a:pPr fontAlgn="base"/>
            <a:r>
              <a:rPr lang="en-GB" sz="2000" b="1" dirty="0"/>
              <a:t>Other </a:t>
            </a:r>
            <a:r>
              <a:rPr lang="en-GB" sz="2000" dirty="0"/>
              <a:t>- the Council would like its in-borough Care Home workforce to have a clear career path so they stay in the sector. It would like the workforce to be paid London Living Wage – bringing them on par with in-borough Domiciliary Care. It would also like to conduct a Training Needs Analysis and develop a Workforce Strategy with Providers to ensure a co-ordinated approach and ensure any funding opportunities have maximum impact.</a:t>
            </a:r>
            <a:endParaRPr lang="en-US" sz="2000" dirty="0"/>
          </a:p>
          <a:p>
            <a:endParaRPr lang="en-GB" sz="2000" dirty="0"/>
          </a:p>
        </p:txBody>
      </p:sp>
    </p:spTree>
    <p:extLst>
      <p:ext uri="{BB962C8B-B14F-4D97-AF65-F5344CB8AC3E}">
        <p14:creationId xmlns:p14="http://schemas.microsoft.com/office/powerpoint/2010/main" val="2323361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17245"/>
            <a:ext cx="9966181" cy="1545054"/>
          </a:xfrm>
        </p:spPr>
        <p:txBody>
          <a:bodyPr>
            <a:normAutofit/>
          </a:bodyPr>
          <a:lstStyle/>
          <a:p>
            <a:pPr>
              <a:lnSpc>
                <a:spcPts val="5000"/>
              </a:lnSpc>
            </a:pPr>
            <a:r>
              <a:rPr lang="en-US" dirty="0">
                <a:latin typeface="Arial"/>
                <a:cs typeface="Arial"/>
              </a:rPr>
              <a:t>Commissioning Priority 3:</a:t>
            </a:r>
            <a:br>
              <a:rPr lang="en-US" dirty="0">
                <a:latin typeface="Arial"/>
                <a:cs typeface="Arial"/>
              </a:rPr>
            </a:br>
            <a:r>
              <a:rPr lang="en-US" sz="3200" dirty="0">
                <a:latin typeface="Arial"/>
                <a:cs typeface="Arial"/>
              </a:rPr>
              <a:t>Develop Areas of Provision</a:t>
            </a:r>
          </a:p>
        </p:txBody>
      </p:sp>
      <p:sp>
        <p:nvSpPr>
          <p:cNvPr id="6" name="TextBox 5"/>
          <p:cNvSpPr txBox="1"/>
          <p:nvPr/>
        </p:nvSpPr>
        <p:spPr>
          <a:xfrm>
            <a:off x="362184" y="1702253"/>
            <a:ext cx="11531238" cy="4401205"/>
          </a:xfrm>
          <a:prstGeom prst="rect">
            <a:avLst/>
          </a:prstGeom>
          <a:noFill/>
        </p:spPr>
        <p:txBody>
          <a:bodyPr wrap="square" rtlCol="0">
            <a:spAutoFit/>
          </a:bodyPr>
          <a:lstStyle/>
          <a:p>
            <a:pPr fontAlgn="base"/>
            <a:r>
              <a:rPr lang="en-GB" sz="2000" b="1" dirty="0"/>
              <a:t>Step Down </a:t>
            </a:r>
            <a:r>
              <a:rPr lang="en-GB" sz="2000" dirty="0"/>
              <a:t>- there is no dedicated step-down or intensive rehabilitation provision in Newham, leading to Delayed Transfers of Care and step-down patients often not being supported to ‘move on' to community-based accommodation or home - leading to their intended short-term placements becoming long-term.</a:t>
            </a:r>
            <a:r>
              <a:rPr lang="en-US" sz="2000" dirty="0"/>
              <a:t>​</a:t>
            </a:r>
          </a:p>
          <a:p>
            <a:pPr fontAlgn="base"/>
            <a:r>
              <a:rPr lang="en-GB" sz="2000" dirty="0"/>
              <a:t>​</a:t>
            </a:r>
          </a:p>
          <a:p>
            <a:pPr fontAlgn="base"/>
            <a:r>
              <a:rPr lang="en-GB" sz="2000" b="1" dirty="0"/>
              <a:t>Respite Breaks for Carers </a:t>
            </a:r>
            <a:r>
              <a:rPr lang="en-GB" sz="2000" dirty="0"/>
              <a:t>- there is no dedicated respite break provision. Providers advise they require a minimum two-week placement, but these can usually only be booked a week in advance due to Providers not wanting to commit beds in advance for respite in case they are subsequently offered a long-term placement. In addition, they feel temporary residents coming in and out of the Home can be disruptive and distressing for permanent residents; and does not allow them to understand the needs of the cared for individual. </a:t>
            </a:r>
            <a:r>
              <a:rPr lang="en-US" sz="2000" dirty="0"/>
              <a:t>​</a:t>
            </a:r>
          </a:p>
          <a:p>
            <a:pPr fontAlgn="base"/>
            <a:r>
              <a:rPr lang="en-GB" sz="2000" dirty="0"/>
              <a:t>​</a:t>
            </a:r>
          </a:p>
          <a:p>
            <a:pPr fontAlgn="base"/>
            <a:r>
              <a:rPr lang="en-GB" sz="2000" b="1" dirty="0"/>
              <a:t>Accessibility of provision -</a:t>
            </a:r>
            <a:r>
              <a:rPr lang="en-GB" sz="2000" dirty="0"/>
              <a:t> placements for Older Adults with a Learning Disability or Mental Health need within 65+ Care Homes can be hard to source locally and this is a current gap in the market. By working with Providers to develop specialist provision in mainstream settings we can avoid these residents ending up in placements outside of the borough.</a:t>
            </a:r>
            <a:endParaRPr lang="en-US" sz="2000" dirty="0"/>
          </a:p>
        </p:txBody>
      </p:sp>
    </p:spTree>
    <p:extLst>
      <p:ext uri="{BB962C8B-B14F-4D97-AF65-F5344CB8AC3E}">
        <p14:creationId xmlns:p14="http://schemas.microsoft.com/office/powerpoint/2010/main" val="1537936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4ADD228A-ABD7-4D49-BECA-5B022A830E6C}"/>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BEFB6FB3-EA38-4BF3-9E00-32E43FC7E35D}"/>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D58FF817-602D-41F6-AB37-FC625162B8E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0EF97546-A04C-4908-BD1E-5122638CC080}"/>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E46DC8D6-422B-42CA-89CE-6D9ECA5D70A9}"/>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1A96C7E9-AD91-4F90-97C2-DB84174C579E}"/>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2a26232-4bbf-4b6d-9478-8d03bd2551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CA7531C5E0FC46B656020CD25D25E4" ma:contentTypeVersion="17" ma:contentTypeDescription="Create a new document." ma:contentTypeScope="" ma:versionID="bf35789a3b69df4935bdbe4c86b14d4d">
  <xsd:schema xmlns:xsd="http://www.w3.org/2001/XMLSchema" xmlns:xs="http://www.w3.org/2001/XMLSchema" xmlns:p="http://schemas.microsoft.com/office/2006/metadata/properties" xmlns:ns3="d2a26232-4bbf-4b6d-9478-8d03bd25516e" xmlns:ns4="4c8f6bfe-d570-4449-8333-e182f1c6f65e" targetNamespace="http://schemas.microsoft.com/office/2006/metadata/properties" ma:root="true" ma:fieldsID="01970f91c67c0bc8bf4f34ae9b17be74" ns3:_="" ns4:_="">
    <xsd:import namespace="d2a26232-4bbf-4b6d-9478-8d03bd25516e"/>
    <xsd:import namespace="4c8f6bfe-d570-4449-8333-e182f1c6f65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MediaServiceObjectDetectorVersions" minOccurs="0"/>
                <xsd:element ref="ns3:MediaServiceLocation" minOccurs="0"/>
                <xsd:element ref="ns3:MediaServiceSystemTag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a26232-4bbf-4b6d-9478-8d03bd2551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activity" ma:index="24"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8f6bfe-d570-4449-8333-e182f1c6f65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7D5166-84A9-4705-97CC-DFA80695DDF1}">
  <ds:schemaRefs>
    <ds:schemaRef ds:uri="http://schemas.microsoft.com/sharepoint/v3/contenttype/forms"/>
  </ds:schemaRefs>
</ds:datastoreItem>
</file>

<file path=customXml/itemProps2.xml><?xml version="1.0" encoding="utf-8"?>
<ds:datastoreItem xmlns:ds="http://schemas.openxmlformats.org/officeDocument/2006/customXml" ds:itemID="{6FD02317-CF5E-42A8-B3B9-6A2C8BE8E29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c8f6bfe-d570-4449-8333-e182f1c6f65e"/>
    <ds:schemaRef ds:uri="d2a26232-4bbf-4b6d-9478-8d03bd25516e"/>
    <ds:schemaRef ds:uri="http://www.w3.org/XML/1998/namespace"/>
    <ds:schemaRef ds:uri="http://purl.org/dc/dcmitype/"/>
  </ds:schemaRefs>
</ds:datastoreItem>
</file>

<file path=customXml/itemProps3.xml><?xml version="1.0" encoding="utf-8"?>
<ds:datastoreItem xmlns:ds="http://schemas.openxmlformats.org/officeDocument/2006/customXml" ds:itemID="{4122C7EB-BB25-4DEE-AD3D-CA338E86C7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a26232-4bbf-4b6d-9478-8d03bd25516e"/>
    <ds:schemaRef ds:uri="4c8f6bfe-d570-4449-8333-e182f1c6f6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853</TotalTime>
  <Words>1776</Words>
  <Application>Microsoft Office PowerPoint</Application>
  <PresentationFormat>Widescreen</PresentationFormat>
  <Paragraphs>171</Paragraphs>
  <Slides>11</Slides>
  <Notes>0</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11</vt:i4>
      </vt:variant>
    </vt:vector>
  </HeadingPairs>
  <TitlesOfParts>
    <vt:vector size="28" baseType="lpstr">
      <vt:lpstr>Arial</vt:lpstr>
      <vt:lpstr>Calibri</vt:lpstr>
      <vt:lpstr>Calibri Light</vt:lpstr>
      <vt:lpstr>Segoe UI</vt:lpstr>
      <vt:lpstr>Times New Roman</vt:lpstr>
      <vt:lpstr>Office Theme</vt:lpstr>
      <vt:lpstr>4_Custom Design</vt:lpstr>
      <vt:lpstr>Custom Design</vt:lpstr>
      <vt:lpstr>1_Custom Design</vt:lpstr>
      <vt:lpstr>2_Custom Design</vt:lpstr>
      <vt:lpstr>3_Custom Design</vt:lpstr>
      <vt:lpstr>5_Custom Design</vt:lpstr>
      <vt:lpstr>6_Custom Design</vt:lpstr>
      <vt:lpstr>7_Custom Design</vt:lpstr>
      <vt:lpstr>8_Custom Design</vt:lpstr>
      <vt:lpstr>9_Custom Design</vt:lpstr>
      <vt:lpstr>10_Custom Design</vt:lpstr>
      <vt:lpstr>         Market Position Statement  Older Adults (65+) Care Homes  UPDATED December 2024</vt:lpstr>
      <vt:lpstr>Overview</vt:lpstr>
      <vt:lpstr>Overview</vt:lpstr>
      <vt:lpstr>Commissioned Activity</vt:lpstr>
      <vt:lpstr>Equity &amp; Protected Characteristics</vt:lpstr>
      <vt:lpstr>Equity &amp; Protected Characteristics</vt:lpstr>
      <vt:lpstr>Commissioning Priority 1: Increase in-borough capacity</vt:lpstr>
      <vt:lpstr>Commissioning Priority 2: Workforce</vt:lpstr>
      <vt:lpstr>Commissioning Priority 3: Develop Areas of Provision</vt:lpstr>
      <vt:lpstr>Commissioning Priority 4: Build, Acquire and Transform</vt:lpstr>
      <vt:lpstr>Achievements and Priorities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dc:title>
  <dc:creator>Inderjit Puaar</dc:creator>
  <cp:lastModifiedBy>Karl Henson</cp:lastModifiedBy>
  <cp:revision>321</cp:revision>
  <dcterms:created xsi:type="dcterms:W3CDTF">2023-10-09T13:23:20Z</dcterms:created>
  <dcterms:modified xsi:type="dcterms:W3CDTF">2025-01-30T13:41:17Z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0x010100CECA7531C5E0FC46B656020CD25D25E4</vt:lpwstr>
  </property>
  <property fmtid="{D5CDD505-2E9C-101B-9397-08002B2CF9AE}" pid="3" name="MediaServiceImageTags">
    <vt:lpwstr/>
  </property>
  <property fmtid="{D5CDD505-2E9C-101B-9397-08002B2CF9AE}" pid="4" name="IntranetKeywords">
    <vt:lpwstr/>
  </property>
  <property fmtid="{D5CDD505-2E9C-101B-9397-08002B2CF9AE}" pid="5" name="NeedHelpWithTopic">
    <vt:lpwstr/>
  </property>
</Properties>
</file>