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8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8" r:id="rId5"/>
    <p:sldMasterId id="2147483672" r:id="rId6"/>
    <p:sldMasterId id="2147483684" r:id="rId7"/>
    <p:sldMasterId id="2147483696" r:id="rId8"/>
    <p:sldMasterId id="2147483708" r:id="rId9"/>
    <p:sldMasterId id="2147483723" r:id="rId10"/>
    <p:sldMasterId id="2147483735" r:id="rId11"/>
    <p:sldMasterId id="2147483743" r:id="rId12"/>
    <p:sldMasterId id="2147483750" r:id="rId13"/>
    <p:sldMasterId id="2147483757" r:id="rId14"/>
    <p:sldMasterId id="2147483764" r:id="rId15"/>
  </p:sldMasterIdLst>
  <p:notesMasterIdLst>
    <p:notesMasterId r:id="rId26"/>
  </p:notesMasterIdLst>
  <p:sldIdLst>
    <p:sldId id="271" r:id="rId16"/>
    <p:sldId id="267" r:id="rId17"/>
    <p:sldId id="282" r:id="rId18"/>
    <p:sldId id="301" r:id="rId19"/>
    <p:sldId id="280" r:id="rId20"/>
    <p:sldId id="276" r:id="rId21"/>
    <p:sldId id="277" r:id="rId22"/>
    <p:sldId id="300" r:id="rId23"/>
    <p:sldId id="302" r:id="rId24"/>
    <p:sldId id="30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9DA0"/>
    <a:srgbClr val="006B6F"/>
    <a:srgbClr val="00A09D"/>
    <a:srgbClr val="3DA1A0"/>
    <a:srgbClr val="1EA18B"/>
    <a:srgbClr val="1C816F"/>
    <a:srgbClr val="4C9789"/>
    <a:srgbClr val="00584A"/>
    <a:srgbClr val="005826"/>
    <a:srgbClr val="7D0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136463-B209-DD19-ED6C-82A45F1B23A5}" v="346" dt="2024-04-18T09:06:25.420"/>
    <p1510:client id="{B72FBD7B-6A64-F9D0-BEAA-A7C375B9F905}" v="24" dt="2024-04-18T08:31:12.9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3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012C0-3084-4E7A-B0E6-2C4D58508096}" type="datetimeFigureOut">
              <a:t>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3BFC8-5EEC-42A3-9473-8FE833DC058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78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9F556E03-E11B-4690-7B09-AE0791CB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C4EE413-21D8-00DC-ACAE-A98FFEBA8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8709039-1D13-232F-C2CA-662CB81F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3B0BAF-92F2-8D6D-0711-BB21296CD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6377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652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0D90C3-23F5-9B1E-2F02-1900A363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8DE632-7341-00B7-AABC-DB776F00C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6F0B2B1-67D5-1CBF-DA47-E7992306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0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545B5-DCC6-5E46-96FE-3297CC2BD6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4742" y="2940479"/>
            <a:ext cx="11611906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on cover should be Arial Bold 40pt</a:t>
            </a:r>
            <a:endParaRPr lang="en-US" noProof="0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4E9D5954-4DBD-7F2A-0578-039800F9E1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8068D55-B88B-0E1A-3122-49402F235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5CAF213-FE85-6FE7-7965-BFDA1852B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92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76194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362CD8-13CD-D0D9-8633-9DBA164208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114B75-A964-C83B-ED49-11351894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37B6D36-3F54-4EE5-612E-62341C25C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37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AD24C-2E61-3379-37C1-0A3F6684CC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4742" y="2940479"/>
            <a:ext cx="11611906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on cover should be Arial Bold 40pt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56080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7975B64-CED8-9CBD-DEF8-A3DD821E36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6194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A372A5E-56D9-E1D0-79DD-D35DF6F4604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2BBFD98-F6E8-31FB-BF14-ABD6DF9302A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13D3ECFC-7875-34E3-BFFB-2F853337F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E81469F-DB04-C8D0-18C1-B9E88FFA2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FF7C3466-6929-588E-83D1-3589F10F6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10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955C3819-4996-0778-2A61-B312CB6A7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8C66B28D-14BE-F166-0F37-B5DC68028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A0968C2-2062-54F3-39F2-C153A2FC5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EE9F56-C028-AC95-9ED5-5CE4A747E1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4742" y="2940479"/>
            <a:ext cx="11611906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on cover should be Arial Bold 40pt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2691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23531CD-B00B-8CAD-A885-E2A4FDEE64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E4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DA9729A-281F-090F-FE8D-0DBB37BD447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F17FA06-F3B3-0D05-52F2-AAA8B76135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5BA19EB6-D566-356C-F7BA-9D4E4582FC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AC7D30C-B1FB-6A9B-6637-C05513895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C588803-E177-8083-8713-E9883DF3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80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8CC676-1C92-C67B-2DEC-7A445A4F01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9778A-DEB7-6BBD-E0FB-C1422044B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98650-474C-903E-B689-10DA46D2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EA5E68F-8AC3-0258-E598-E3440882E9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E4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826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D7D485D-EC88-2D39-2BAD-CE042978E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6194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8C632D-556F-1C18-C6CF-1B211BB3554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E5CF446-0959-1D4A-11D4-13F8A7B3BCB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1953F2A7-5F6A-E282-65B8-5700716CA7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D184DB14-4472-6338-DD7C-5C2C6D73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39116517-90B4-043C-4345-08E1CDFD8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92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64A27693-4281-04B3-6900-619F6E3D4F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EB795BC-A318-CDBB-A7F7-87F4C216F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2BBC203-099B-4735-4385-BB52F924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BB85B58-60FF-41AA-10DB-5929162BD9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4742" y="2940479"/>
            <a:ext cx="11611906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on cover should be Arial Bold 40pt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2457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760A5F-3FB8-1087-940D-43A6433BBC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56780C1-2CC7-A944-CCB3-DB8692D19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B4B0AED-18DD-F054-B06C-9911C4FE3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F831FED-F244-6BC4-A759-BFB74BA26C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4742" y="2940479"/>
            <a:ext cx="11611906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on cover should be Arial Bold 40pt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7641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F08EF52-53F1-3DBF-ABF9-6DC9A7364E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421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D57A721-7A05-872A-2F6D-8ED07797A68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9CEA430-7C77-F26A-50C7-DF981A407AF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9A41EE53-FE4B-B6A3-A741-17CAD366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5E4524F0-E8D0-2065-90A8-F2BB9C98A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0E5A5E1F-2B0E-C132-2220-94D7BCDE3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27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4050625-E30D-D433-76AA-FAFE2F4859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421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A98FF413-49A9-ED2E-6030-53FE68563A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49976C1-4742-DC96-2776-6CC843169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823D91F-0DE2-D689-3791-815995006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12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C23163C-70B4-7320-E6A5-2F2D7D4CBA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7D0A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340C1A-1DE0-FB73-7224-19DA31FC8A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AB8B1AF-BAA0-D206-1906-F85D62C7127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142F65E8-3120-0B5C-1A24-75EB387E49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A8FEE7F7-0393-3BB7-86EB-7A3B89991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BBB78F24-A552-A72B-744D-6F107AECC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30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AE353D5-C4FB-798E-BA0F-3907586D3E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7D0A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C7D0A93D-DFAB-0B5D-E84C-72B775FD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78DDDE8-0EFB-8377-B3EE-CB1B7604D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E3733AF-FCBB-4E6E-D5EF-BC9FF795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15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C7EF8D6-44EC-D869-BEC0-3460C1F55E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29BBBE0-C1DB-02AA-7EBF-47163FB45A0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871CBDC-091F-5391-D66C-F7438E8CF42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BAC6AE9B-2D05-C9AD-E913-F333D5760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D2EF3E08-6E58-8F5C-476C-055A8FA26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ACFEE898-BFE2-BE2D-2B6C-1B2FC8DE4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76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F1EA330-F833-377E-4AB0-3165C864F9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0E8D7B34-53CD-97CF-BB84-9A1BB83D2D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493B4CB-FD3A-6A54-41B6-34172B1E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B5B2E47-BD3E-5669-88C4-1B043D23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7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6043AAD-85AA-6A30-4BAF-1827F2B6BF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6072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0A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E521F8-F1C4-719E-9416-2F83B91C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FE3CB80-FEBA-0E06-B748-F57F24795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D8FCDF1-4FA5-F593-6AC2-B95652F68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80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59B0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DA1C1C-928F-2CA4-1BA9-ECAEE4A3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8051D5F-76DF-E0CD-25E9-1EDDBDEF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E590ABB-3313-8534-0546-C76DBC1B1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06B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A1D8F3-28C8-BD2A-323C-30642BDDD8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20437-DC5C-97CE-FD6F-00CD286C5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C7229F2-85ED-6BF7-8566-32ECB494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0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E47EA4-8B15-4D96-2599-69F66ED881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CCDEE289-92C0-1262-E7D1-21CE8DF15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F536249-6254-9324-FF6C-1E40D730E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C09A43F-F1D3-EC32-B21E-0E7517C473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06B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3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11296609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sz="10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3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46377" y="258425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should be Arial Bold 40pt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aligned left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8C3AEE-DBB6-43A9-48B4-E0445F7663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B5FCC7-113F-B2C3-4A45-79884147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BD3BBC0-71C2-254C-3C9C-DD3F2C90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9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44742" y="2940479"/>
            <a:ext cx="11611906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on cover should be Arial Bold 40pt</a:t>
            </a:r>
            <a:endParaRPr lang="en-US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9C9BF2-DA83-036B-9B26-2514B606BF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8CBA4C7-EDEC-8500-075E-1F25D19C3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AD76559-B111-9980-59CB-6F09451E3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2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2A83C-8322-4C00-A71E-4CA52811DAAF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2C651-F346-4B05-B65D-2D5AA18D30C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A727D01C-2EA0-F3BD-A931-C3D803CC2B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5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9A5E0C-A36D-C25C-A919-1EF454423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0EF69-E433-998D-2198-119903231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EF09A-62B2-B30E-2698-2DCC7CA1E6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2E120-ABE2-1849-BDFB-5A3FE363C05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D07E4-6D7F-DFFB-E805-0AA1ABD0E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84B9C-F5C1-0312-CA0B-B3C6A5B12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78695-359E-354F-9F13-8FAE8558582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E84FF6C2-F287-FC72-1ED7-AFA2AB6667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0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A4562C-1AD3-C7CB-F280-3DCBCC9D4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586AA-789E-7A56-9E92-4697C22D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0F534-7C3B-29E9-E207-8FBB6D39B3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4F537-5DF5-9B4C-8E97-2BB5AC36DA2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3997D-154F-9CD8-FC8B-9DB10B92D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A07A9-68D4-52C7-B88B-D8A3D2B60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6B61B-B19D-BD42-8A8C-1E50CAF5317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background with red text&#10;&#10;Description automatically generated">
            <a:extLst>
              <a:ext uri="{FF2B5EF4-FFF2-40B4-BE49-F238E27FC236}">
                <a16:creationId xmlns:a16="http://schemas.microsoft.com/office/drawing/2014/main" id="{463B7871-DB52-7CDF-F213-4FB9C208DE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2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458B53-3CF2-1259-3356-1C0966BAA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0033F-7506-3EED-B426-146A9635F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86044-4B52-CE3D-3716-389C73A102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4812D-5D9E-D34F-BEE5-4C0D77F448A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6E244-86F1-627E-5B1D-7DC09BFEE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A15CF-D6A8-7947-9324-F99CB212D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49605-38C8-4747-BCA7-9DB64EFB03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background with blue text&#10;&#10;Description automatically generated">
            <a:extLst>
              <a:ext uri="{FF2B5EF4-FFF2-40B4-BE49-F238E27FC236}">
                <a16:creationId xmlns:a16="http://schemas.microsoft.com/office/drawing/2014/main" id="{E47CAE45-2CF7-7AE3-9183-2F7E103820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1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FD56F-2B40-4F5B-8593-3FB241C17C9A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AF8C-F308-4D14-92A7-51645CA1561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white background with blue and green text&#10;&#10;Description automatically generated">
            <a:extLst>
              <a:ext uri="{FF2B5EF4-FFF2-40B4-BE49-F238E27FC236}">
                <a16:creationId xmlns:a16="http://schemas.microsoft.com/office/drawing/2014/main" id="{03DD9209-3638-32F9-6807-B495B49BD0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30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7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68619-623B-4C71-8610-73EBBEB490DC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E956D-E143-479C-B3BA-50B647C0EF72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white background with blue and green text&#10;&#10;Description automatically generated">
            <a:extLst>
              <a:ext uri="{FF2B5EF4-FFF2-40B4-BE49-F238E27FC236}">
                <a16:creationId xmlns:a16="http://schemas.microsoft.com/office/drawing/2014/main" id="{72B373FF-7D7B-2BFA-FC6E-6BA2716CDE3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0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12" r:id="rId2"/>
    <p:sldLayoutId id="214748377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6B233-4027-454F-8EF2-652E71F3D979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D4884-9173-4689-ADA6-E8C68BBDE9F9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34504FA0-4882-C149-995A-7CADA0E279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4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1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EE142-8B8B-4983-A29A-0AA6829536B9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4FCF0-FF98-4644-B5A0-A68BCFE35AF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1D710E33-59EE-8438-53E7-BC4D356459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1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424FE-DF0C-4B5C-B873-06346B6AD135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88F27-1B5B-47A7-808F-9915DB626DBE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A639766F-1AD9-AE2C-17D3-3C4DE246C6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8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84A07C-DEB0-05BD-9881-42718FBB2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22C4E-C9A1-45E9-0BA1-47E2D1FC0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C26CB-FAC9-15A6-2C78-0D4B999EBD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DCE8C-2B5A-4A4E-93A0-4C1D53B6AA02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91453-E010-D269-B368-755BBF5D6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20F4B-F16D-5CC3-BC69-ADFA0DE75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1021-AC8B-8E46-8879-D3B3634E67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ed square with white text&#10;&#10;Description automatically generated">
            <a:extLst>
              <a:ext uri="{FF2B5EF4-FFF2-40B4-BE49-F238E27FC236}">
                <a16:creationId xmlns:a16="http://schemas.microsoft.com/office/drawing/2014/main" id="{FB8D840F-D7A8-E771-B564-FEEA5E7910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9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3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AB5D1A-2398-CDFD-1626-B885FC3EB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47EE4-6AF5-7440-3900-17C93AFD6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8517C-AFDB-D10F-95B8-EE0E79BF4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58AFF-2910-6A40-8E89-C10FF5408B0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7402B-9B90-EF0E-CB88-17C17CB9C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DC295-E9C4-FB4E-BEEE-18E4674BA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background with red text&#10;&#10;Description automatically generated">
            <a:extLst>
              <a:ext uri="{FF2B5EF4-FFF2-40B4-BE49-F238E27FC236}">
                <a16:creationId xmlns:a16="http://schemas.microsoft.com/office/drawing/2014/main" id="{5A65D6DA-076B-F73C-8E06-A4C11C60E2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3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0F3318-05F3-3B21-5F5C-EFD4542B1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10FB2-F14A-6AE5-2093-CE0B4ABA1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CD04-6202-9499-3027-F8BCC54D2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0FBFA-3DBA-2E4A-8CCC-02DA1EA48AD9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95991-8284-577E-C024-F754773E0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1B059-641A-3F0C-7539-03EE85A08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EDD8-C413-2C44-8FAD-C1E061126EA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0F4B28E-38DF-8925-EA41-E7E8876128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8"/>
            <a:ext cx="12192000" cy="684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7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C80CF-ED64-8684-EDA6-4ACA25DC2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960" y="4554602"/>
            <a:ext cx="11611906" cy="744585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Arial"/>
                <a:ea typeface="Calibri"/>
                <a:cs typeface="Arial"/>
              </a:rPr>
              <a:t/>
            </a:r>
            <a:br>
              <a:rPr lang="en-US" sz="4800" dirty="0" smtClean="0">
                <a:latin typeface="Arial"/>
                <a:ea typeface="Calibri"/>
                <a:cs typeface="Arial"/>
              </a:rPr>
            </a:br>
            <a:r>
              <a:rPr lang="en-US" sz="4800" dirty="0" smtClean="0">
                <a:latin typeface="Arial"/>
                <a:ea typeface="Calibri"/>
                <a:cs typeface="Arial"/>
              </a:rPr>
              <a:t/>
            </a:r>
            <a:br>
              <a:rPr lang="en-US" sz="4800" dirty="0" smtClean="0">
                <a:latin typeface="Arial"/>
                <a:ea typeface="Calibri"/>
                <a:cs typeface="Arial"/>
              </a:rPr>
            </a:br>
            <a:r>
              <a:rPr lang="en-US" sz="4800" dirty="0" smtClean="0">
                <a:latin typeface="Arial"/>
                <a:ea typeface="Calibri"/>
                <a:cs typeface="Arial"/>
              </a:rPr>
              <a:t/>
            </a:r>
            <a:br>
              <a:rPr lang="en-US" sz="4800" dirty="0" smtClean="0">
                <a:latin typeface="Arial"/>
                <a:ea typeface="Calibri"/>
                <a:cs typeface="Arial"/>
              </a:rPr>
            </a:br>
            <a:r>
              <a:rPr lang="en-US" sz="4800" dirty="0" smtClean="0">
                <a:latin typeface="Arial"/>
                <a:ea typeface="Calibri"/>
                <a:cs typeface="Arial"/>
              </a:rPr>
              <a:t/>
            </a:r>
            <a:br>
              <a:rPr lang="en-US" sz="4800" dirty="0" smtClean="0">
                <a:latin typeface="Arial"/>
                <a:ea typeface="Calibri"/>
                <a:cs typeface="Arial"/>
              </a:rPr>
            </a:br>
            <a:r>
              <a:rPr lang="en-US" sz="4800" dirty="0" smtClean="0">
                <a:latin typeface="Arial"/>
                <a:ea typeface="Calibri"/>
                <a:cs typeface="Arial"/>
              </a:rPr>
              <a:t/>
            </a:r>
            <a:br>
              <a:rPr lang="en-US" sz="4800" dirty="0" smtClean="0">
                <a:latin typeface="Arial"/>
                <a:ea typeface="Calibri"/>
                <a:cs typeface="Arial"/>
              </a:rPr>
            </a:br>
            <a:r>
              <a:rPr lang="en-US" sz="4800" dirty="0" smtClean="0">
                <a:latin typeface="Arial"/>
                <a:ea typeface="Calibri"/>
                <a:cs typeface="Arial"/>
              </a:rPr>
              <a:t/>
            </a:r>
            <a:br>
              <a:rPr lang="en-US" sz="4800" dirty="0" smtClean="0">
                <a:latin typeface="Arial"/>
                <a:ea typeface="Calibri"/>
                <a:cs typeface="Arial"/>
              </a:rPr>
            </a:br>
            <a:r>
              <a:rPr lang="en-US" sz="4800" dirty="0" smtClean="0">
                <a:latin typeface="Arial"/>
                <a:ea typeface="Calibri"/>
                <a:cs typeface="Arial"/>
              </a:rPr>
              <a:t/>
            </a:r>
            <a:br>
              <a:rPr lang="en-US" sz="4800" dirty="0" smtClean="0">
                <a:latin typeface="Arial"/>
                <a:ea typeface="Calibri"/>
                <a:cs typeface="Arial"/>
              </a:rPr>
            </a:br>
            <a:r>
              <a:rPr lang="en-US" sz="4800" dirty="0" smtClean="0">
                <a:latin typeface="Arial"/>
                <a:ea typeface="Calibri"/>
                <a:cs typeface="Arial"/>
              </a:rPr>
              <a:t/>
            </a:r>
            <a:br>
              <a:rPr lang="en-US" sz="4800" dirty="0" smtClean="0">
                <a:latin typeface="Arial"/>
                <a:ea typeface="Calibri"/>
                <a:cs typeface="Arial"/>
              </a:rPr>
            </a:br>
            <a:r>
              <a:rPr lang="en-US" sz="4800" dirty="0" smtClean="0">
                <a:latin typeface="Arial"/>
                <a:ea typeface="Calibri"/>
                <a:cs typeface="Arial"/>
              </a:rPr>
              <a:t/>
            </a:r>
            <a:br>
              <a:rPr lang="en-US" sz="4800" dirty="0" smtClean="0">
                <a:latin typeface="Arial"/>
                <a:ea typeface="Calibri"/>
                <a:cs typeface="Arial"/>
              </a:rPr>
            </a:br>
            <a:r>
              <a:rPr lang="en-US" sz="4800" dirty="0" smtClean="0">
                <a:latin typeface="Arial"/>
                <a:ea typeface="Calibri"/>
                <a:cs typeface="Arial"/>
              </a:rPr>
              <a:t/>
            </a:r>
            <a:br>
              <a:rPr lang="en-US" sz="4800" dirty="0" smtClean="0">
                <a:latin typeface="Arial"/>
                <a:ea typeface="Calibri"/>
                <a:cs typeface="Arial"/>
              </a:rPr>
            </a:br>
            <a:r>
              <a:rPr lang="en-US" sz="4800" dirty="0" smtClean="0">
                <a:latin typeface="Arial"/>
                <a:ea typeface="Calibri"/>
                <a:cs typeface="Arial"/>
              </a:rPr>
              <a:t>Market Position Statement</a:t>
            </a:r>
            <a:br>
              <a:rPr lang="en-US" sz="4800" dirty="0" smtClean="0">
                <a:latin typeface="Arial"/>
                <a:ea typeface="Calibri"/>
                <a:cs typeface="Arial"/>
              </a:rPr>
            </a:br>
            <a:r>
              <a:rPr lang="en-US" sz="4800" dirty="0">
                <a:latin typeface="Arial"/>
                <a:ea typeface="Calibri"/>
                <a:cs typeface="Arial"/>
              </a:rPr>
              <a:t/>
            </a:r>
            <a:br>
              <a:rPr lang="en-US" sz="4800" dirty="0">
                <a:latin typeface="Arial"/>
                <a:ea typeface="Calibri"/>
                <a:cs typeface="Arial"/>
              </a:rPr>
            </a:br>
            <a:r>
              <a:rPr lang="en-US" sz="4800" dirty="0">
                <a:latin typeface="Arial"/>
                <a:ea typeface="Calibri"/>
                <a:cs typeface="Arial"/>
              </a:rPr>
              <a:t>Community-based public health </a:t>
            </a:r>
            <a:r>
              <a:rPr lang="en-US" sz="4800" dirty="0" smtClean="0">
                <a:latin typeface="Arial"/>
                <a:ea typeface="Calibri"/>
                <a:cs typeface="Arial"/>
              </a:rPr>
              <a:t>services</a:t>
            </a:r>
            <a:br>
              <a:rPr lang="en-US" sz="4800" dirty="0" smtClean="0">
                <a:latin typeface="Arial"/>
                <a:ea typeface="Calibri"/>
                <a:cs typeface="Arial"/>
              </a:rPr>
            </a:br>
            <a:r>
              <a:rPr lang="en-US" sz="4800" dirty="0" smtClean="0">
                <a:latin typeface="Arial"/>
                <a:ea typeface="Calibri"/>
                <a:cs typeface="Arial"/>
              </a:rPr>
              <a:t/>
            </a:r>
            <a:br>
              <a:rPr lang="en-US" sz="4800" dirty="0" smtClean="0">
                <a:latin typeface="Arial"/>
                <a:ea typeface="Calibri"/>
                <a:cs typeface="Arial"/>
              </a:rPr>
            </a:br>
            <a:r>
              <a:rPr lang="en-US" sz="3600" dirty="0" smtClean="0">
                <a:latin typeface="Arial"/>
                <a:ea typeface="Calibri"/>
                <a:cs typeface="Arial"/>
              </a:rPr>
              <a:t>January 2025</a:t>
            </a:r>
            <a:endParaRPr lang="en-US" sz="3600" dirty="0"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6754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89645-64D2-421F-10EE-3CA0C38D9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366" y="479981"/>
            <a:ext cx="9966181" cy="61297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GB" sz="2200" dirty="0">
                <a:latin typeface="Arial"/>
                <a:cs typeface="Arial"/>
              </a:rPr>
              <a:t>Commissioning Priority </a:t>
            </a:r>
            <a:r>
              <a:rPr lang="en-GB" sz="2200" dirty="0" smtClean="0">
                <a:latin typeface="Arial"/>
                <a:cs typeface="Arial"/>
              </a:rPr>
              <a:t>2: </a:t>
            </a:r>
            <a:r>
              <a:rPr lang="en-US" sz="2200" dirty="0">
                <a:latin typeface="Arial"/>
                <a:cs typeface="Arial"/>
              </a:rPr>
              <a:t>Improve understanding of NHSHC Outcomes  </a:t>
            </a:r>
            <a:r>
              <a:rPr lang="en-GB" sz="2200" dirty="0">
                <a:latin typeface="Arial"/>
                <a:cs typeface="Arial"/>
              </a:rPr>
              <a:t> </a:t>
            </a:r>
            <a:r>
              <a:rPr lang="en-GB" sz="2200" dirty="0" smtClean="0">
                <a:latin typeface="Arial"/>
                <a:cs typeface="Arial"/>
              </a:rPr>
              <a:t> </a:t>
            </a:r>
            <a:endParaRPr lang="en-GB" sz="2200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3177" y="1388374"/>
            <a:ext cx="10832949" cy="427809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b="1" dirty="0" smtClean="0">
                <a:solidFill>
                  <a:srgbClr val="006B6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</a:t>
            </a:r>
            <a:r>
              <a:rPr lang="en-GB" sz="1600" b="1" dirty="0">
                <a:solidFill>
                  <a:srgbClr val="006B6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 delivered/achieved in the last 12 months (Jan-Dec 24</a:t>
            </a:r>
            <a:r>
              <a:rPr lang="en-GB" sz="1600" b="1" dirty="0" smtClean="0">
                <a:solidFill>
                  <a:srgbClr val="006B6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):</a:t>
            </a:r>
          </a:p>
          <a:p>
            <a:pPr>
              <a:spcAft>
                <a:spcPts val="0"/>
              </a:spcAft>
            </a:pPr>
            <a:endParaRPr lang="en-GB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Developed and Chaired a Long-Term Conditions Joint Planning Group (with ICB and provider colleagues) to create a forum for discussing issues related to the NHSHC pathway.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Developed a plan (with ICB colleagues) to create a shared data dashboard to allow us to better understand what happens after NHS Health Checks – e.g. outcomes, annual reviews for high risk patients, prescribing and adherence to statins, referrals into healthier living </a:t>
            </a:r>
            <a:r>
              <a:rPr lang="en-US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programmes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etc.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1600" b="1" dirty="0">
              <a:solidFill>
                <a:srgbClr val="006B6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006B6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we plan to deliver in the next 12 months:   </a:t>
            </a:r>
            <a:endParaRPr lang="en-GB" sz="1600" b="1" dirty="0" smtClean="0">
              <a:solidFill>
                <a:srgbClr val="006B6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006B6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      </a:t>
            </a:r>
            <a:endParaRPr lang="en-GB" sz="16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 and implement the shared data dashboard for the NHSHC Outcomes Pathway.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 a summary report of areas for development arising from the intelligence. 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Education 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training programmes </a:t>
            </a:r>
            <a:r>
              <a:rPr lang="en-GB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established 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GB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relevant improvement areas for HCAs, Social Prescribers, Practice Nurses and GPs.</a:t>
            </a:r>
            <a:endParaRPr lang="en-GB" sz="1600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323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89645-64D2-421F-10EE-3CA0C38D9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206" y="127236"/>
            <a:ext cx="9456420" cy="100366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Overview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206" y="1279683"/>
            <a:ext cx="116042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 Newham, community-based public health services include</a:t>
            </a:r>
            <a:r>
              <a:rPr lang="en-GB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en-GB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800100" lvl="1" indent="-342900">
              <a:buClr>
                <a:srgbClr val="000000"/>
              </a:buClr>
              <a:buFontTx/>
              <a:buChar char="-"/>
            </a:pP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NHS Health Checks (NHSHC)</a:t>
            </a:r>
          </a:p>
          <a:p>
            <a:pPr marL="800100" lvl="1" indent="-342900">
              <a:buClr>
                <a:srgbClr val="000000"/>
              </a:buClr>
              <a:buFontTx/>
              <a:buChar char="-"/>
            </a:pP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Long-Acting Reversible Contraception (LARC)</a:t>
            </a:r>
          </a:p>
          <a:p>
            <a:pPr marL="800100" lvl="1" indent="-342900">
              <a:buClr>
                <a:srgbClr val="000000"/>
              </a:buClr>
              <a:buFontTx/>
              <a:buChar char="-"/>
            </a:pP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Chlamydia and Gonorrhoea Screening</a:t>
            </a:r>
          </a:p>
          <a:p>
            <a:pPr marL="800100" lvl="1" indent="-342900">
              <a:buClr>
                <a:srgbClr val="000000"/>
              </a:buClr>
              <a:buFontTx/>
              <a:buChar char="-"/>
            </a:pP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Emergency Hormonal Contraception (EHC)</a:t>
            </a:r>
          </a:p>
          <a:p>
            <a:pPr marL="800100" lvl="1" indent="-342900">
              <a:buClr>
                <a:srgbClr val="000000"/>
              </a:buClr>
              <a:buFontTx/>
              <a:buChar char="-"/>
            </a:pP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Condom provision</a:t>
            </a:r>
          </a:p>
          <a:p>
            <a:pPr marL="800100" lvl="1" indent="-342900">
              <a:buClr>
                <a:srgbClr val="000000"/>
              </a:buClr>
              <a:buFontTx/>
              <a:buChar char="-"/>
            </a:pP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HIV screening</a:t>
            </a:r>
          </a:p>
          <a:p>
            <a:pPr marL="800100" lvl="1" indent="-342900">
              <a:buClr>
                <a:srgbClr val="000000"/>
              </a:buClr>
              <a:buFontTx/>
              <a:buChar char="-"/>
            </a:pP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Community-based smoking </a:t>
            </a:r>
            <a:r>
              <a:rPr lang="en-GB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cessation</a:t>
            </a:r>
          </a:p>
          <a:p>
            <a:pPr marL="800100" lvl="1" indent="-342900">
              <a:buClr>
                <a:srgbClr val="000000"/>
              </a:buClr>
              <a:buFontTx/>
              <a:buChar char="-"/>
            </a:pPr>
            <a:r>
              <a:rPr lang="en-GB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Substance misuse: Supervised consumption (community pharmacy)</a:t>
            </a:r>
          </a:p>
          <a:p>
            <a:pPr marL="800100" lvl="1" indent="-342900">
              <a:buClr>
                <a:srgbClr val="000000"/>
              </a:buClr>
              <a:buFontTx/>
              <a:buChar char="-"/>
            </a:pP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Substance misuse</a:t>
            </a:r>
            <a:r>
              <a:rPr lang="en-GB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GP Shared Care</a:t>
            </a:r>
            <a:endParaRPr lang="en-GB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800100" lvl="1" indent="-342900">
              <a:buClr>
                <a:srgbClr val="000000"/>
              </a:buClr>
              <a:buFontTx/>
              <a:buChar char="-"/>
            </a:pP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Substance misuse: Needle exchange</a:t>
            </a:r>
          </a:p>
          <a:p>
            <a:pPr marL="342900" lvl="0" indent="-342900">
              <a:buClr>
                <a:srgbClr val="000000"/>
              </a:buClr>
              <a:buFontTx/>
              <a:buChar char="-"/>
            </a:pPr>
            <a:endParaRPr lang="en-GB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lvl="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These services are currently delivered through primary care providers, specifically the GP Federation (Newham Health Collaborative or ‘NHC’) or community pharmacies. </a:t>
            </a:r>
          </a:p>
        </p:txBody>
      </p:sp>
    </p:spTree>
    <p:extLst>
      <p:ext uri="{BB962C8B-B14F-4D97-AF65-F5344CB8AC3E}">
        <p14:creationId xmlns:p14="http://schemas.microsoft.com/office/powerpoint/2010/main" val="1670249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0C066-9A7F-704A-84AC-D587DEAFF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75" y="430356"/>
            <a:ext cx="8520600" cy="7635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3600" b="1" dirty="0" smtClean="0">
                <a:solidFill>
                  <a:srgbClr val="006B6F"/>
                </a:solidFill>
                <a:ea typeface="+mj-ea"/>
              </a:rPr>
              <a:t>Demand: NHS Health Checks</a:t>
            </a:r>
            <a:endParaRPr lang="en-US" sz="3600" b="1" dirty="0">
              <a:solidFill>
                <a:srgbClr val="006B6F"/>
              </a:solidFill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6988" y="1721809"/>
            <a:ext cx="5118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32875" y="1560031"/>
            <a:ext cx="1160422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Newham has some of the highest rates of overweight, obesity and inactivity in the country: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62.5%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of adults in Newham are classed as overweight or obese, compared to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England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average of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64%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2022-23). The local trend mirrors the national trend of gradually increasing levels of obesity and overweight.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Furthermore, Newham’s South Asian, Black African and Black Caribbean communities experience the same level of health risk at a lower BMI compared to the White British population.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NHS Health Checks are therefore an important tool for identifying residents at increased risk of ‘lifestyle’-related chronic illnesses such as diabetes and cardiovascular disease.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Audits undertaken to date show that offer and uptake of NHS Health Checks from GPs in Newham is relatively equitable across demographic groups (more below). </a:t>
            </a:r>
          </a:p>
        </p:txBody>
      </p:sp>
    </p:spTree>
    <p:extLst>
      <p:ext uri="{BB962C8B-B14F-4D97-AF65-F5344CB8AC3E}">
        <p14:creationId xmlns:p14="http://schemas.microsoft.com/office/powerpoint/2010/main" val="2580452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0C066-9A7F-704A-84AC-D587DEAFF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75" y="477009"/>
            <a:ext cx="10012137" cy="76350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3200" b="1" dirty="0">
                <a:solidFill>
                  <a:srgbClr val="006B6F"/>
                </a:solidFill>
                <a:ea typeface="+mj-ea"/>
              </a:rPr>
              <a:t>Demand</a:t>
            </a:r>
            <a:r>
              <a:rPr lang="en-GB" sz="3200" b="1" dirty="0" smtClean="0">
                <a:solidFill>
                  <a:srgbClr val="006B6F"/>
                </a:solidFill>
                <a:ea typeface="+mj-ea"/>
              </a:rPr>
              <a:t>: Data </a:t>
            </a:r>
            <a:r>
              <a:rPr lang="en-GB" sz="3200" b="1" dirty="0">
                <a:solidFill>
                  <a:srgbClr val="006B6F"/>
                </a:solidFill>
                <a:ea typeface="+mj-ea"/>
              </a:rPr>
              <a:t>from Office for Health Improvement &amp; Disparities (OHID)</a:t>
            </a:r>
            <a:endParaRPr lang="en-US" sz="3200" b="1" dirty="0">
              <a:solidFill>
                <a:srgbClr val="006B6F"/>
              </a:solidFill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6988" y="1721809"/>
            <a:ext cx="5118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32875" y="1410168"/>
            <a:ext cx="1178093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GB" sz="13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Sexual Health </a:t>
            </a:r>
          </a:p>
          <a:p>
            <a:pPr marL="342900" lvl="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3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 number of new sexually transmitted infections (STIs) diagnosed among residents of Newham in </a:t>
            </a:r>
            <a:r>
              <a:rPr lang="en-GB" sz="13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2023 was 3,817. </a:t>
            </a:r>
            <a:r>
              <a:rPr lang="en-GB" sz="13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This rate of </a:t>
            </a:r>
            <a:r>
              <a:rPr lang="en-GB" sz="13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1,263 </a:t>
            </a:r>
            <a:r>
              <a:rPr lang="en-GB" sz="13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per 100,000 residents is slightly less than the London average (</a:t>
            </a:r>
            <a:r>
              <a:rPr lang="en-GB" sz="13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1,448 </a:t>
            </a:r>
            <a:r>
              <a:rPr lang="en-GB" sz="13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per 100,000</a:t>
            </a:r>
            <a:r>
              <a:rPr lang="en-GB" sz="13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). The local picture mirrors the national trend, with growing numbers and increasing rates of STI diagnoses. </a:t>
            </a:r>
            <a:endParaRPr lang="en-GB" sz="13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lvl="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3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Under 18’s conception rate/ 1000 in Newham in </a:t>
            </a:r>
            <a:r>
              <a:rPr lang="en-GB" sz="13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2021was 9.8, </a:t>
            </a:r>
            <a:r>
              <a:rPr lang="en-GB" sz="13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slightly higher than the London average </a:t>
            </a:r>
            <a:r>
              <a:rPr lang="en-GB" sz="13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9.5.</a:t>
            </a:r>
            <a:endParaRPr lang="en-GB" sz="13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lvl="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GB" sz="13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0">
              <a:buClr>
                <a:srgbClr val="000000"/>
              </a:buClr>
            </a:pPr>
            <a:r>
              <a:rPr lang="en-GB" sz="13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Smoking cessation</a:t>
            </a:r>
          </a:p>
          <a:p>
            <a:pPr marL="342900" lvl="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3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Data from </a:t>
            </a:r>
            <a:r>
              <a:rPr lang="en-GB" sz="13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2022-23 </a:t>
            </a:r>
            <a:r>
              <a:rPr lang="en-GB" sz="13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indicates that around </a:t>
            </a:r>
            <a:r>
              <a:rPr lang="en-GB" sz="13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15.8% </a:t>
            </a:r>
            <a:r>
              <a:rPr lang="en-GB" sz="13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of Newham adults class themselves as smokers, compared to a London average </a:t>
            </a:r>
            <a:r>
              <a:rPr lang="en-GB" sz="13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of 15%. </a:t>
            </a:r>
            <a:r>
              <a:rPr lang="en-GB" sz="13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Smoking prevalence in Newham has declined gradually over the past eight years, mirroring the national </a:t>
            </a:r>
            <a:r>
              <a:rPr lang="en-GB" sz="13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trend, with a faster rate of decline observed since the introduction of a specialist stop smoking service in 2020.</a:t>
            </a:r>
            <a:endParaRPr lang="en-GB" sz="13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0">
              <a:buClr>
                <a:srgbClr val="000000"/>
              </a:buClr>
            </a:pPr>
            <a:endParaRPr lang="en-GB" sz="13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Supervised consumption</a:t>
            </a:r>
            <a:endParaRPr lang="en-GB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3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2023-24, the total number of registered clients for supervised consumption was 432, compared to 376 in 2022-23. Of those, 221 were new registrations (195 in 2022-23). 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3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total number of service users accessing community treatment has steadily increased in the last 3 years and treatment capacity, including dedicated provision for people impacted by homelessness, has also increased.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3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addition to take-home and supervised opioid substitution treatment (OST), the Drug &amp; Alcohol Treatment Service introduced the provision of prolonged-release treatment </a:t>
            </a:r>
            <a:r>
              <a:rPr lang="en-GB" sz="13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3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13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uvidal</a:t>
            </a:r>
            <a:r>
              <a:rPr lang="en-GB" sz="13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in 2022. For some service users, this would replace the supervised consumption regime and therefore, may also impact numbers. </a:t>
            </a:r>
          </a:p>
          <a:p>
            <a:endParaRPr lang="en-GB" sz="1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Needle </a:t>
            </a: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exchange </a:t>
            </a:r>
            <a:endParaRPr lang="en-GB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3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uptake of the service in 2023-24 averaged 675 packs being distributed per month, and 120 packs </a:t>
            </a:r>
            <a:r>
              <a:rPr lang="en-GB" sz="13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returned</a:t>
            </a:r>
            <a:r>
              <a:rPr lang="en-GB" sz="13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(data </a:t>
            </a:r>
            <a:r>
              <a:rPr lang="en-GB" sz="13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doesn’t include needle exchange activity at non-pharmacy sites)</a:t>
            </a:r>
          </a:p>
          <a:p>
            <a:pPr lvl="0">
              <a:buClr>
                <a:srgbClr val="000000"/>
              </a:buClr>
            </a:pPr>
            <a:endParaRPr lang="en-GB" sz="1300" b="1" kern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5138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89645-64D2-421F-10EE-3CA0C38D9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887" y="-76148"/>
            <a:ext cx="9456420" cy="100366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Commissioned Activity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4887" y="1170077"/>
            <a:ext cx="1159795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General Practice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NHC contract (NHSHCs, STI screening,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LARC, HIV screening and Shared Care)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commenced October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2023 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3+1+1 basis. 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Community Pharmacy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April 2021, Cabinet agreed to a new establishment of a ‘Dynamic Purchasing System’ (DPS) for community pharmacy public health contracts. These contracts cover community-based provision for EHC, STI screening, Condom distribution, Smoking cessation, Needle Exchange and Supervised Consumption.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term of the DPS is four years with an option to extend for up to four additional years (4+2+2). The first ‘round’ of contracts under the DPS was awarded by Cabinet in November 2021. Contracts for these 41 pharmacies commenced 31 January 2022. Another 6 pharmacies joined the DPS in a second round in January 2022. 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 additional registrations have been made since January 2022.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DPS is always ‘open’ for additional pharmacies in Newham to submit bids to provide services. </a:t>
            </a:r>
          </a:p>
        </p:txBody>
      </p:sp>
    </p:spTree>
    <p:extLst>
      <p:ext uri="{BB962C8B-B14F-4D97-AF65-F5344CB8AC3E}">
        <p14:creationId xmlns:p14="http://schemas.microsoft.com/office/powerpoint/2010/main" val="1851836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89645-64D2-421F-10EE-3CA0C38D9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84" y="0"/>
            <a:ext cx="9456420" cy="100366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Equity / Demographic Intelligence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084" y="1231536"/>
            <a:ext cx="112669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NHS Health Checks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Residents of Asian and Black heritage are at increased risk of CVD and diabetes at lower Body Mass Index (BMI) compared to the White British population.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Demographic data indicates that uptake of NHSHC is relatively equitable across ethnicity and sex. Older residents are more likely to undertake a NHSHC, mirroring the national trend.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Sexual Health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Young people, LGBTQ+ residents and residents of Black African and Black Caribbean heritage are more likely to utilise sexual health services.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a need to improve uptake of PrEP and HIV screening among heterosexual populations, in general, but especially among Black African residents. This is a national trend.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Use of Emergency Hormonal Contraception (EHC) is more prevalent among young women of Black African and Black Caribbean heritage. This pattern is also noted across the London-wide ‘SHL’ e-service. 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175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89645-64D2-421F-10EE-3CA0C38D9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924" y="441064"/>
            <a:ext cx="9966181" cy="61297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Arial"/>
                <a:cs typeface="Arial"/>
              </a:rPr>
              <a:t>Commissioning Priority 1: Improve access to LARC in Primary Care 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315" y="1346373"/>
            <a:ext cx="115876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000000"/>
              </a:buClr>
              <a:buFont typeface="Arial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Local Authorities across the country have reported challenges in maintaining historic levels of GP-based LARC provision. The Council is already exploring options in this area, with Primary Care Networks and/or NHS partners on a regional level. </a:t>
            </a:r>
          </a:p>
          <a:p>
            <a:pPr marL="285750" lvl="0" indent="-285750">
              <a:buClr>
                <a:srgbClr val="000000"/>
              </a:buClr>
              <a:buFont typeface="Arial"/>
              <a:buChar char="•"/>
            </a:pPr>
            <a:endParaRPr lang="en-US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50" lvl="0" indent="-285750">
              <a:buClr>
                <a:srgbClr val="000000"/>
              </a:buClr>
              <a:buFont typeface="Arial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Council, Barts Health and NHC have strived over the past two years to implement ‘Quadrant’-level</a:t>
            </a: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 LARC hubs, with particular focus in areas with lower than expected uptake of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LARC such as the north east of the borough.</a:t>
            </a: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 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This work is ongoing. </a:t>
            </a:r>
            <a:endParaRPr lang="en-US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50" lvl="0" indent="-285750">
              <a:buClr>
                <a:srgbClr val="000000"/>
              </a:buClr>
              <a:buFont typeface="Arial"/>
              <a:buChar char="•"/>
            </a:pPr>
            <a:endParaRPr lang="en-US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50" lvl="0" indent="-285750">
              <a:buClr>
                <a:srgbClr val="000000"/>
              </a:buClr>
              <a:buFont typeface="Arial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Challenges remain related to staff churn and the amount of time and effort required to become an accredited LARC fitter. The Council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continues to </a:t>
            </a: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work in partnership with stakeholders to understand and overcome this problem, and is interested in solutions from the market. </a:t>
            </a:r>
          </a:p>
        </p:txBody>
      </p:sp>
    </p:spTree>
    <p:extLst>
      <p:ext uri="{BB962C8B-B14F-4D97-AF65-F5344CB8AC3E}">
        <p14:creationId xmlns:p14="http://schemas.microsoft.com/office/powerpoint/2010/main" val="1260266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89645-64D2-421F-10EE-3CA0C38D9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924" y="441064"/>
            <a:ext cx="9966181" cy="61297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Arial"/>
                <a:cs typeface="Arial"/>
              </a:rPr>
              <a:t>Commissioning Priority </a:t>
            </a:r>
            <a:r>
              <a:rPr lang="en-US" sz="2400" dirty="0">
                <a:latin typeface="Arial"/>
                <a:cs typeface="Arial"/>
              </a:rPr>
              <a:t>2</a:t>
            </a:r>
            <a:r>
              <a:rPr lang="en-US" sz="2400" dirty="0" smtClean="0">
                <a:latin typeface="Arial"/>
                <a:cs typeface="Arial"/>
              </a:rPr>
              <a:t>: Improve understanding of NHSHC Outcomes  </a:t>
            </a:r>
            <a:r>
              <a:rPr lang="en-GB" sz="2400" dirty="0">
                <a:latin typeface="Arial"/>
                <a:cs typeface="Arial"/>
              </a:rPr>
              <a:t> 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924" y="1484710"/>
            <a:ext cx="11579938" cy="34163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Pathways from NHS Health Checks into follow-up clinical care are well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established in Newham, but developing a more granular understanding of these pathways (and any possible inequities in follow-up and outcomes following a Health Check) is a priority.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quality of referrals into 'healthier lifestyle’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 is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another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 area. </a:t>
            </a:r>
          </a:p>
          <a:p>
            <a:pPr marL="285750" lvl="2" indent="-285750">
              <a:buFont typeface="Calibri"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>
              <a:buFont typeface="Calibri"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weight management, GP referral numbers are strong but rates of attrition are higher than self-referrals. </a:t>
            </a:r>
          </a:p>
          <a:p>
            <a:pPr marL="285750" lvl="2" indent="-285750">
              <a:buFont typeface="Calibri"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>
              <a:buFont typeface="Calibri"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substance misuse services, the number of onward referrals from NHS Health Checks are lower than would be expected based on data from AUDIT-C/10.</a:t>
            </a:r>
          </a:p>
          <a:p>
            <a:pPr marL="285750" lvl="2" indent="-285750">
              <a:buFont typeface="Calibri"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57200" algn="l"/>
              </a:tabLst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89645-64D2-421F-10EE-3CA0C38D9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246" y="461415"/>
            <a:ext cx="10287931" cy="61297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latin typeface="Arial"/>
                <a:cs typeface="Arial"/>
              </a:rPr>
              <a:t>Commissioning Priority 1</a:t>
            </a:r>
            <a:r>
              <a:rPr lang="en-GB" sz="2400" dirty="0" smtClean="0">
                <a:latin typeface="Arial"/>
                <a:cs typeface="Arial"/>
              </a:rPr>
              <a:t>: </a:t>
            </a:r>
            <a:r>
              <a:rPr lang="en-US" sz="2400" dirty="0">
                <a:latin typeface="Arial"/>
                <a:cs typeface="Arial"/>
              </a:rPr>
              <a:t>Improve access to LARC in Primary Care</a:t>
            </a:r>
            <a:r>
              <a:rPr lang="en-GB" sz="2400" dirty="0" smtClean="0">
                <a:latin typeface="Arial"/>
                <a:cs typeface="Arial"/>
              </a:rPr>
              <a:t> </a:t>
            </a:r>
            <a:endParaRPr lang="en-GB" sz="2400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3178" y="1195683"/>
            <a:ext cx="11227451" cy="45243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>
              <a:spcAft>
                <a:spcPts val="0"/>
              </a:spcAft>
            </a:pPr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r>
              <a:rPr lang="en-GB" sz="1600" b="1" dirty="0" smtClean="0">
                <a:solidFill>
                  <a:srgbClr val="006B6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</a:t>
            </a:r>
            <a:r>
              <a:rPr lang="en-GB" sz="1600" b="1" dirty="0">
                <a:solidFill>
                  <a:srgbClr val="006B6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 delivered/achieved in the last 12 months (Jan-Dec 24):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Established two new </a:t>
            </a:r>
            <a:r>
              <a:rPr lang="en-GB" sz="1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LARC hubs in </a:t>
            </a:r>
            <a:r>
              <a:rPr lang="en-GB" sz="1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two </a:t>
            </a:r>
            <a:r>
              <a:rPr lang="en-GB" sz="1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different </a:t>
            </a:r>
            <a:r>
              <a:rPr lang="en-GB" sz="1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Neighbourhoods </a:t>
            </a:r>
            <a:r>
              <a:rPr lang="en-GB" sz="1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accessible </a:t>
            </a:r>
            <a:r>
              <a:rPr lang="en-GB" sz="1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 </a:t>
            </a:r>
            <a:r>
              <a:rPr lang="en-GB" sz="1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all Newham </a:t>
            </a:r>
            <a:r>
              <a:rPr lang="en-GB" sz="1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residents. 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Provided </a:t>
            </a:r>
            <a:r>
              <a:rPr lang="en-GB" sz="1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specialist contraception teaching to all GPs, Nurses and PAs in Newham </a:t>
            </a:r>
            <a:r>
              <a:rPr lang="en-GB" sz="1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(basic</a:t>
            </a:r>
            <a:r>
              <a:rPr lang="en-GB" sz="1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advanced and </a:t>
            </a:r>
            <a:r>
              <a:rPr lang="en-GB" sz="1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prescribed) </a:t>
            </a:r>
            <a:r>
              <a:rPr lang="en-GB" sz="1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 order to encourage and empower clinicians to discuss contraception and LARC with their routine appointment </a:t>
            </a:r>
            <a:r>
              <a:rPr lang="en-GB" sz="1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patients.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Provided </a:t>
            </a:r>
            <a:r>
              <a:rPr lang="en-GB" sz="1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teaching sessions for pharmacists so they can discuss LARC with patients coming for emergency contraception and appropriately </a:t>
            </a:r>
            <a:r>
              <a:rPr lang="en-GB" sz="1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signpost.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Trained two </a:t>
            </a:r>
            <a:r>
              <a:rPr lang="en-GB" sz="1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new LARC fitters and supported a number already trained LARC fitters who felt like they needed more </a:t>
            </a:r>
            <a:r>
              <a:rPr lang="en-GB" sz="1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confidence.</a:t>
            </a:r>
            <a:endParaRPr lang="en-GB" sz="1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endParaRPr lang="en-GB" sz="1600" b="1" dirty="0">
              <a:solidFill>
                <a:srgbClr val="006B6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r>
              <a:rPr lang="en-GB" sz="1600" b="1" dirty="0">
                <a:solidFill>
                  <a:srgbClr val="006B6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we plan to deliver in the next 12 months:    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Establish </a:t>
            </a:r>
            <a:r>
              <a:rPr lang="en-GB" sz="1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another LARC hub in a different </a:t>
            </a:r>
            <a:r>
              <a:rPr lang="en-GB" sz="1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quadrant.</a:t>
            </a:r>
            <a:endParaRPr lang="en-GB" sz="1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Works </a:t>
            </a:r>
            <a:r>
              <a:rPr lang="en-GB" sz="1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towards having a women’s health hub offering LARC services for those needing contraception as well as HRT/heavy menstrual bleeding </a:t>
            </a:r>
            <a:r>
              <a:rPr lang="en-GB" sz="1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control.</a:t>
            </a:r>
            <a:endParaRPr lang="en-GB" sz="1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Teaching </a:t>
            </a:r>
            <a:r>
              <a:rPr lang="en-GB" sz="1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 topics requested by primary </a:t>
            </a:r>
            <a:r>
              <a:rPr lang="en-GB" sz="1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care: four </a:t>
            </a:r>
            <a:r>
              <a:rPr lang="en-GB" sz="1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dates already set for coming </a:t>
            </a:r>
            <a:r>
              <a:rPr lang="en-GB" sz="1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months.</a:t>
            </a:r>
            <a:endParaRPr lang="en-GB" sz="1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Support </a:t>
            </a:r>
            <a:r>
              <a:rPr lang="en-GB" sz="1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training and retraining of LARC </a:t>
            </a:r>
            <a:r>
              <a:rPr lang="en-GB" sz="1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fitters.</a:t>
            </a:r>
            <a:endParaRPr lang="en-GB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en-GB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943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a Fairer Newham Power Point Template V3" id="{2EF6E8B9-C78A-4DA0-B987-F27D4B74709F}" vid="{4ADD228A-ABD7-4D49-BECA-5B022A830E6C}"/>
    </a:ext>
  </a:extLst>
</a:theme>
</file>

<file path=ppt/theme/theme10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a Fairer Newham Power Point Template V3" id="{2EF6E8B9-C78A-4DA0-B987-F27D4B74709F}" vid="{BEFB6FB3-EA38-4BF3-9E00-32E43FC7E35D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a Fairer Newham Power Point Template V3" id="{2EF6E8B9-C78A-4DA0-B987-F27D4B74709F}" vid="{D58FF817-602D-41F6-AB37-FC625162B8E1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a Fairer Newham Power Point Template V3" id="{2EF6E8B9-C78A-4DA0-B987-F27D4B74709F}" vid="{0EF97546-A04C-4908-BD1E-5122638CC080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a Fairer Newham Power Point Template V3" id="{2EF6E8B9-C78A-4DA0-B987-F27D4B74709F}" vid="{E46DC8D6-422B-42CA-89CE-6D9ECA5D70A9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a Fairer Newham Power Point Template V3" id="{2EF6E8B9-C78A-4DA0-B987-F27D4B74709F}" vid="{1A96C7E9-AD91-4F90-97C2-DB84174C579E}"/>
    </a:ext>
  </a:extLst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5F758717DFF44A8C2C0023C87ED0F7" ma:contentTypeVersion="8" ma:contentTypeDescription="Create a new document." ma:contentTypeScope="" ma:versionID="9efaf8d9cc77206af5f86dad8bb93277">
  <xsd:schema xmlns:xsd="http://www.w3.org/2001/XMLSchema" xmlns:xs="http://www.w3.org/2001/XMLSchema" xmlns:p="http://schemas.microsoft.com/office/2006/metadata/properties" xmlns:ns2="bbbab6f7-7512-47c4-980a-5a35810d9f0e" xmlns:ns3="6361206b-3f8a-4b08-978e-0d3652f38ba9" targetNamespace="http://schemas.microsoft.com/office/2006/metadata/properties" ma:root="true" ma:fieldsID="f4fe30e535b1fc5d5ee4b5f7590e7b11" ns2:_="" ns3:_="">
    <xsd:import namespace="bbbab6f7-7512-47c4-980a-5a35810d9f0e"/>
    <xsd:import namespace="6361206b-3f8a-4b08-978e-0d3652f38b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ab6f7-7512-47c4-980a-5a35810d9f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1206b-3f8a-4b08-978e-0d3652f38ba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7D5166-84A9-4705-97CC-DFA80695DD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FAD6D9-525E-4400-969D-AFA5127DBC67}"/>
</file>

<file path=customXml/itemProps3.xml><?xml version="1.0" encoding="utf-8"?>
<ds:datastoreItem xmlns:ds="http://schemas.openxmlformats.org/officeDocument/2006/customXml" ds:itemID="{6FD02317-CF5E-42A8-B3B9-6A2C8BE8E299}">
  <ds:schemaRefs>
    <ds:schemaRef ds:uri="http://purl.org/dc/dcmitype/"/>
    <ds:schemaRef ds:uri="http://schemas.microsoft.com/office/infopath/2007/PartnerControls"/>
    <ds:schemaRef ds:uri="efc92feb-db16-4673-a906-99f6ba73f15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d71c7d4d-db63-444e-b445-e0bdf8f5d97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1105</TotalTime>
  <Words>1527</Words>
  <Application>Microsoft Office PowerPoint</Application>
  <PresentationFormat>Widescreen</PresentationFormat>
  <Paragraphs>110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Arial</vt:lpstr>
      <vt:lpstr>Arial,Sans-Serif</vt:lpstr>
      <vt:lpstr>Calibri</vt:lpstr>
      <vt:lpstr>Calibri Light</vt:lpstr>
      <vt:lpstr>Wingdings</vt:lpstr>
      <vt:lpstr>Office Theme</vt:lpstr>
      <vt:lpstr>4_Custom Design</vt:lpstr>
      <vt:lpstr>Custom Design</vt:lpstr>
      <vt:lpstr>1_Custom Design</vt:lpstr>
      <vt:lpstr>2_Custom Design</vt:lpstr>
      <vt:lpstr>3_Custom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          Market Position Statement  Community-based public health services  January 2025</vt:lpstr>
      <vt:lpstr>Overview</vt:lpstr>
      <vt:lpstr>Demand: NHS Health Checks</vt:lpstr>
      <vt:lpstr>Demand: Data from Office for Health Improvement &amp; Disparities (OHID)</vt:lpstr>
      <vt:lpstr>Commissioned Activity</vt:lpstr>
      <vt:lpstr>Equity / Demographic Intelligence</vt:lpstr>
      <vt:lpstr>Commissioning Priority 1: Improve access to LARC in Primary Care </vt:lpstr>
      <vt:lpstr>Commissioning Priority 2: Improve understanding of NHSHC Outcomes   </vt:lpstr>
      <vt:lpstr>Commissioning Priority 1: Improve access to LARC in Primary Care </vt:lpstr>
      <vt:lpstr>Commissioning Priority 2: Improve understanding of NHSHC Outcomes   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</dc:title>
  <dc:creator>Inderjit Puaar</dc:creator>
  <cp:lastModifiedBy>Kieran Scott</cp:lastModifiedBy>
  <cp:revision>257</cp:revision>
  <dcterms:created xsi:type="dcterms:W3CDTF">2023-10-09T13:23:20Z</dcterms:created>
  <dcterms:modified xsi:type="dcterms:W3CDTF">2025-01-22T11:14:40Z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0x010100C75F758717DFF44A8C2C0023C87ED0F7</vt:lpwstr>
  </property>
  <property fmtid="{D5CDD505-2E9C-101B-9397-08002B2CF9AE}" pid="3" name="MediaServiceImageTags">
    <vt:lpwstr/>
  </property>
  <property fmtid="{D5CDD505-2E9C-101B-9397-08002B2CF9AE}" pid="4" name="IntranetKeywords">
    <vt:lpwstr/>
  </property>
  <property fmtid="{D5CDD505-2E9C-101B-9397-08002B2CF9AE}" pid="5" name="NeedHelpWithTopic">
    <vt:lpwstr/>
  </property>
</Properties>
</file>