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32"/>
  </p:notesMasterIdLst>
  <p:sldIdLst>
    <p:sldId id="271" r:id="rId16"/>
    <p:sldId id="267" r:id="rId17"/>
    <p:sldId id="281" r:id="rId18"/>
    <p:sldId id="282" r:id="rId19"/>
    <p:sldId id="283" r:id="rId20"/>
    <p:sldId id="275" r:id="rId21"/>
    <p:sldId id="280" r:id="rId22"/>
    <p:sldId id="284" r:id="rId23"/>
    <p:sldId id="276" r:id="rId24"/>
    <p:sldId id="285" r:id="rId25"/>
    <p:sldId id="277" r:id="rId26"/>
    <p:sldId id="288" r:id="rId27"/>
    <p:sldId id="286" r:id="rId28"/>
    <p:sldId id="289" r:id="rId29"/>
    <p:sldId id="287"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F"/>
    <a:srgbClr val="00A09D"/>
    <a:srgbClr val="469DA0"/>
    <a:srgbClr val="3DA1A0"/>
    <a:srgbClr val="1EA18B"/>
    <a:srgbClr val="1C816F"/>
    <a:srgbClr val="4C9789"/>
    <a:srgbClr val="00584A"/>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36463-B209-DD19-ED6C-82A45F1B23A5}" v="346" dt="2024-04-18T09:06:25.420"/>
    <p1510:client id="{B72FBD7B-6A64-F9D0-BEAA-A7C375B9F905}" v="24" dt="2024-04-18T08:31:12.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103" d="100"/>
          <a:sy n="103"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15600" y="593366"/>
            <a:ext cx="113608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9" name="Google Shape;29;p7"/>
          <p:cNvSpPr txBox="1">
            <a:spLocks noGrp="1"/>
          </p:cNvSpPr>
          <p:nvPr>
            <p:ph type="sldNum" idx="12"/>
          </p:nvPr>
        </p:nvSpPr>
        <p:spPr>
          <a:xfrm>
            <a:off x="11296609" y="6217622"/>
            <a:ext cx="7316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000" dirty="0">
              <a:solidFill>
                <a:schemeClr val="dk2"/>
              </a:solidFill>
            </a:endParaRPr>
          </a:p>
        </p:txBody>
      </p:sp>
    </p:spTree>
    <p:extLst>
      <p:ext uri="{BB962C8B-B14F-4D97-AF65-F5344CB8AC3E}">
        <p14:creationId xmlns:p14="http://schemas.microsoft.com/office/powerpoint/2010/main" val="129873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1/22/2025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1/22/2025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1/22/2025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1/22/2025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 id="21474837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1/22/2025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1/22/2025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1/22/2025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lyq.fa.em3.oraclecloud.com/fscmUI/faces/NegotiationAbstracts?prcBuId=300000002089195&amp;_adf.ctrl-state=obbvdblo1_1&amp;_afrLoop=6872151411184404&amp;_afrWindowMode=0&amp;_afrWindowId=null&amp;_afrFS=16&amp;_afrMT=screen&amp;_afrMFW=1198&amp;_afrMFH=810&amp;_afrMFDW=1920&amp;_afrMFDH=1080&amp;_afrMFC=8&amp;_afrMFCI=0&amp;_afrMFM=0&amp;_afrMFR=96&amp;_afrMFG=0&amp;_afrMFS=0&amp;_afrMFO=0" TargetMode="External"/><Relationship Id="rId2" Type="http://schemas.openxmlformats.org/officeDocument/2006/relationships/hyperlink" Target="https://eur03.safelinks.protection.outlook.com/?url=https%3A%2F%2Felyq.fa.em3.oraclecloud.com%2FfscmUI%2Ffaces%2FNegotiationAbstracts%3FprcBuId%3D300000002089195%26_afrLoop%3D16781209941113362%26_afrWindowMode%3D0%26_afrWindowId%3Dnull%26_adf.ctrl-state%3Dk1uyih52v_122%26_afrFS%3D16%26_afrMT%3Dscreen%26_afrMFW%3D1504%26_afrMFH%3D892%26_afrMFDW%3D1504%26_afrMFDH%3D1003%26_afrMFC%3D8%26_afrMFCI%3D0%26_afrMFM%3D0%26_afrMFR%3D144%26_afrMFG%3D0%26_afrMFS%3D0%26_afrMFO%3D0&amp;data=05%7C02%7CKieran.Scott%40newham.gov.uk%7C3e5ad186776d43115a3d08dcf2953b53%7C353669e1971846f89bed95afc8776c8a%7C0%7C0%7C638651971851935597%7CUnknown%7CTWFpbGZsb3d8eyJWIjoiMC4wLjAwMDAiLCJQIjoiV2luMzIiLCJBTiI6Ik1haWwiLCJXVCI6Mn0%3D%7C0%7C%7C%7C&amp;sdata=V5Goq994BRS4FtHKK6FNajHwMlynOOjQtFVGlKi4Gdc%3D&amp;reserved=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05404" y="3941966"/>
            <a:ext cx="11611906" cy="744585"/>
          </a:xfrm>
        </p:spPr>
        <p:txBody>
          <a:bodyPr>
            <a:noAutofit/>
          </a:bodyPr>
          <a:lstStyle/>
          <a:p>
            <a:pPr algn="ctr"/>
            <a:r>
              <a:rPr lang="en-US" sz="4800" dirty="0" smtClean="0">
                <a:latin typeface="Arial"/>
                <a:ea typeface="Calibri"/>
                <a:cs typeface="Arial"/>
              </a:rPr>
              <a:t/>
            </a:r>
            <a:br>
              <a:rPr lang="en-US" sz="4800" dirty="0" smtClean="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smtClean="0">
                <a:latin typeface="Arial"/>
                <a:ea typeface="Calibri"/>
                <a:cs typeface="Arial"/>
              </a:rPr>
              <a:t/>
            </a:r>
            <a:br>
              <a:rPr lang="en-US" sz="4800" dirty="0" smtClean="0">
                <a:latin typeface="Arial"/>
                <a:ea typeface="Calibri"/>
                <a:cs typeface="Arial"/>
              </a:rPr>
            </a:br>
            <a:r>
              <a:rPr lang="en-US" sz="4800" dirty="0" smtClean="0">
                <a:latin typeface="Arial"/>
                <a:ea typeface="Calibri"/>
                <a:cs typeface="Arial"/>
              </a:rPr>
              <a:t>Market </a:t>
            </a:r>
            <a:r>
              <a:rPr lang="en-US" sz="4800" dirty="0">
                <a:latin typeface="Arial"/>
                <a:ea typeface="Calibri"/>
                <a:cs typeface="Arial"/>
              </a:rPr>
              <a:t>Position Statement</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smtClean="0">
                <a:latin typeface="Arial"/>
                <a:ea typeface="Calibri"/>
                <a:cs typeface="Arial"/>
              </a:rPr>
              <a:t>Healthier Lives</a:t>
            </a:r>
            <a:br>
              <a:rPr lang="en-US" sz="4800" dirty="0" smtClean="0">
                <a:latin typeface="Arial"/>
                <a:ea typeface="Calibri"/>
                <a:cs typeface="Arial"/>
              </a:rPr>
            </a:br>
            <a:r>
              <a:rPr lang="en-US" sz="4800" dirty="0" smtClean="0">
                <a:latin typeface="Arial"/>
                <a:ea typeface="Calibri"/>
                <a:cs typeface="Arial"/>
              </a:rPr>
              <a:t>January 2025</a:t>
            </a:r>
            <a:endParaRPr lang="en-US" sz="3600" dirty="0">
              <a:latin typeface="Arial"/>
              <a:ea typeface="Calibri"/>
              <a:cs typeface="Arial"/>
            </a:endParaRPr>
          </a:p>
        </p:txBody>
      </p:sp>
    </p:spTree>
    <p:extLst>
      <p:ext uri="{BB962C8B-B14F-4D97-AF65-F5344CB8AC3E}">
        <p14:creationId xmlns:p14="http://schemas.microsoft.com/office/powerpoint/2010/main" val="39767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221832"/>
            <a:ext cx="9456420" cy="1003665"/>
          </a:xfrm>
        </p:spPr>
        <p:txBody>
          <a:bodyPr>
            <a:normAutofit/>
          </a:bodyPr>
          <a:lstStyle/>
          <a:p>
            <a:r>
              <a:rPr lang="en-US" sz="2800" dirty="0" smtClean="0">
                <a:latin typeface="Arial"/>
                <a:cs typeface="Arial"/>
              </a:rPr>
              <a:t>Equity / Protected Characteristics: </a:t>
            </a:r>
            <a:br>
              <a:rPr lang="en-US" sz="2800" dirty="0" smtClean="0">
                <a:latin typeface="Arial"/>
                <a:cs typeface="Arial"/>
              </a:rPr>
            </a:br>
            <a:r>
              <a:rPr lang="en-US" sz="2800" dirty="0" smtClean="0">
                <a:latin typeface="Arial"/>
                <a:cs typeface="Arial"/>
              </a:rPr>
              <a:t>Specialist Smoking Cessation</a:t>
            </a:r>
            <a:endParaRPr lang="en-US" sz="2800" dirty="0">
              <a:latin typeface="Arial"/>
              <a:cs typeface="Arial"/>
            </a:endParaRPr>
          </a:p>
        </p:txBody>
      </p:sp>
      <p:sp>
        <p:nvSpPr>
          <p:cNvPr id="5" name="TextBox 4"/>
          <p:cNvSpPr txBox="1"/>
          <p:nvPr/>
        </p:nvSpPr>
        <p:spPr>
          <a:xfrm>
            <a:off x="222251" y="1393799"/>
            <a:ext cx="11326746" cy="3785652"/>
          </a:xfrm>
          <a:prstGeom prst="rect">
            <a:avLst/>
          </a:prstGeom>
          <a:noFill/>
        </p:spPr>
        <p:txBody>
          <a:bodyPr wrap="square" rtlCol="0">
            <a:spAutoFit/>
          </a:bodyPr>
          <a:lstStyle/>
          <a:p>
            <a:endParaRPr lang="en-GB" sz="2000" dirty="0"/>
          </a:p>
          <a:p>
            <a:pPr marL="342900" indent="-342900">
              <a:buFont typeface="Arial" panose="020B0604020202020204" pitchFamily="34" charset="0"/>
              <a:buChar char="•"/>
            </a:pPr>
            <a:r>
              <a:rPr lang="en-GB" sz="2000" dirty="0"/>
              <a:t>The demographic pattern for uptake of smoking cessation is skewed towards the White British population, which is broadly consistent with the ethnicity breakdown of smokers in the borough (based on GP ‘EMIS’ data).</a:t>
            </a:r>
          </a:p>
          <a:p>
            <a:endParaRPr lang="en-GB" sz="2000" dirty="0"/>
          </a:p>
          <a:p>
            <a:pPr marL="342900" indent="-342900">
              <a:buFont typeface="Arial" panose="020B0604020202020204" pitchFamily="34" charset="0"/>
              <a:buChar char="•"/>
            </a:pPr>
            <a:r>
              <a:rPr lang="en-GB" sz="2000" dirty="0"/>
              <a:t>Uptake is equitable among male and female groups, but quit rates are slightly higher for men compared to women.</a:t>
            </a:r>
          </a:p>
          <a:p>
            <a:endParaRPr lang="en-GB" sz="2000" dirty="0"/>
          </a:p>
          <a:p>
            <a:pPr marL="342900" indent="-342900">
              <a:buFont typeface="Arial" panose="020B0604020202020204" pitchFamily="34" charset="0"/>
              <a:buChar char="•"/>
            </a:pPr>
            <a:r>
              <a:rPr lang="en-GB" sz="2000" dirty="0"/>
              <a:t>Uptake is skewed towards younger age groups (more so for females), with the highest levels of service uptake seen among 30-39 smokers. </a:t>
            </a:r>
          </a:p>
          <a:p>
            <a:endParaRPr lang="en-GB" sz="2000" dirty="0"/>
          </a:p>
          <a:p>
            <a:endParaRPr lang="en-GB" sz="2000" dirty="0"/>
          </a:p>
        </p:txBody>
      </p:sp>
    </p:spTree>
    <p:extLst>
      <p:ext uri="{BB962C8B-B14F-4D97-AF65-F5344CB8AC3E}">
        <p14:creationId xmlns:p14="http://schemas.microsoft.com/office/powerpoint/2010/main" val="17653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52826" y="531845"/>
            <a:ext cx="9696713" cy="738983"/>
          </a:xfrm>
        </p:spPr>
        <p:txBody>
          <a:bodyPr>
            <a:normAutofit fontScale="90000"/>
          </a:bodyPr>
          <a:lstStyle/>
          <a:p>
            <a:r>
              <a:rPr lang="en-US" sz="2000" dirty="0" smtClean="0">
                <a:latin typeface="Arial"/>
                <a:cs typeface="Arial"/>
              </a:rPr>
              <a:t>Commissioning </a:t>
            </a:r>
            <a:r>
              <a:rPr lang="en-US" sz="2000" dirty="0" smtClean="0">
                <a:latin typeface="Arial"/>
                <a:cs typeface="Arial"/>
              </a:rPr>
              <a:t>Priority 1:</a:t>
            </a:r>
            <a:br>
              <a:rPr lang="en-US" sz="2000" dirty="0" smtClean="0">
                <a:latin typeface="Arial"/>
                <a:cs typeface="Arial"/>
              </a:rPr>
            </a:br>
            <a:r>
              <a:rPr lang="en-US" sz="2000" dirty="0" smtClean="0"/>
              <a:t>Expanding </a:t>
            </a:r>
            <a:r>
              <a:rPr lang="en-US" sz="2000" dirty="0"/>
              <a:t>the CVFS and community capacity for </a:t>
            </a:r>
            <a:r>
              <a:rPr lang="en-US" sz="2000" dirty="0"/>
              <a:t>H</a:t>
            </a:r>
            <a:r>
              <a:rPr lang="en-US" sz="2000" dirty="0" smtClean="0"/>
              <a:t>ealthier Lives </a:t>
            </a:r>
            <a:r>
              <a:rPr lang="en-US" sz="2000" dirty="0"/>
              <a:t>via Categories 3 and </a:t>
            </a:r>
            <a:r>
              <a:rPr lang="en-US" sz="2000" dirty="0" smtClean="0"/>
              <a:t>4</a:t>
            </a:r>
            <a:endParaRPr lang="en-US" sz="2000" dirty="0">
              <a:latin typeface="Arial"/>
              <a:cs typeface="Arial"/>
            </a:endParaRPr>
          </a:p>
        </p:txBody>
      </p:sp>
      <p:sp>
        <p:nvSpPr>
          <p:cNvPr id="6" name="TextBox 5"/>
          <p:cNvSpPr txBox="1"/>
          <p:nvPr/>
        </p:nvSpPr>
        <p:spPr>
          <a:xfrm>
            <a:off x="252826" y="1509990"/>
            <a:ext cx="11587646" cy="3970318"/>
          </a:xfrm>
          <a:prstGeom prst="rect">
            <a:avLst/>
          </a:prstGeom>
          <a:noFill/>
        </p:spPr>
        <p:txBody>
          <a:bodyPr wrap="square" rtlCol="0">
            <a:spAutoFit/>
          </a:bodyPr>
          <a:lstStyle/>
          <a:p>
            <a:pPr marL="285750" indent="-285750">
              <a:buFont typeface="Arial" panose="020B0604020202020204" pitchFamily="34" charset="0"/>
              <a:buChar char="•"/>
              <a:tabLst>
                <a:tab pos="457200" algn="l"/>
              </a:tabLst>
            </a:pPr>
            <a:r>
              <a:rPr lang="en-GB" dirty="0"/>
              <a:t>Categories 3 and 4 of the Healthier Lives DPV are the channels that the Council will use to implement its "no one size fits all" approach to commissioning services in this area.</a:t>
            </a:r>
          </a:p>
          <a:p>
            <a:pPr>
              <a:tabLst>
                <a:tab pos="457200" algn="l"/>
              </a:tabLst>
            </a:pPr>
            <a:endParaRPr lang="en-GB" dirty="0"/>
          </a:p>
          <a:p>
            <a:pPr marL="285750" indent="-285750">
              <a:buFont typeface="Arial" panose="020B0604020202020204" pitchFamily="34" charset="0"/>
              <a:buChar char="•"/>
              <a:tabLst>
                <a:tab pos="457200" algn="l"/>
              </a:tabLst>
            </a:pPr>
            <a:r>
              <a:rPr lang="en-GB" dirty="0"/>
              <a:t>Interested providers are encouraged to </a:t>
            </a:r>
            <a:r>
              <a:rPr lang="en-GB" dirty="0">
                <a:hlinkClick r:id="rId2"/>
              </a:rPr>
              <a:t>register for the Healthier Lives DPV now</a:t>
            </a:r>
            <a:r>
              <a:rPr lang="en-GB" dirty="0" smtClean="0"/>
              <a:t>.</a:t>
            </a:r>
          </a:p>
          <a:p>
            <a:pPr marL="285750" indent="-285750">
              <a:buFont typeface="Arial" panose="020B0604020202020204" pitchFamily="34" charset="0"/>
              <a:buChar char="•"/>
              <a:tabLst>
                <a:tab pos="457200" algn="l"/>
              </a:tabLst>
            </a:pPr>
            <a:endParaRPr lang="en-GB" dirty="0"/>
          </a:p>
          <a:p>
            <a:pPr marL="742950" lvl="1" indent="-285750">
              <a:buFont typeface="Calibri"/>
              <a:buChar char="-"/>
              <a:tabLst>
                <a:tab pos="457200" algn="l"/>
              </a:tabLst>
            </a:pPr>
            <a:r>
              <a:rPr lang="en-GB" b="1" dirty="0"/>
              <a:t>Category 3:</a:t>
            </a:r>
            <a:r>
              <a:rPr lang="en-GB" dirty="0"/>
              <a:t> Primarily aimed at local CVFS organisations that would like to be commissioned for future services designed in collaboration with residents</a:t>
            </a:r>
            <a:r>
              <a:rPr lang="en-GB" dirty="0" smtClean="0"/>
              <a:t>.  When </a:t>
            </a:r>
            <a:r>
              <a:rPr lang="en-GB" dirty="0" smtClean="0">
                <a:hlinkClick r:id="rId3"/>
              </a:rPr>
              <a:t>registering on Newham’s ‘Fusion’ system</a:t>
            </a:r>
            <a:r>
              <a:rPr lang="en-GB" dirty="0" smtClean="0"/>
              <a:t>, </a:t>
            </a:r>
            <a:r>
              <a:rPr lang="en-GB" dirty="0"/>
              <a:t>p</a:t>
            </a:r>
            <a:r>
              <a:rPr lang="en-GB" dirty="0" smtClean="0"/>
              <a:t>lease search for: </a:t>
            </a:r>
            <a:r>
              <a:rPr lang="en-GB" i="1" dirty="0" smtClean="0"/>
              <a:t>Cat </a:t>
            </a:r>
            <a:r>
              <a:rPr lang="en-GB" i="1" dirty="0"/>
              <a:t>3 </a:t>
            </a:r>
            <a:r>
              <a:rPr lang="en-GB" i="1" dirty="0" smtClean="0"/>
              <a:t>ITTN385</a:t>
            </a:r>
            <a:r>
              <a:rPr lang="en-GB" dirty="0" smtClean="0"/>
              <a:t>.</a:t>
            </a:r>
            <a:endParaRPr lang="en-GB" dirty="0"/>
          </a:p>
          <a:p>
            <a:pPr marL="742950" lvl="1" indent="-285750">
              <a:buFont typeface="Calibri"/>
              <a:buChar char="-"/>
              <a:tabLst>
                <a:tab pos="457200" algn="l"/>
              </a:tabLst>
            </a:pPr>
            <a:r>
              <a:rPr lang="en-GB" b="1" dirty="0"/>
              <a:t>Category 4:</a:t>
            </a:r>
            <a:r>
              <a:rPr lang="en-GB" dirty="0"/>
              <a:t> This category is for small, independent providers of health or wellbeing services that are already working in Newham. If you're already helping Newham residents to eat well, move more, lose weight or generally feel better then we would like you to </a:t>
            </a:r>
            <a:r>
              <a:rPr lang="en-GB" dirty="0">
                <a:hlinkClick r:id="rId2"/>
              </a:rPr>
              <a:t>register for this Category</a:t>
            </a:r>
            <a:r>
              <a:rPr lang="en-GB" dirty="0"/>
              <a:t>. </a:t>
            </a:r>
            <a:r>
              <a:rPr lang="en-GB" dirty="0" smtClean="0"/>
              <a:t>When registering, please search for</a:t>
            </a:r>
            <a:r>
              <a:rPr lang="en-GB" dirty="0"/>
              <a:t>: </a:t>
            </a:r>
            <a:r>
              <a:rPr lang="en-GB" i="1" dirty="0"/>
              <a:t>Cat 4 </a:t>
            </a:r>
            <a:r>
              <a:rPr lang="en-GB" i="1" dirty="0" smtClean="0"/>
              <a:t>ITTN386.</a:t>
            </a:r>
            <a:endParaRPr lang="en-GB" i="1" dirty="0">
              <a:highlight>
                <a:srgbClr val="FFFF00"/>
              </a:highlight>
            </a:endParaRPr>
          </a:p>
          <a:p>
            <a:pPr marL="285750" indent="-285750">
              <a:buFont typeface="Arial" panose="020B0604020202020204" pitchFamily="34" charset="0"/>
              <a:buChar char="•"/>
              <a:tabLst>
                <a:tab pos="457200" algn="l"/>
              </a:tabLst>
            </a:pPr>
            <a:endParaRPr lang="en-GB" dirty="0"/>
          </a:p>
          <a:p>
            <a:pPr marL="285750" indent="-285750">
              <a:buFont typeface="Arial" panose="020B0604020202020204" pitchFamily="34" charset="0"/>
              <a:buChar char="•"/>
              <a:tabLst>
                <a:tab pos="457200" algn="l"/>
              </a:tabLst>
            </a:pPr>
            <a:r>
              <a:rPr lang="en-GB" dirty="0"/>
              <a:t>We will work with residents (informed by evidence and local data) to identify priority areas and target groups, co-developing and testing programmes of work on a localised basis. If it works, we will aim to do more of it. </a:t>
            </a:r>
          </a:p>
        </p:txBody>
      </p:sp>
    </p:spTree>
    <p:extLst>
      <p:ext uri="{BB962C8B-B14F-4D97-AF65-F5344CB8AC3E}">
        <p14:creationId xmlns:p14="http://schemas.microsoft.com/office/powerpoint/2010/main" val="126026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589645-64D2-421F-10EE-3CA0C38D98F9}"/>
              </a:ext>
            </a:extLst>
          </p:cNvPr>
          <p:cNvSpPr>
            <a:spLocks noGrp="1"/>
          </p:cNvSpPr>
          <p:nvPr>
            <p:ph type="title"/>
          </p:nvPr>
        </p:nvSpPr>
        <p:spPr>
          <a:xfrm>
            <a:off x="367893" y="346876"/>
            <a:ext cx="11598820" cy="763500"/>
          </a:xfrm>
        </p:spPr>
        <p:txBody>
          <a:bodyPr>
            <a:noAutofit/>
          </a:bodyPr>
          <a:lstStyle/>
          <a:p>
            <a:r>
              <a:rPr lang="en-US" sz="2000" b="1" dirty="0" smtClean="0">
                <a:solidFill>
                  <a:srgbClr val="006B6F"/>
                </a:solidFill>
                <a:latin typeface="+mn-lt"/>
              </a:rPr>
              <a:t>Commissioning Priority 1:</a:t>
            </a:r>
            <a:br>
              <a:rPr lang="en-US" sz="2000" b="1" dirty="0" smtClean="0">
                <a:solidFill>
                  <a:srgbClr val="006B6F"/>
                </a:solidFill>
                <a:latin typeface="+mn-lt"/>
              </a:rPr>
            </a:br>
            <a:r>
              <a:rPr lang="en-US" sz="2000" b="1" dirty="0" smtClean="0">
                <a:solidFill>
                  <a:srgbClr val="006B6F"/>
                </a:solidFill>
                <a:latin typeface="+mn-lt"/>
              </a:rPr>
              <a:t/>
            </a:r>
            <a:br>
              <a:rPr lang="en-US" sz="2000" b="1" dirty="0" smtClean="0">
                <a:solidFill>
                  <a:srgbClr val="006B6F"/>
                </a:solidFill>
                <a:latin typeface="+mn-lt"/>
              </a:rPr>
            </a:br>
            <a:r>
              <a:rPr lang="en-US" sz="2000" b="1" dirty="0">
                <a:solidFill>
                  <a:srgbClr val="006B6F"/>
                </a:solidFill>
                <a:latin typeface="+mn-lt"/>
              </a:rPr>
              <a:t>Expanding the CVFS and community capacity for healthier lives via Categories 3 and 4 </a:t>
            </a:r>
          </a:p>
        </p:txBody>
      </p:sp>
      <p:sp>
        <p:nvSpPr>
          <p:cNvPr id="6" name="Rectangle 5"/>
          <p:cNvSpPr/>
          <p:nvPr/>
        </p:nvSpPr>
        <p:spPr>
          <a:xfrm>
            <a:off x="367893" y="1604100"/>
            <a:ext cx="11058132" cy="3970318"/>
          </a:xfrm>
          <a:prstGeom prst="rect">
            <a:avLst/>
          </a:prstGeom>
        </p:spPr>
        <p:txBody>
          <a:bodyPr wrap="square">
            <a:spAutoFit/>
          </a:bodyPr>
          <a:lstStyle/>
          <a:p>
            <a:pPr>
              <a:spcAft>
                <a:spcPts val="0"/>
              </a:spcAft>
            </a:pPr>
            <a:r>
              <a:rPr lang="en-GB" b="1" dirty="0">
                <a:solidFill>
                  <a:srgbClr val="008080"/>
                </a:solidFill>
                <a:ea typeface="Calibri" panose="020F0502020204030204" pitchFamily="34" charset="0"/>
              </a:rPr>
              <a:t>What we delivered/achieved in the last 12 months (Jan-Dec 24</a:t>
            </a:r>
            <a:r>
              <a:rPr lang="en-GB" b="1" dirty="0" smtClean="0">
                <a:solidFill>
                  <a:srgbClr val="008080"/>
                </a:solidFill>
                <a:ea typeface="Calibri" panose="020F0502020204030204" pitchFamily="34" charset="0"/>
              </a:rPr>
              <a:t>):</a:t>
            </a:r>
          </a:p>
          <a:p>
            <a:pPr>
              <a:spcAft>
                <a:spcPts val="0"/>
              </a:spcAft>
            </a:pPr>
            <a:endParaRPr lang="en-GB" dirty="0">
              <a:ea typeface="Calibri" panose="020F0502020204030204" pitchFamily="34" charset="0"/>
            </a:endParaRPr>
          </a:p>
          <a:p>
            <a:pPr marL="285750" indent="-285750">
              <a:buFontTx/>
              <a:buChar char="-"/>
            </a:pPr>
            <a:r>
              <a:rPr lang="en-GB" dirty="0" smtClean="0">
                <a:solidFill>
                  <a:srgbClr val="000000"/>
                </a:solidFill>
                <a:ea typeface="Calibri" panose="020F0502020204030204" pitchFamily="34" charset="0"/>
                <a:cs typeface="Times New Roman" panose="02020603050405020304" pitchFamily="18" charset="0"/>
              </a:rPr>
              <a:t>Engaged </a:t>
            </a:r>
            <a:r>
              <a:rPr lang="en-GB" dirty="0">
                <a:solidFill>
                  <a:srgbClr val="000000"/>
                </a:solidFill>
                <a:ea typeface="Calibri" panose="020F0502020204030204" pitchFamily="34" charset="0"/>
                <a:cs typeface="Times New Roman" panose="02020603050405020304" pitchFamily="18" charset="0"/>
              </a:rPr>
              <a:t>with VCFS at various events in the </a:t>
            </a:r>
            <a:r>
              <a:rPr lang="en-GB" dirty="0" smtClean="0">
                <a:solidFill>
                  <a:srgbClr val="000000"/>
                </a:solidFill>
                <a:ea typeface="Calibri" panose="020F0502020204030204" pitchFamily="34" charset="0"/>
                <a:cs typeface="Times New Roman" panose="02020603050405020304" pitchFamily="18" charset="0"/>
              </a:rPr>
              <a:t>community</a:t>
            </a:r>
          </a:p>
          <a:p>
            <a:pPr marL="285750" indent="-285750">
              <a:buFontTx/>
              <a:buChar char="-"/>
            </a:pPr>
            <a:r>
              <a:rPr lang="en-GB" dirty="0" smtClean="0">
                <a:solidFill>
                  <a:srgbClr val="000000"/>
                </a:solidFill>
                <a:ea typeface="Calibri" panose="020F0502020204030204" pitchFamily="34" charset="0"/>
                <a:cs typeface="Times New Roman" panose="02020603050405020304" pitchFamily="18" charset="0"/>
              </a:rPr>
              <a:t>Sent invitations to Healthier Lives DPV admission to all providers engaged in the community </a:t>
            </a:r>
          </a:p>
          <a:p>
            <a:pPr marL="285750" indent="-285750">
              <a:buFontTx/>
              <a:buChar char="-"/>
            </a:pPr>
            <a:r>
              <a:rPr lang="en-GB" dirty="0" smtClean="0">
                <a:solidFill>
                  <a:srgbClr val="000000"/>
                </a:solidFill>
                <a:ea typeface="Calibri" panose="020F0502020204030204" pitchFamily="34" charset="0"/>
                <a:cs typeface="Times New Roman" panose="02020603050405020304" pitchFamily="18" charset="0"/>
              </a:rPr>
              <a:t>Admitted new providers on the Healthier Lives DPV in Round 5 </a:t>
            </a:r>
          </a:p>
          <a:p>
            <a:pPr marL="285750" lvl="0" indent="-285750">
              <a:spcAft>
                <a:spcPts val="0"/>
              </a:spcAft>
              <a:buFontTx/>
              <a:buChar char="-"/>
            </a:pPr>
            <a:r>
              <a:rPr lang="en-GB" dirty="0" smtClean="0">
                <a:solidFill>
                  <a:srgbClr val="000000"/>
                </a:solidFill>
                <a:ea typeface="Calibri" panose="020F0502020204030204" pitchFamily="34" charset="0"/>
                <a:cs typeface="Times New Roman" panose="02020603050405020304" pitchFamily="18" charset="0"/>
              </a:rPr>
              <a:t>Published the ‘Infant Feeding’ tender under Healthier Lives Category 3 and awarded winning provider</a:t>
            </a:r>
          </a:p>
          <a:p>
            <a:pPr marL="285750" lvl="0" indent="-285750">
              <a:spcAft>
                <a:spcPts val="0"/>
              </a:spcAft>
              <a:buFontTx/>
              <a:buChar char="-"/>
            </a:pPr>
            <a:r>
              <a:rPr lang="en-GB" dirty="0" smtClean="0">
                <a:solidFill>
                  <a:srgbClr val="000000"/>
                </a:solidFill>
                <a:ea typeface="Calibri" panose="020F0502020204030204" pitchFamily="34" charset="0"/>
                <a:cs typeface="Times New Roman" panose="02020603050405020304" pitchFamily="18" charset="0"/>
              </a:rPr>
              <a:t>Carried our a Pilot with community providers to trail out Category 4 (See Slide 11)</a:t>
            </a:r>
            <a:endParaRPr lang="en-GB" dirty="0">
              <a:ea typeface="Calibri" panose="020F0502020204030204" pitchFamily="34" charset="0"/>
            </a:endParaRPr>
          </a:p>
          <a:p>
            <a:pPr>
              <a:spcAft>
                <a:spcPts val="0"/>
              </a:spcAft>
            </a:pPr>
            <a:r>
              <a:rPr lang="en-GB" dirty="0">
                <a:ea typeface="Calibri" panose="020F0502020204030204" pitchFamily="34" charset="0"/>
              </a:rPr>
              <a:t> </a:t>
            </a:r>
          </a:p>
          <a:p>
            <a:pPr>
              <a:spcAft>
                <a:spcPts val="0"/>
              </a:spcAft>
            </a:pPr>
            <a:r>
              <a:rPr lang="en-GB" b="1" dirty="0">
                <a:solidFill>
                  <a:srgbClr val="008080"/>
                </a:solidFill>
                <a:ea typeface="Calibri" panose="020F0502020204030204" pitchFamily="34" charset="0"/>
              </a:rPr>
              <a:t>What we plan to deliver in the next 12 months</a:t>
            </a:r>
            <a:r>
              <a:rPr lang="en-GB" b="1" dirty="0" smtClean="0">
                <a:solidFill>
                  <a:srgbClr val="008080"/>
                </a:solidFill>
                <a:ea typeface="Calibri" panose="020F0502020204030204" pitchFamily="34" charset="0"/>
              </a:rPr>
              <a:t>:</a:t>
            </a:r>
            <a:endParaRPr lang="en-GB" b="1" dirty="0">
              <a:solidFill>
                <a:srgbClr val="008080"/>
              </a:solidFill>
              <a:ea typeface="Calibri" panose="020F0502020204030204" pitchFamily="34" charset="0"/>
            </a:endParaRPr>
          </a:p>
          <a:p>
            <a:pPr>
              <a:spcAft>
                <a:spcPts val="0"/>
              </a:spcAft>
            </a:pPr>
            <a:endParaRPr lang="en-GB" b="1" dirty="0" smtClean="0">
              <a:solidFill>
                <a:srgbClr val="008080"/>
              </a:solidFill>
              <a:ea typeface="Calibri" panose="020F0502020204030204" pitchFamily="34" charset="0"/>
            </a:endParaRPr>
          </a:p>
          <a:p>
            <a:pPr marL="285750" indent="-285750">
              <a:spcAft>
                <a:spcPts val="0"/>
              </a:spcAft>
              <a:buFontTx/>
              <a:buChar char="-"/>
            </a:pPr>
            <a:r>
              <a:rPr lang="en-GB" dirty="0" smtClean="0">
                <a:ea typeface="Calibri" panose="020F0502020204030204" pitchFamily="34" charset="0"/>
              </a:rPr>
              <a:t>Admit more providers (from CVFS) on the Healthier Lives DPV </a:t>
            </a:r>
          </a:p>
          <a:p>
            <a:pPr marL="285750" indent="-285750">
              <a:spcAft>
                <a:spcPts val="0"/>
              </a:spcAft>
              <a:buFontTx/>
              <a:buChar char="-"/>
            </a:pPr>
            <a:r>
              <a:rPr lang="en-GB" dirty="0" smtClean="0">
                <a:ea typeface="Calibri" panose="020F0502020204030204" pitchFamily="34" charset="0"/>
              </a:rPr>
              <a:t>Publish the ‘Fruit and Veg on prescription’ tender under Healthier Lives Category 3</a:t>
            </a:r>
          </a:p>
          <a:p>
            <a:pPr marL="285750" indent="-285750">
              <a:buFontTx/>
              <a:buChar char="-"/>
            </a:pPr>
            <a:r>
              <a:rPr lang="en-GB" dirty="0">
                <a:ea typeface="Calibri" panose="020F0502020204030204" pitchFamily="34" charset="0"/>
              </a:rPr>
              <a:t>Commission other projects for health and well-being </a:t>
            </a:r>
            <a:r>
              <a:rPr lang="en-GB" dirty="0" smtClean="0">
                <a:ea typeface="Calibri" panose="020F0502020204030204" pitchFamily="34" charset="0"/>
              </a:rPr>
              <a:t>under Category 3 following engagement and consultations </a:t>
            </a:r>
          </a:p>
          <a:p>
            <a:pPr marL="285750" indent="-285750">
              <a:spcAft>
                <a:spcPts val="0"/>
              </a:spcAft>
              <a:buFontTx/>
              <a:buChar char="-"/>
            </a:pPr>
            <a:r>
              <a:rPr lang="en-GB" dirty="0" smtClean="0">
                <a:ea typeface="Calibri" panose="020F0502020204030204" pitchFamily="34" charset="0"/>
              </a:rPr>
              <a:t>Scale up Category 4 Pilot on the Heathier Lives DPV is successful following Feedback and Outcomes </a:t>
            </a:r>
            <a:r>
              <a:rPr lang="en-GB" dirty="0" smtClean="0">
                <a:ea typeface="Calibri" panose="020F0502020204030204" pitchFamily="34" charset="0"/>
              </a:rPr>
              <a:t>Evaluation</a:t>
            </a:r>
            <a:endParaRPr lang="en-GB" dirty="0" smtClean="0">
              <a:ea typeface="Calibri" panose="020F0502020204030204" pitchFamily="34" charset="0"/>
            </a:endParaRPr>
          </a:p>
        </p:txBody>
      </p:sp>
    </p:spTree>
    <p:extLst>
      <p:ext uri="{BB962C8B-B14F-4D97-AF65-F5344CB8AC3E}">
        <p14:creationId xmlns:p14="http://schemas.microsoft.com/office/powerpoint/2010/main" val="341962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a:xfrm>
            <a:off x="243916" y="479556"/>
            <a:ext cx="9802715" cy="763500"/>
          </a:xfrm>
        </p:spPr>
        <p:txBody>
          <a:bodyPr vert="horz" lIns="91440" tIns="45720" rIns="91440" bIns="45720" rtlCol="0" anchor="b">
            <a:normAutofit/>
          </a:bodyPr>
          <a:lstStyle/>
          <a:p>
            <a:pPr>
              <a:lnSpc>
                <a:spcPct val="90000"/>
              </a:lnSpc>
              <a:spcBef>
                <a:spcPct val="0"/>
              </a:spcBef>
            </a:pPr>
            <a:r>
              <a:rPr lang="en-US" sz="2000" b="1" dirty="0">
                <a:solidFill>
                  <a:srgbClr val="006B6F"/>
                </a:solidFill>
                <a:ea typeface="+mj-ea"/>
              </a:rPr>
              <a:t>Commissioning </a:t>
            </a:r>
            <a:r>
              <a:rPr lang="en-US" sz="2000" b="1" dirty="0" smtClean="0">
                <a:solidFill>
                  <a:srgbClr val="006B6F"/>
                </a:solidFill>
                <a:ea typeface="+mj-ea"/>
              </a:rPr>
              <a:t>Priority 2: Weight </a:t>
            </a:r>
            <a:r>
              <a:rPr lang="en-US" sz="2000" b="1" dirty="0">
                <a:solidFill>
                  <a:srgbClr val="006B6F"/>
                </a:solidFill>
                <a:ea typeface="+mj-ea"/>
              </a:rPr>
              <a:t>and </a:t>
            </a:r>
            <a:r>
              <a:rPr lang="en-US" sz="2000" b="1" dirty="0" smtClean="0">
                <a:solidFill>
                  <a:srgbClr val="006B6F"/>
                </a:solidFill>
                <a:ea typeface="+mj-ea"/>
              </a:rPr>
              <a:t>movement</a:t>
            </a:r>
            <a:endParaRPr lang="en-US" sz="2000" b="1" dirty="0">
              <a:solidFill>
                <a:srgbClr val="006B6F"/>
              </a:solidFill>
              <a:ea typeface="+mj-ea"/>
            </a:endParaRPr>
          </a:p>
        </p:txBody>
      </p:sp>
      <p:sp>
        <p:nvSpPr>
          <p:cNvPr id="5" name="TextBox 4"/>
          <p:cNvSpPr txBox="1"/>
          <p:nvPr/>
        </p:nvSpPr>
        <p:spPr>
          <a:xfrm>
            <a:off x="3536988" y="1721809"/>
            <a:ext cx="5118024"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1835700" y="1600200"/>
            <a:ext cx="7932188"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p:txBody>
      </p:sp>
      <p:sp>
        <p:nvSpPr>
          <p:cNvPr id="6" name="Rectangle 5"/>
          <p:cNvSpPr/>
          <p:nvPr/>
        </p:nvSpPr>
        <p:spPr>
          <a:xfrm>
            <a:off x="175365" y="1303860"/>
            <a:ext cx="11511418" cy="4093428"/>
          </a:xfrm>
          <a:prstGeom prst="rect">
            <a:avLst/>
          </a:prstGeom>
        </p:spPr>
        <p:txBody>
          <a:bodyPr wrap="square" lIns="91440" tIns="45720" rIns="91440" bIns="45720" anchor="t">
            <a:spAutoFit/>
          </a:bodyPr>
          <a:lstStyle/>
          <a:p>
            <a:pPr>
              <a:tabLst>
                <a:tab pos="457200" algn="l"/>
              </a:tabLst>
            </a:pPr>
            <a:endParaRPr lang="en-GB" sz="2000" dirty="0"/>
          </a:p>
          <a:p>
            <a:pPr marL="285750" indent="-285750">
              <a:buFont typeface="Arial" panose="020B0604020202020204" pitchFamily="34" charset="0"/>
              <a:buChar char="•"/>
              <a:tabLst>
                <a:tab pos="457200" algn="l"/>
              </a:tabLst>
            </a:pPr>
            <a:r>
              <a:rPr lang="en-GB" sz="2000" dirty="0"/>
              <a:t>Data from existing services has indicated some areas of improvement and the Council is interested in hearing from the market for solutions:</a:t>
            </a:r>
            <a:endParaRPr lang="en-US" sz="2000" dirty="0"/>
          </a:p>
          <a:p>
            <a:pPr marL="285750" indent="-285750">
              <a:buFont typeface="Arial" panose="020B0604020202020204" pitchFamily="34" charset="0"/>
              <a:buChar char="•"/>
              <a:tabLst>
                <a:tab pos="457200" algn="l"/>
              </a:tabLst>
            </a:pPr>
            <a:endParaRPr lang="en-GB" sz="2000" dirty="0"/>
          </a:p>
          <a:p>
            <a:pPr marL="742950" lvl="1" indent="-285750">
              <a:buFont typeface="Courier New" panose="02070309020205020404" pitchFamily="49" charset="0"/>
              <a:buChar char="o"/>
              <a:tabLst>
                <a:tab pos="457200" algn="l"/>
              </a:tabLst>
            </a:pPr>
            <a:r>
              <a:rPr lang="en-GB" sz="2000" dirty="0"/>
              <a:t>Improving uptake and completion of weight and movement programmes for men, especially men of colour.</a:t>
            </a:r>
            <a:endParaRPr lang="en-US" sz="2000" dirty="0"/>
          </a:p>
          <a:p>
            <a:pPr marL="742950" lvl="1" indent="-285750">
              <a:buFont typeface="Courier New" panose="02070309020205020404" pitchFamily="49" charset="0"/>
              <a:buChar char="o"/>
              <a:tabLst>
                <a:tab pos="457200" algn="l"/>
              </a:tabLst>
            </a:pPr>
            <a:endParaRPr lang="en-GB" sz="2000" dirty="0"/>
          </a:p>
          <a:p>
            <a:pPr marL="742950" lvl="1" indent="-285750">
              <a:buFont typeface="Courier New" panose="02070309020205020404" pitchFamily="49" charset="0"/>
              <a:buChar char="o"/>
              <a:tabLst>
                <a:tab pos="457200" algn="l"/>
              </a:tabLst>
            </a:pPr>
            <a:r>
              <a:rPr lang="en-GB" sz="2000" dirty="0"/>
              <a:t>Improving uptake and completion of weight and movement programmes for women with a history of gestational diabetes (GDM).</a:t>
            </a:r>
            <a:endParaRPr lang="en-US" sz="2000" dirty="0"/>
          </a:p>
          <a:p>
            <a:pPr marL="742950" lvl="1" indent="-285750">
              <a:buFont typeface="Courier New" panose="02070309020205020404" pitchFamily="49" charset="0"/>
              <a:buChar char="o"/>
              <a:tabLst>
                <a:tab pos="457200" algn="l"/>
              </a:tabLst>
            </a:pPr>
            <a:endParaRPr lang="en-GB" sz="2000" dirty="0"/>
          </a:p>
          <a:p>
            <a:pPr marL="742950" lvl="1" indent="-285750">
              <a:buFont typeface="Courier New" panose="02070309020205020404" pitchFamily="49" charset="0"/>
              <a:buChar char="o"/>
              <a:tabLst>
                <a:tab pos="457200" algn="l"/>
              </a:tabLst>
            </a:pPr>
            <a:r>
              <a:rPr lang="en-GB" sz="2000" dirty="0"/>
              <a:t>Improving uptake and completion of weight and movement programmes among adults and children with learning disabilities.</a:t>
            </a:r>
          </a:p>
          <a:p>
            <a:pPr algn="ctr">
              <a:tabLst>
                <a:tab pos="457200" algn="l"/>
              </a:tabLst>
            </a:pPr>
            <a:endParaRPr lang="en-GB" sz="2000" dirty="0"/>
          </a:p>
        </p:txBody>
      </p:sp>
    </p:spTree>
    <p:extLst>
      <p:ext uri="{BB962C8B-B14F-4D97-AF65-F5344CB8AC3E}">
        <p14:creationId xmlns:p14="http://schemas.microsoft.com/office/powerpoint/2010/main" val="162835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161" y="1310633"/>
            <a:ext cx="11480526" cy="4524315"/>
          </a:xfrm>
          <a:prstGeom prst="rect">
            <a:avLst/>
          </a:prstGeom>
        </p:spPr>
        <p:txBody>
          <a:bodyPr wrap="square">
            <a:spAutoFit/>
          </a:bodyPr>
          <a:lstStyle/>
          <a:p>
            <a:pPr>
              <a:spcAft>
                <a:spcPts val="0"/>
              </a:spcAft>
            </a:pPr>
            <a:r>
              <a:rPr lang="en-GB" b="1" dirty="0">
                <a:solidFill>
                  <a:srgbClr val="008080"/>
                </a:solidFill>
                <a:ea typeface="Calibri" panose="020F0502020204030204" pitchFamily="34" charset="0"/>
              </a:rPr>
              <a:t>What we delivered/achieved in the last 12 months (Jan-Dec 24</a:t>
            </a:r>
            <a:r>
              <a:rPr lang="en-GB" b="1" dirty="0" smtClean="0">
                <a:solidFill>
                  <a:srgbClr val="008080"/>
                </a:solidFill>
                <a:ea typeface="Calibri" panose="020F0502020204030204" pitchFamily="34" charset="0"/>
              </a:rPr>
              <a:t>):</a:t>
            </a:r>
          </a:p>
          <a:p>
            <a:pPr>
              <a:spcAft>
                <a:spcPts val="0"/>
              </a:spcAft>
            </a:pPr>
            <a:endParaRPr lang="en-GB" dirty="0">
              <a:ea typeface="Calibri" panose="020F0502020204030204" pitchFamily="34" charset="0"/>
            </a:endParaRPr>
          </a:p>
          <a:p>
            <a:pPr marL="285750" lvl="0" indent="-285750">
              <a:spcAft>
                <a:spcPts val="0"/>
              </a:spcAft>
              <a:buFontTx/>
              <a:buChar char="-"/>
            </a:pPr>
            <a:r>
              <a:rPr lang="en-GB" dirty="0">
                <a:solidFill>
                  <a:srgbClr val="000000"/>
                </a:solidFill>
                <a:ea typeface="Calibri" panose="020F0502020204030204" pitchFamily="34" charset="0"/>
                <a:cs typeface="Times New Roman" panose="02020603050405020304" pitchFamily="18" charset="0"/>
              </a:rPr>
              <a:t>D</a:t>
            </a:r>
            <a:r>
              <a:rPr lang="en-GB" dirty="0" smtClean="0">
                <a:solidFill>
                  <a:srgbClr val="000000"/>
                </a:solidFill>
                <a:ea typeface="Calibri" panose="020F0502020204030204" pitchFamily="34" charset="0"/>
                <a:cs typeface="Times New Roman" panose="02020603050405020304" pitchFamily="18" charset="0"/>
              </a:rPr>
              <a:t>eveloped four more </a:t>
            </a:r>
            <a:r>
              <a:rPr lang="en-GB" dirty="0">
                <a:solidFill>
                  <a:srgbClr val="000000"/>
                </a:solidFill>
                <a:ea typeface="Calibri" panose="020F0502020204030204" pitchFamily="34" charset="0"/>
                <a:cs typeface="Times New Roman" panose="02020603050405020304" pitchFamily="18" charset="0"/>
              </a:rPr>
              <a:t>cultural </a:t>
            </a:r>
            <a:r>
              <a:rPr lang="en-GB" dirty="0" smtClean="0">
                <a:solidFill>
                  <a:srgbClr val="000000"/>
                </a:solidFill>
                <a:ea typeface="Calibri" panose="020F0502020204030204" pitchFamily="34" charset="0"/>
                <a:cs typeface="Times New Roman" panose="02020603050405020304" pitchFamily="18" charset="0"/>
              </a:rPr>
              <a:t>menus in addition to the already existing ones (weight management)</a:t>
            </a:r>
          </a:p>
          <a:p>
            <a:pPr marL="285750" lvl="0" indent="-285750">
              <a:spcAft>
                <a:spcPts val="0"/>
              </a:spcAft>
              <a:buFontTx/>
              <a:buChar char="-"/>
            </a:pPr>
            <a:r>
              <a:rPr lang="en-GB" dirty="0" smtClean="0">
                <a:solidFill>
                  <a:srgbClr val="000000"/>
                </a:solidFill>
                <a:ea typeface="Calibri" panose="020F0502020204030204" pitchFamily="34" charset="0"/>
                <a:cs typeface="Times New Roman" panose="02020603050405020304" pitchFamily="18" charset="0"/>
              </a:rPr>
              <a:t>Translated materials in </a:t>
            </a:r>
            <a:r>
              <a:rPr lang="en-GB" dirty="0" smtClean="0">
                <a:solidFill>
                  <a:srgbClr val="000000"/>
                </a:solidFill>
                <a:ea typeface="Calibri" panose="020F0502020204030204" pitchFamily="34" charset="0"/>
                <a:cs typeface="Times New Roman" panose="02020603050405020304" pitchFamily="18" charset="0"/>
              </a:rPr>
              <a:t>five </a:t>
            </a:r>
            <a:r>
              <a:rPr lang="en-GB" dirty="0" smtClean="0">
                <a:solidFill>
                  <a:srgbClr val="000000"/>
                </a:solidFill>
                <a:ea typeface="Calibri" panose="020F0502020204030204" pitchFamily="34" charset="0"/>
                <a:cs typeface="Times New Roman" panose="02020603050405020304" pitchFamily="18" charset="0"/>
              </a:rPr>
              <a:t>different languages (weight management)</a:t>
            </a:r>
          </a:p>
          <a:p>
            <a:pPr marL="285750" lvl="0" indent="-285750">
              <a:spcAft>
                <a:spcPts val="0"/>
              </a:spcAft>
              <a:buFontTx/>
              <a:buChar char="-"/>
            </a:pPr>
            <a:r>
              <a:rPr lang="en-GB" dirty="0" smtClean="0">
                <a:solidFill>
                  <a:srgbClr val="000000"/>
                </a:solidFill>
                <a:ea typeface="Calibri" panose="020F0502020204030204" pitchFamily="34" charset="0"/>
                <a:cs typeface="Times New Roman" panose="02020603050405020304" pitchFamily="18" charset="0"/>
              </a:rPr>
              <a:t>Increased the champions network to more than 19 VCFS organisations (cooking classes) including one-off taster sessions </a:t>
            </a:r>
          </a:p>
          <a:p>
            <a:pPr marL="285750" lvl="0" indent="-285750">
              <a:spcAft>
                <a:spcPts val="0"/>
              </a:spcAft>
              <a:buFontTx/>
              <a:buChar char="-"/>
            </a:pPr>
            <a:r>
              <a:rPr lang="en-GB" dirty="0" smtClean="0">
                <a:solidFill>
                  <a:srgbClr val="000000"/>
                </a:solidFill>
                <a:ea typeface="Calibri" panose="020F0502020204030204" pitchFamily="34" charset="0"/>
                <a:cs typeface="Times New Roman" panose="02020603050405020304" pitchFamily="18" charset="0"/>
              </a:rPr>
              <a:t>Delivered sessions in more than 12 primary</a:t>
            </a:r>
            <a:r>
              <a:rPr lang="en-GB" dirty="0">
                <a:solidFill>
                  <a:srgbClr val="000000"/>
                </a:solidFill>
                <a:ea typeface="Calibri" panose="020F0502020204030204" pitchFamily="34" charset="0"/>
                <a:cs typeface="Times New Roman" panose="02020603050405020304" pitchFamily="18" charset="0"/>
              </a:rPr>
              <a:t> </a:t>
            </a:r>
            <a:r>
              <a:rPr lang="en-GB" dirty="0" smtClean="0">
                <a:solidFill>
                  <a:srgbClr val="000000"/>
                </a:solidFill>
                <a:ea typeface="Calibri" panose="020F0502020204030204" pitchFamily="34" charset="0"/>
                <a:cs typeface="Times New Roman" panose="02020603050405020304" pitchFamily="18" charset="0"/>
              </a:rPr>
              <a:t>&amp; secondary schools and youth centres (cooking classes)</a:t>
            </a:r>
          </a:p>
          <a:p>
            <a:pPr marL="285750" lvl="0" indent="-285750">
              <a:spcAft>
                <a:spcPts val="0"/>
              </a:spcAft>
              <a:buFontTx/>
              <a:buChar char="-"/>
            </a:pPr>
            <a:endParaRPr lang="en-GB" dirty="0">
              <a:ea typeface="Calibri" panose="020F0502020204030204" pitchFamily="34" charset="0"/>
            </a:endParaRPr>
          </a:p>
          <a:p>
            <a:pPr>
              <a:spcAft>
                <a:spcPts val="0"/>
              </a:spcAft>
            </a:pPr>
            <a:r>
              <a:rPr lang="en-GB" b="1" dirty="0">
                <a:solidFill>
                  <a:srgbClr val="008080"/>
                </a:solidFill>
                <a:ea typeface="Calibri" panose="020F0502020204030204" pitchFamily="34" charset="0"/>
              </a:rPr>
              <a:t>What we plan to deliver in the next 12 months</a:t>
            </a:r>
            <a:r>
              <a:rPr lang="en-GB" b="1" dirty="0" smtClean="0">
                <a:solidFill>
                  <a:srgbClr val="008080"/>
                </a:solidFill>
                <a:ea typeface="Calibri" panose="020F0502020204030204" pitchFamily="34" charset="0"/>
              </a:rPr>
              <a:t>:</a:t>
            </a:r>
            <a:endParaRPr lang="en-GB" b="1" dirty="0">
              <a:solidFill>
                <a:srgbClr val="008080"/>
              </a:solidFill>
              <a:ea typeface="Calibri" panose="020F0502020204030204" pitchFamily="34" charset="0"/>
            </a:endParaRPr>
          </a:p>
          <a:p>
            <a:pPr>
              <a:spcAft>
                <a:spcPts val="0"/>
              </a:spcAft>
            </a:pPr>
            <a:endParaRPr lang="en-GB" b="1" dirty="0" smtClean="0">
              <a:solidFill>
                <a:srgbClr val="008080"/>
              </a:solidFill>
              <a:ea typeface="Calibri" panose="020F0502020204030204" pitchFamily="34" charset="0"/>
            </a:endParaRPr>
          </a:p>
          <a:p>
            <a:pPr marL="285750" indent="-285750">
              <a:spcAft>
                <a:spcPts val="0"/>
              </a:spcAft>
              <a:buFontTx/>
              <a:buChar char="-"/>
            </a:pPr>
            <a:r>
              <a:rPr lang="en-GB" dirty="0" smtClean="0">
                <a:ea typeface="Calibri" panose="020F0502020204030204" pitchFamily="34" charset="0"/>
              </a:rPr>
              <a:t>Redesign the weight and movement landscape to </a:t>
            </a:r>
            <a:r>
              <a:rPr lang="en-GB" dirty="0" smtClean="0">
                <a:ea typeface="Calibri" panose="020F0502020204030204" pitchFamily="34" charset="0"/>
              </a:rPr>
              <a:t>better meet </a:t>
            </a:r>
            <a:r>
              <a:rPr lang="en-GB" dirty="0" smtClean="0">
                <a:ea typeface="Calibri" panose="020F0502020204030204" pitchFamily="34" charset="0"/>
              </a:rPr>
              <a:t>the needs of Newham </a:t>
            </a:r>
            <a:r>
              <a:rPr lang="en-GB" dirty="0" smtClean="0">
                <a:ea typeface="Calibri" panose="020F0502020204030204" pitchFamily="34" charset="0"/>
              </a:rPr>
              <a:t>residents.</a:t>
            </a:r>
          </a:p>
          <a:p>
            <a:pPr marL="285750" indent="-285750">
              <a:spcAft>
                <a:spcPts val="0"/>
              </a:spcAft>
              <a:buFontTx/>
              <a:buChar char="-"/>
            </a:pPr>
            <a:r>
              <a:rPr lang="en-GB" dirty="0" smtClean="0">
                <a:ea typeface="Calibri" panose="020F0502020204030204" pitchFamily="34" charset="0"/>
              </a:rPr>
              <a:t>Introduce </a:t>
            </a:r>
            <a:r>
              <a:rPr lang="en-GB" dirty="0" smtClean="0">
                <a:ea typeface="Calibri" panose="020F0502020204030204" pitchFamily="34" charset="0"/>
              </a:rPr>
              <a:t>new mothers with/ at risk of gestational diabetes as a priority group for cooking </a:t>
            </a:r>
            <a:r>
              <a:rPr lang="en-GB" dirty="0" smtClean="0">
                <a:ea typeface="Calibri" panose="020F0502020204030204" pitchFamily="34" charset="0"/>
              </a:rPr>
              <a:t>classes. </a:t>
            </a:r>
            <a:endParaRPr lang="en-GB" dirty="0" smtClean="0">
              <a:ea typeface="Calibri" panose="020F0502020204030204" pitchFamily="34" charset="0"/>
            </a:endParaRPr>
          </a:p>
          <a:p>
            <a:pPr marL="285750" indent="-285750">
              <a:spcAft>
                <a:spcPts val="0"/>
              </a:spcAft>
              <a:buFontTx/>
              <a:buChar char="-"/>
            </a:pPr>
            <a:r>
              <a:rPr lang="en-GB" dirty="0" smtClean="0">
                <a:ea typeface="Calibri" panose="020F0502020204030204" pitchFamily="34" charset="0"/>
              </a:rPr>
              <a:t>Tailor existing services to include residents with learning disabilities and autism and explore new opportunities for </a:t>
            </a:r>
            <a:r>
              <a:rPr lang="en-GB" dirty="0" smtClean="0">
                <a:ea typeface="Calibri" panose="020F0502020204030204" pitchFamily="34" charset="0"/>
              </a:rPr>
              <a:t>them.</a:t>
            </a:r>
            <a:endParaRPr lang="en-GB" dirty="0" smtClean="0">
              <a:ea typeface="Calibri" panose="020F0502020204030204" pitchFamily="34" charset="0"/>
            </a:endParaRPr>
          </a:p>
          <a:p>
            <a:pPr marL="285750" indent="-285750">
              <a:spcAft>
                <a:spcPts val="0"/>
              </a:spcAft>
              <a:buFontTx/>
              <a:buChar char="-"/>
            </a:pPr>
            <a:r>
              <a:rPr lang="en-GB" dirty="0" smtClean="0">
                <a:ea typeface="Calibri" panose="020F0502020204030204" pitchFamily="34" charset="0"/>
              </a:rPr>
              <a:t>Increase the provision of </a:t>
            </a:r>
            <a:r>
              <a:rPr lang="en-GB" dirty="0" smtClean="0">
                <a:ea typeface="Calibri" panose="020F0502020204030204" pitchFamily="34" charset="0"/>
              </a:rPr>
              <a:t>bespoke sessions in care </a:t>
            </a:r>
            <a:r>
              <a:rPr lang="en-GB" dirty="0" smtClean="0">
                <a:ea typeface="Calibri" panose="020F0502020204030204" pitchFamily="34" charset="0"/>
              </a:rPr>
              <a:t>homes, supported housing </a:t>
            </a:r>
            <a:r>
              <a:rPr lang="en-GB" dirty="0" smtClean="0">
                <a:ea typeface="Calibri" panose="020F0502020204030204" pitchFamily="34" charset="0"/>
              </a:rPr>
              <a:t>and homelessness </a:t>
            </a:r>
            <a:r>
              <a:rPr lang="en-GB" dirty="0" smtClean="0">
                <a:ea typeface="Calibri" panose="020F0502020204030204" pitchFamily="34" charset="0"/>
              </a:rPr>
              <a:t>centres.  </a:t>
            </a:r>
            <a:endParaRPr lang="en-GB" dirty="0" smtClean="0">
              <a:ea typeface="Calibri" panose="020F0502020204030204" pitchFamily="34" charset="0"/>
            </a:endParaRPr>
          </a:p>
          <a:p>
            <a:pPr marL="285750" indent="-285750">
              <a:spcAft>
                <a:spcPts val="0"/>
              </a:spcAft>
              <a:buFontTx/>
              <a:buChar char="-"/>
            </a:pPr>
            <a:endParaRPr lang="en-GB" b="1" dirty="0" smtClean="0">
              <a:solidFill>
                <a:srgbClr val="008080"/>
              </a:solidFill>
              <a:ea typeface="Calibri" panose="020F0502020204030204" pitchFamily="34" charset="0"/>
            </a:endParaRPr>
          </a:p>
        </p:txBody>
      </p:sp>
      <p:sp>
        <p:nvSpPr>
          <p:cNvPr id="4" name="Title 1">
            <a:extLst>
              <a:ext uri="{FF2B5EF4-FFF2-40B4-BE49-F238E27FC236}">
                <a16:creationId xmlns:a16="http://schemas.microsoft.com/office/drawing/2014/main" id="{52C13EE5-19A3-4246-932A-32C163CBC7E8}"/>
              </a:ext>
            </a:extLst>
          </p:cNvPr>
          <p:cNvSpPr txBox="1">
            <a:spLocks/>
          </p:cNvSpPr>
          <p:nvPr/>
        </p:nvSpPr>
        <p:spPr>
          <a:xfrm>
            <a:off x="252516" y="316970"/>
            <a:ext cx="9802715" cy="763500"/>
          </a:xfrm>
          <a:prstGeom prst="rect">
            <a:avLst/>
          </a:prstGeom>
          <a:noFill/>
          <a:ln>
            <a:noFill/>
          </a:ln>
        </p:spPr>
        <p:txBody>
          <a:bodyPr spcFirstLastPara="1" vert="horz" wrap="square" lIns="91440" tIns="45720" rIns="91440" bIns="45720" rtlCol="0" anchor="b" anchorCtr="0">
            <a:normAutofit/>
          </a:bodyPr>
          <a:lstStyle>
            <a:lvl1pPr marL="0" marR="0" lvl="0" indent="0" algn="l" defTabSz="914400" rtl="0" eaLnBrk="1" latinLnBrk="0" hangingPunct="1">
              <a:lnSpc>
                <a:spcPct val="100000"/>
              </a:lnSpc>
              <a:spcBef>
                <a:spcPts val="0"/>
              </a:spcBef>
              <a:spcAft>
                <a:spcPts val="0"/>
              </a:spcAft>
              <a:buClr>
                <a:schemeClr val="dk1"/>
              </a:buClr>
              <a:buSzPts val="2800"/>
              <a:buFont typeface="Arial"/>
              <a:buNone/>
              <a:defRPr sz="2800" b="0" i="0" u="none" strike="noStrike" kern="1200"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pPr>
              <a:lnSpc>
                <a:spcPct val="90000"/>
              </a:lnSpc>
              <a:spcBef>
                <a:spcPct val="0"/>
              </a:spcBef>
            </a:pPr>
            <a:r>
              <a:rPr lang="en-US" sz="2000" b="1" dirty="0" smtClean="0">
                <a:solidFill>
                  <a:srgbClr val="006B6F"/>
                </a:solidFill>
                <a:latin typeface="+mn-lt"/>
                <a:ea typeface="+mj-ea"/>
              </a:rPr>
              <a:t>Commissioning Priority 2: Weight and movement</a:t>
            </a:r>
            <a:endParaRPr lang="en-US" sz="2000" b="1" dirty="0">
              <a:solidFill>
                <a:srgbClr val="006B6F"/>
              </a:solidFill>
              <a:latin typeface="+mn-lt"/>
              <a:ea typeface="+mj-ea"/>
            </a:endParaRPr>
          </a:p>
        </p:txBody>
      </p:sp>
    </p:spTree>
    <p:extLst>
      <p:ext uri="{BB962C8B-B14F-4D97-AF65-F5344CB8AC3E}">
        <p14:creationId xmlns:p14="http://schemas.microsoft.com/office/powerpoint/2010/main" val="119939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3EE5-19A3-4246-932A-32C163CBC7E8}"/>
              </a:ext>
            </a:extLst>
          </p:cNvPr>
          <p:cNvSpPr>
            <a:spLocks noGrp="1"/>
          </p:cNvSpPr>
          <p:nvPr>
            <p:ph type="title"/>
          </p:nvPr>
        </p:nvSpPr>
        <p:spPr>
          <a:xfrm>
            <a:off x="325677" y="414459"/>
            <a:ext cx="9658078" cy="464158"/>
          </a:xfrm>
        </p:spPr>
        <p:txBody>
          <a:bodyPr>
            <a:noAutofit/>
          </a:bodyPr>
          <a:lstStyle/>
          <a:p>
            <a:r>
              <a:rPr lang="en-US" sz="2000" b="1" dirty="0">
                <a:solidFill>
                  <a:srgbClr val="006B6F"/>
                </a:solidFill>
                <a:ea typeface="+mj-ea"/>
              </a:rPr>
              <a:t>Commissioning</a:t>
            </a:r>
            <a:r>
              <a:rPr lang="en-US" sz="2000" b="1" dirty="0"/>
              <a:t> </a:t>
            </a:r>
            <a:r>
              <a:rPr lang="en-US" sz="2000" b="1" dirty="0">
                <a:solidFill>
                  <a:srgbClr val="006B6F"/>
                </a:solidFill>
                <a:ea typeface="+mj-ea"/>
              </a:rPr>
              <a:t>P</a:t>
            </a:r>
            <a:r>
              <a:rPr lang="en-US" sz="2000" b="1" dirty="0" smtClean="0">
                <a:solidFill>
                  <a:srgbClr val="006B6F"/>
                </a:solidFill>
                <a:ea typeface="+mj-ea"/>
              </a:rPr>
              <a:t>riority 3:</a:t>
            </a:r>
            <a:r>
              <a:rPr lang="en-US" sz="2000" b="1" dirty="0">
                <a:solidFill>
                  <a:srgbClr val="006B6F"/>
                </a:solidFill>
                <a:ea typeface="+mj-ea"/>
              </a:rPr>
              <a:t> </a:t>
            </a:r>
            <a:r>
              <a:rPr lang="en-US" sz="2000" b="1" dirty="0" smtClean="0">
                <a:solidFill>
                  <a:srgbClr val="006B6F"/>
                </a:solidFill>
                <a:ea typeface="+mj-ea"/>
              </a:rPr>
              <a:t/>
            </a:r>
            <a:br>
              <a:rPr lang="en-US" sz="2000" b="1" dirty="0" smtClean="0">
                <a:solidFill>
                  <a:srgbClr val="006B6F"/>
                </a:solidFill>
                <a:ea typeface="+mj-ea"/>
              </a:rPr>
            </a:br>
            <a:r>
              <a:rPr lang="en-US" sz="2000" b="1" dirty="0" smtClean="0">
                <a:solidFill>
                  <a:srgbClr val="006B6F"/>
                </a:solidFill>
                <a:ea typeface="+mj-ea"/>
              </a:rPr>
              <a:t/>
            </a:r>
            <a:br>
              <a:rPr lang="en-US" sz="2000" b="1" dirty="0" smtClean="0">
                <a:solidFill>
                  <a:srgbClr val="006B6F"/>
                </a:solidFill>
                <a:ea typeface="+mj-ea"/>
              </a:rPr>
            </a:br>
            <a:r>
              <a:rPr lang="en-US" sz="2000" b="1" dirty="0" smtClean="0">
                <a:solidFill>
                  <a:srgbClr val="006B6F"/>
                </a:solidFill>
                <a:ea typeface="+mj-ea"/>
              </a:rPr>
              <a:t>Continue </a:t>
            </a:r>
            <a:r>
              <a:rPr lang="en-US" sz="2000" b="1" dirty="0" smtClean="0">
                <a:solidFill>
                  <a:srgbClr val="006B6F"/>
                </a:solidFill>
                <a:ea typeface="+mj-ea"/>
              </a:rPr>
              <a:t>to build on the progress made to date with </a:t>
            </a:r>
            <a:r>
              <a:rPr lang="en-US" sz="2000" b="1" dirty="0">
                <a:solidFill>
                  <a:srgbClr val="006B6F"/>
                </a:solidFill>
                <a:ea typeface="+mj-ea"/>
              </a:rPr>
              <a:t>s</a:t>
            </a:r>
            <a:r>
              <a:rPr lang="en-US" sz="2000" b="1" dirty="0" smtClean="0">
                <a:solidFill>
                  <a:srgbClr val="006B6F"/>
                </a:solidFill>
                <a:ea typeface="+mj-ea"/>
              </a:rPr>
              <a:t>moking cessation initiatives</a:t>
            </a:r>
            <a:endParaRPr lang="en-US" sz="2000" b="1" dirty="0"/>
          </a:p>
        </p:txBody>
      </p:sp>
      <p:sp>
        <p:nvSpPr>
          <p:cNvPr id="5" name="TextBox 4"/>
          <p:cNvSpPr txBox="1"/>
          <p:nvPr/>
        </p:nvSpPr>
        <p:spPr>
          <a:xfrm>
            <a:off x="3536988" y="1721809"/>
            <a:ext cx="5118024"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1835700" y="1600200"/>
            <a:ext cx="7932188"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p:txBody>
      </p:sp>
      <p:sp>
        <p:nvSpPr>
          <p:cNvPr id="6" name="Rectangle 5"/>
          <p:cNvSpPr/>
          <p:nvPr/>
        </p:nvSpPr>
        <p:spPr>
          <a:xfrm>
            <a:off x="325677" y="1951139"/>
            <a:ext cx="11473841" cy="3293209"/>
          </a:xfrm>
          <a:prstGeom prst="rect">
            <a:avLst/>
          </a:prstGeom>
        </p:spPr>
        <p:txBody>
          <a:bodyPr wrap="square" lIns="91440" tIns="45720" rIns="91440" bIns="45720" anchor="t">
            <a:spAutoFit/>
          </a:bodyPr>
          <a:lstStyle/>
          <a:p>
            <a:pPr>
              <a:tabLst>
                <a:tab pos="457200" algn="l"/>
              </a:tabLst>
            </a:pPr>
            <a:endParaRPr lang="en-GB" sz="1600" dirty="0"/>
          </a:p>
          <a:p>
            <a:pPr marL="285750" indent="-285750">
              <a:buFont typeface="Arial" panose="020B0604020202020204" pitchFamily="34" charset="0"/>
              <a:buChar char="•"/>
              <a:tabLst>
                <a:tab pos="457200" algn="l"/>
              </a:tabLst>
            </a:pPr>
            <a:r>
              <a:rPr lang="en-GB" sz="2000" dirty="0"/>
              <a:t>Data from existing services has indicated some areas of improvement and the Council is interested in hearing from the market for solutions:</a:t>
            </a:r>
            <a:endParaRPr lang="en-US" sz="2000" dirty="0"/>
          </a:p>
          <a:p>
            <a:pPr marL="285750" indent="-285750">
              <a:buFont typeface="Arial" panose="020B0604020202020204" pitchFamily="34" charset="0"/>
              <a:buChar char="•"/>
              <a:tabLst>
                <a:tab pos="457200" algn="l"/>
              </a:tabLst>
            </a:pPr>
            <a:endParaRPr lang="en-GB" sz="2000" dirty="0"/>
          </a:p>
          <a:p>
            <a:pPr marL="285750" indent="-285750">
              <a:buFont typeface="Arial" panose="020B0604020202020204" pitchFamily="34" charset="0"/>
              <a:buChar char="•"/>
              <a:tabLst>
                <a:tab pos="457200" algn="l"/>
              </a:tabLst>
            </a:pPr>
            <a:r>
              <a:rPr lang="en-GB" sz="2000" dirty="0"/>
              <a:t>Improving uptake of smoking cessation programmes among high </a:t>
            </a:r>
            <a:r>
              <a:rPr lang="en-GB" sz="2000" dirty="0" smtClean="0"/>
              <a:t>prevalence</a:t>
            </a:r>
            <a:r>
              <a:rPr lang="en-GB" sz="2000" dirty="0"/>
              <a:t> groups including: routine and manual workers; residents of eastern European origin; mental health service </a:t>
            </a:r>
            <a:r>
              <a:rPr lang="en-GB" sz="2000" dirty="0" smtClean="0"/>
              <a:t>users, residents in receipt of Adult Social Care </a:t>
            </a:r>
            <a:r>
              <a:rPr lang="en-GB" sz="2000" dirty="0"/>
              <a:t>and residents with substance misuse issues.</a:t>
            </a:r>
            <a:endParaRPr lang="en-US" sz="2000" dirty="0"/>
          </a:p>
          <a:p>
            <a:pPr marL="285750" indent="-285750">
              <a:buFont typeface="Arial" panose="020B0604020202020204" pitchFamily="34" charset="0"/>
              <a:buChar char="•"/>
              <a:tabLst>
                <a:tab pos="457200" algn="l"/>
              </a:tabLst>
            </a:pPr>
            <a:endParaRPr lang="en-GB" sz="2000" dirty="0"/>
          </a:p>
          <a:p>
            <a:pPr marL="285750" indent="-285750">
              <a:buFont typeface="Arial" panose="020B0604020202020204" pitchFamily="34" charset="0"/>
              <a:buChar char="•"/>
              <a:tabLst>
                <a:tab pos="457200" algn="l"/>
              </a:tabLst>
            </a:pPr>
            <a:r>
              <a:rPr lang="en-GB" sz="2000" dirty="0"/>
              <a:t>Increasing the number of CO validated 4-week and 12-week quits.</a:t>
            </a:r>
            <a:endParaRPr lang="en-US" sz="2000" dirty="0"/>
          </a:p>
          <a:p>
            <a:pPr algn="ctr">
              <a:tabLst>
                <a:tab pos="457200" algn="l"/>
              </a:tabLst>
            </a:pPr>
            <a:endParaRPr lang="en-GB" sz="1600" dirty="0"/>
          </a:p>
          <a:p>
            <a:pPr>
              <a:tabLst>
                <a:tab pos="457200" algn="l"/>
              </a:tabLst>
            </a:pPr>
            <a:endParaRPr lang="en-GB" sz="1600" dirty="0"/>
          </a:p>
        </p:txBody>
      </p:sp>
    </p:spTree>
    <p:extLst>
      <p:ext uri="{BB962C8B-B14F-4D97-AF65-F5344CB8AC3E}">
        <p14:creationId xmlns:p14="http://schemas.microsoft.com/office/powerpoint/2010/main" val="77145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C13EE5-19A3-4246-932A-32C163CBC7E8}"/>
              </a:ext>
            </a:extLst>
          </p:cNvPr>
          <p:cNvSpPr>
            <a:spLocks noGrp="1"/>
          </p:cNvSpPr>
          <p:nvPr>
            <p:ph type="title"/>
          </p:nvPr>
        </p:nvSpPr>
        <p:spPr>
          <a:xfrm>
            <a:off x="227754" y="400634"/>
            <a:ext cx="9156525" cy="763500"/>
          </a:xfrm>
        </p:spPr>
        <p:txBody>
          <a:bodyPr>
            <a:noAutofit/>
          </a:bodyPr>
          <a:lstStyle/>
          <a:p>
            <a:r>
              <a:rPr lang="en-US" sz="2000" b="1" dirty="0">
                <a:solidFill>
                  <a:srgbClr val="006B6F"/>
                </a:solidFill>
                <a:latin typeface="+mn-lt"/>
                <a:ea typeface="+mj-ea"/>
              </a:rPr>
              <a:t>Commissioning</a:t>
            </a:r>
            <a:r>
              <a:rPr lang="en-US" sz="2000" b="1" dirty="0">
                <a:latin typeface="+mn-lt"/>
              </a:rPr>
              <a:t> </a:t>
            </a:r>
            <a:r>
              <a:rPr lang="en-US" sz="2000" b="1" dirty="0">
                <a:solidFill>
                  <a:srgbClr val="006B6F"/>
                </a:solidFill>
                <a:latin typeface="+mn-lt"/>
                <a:ea typeface="+mj-ea"/>
              </a:rPr>
              <a:t>P</a:t>
            </a:r>
            <a:r>
              <a:rPr lang="en-US" sz="2000" b="1" dirty="0" smtClean="0">
                <a:solidFill>
                  <a:srgbClr val="006B6F"/>
                </a:solidFill>
                <a:latin typeface="+mn-lt"/>
                <a:ea typeface="+mj-ea"/>
              </a:rPr>
              <a:t>riority 3:</a:t>
            </a:r>
            <a:r>
              <a:rPr lang="en-US" sz="2000" b="1" dirty="0">
                <a:solidFill>
                  <a:srgbClr val="006B6F"/>
                </a:solidFill>
                <a:latin typeface="+mn-lt"/>
                <a:ea typeface="+mj-ea"/>
              </a:rPr>
              <a:t> </a:t>
            </a:r>
            <a:r>
              <a:rPr lang="en-US" sz="2000" b="1" dirty="0" smtClean="0">
                <a:solidFill>
                  <a:srgbClr val="006B6F"/>
                </a:solidFill>
                <a:latin typeface="+mn-lt"/>
                <a:ea typeface="+mj-ea"/>
              </a:rPr>
              <a:t>Smoking </a:t>
            </a:r>
            <a:r>
              <a:rPr lang="en-US" sz="2000" b="1" dirty="0" smtClean="0">
                <a:solidFill>
                  <a:srgbClr val="006B6F"/>
                </a:solidFill>
                <a:latin typeface="+mn-lt"/>
                <a:ea typeface="+mj-ea"/>
              </a:rPr>
              <a:t>cessation</a:t>
            </a:r>
            <a:endParaRPr lang="en-US" sz="2000" b="1" dirty="0">
              <a:latin typeface="+mn-lt"/>
            </a:endParaRPr>
          </a:p>
        </p:txBody>
      </p:sp>
      <p:sp>
        <p:nvSpPr>
          <p:cNvPr id="4" name="Rectangle 3"/>
          <p:cNvSpPr/>
          <p:nvPr/>
        </p:nvSpPr>
        <p:spPr>
          <a:xfrm>
            <a:off x="302399" y="930869"/>
            <a:ext cx="11108860" cy="5693866"/>
          </a:xfrm>
          <a:prstGeom prst="rect">
            <a:avLst/>
          </a:prstGeom>
        </p:spPr>
        <p:txBody>
          <a:bodyPr wrap="square">
            <a:spAutoFit/>
          </a:bodyPr>
          <a:lstStyle/>
          <a:p>
            <a:pPr>
              <a:spcAft>
                <a:spcPts val="0"/>
              </a:spcAft>
            </a:pPr>
            <a:r>
              <a:rPr lang="en-GB" sz="1400" b="1" dirty="0">
                <a:solidFill>
                  <a:srgbClr val="008080"/>
                </a:solidFill>
                <a:ea typeface="Calibri" panose="020F0502020204030204" pitchFamily="34" charset="0"/>
              </a:rPr>
              <a:t>What we delivered/achieved in the last 12 months (Jan-Dec 24</a:t>
            </a:r>
            <a:r>
              <a:rPr lang="en-GB" sz="1400" b="1" dirty="0" smtClean="0">
                <a:solidFill>
                  <a:srgbClr val="008080"/>
                </a:solidFill>
                <a:ea typeface="Calibri" panose="020F0502020204030204" pitchFamily="34" charset="0"/>
              </a:rPr>
              <a:t>):</a:t>
            </a:r>
          </a:p>
          <a:p>
            <a:pPr>
              <a:spcAft>
                <a:spcPts val="0"/>
              </a:spcAft>
            </a:pPr>
            <a:endParaRPr lang="en-GB" sz="1400" dirty="0">
              <a:ea typeface="Calibri" panose="020F0502020204030204" pitchFamily="34" charset="0"/>
            </a:endParaRP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Provided additional </a:t>
            </a:r>
            <a:r>
              <a:rPr lang="en-GB" sz="1400" dirty="0">
                <a:solidFill>
                  <a:srgbClr val="000000"/>
                </a:solidFill>
                <a:ea typeface="Calibri" panose="020F0502020204030204" pitchFamily="34" charset="0"/>
                <a:cs typeface="Times New Roman" panose="02020603050405020304" pitchFamily="18" charset="0"/>
              </a:rPr>
              <a:t>support to smokers from the following groups: Eastern European residents, south- Asian communities, routine and manual workers, substance misuse patients, Older People (ASC</a:t>
            </a:r>
            <a:r>
              <a:rPr lang="en-GB" sz="1400" dirty="0" smtClean="0">
                <a:solidFill>
                  <a:srgbClr val="000000"/>
                </a:solidFill>
                <a:ea typeface="Calibri" panose="020F0502020204030204" pitchFamily="34" charset="0"/>
                <a:cs typeface="Times New Roman" panose="02020603050405020304" pitchFamily="18" charset="0"/>
              </a:rPr>
              <a:t>), </a:t>
            </a:r>
            <a:r>
              <a:rPr lang="en-GB" sz="1400" dirty="0">
                <a:solidFill>
                  <a:srgbClr val="000000"/>
                </a:solidFill>
                <a:ea typeface="Calibri" panose="020F0502020204030204" pitchFamily="34" charset="0"/>
                <a:cs typeface="Times New Roman" panose="02020603050405020304" pitchFamily="18" charset="0"/>
              </a:rPr>
              <a:t>homeless people and residents suffering from long-term or mental health </a:t>
            </a:r>
            <a:r>
              <a:rPr lang="en-GB" sz="1400" dirty="0" smtClean="0">
                <a:solidFill>
                  <a:srgbClr val="000000"/>
                </a:solidFill>
                <a:ea typeface="Calibri" panose="020F0502020204030204" pitchFamily="34" charset="0"/>
                <a:cs typeface="Times New Roman" panose="02020603050405020304" pitchFamily="18" charset="0"/>
              </a:rPr>
              <a:t>conditions by activating Optional Additional work-packages and contract </a:t>
            </a:r>
            <a:r>
              <a:rPr lang="en-GB" sz="1400" dirty="0">
                <a:solidFill>
                  <a:srgbClr val="000000"/>
                </a:solidFill>
                <a:ea typeface="Calibri" panose="020F0502020204030204" pitchFamily="34" charset="0"/>
                <a:cs typeface="Times New Roman" panose="02020603050405020304" pitchFamily="18" charset="0"/>
              </a:rPr>
              <a:t>variation. </a:t>
            </a:r>
            <a:endParaRPr lang="en-GB" sz="1400" dirty="0" smtClean="0">
              <a:solidFill>
                <a:srgbClr val="000000"/>
              </a:solidFill>
              <a:ea typeface="Calibri" panose="020F0502020204030204" pitchFamily="34" charset="0"/>
              <a:cs typeface="Times New Roman" panose="02020603050405020304" pitchFamily="18" charset="0"/>
            </a:endParaRP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Community </a:t>
            </a:r>
            <a:r>
              <a:rPr lang="en-GB" sz="1400" dirty="0">
                <a:solidFill>
                  <a:srgbClr val="000000"/>
                </a:solidFill>
                <a:ea typeface="Calibri" panose="020F0502020204030204" pitchFamily="34" charset="0"/>
                <a:cs typeface="Times New Roman" panose="02020603050405020304" pitchFamily="18" charset="0"/>
              </a:rPr>
              <a:t>neighbourhood approach delivering fortnightly drop-in clinics achieving the equity objective delivering specialist stop smoking support at CGL </a:t>
            </a:r>
            <a:r>
              <a:rPr lang="en-GB" sz="1400" dirty="0" smtClean="0">
                <a:solidFill>
                  <a:srgbClr val="000000"/>
                </a:solidFill>
                <a:ea typeface="Calibri" panose="020F0502020204030204" pitchFamily="34" charset="0"/>
                <a:cs typeface="Times New Roman" panose="02020603050405020304" pitchFamily="18" charset="0"/>
              </a:rPr>
              <a:t>clinics.</a:t>
            </a: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Strengthened </a:t>
            </a:r>
            <a:r>
              <a:rPr lang="en-GB" sz="1400" dirty="0">
                <a:solidFill>
                  <a:srgbClr val="000000"/>
                </a:solidFill>
                <a:ea typeface="Calibri" panose="020F0502020204030204" pitchFamily="34" charset="0"/>
                <a:cs typeface="Times New Roman" panose="02020603050405020304" pitchFamily="18" charset="0"/>
              </a:rPr>
              <a:t>pathways with NHS inpatient, maternity and mental health secondary care partners e.g., </a:t>
            </a:r>
            <a:r>
              <a:rPr lang="en-GB" sz="1400" dirty="0" smtClean="0">
                <a:solidFill>
                  <a:srgbClr val="000000"/>
                </a:solidFill>
                <a:ea typeface="Calibri" panose="020F0502020204030204" pitchFamily="34" charset="0"/>
                <a:cs typeface="Times New Roman" panose="02020603050405020304" pitchFamily="18" charset="0"/>
              </a:rPr>
              <a:t>BARTS </a:t>
            </a:r>
            <a:r>
              <a:rPr lang="en-GB" sz="1400" dirty="0">
                <a:solidFill>
                  <a:srgbClr val="000000"/>
                </a:solidFill>
                <a:ea typeface="Calibri" panose="020F0502020204030204" pitchFamily="34" charset="0"/>
                <a:cs typeface="Times New Roman" panose="02020603050405020304" pitchFamily="18" charset="0"/>
              </a:rPr>
              <a:t>and ELFT</a:t>
            </a: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We introduced </a:t>
            </a:r>
            <a:r>
              <a:rPr lang="en-GB" sz="1400" dirty="0">
                <a:solidFill>
                  <a:srgbClr val="000000"/>
                </a:solidFill>
                <a:ea typeface="Calibri" panose="020F0502020204030204" pitchFamily="34" charset="0"/>
                <a:cs typeface="Times New Roman" panose="02020603050405020304" pitchFamily="18" charset="0"/>
              </a:rPr>
              <a:t>of </a:t>
            </a:r>
            <a:r>
              <a:rPr lang="en-GB" sz="1400" dirty="0" smtClean="0">
                <a:solidFill>
                  <a:srgbClr val="000000"/>
                </a:solidFill>
                <a:ea typeface="Calibri" panose="020F0502020204030204" pitchFamily="34" charset="0"/>
                <a:cs typeface="Times New Roman" panose="02020603050405020304" pitchFamily="18" charset="0"/>
              </a:rPr>
              <a:t>Swap </a:t>
            </a:r>
            <a:r>
              <a:rPr lang="en-GB" sz="1400" dirty="0">
                <a:solidFill>
                  <a:srgbClr val="000000"/>
                </a:solidFill>
                <a:ea typeface="Calibri" panose="020F0502020204030204" pitchFamily="34" charset="0"/>
                <a:cs typeface="Times New Roman" panose="02020603050405020304" pitchFamily="18" charset="0"/>
              </a:rPr>
              <a:t>to </a:t>
            </a:r>
            <a:r>
              <a:rPr lang="en-GB" sz="1400" dirty="0" smtClean="0">
                <a:solidFill>
                  <a:srgbClr val="000000"/>
                </a:solidFill>
                <a:ea typeface="Calibri" panose="020F0502020204030204" pitchFamily="34" charset="0"/>
                <a:cs typeface="Times New Roman" panose="02020603050405020304" pitchFamily="18" charset="0"/>
              </a:rPr>
              <a:t>Stop </a:t>
            </a:r>
            <a:r>
              <a:rPr lang="en-GB" sz="1400" dirty="0">
                <a:solidFill>
                  <a:srgbClr val="000000"/>
                </a:solidFill>
                <a:ea typeface="Calibri" panose="020F0502020204030204" pitchFamily="34" charset="0"/>
                <a:cs typeface="Times New Roman" panose="02020603050405020304" pitchFamily="18" charset="0"/>
              </a:rPr>
              <a:t>and 28 day vape </a:t>
            </a:r>
            <a:r>
              <a:rPr lang="en-GB" sz="1400" dirty="0" smtClean="0">
                <a:solidFill>
                  <a:srgbClr val="000000"/>
                </a:solidFill>
                <a:ea typeface="Calibri" panose="020F0502020204030204" pitchFamily="34" charset="0"/>
                <a:cs typeface="Times New Roman" panose="02020603050405020304" pitchFamily="18" charset="0"/>
              </a:rPr>
              <a:t>challenge</a:t>
            </a: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Delivered highest </a:t>
            </a:r>
            <a:r>
              <a:rPr lang="en-GB" sz="1400" dirty="0">
                <a:solidFill>
                  <a:srgbClr val="000000"/>
                </a:solidFill>
                <a:ea typeface="Calibri" panose="020F0502020204030204" pitchFamily="34" charset="0"/>
                <a:cs typeface="Times New Roman" panose="02020603050405020304" pitchFamily="18" charset="0"/>
              </a:rPr>
              <a:t>Stoptober activity to </a:t>
            </a:r>
            <a:r>
              <a:rPr lang="en-GB" sz="1400" dirty="0" smtClean="0">
                <a:solidFill>
                  <a:srgbClr val="000000"/>
                </a:solidFill>
                <a:ea typeface="Calibri" panose="020F0502020204030204" pitchFamily="34" charset="0"/>
                <a:cs typeface="Times New Roman" panose="02020603050405020304" pitchFamily="18" charset="0"/>
              </a:rPr>
              <a:t>date with more than 6 </a:t>
            </a:r>
            <a:r>
              <a:rPr lang="en-GB" sz="1400" dirty="0">
                <a:solidFill>
                  <a:srgbClr val="000000"/>
                </a:solidFill>
                <a:ea typeface="Calibri" panose="020F0502020204030204" pitchFamily="34" charset="0"/>
                <a:cs typeface="Times New Roman" panose="02020603050405020304" pitchFamily="18" charset="0"/>
              </a:rPr>
              <a:t>out-reach events </a:t>
            </a:r>
            <a:r>
              <a:rPr lang="en-GB" sz="1400" dirty="0" smtClean="0">
                <a:solidFill>
                  <a:srgbClr val="000000"/>
                </a:solidFill>
                <a:ea typeface="Calibri" panose="020F0502020204030204" pitchFamily="34" charset="0"/>
                <a:cs typeface="Times New Roman" panose="02020603050405020304" pitchFamily="18" charset="0"/>
              </a:rPr>
              <a:t>for </a:t>
            </a:r>
            <a:r>
              <a:rPr lang="en-GB" sz="1400" dirty="0">
                <a:solidFill>
                  <a:srgbClr val="000000"/>
                </a:solidFill>
                <a:ea typeface="Calibri" panose="020F0502020204030204" pitchFamily="34" charset="0"/>
                <a:cs typeface="Times New Roman" panose="02020603050405020304" pitchFamily="18" charset="0"/>
              </a:rPr>
              <a:t>Stoptober </a:t>
            </a:r>
            <a:r>
              <a:rPr lang="en-GB" sz="1400" dirty="0" smtClean="0">
                <a:solidFill>
                  <a:srgbClr val="000000"/>
                </a:solidFill>
                <a:ea typeface="Calibri" panose="020F0502020204030204" pitchFamily="34" charset="0"/>
                <a:cs typeface="Times New Roman" panose="02020603050405020304" pitchFamily="18" charset="0"/>
              </a:rPr>
              <a:t>targeting the priority groups </a:t>
            </a: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We delivered VBA (Very Brief Advice) training to VCFS including Social </a:t>
            </a:r>
            <a:r>
              <a:rPr lang="en-GB" sz="1400" dirty="0">
                <a:solidFill>
                  <a:srgbClr val="000000"/>
                </a:solidFill>
                <a:ea typeface="Calibri" panose="020F0502020204030204" pitchFamily="34" charset="0"/>
                <a:cs typeface="Times New Roman" panose="02020603050405020304" pitchFamily="18" charset="0"/>
              </a:rPr>
              <a:t>Welfare </a:t>
            </a:r>
            <a:r>
              <a:rPr lang="en-GB" sz="1400" dirty="0" smtClean="0">
                <a:solidFill>
                  <a:srgbClr val="000000"/>
                </a:solidFill>
                <a:ea typeface="Calibri" panose="020F0502020204030204" pitchFamily="34" charset="0"/>
                <a:cs typeface="Times New Roman" panose="02020603050405020304" pitchFamily="18" charset="0"/>
              </a:rPr>
              <a:t>Alliance</a:t>
            </a: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We partnered up with Better Points app to reward smokers for quitting</a:t>
            </a:r>
          </a:p>
          <a:p>
            <a:pPr marL="285750" lvl="0" indent="-285750" algn="just">
              <a:spcAft>
                <a:spcPts val="0"/>
              </a:spcAft>
              <a:buFontTx/>
              <a:buChar char="-"/>
            </a:pPr>
            <a:r>
              <a:rPr lang="en-GB" sz="1400" dirty="0" smtClean="0">
                <a:solidFill>
                  <a:srgbClr val="000000"/>
                </a:solidFill>
                <a:ea typeface="Calibri" panose="020F0502020204030204" pitchFamily="34" charset="0"/>
                <a:cs typeface="Times New Roman" panose="02020603050405020304" pitchFamily="18" charset="0"/>
              </a:rPr>
              <a:t>Launched the </a:t>
            </a:r>
            <a:r>
              <a:rPr lang="en-GB" sz="1400" dirty="0">
                <a:solidFill>
                  <a:srgbClr val="000000"/>
                </a:solidFill>
                <a:ea typeface="Calibri" panose="020F0502020204030204" pitchFamily="34" charset="0"/>
                <a:cs typeface="Times New Roman" panose="02020603050405020304" pitchFamily="18" charset="0"/>
              </a:rPr>
              <a:t>VCFS Strengthening Community Capacity for Supporting Residents to Quit </a:t>
            </a:r>
            <a:r>
              <a:rPr lang="en-GB" sz="1400" dirty="0" smtClean="0">
                <a:solidFill>
                  <a:srgbClr val="000000"/>
                </a:solidFill>
                <a:ea typeface="Calibri" panose="020F0502020204030204" pitchFamily="34" charset="0"/>
                <a:cs typeface="Times New Roman" panose="02020603050405020304" pitchFamily="18" charset="0"/>
              </a:rPr>
              <a:t>Smoking grant (£20,000)</a:t>
            </a:r>
            <a:endParaRPr lang="en-GB" sz="1400" dirty="0">
              <a:solidFill>
                <a:srgbClr val="000000"/>
              </a:solidFill>
              <a:ea typeface="Calibri" panose="020F0502020204030204" pitchFamily="34" charset="0"/>
              <a:cs typeface="Times New Roman" panose="02020603050405020304" pitchFamily="18" charset="0"/>
            </a:endParaRPr>
          </a:p>
          <a:p>
            <a:pPr marL="285750" lvl="0" indent="-285750">
              <a:spcAft>
                <a:spcPts val="0"/>
              </a:spcAft>
              <a:buFontTx/>
              <a:buChar char="-"/>
            </a:pPr>
            <a:endParaRPr lang="en-GB" sz="1400" dirty="0">
              <a:ea typeface="Calibri" panose="020F0502020204030204" pitchFamily="34" charset="0"/>
            </a:endParaRPr>
          </a:p>
          <a:p>
            <a:pPr>
              <a:spcAft>
                <a:spcPts val="0"/>
              </a:spcAft>
            </a:pPr>
            <a:r>
              <a:rPr lang="en-GB" sz="1400" b="1" dirty="0">
                <a:solidFill>
                  <a:srgbClr val="008080"/>
                </a:solidFill>
                <a:ea typeface="Calibri" panose="020F0502020204030204" pitchFamily="34" charset="0"/>
              </a:rPr>
              <a:t>What we plan to deliver in the next 12 months</a:t>
            </a:r>
            <a:r>
              <a:rPr lang="en-GB" sz="1400" b="1" dirty="0" smtClean="0">
                <a:solidFill>
                  <a:srgbClr val="008080"/>
                </a:solidFill>
                <a:ea typeface="Calibri" panose="020F0502020204030204" pitchFamily="34" charset="0"/>
              </a:rPr>
              <a:t>:</a:t>
            </a:r>
            <a:endParaRPr lang="en-GB" sz="1400" b="1" dirty="0">
              <a:solidFill>
                <a:srgbClr val="008080"/>
              </a:solidFill>
              <a:ea typeface="Calibri" panose="020F0502020204030204" pitchFamily="34" charset="0"/>
            </a:endParaRPr>
          </a:p>
          <a:p>
            <a:pPr>
              <a:spcAft>
                <a:spcPts val="0"/>
              </a:spcAft>
            </a:pPr>
            <a:endParaRPr lang="en-GB" sz="1400" b="1" dirty="0" smtClean="0">
              <a:solidFill>
                <a:srgbClr val="008080"/>
              </a:solidFill>
              <a:ea typeface="Calibri" panose="020F0502020204030204" pitchFamily="34" charset="0"/>
            </a:endParaRPr>
          </a:p>
          <a:p>
            <a:pPr marL="285750" indent="-285750">
              <a:spcAft>
                <a:spcPts val="0"/>
              </a:spcAft>
              <a:buFontTx/>
              <a:buChar char="-"/>
            </a:pPr>
            <a:r>
              <a:rPr lang="en-GB" sz="1400" dirty="0" smtClean="0">
                <a:ea typeface="Calibri" panose="020F0502020204030204" pitchFamily="34" charset="0"/>
              </a:rPr>
              <a:t>VBA training for Adult ILSS forum and CYP Social Care </a:t>
            </a:r>
          </a:p>
          <a:p>
            <a:pPr marL="285750" indent="-285750">
              <a:spcAft>
                <a:spcPts val="0"/>
              </a:spcAft>
              <a:buFontTx/>
              <a:buChar char="-"/>
            </a:pPr>
            <a:r>
              <a:rPr lang="en-GB" sz="1400" dirty="0" smtClean="0">
                <a:ea typeface="Calibri" panose="020F0502020204030204" pitchFamily="34" charset="0"/>
              </a:rPr>
              <a:t>‘Tri-borough’ bus campaign for routine and manual workers and Eastern Europeans</a:t>
            </a:r>
          </a:p>
          <a:p>
            <a:pPr marL="285750" indent="-285750">
              <a:spcAft>
                <a:spcPts val="0"/>
              </a:spcAft>
              <a:buFontTx/>
              <a:buChar char="-"/>
            </a:pPr>
            <a:r>
              <a:rPr lang="en-GB" sz="1400" dirty="0" smtClean="0">
                <a:ea typeface="Calibri" panose="020F0502020204030204" pitchFamily="34" charset="0"/>
              </a:rPr>
              <a:t>Joint </a:t>
            </a:r>
            <a:r>
              <a:rPr lang="en-GB" sz="1400" dirty="0">
                <a:ea typeface="Calibri" panose="020F0502020204030204" pitchFamily="34" charset="0"/>
              </a:rPr>
              <a:t>delivery of outreach events at community </a:t>
            </a:r>
            <a:r>
              <a:rPr lang="en-GB" sz="1400" dirty="0" smtClean="0">
                <a:ea typeface="Calibri" panose="020F0502020204030204" pitchFamily="34" charset="0"/>
              </a:rPr>
              <a:t>pharmacies</a:t>
            </a:r>
          </a:p>
          <a:p>
            <a:pPr marL="285750" indent="-285750">
              <a:spcAft>
                <a:spcPts val="0"/>
              </a:spcAft>
              <a:buFontTx/>
              <a:buChar char="-"/>
            </a:pPr>
            <a:r>
              <a:rPr lang="en-GB" sz="1400" dirty="0" smtClean="0">
                <a:ea typeface="Calibri" panose="020F0502020204030204" pitchFamily="34" charset="0"/>
              </a:rPr>
              <a:t>Adapt </a:t>
            </a:r>
            <a:r>
              <a:rPr lang="en-GB" sz="1400" dirty="0">
                <a:ea typeface="Calibri" panose="020F0502020204030204" pitchFamily="34" charset="0"/>
              </a:rPr>
              <a:t>VBA training to include other partners e.g., London Fire Brigade, School Nurses and Health </a:t>
            </a:r>
            <a:r>
              <a:rPr lang="en-GB" sz="1400" dirty="0" smtClean="0">
                <a:ea typeface="Calibri" panose="020F0502020204030204" pitchFamily="34" charset="0"/>
              </a:rPr>
              <a:t>Visitors</a:t>
            </a:r>
          </a:p>
          <a:p>
            <a:pPr marL="285750" indent="-285750">
              <a:spcAft>
                <a:spcPts val="0"/>
              </a:spcAft>
              <a:buFontTx/>
              <a:buChar char="-"/>
            </a:pPr>
            <a:r>
              <a:rPr lang="en-GB" sz="1400" dirty="0">
                <a:ea typeface="Calibri" panose="020F0502020204030204" pitchFamily="34" charset="0"/>
              </a:rPr>
              <a:t>No Smoking Day and Ramadan campaign to provide targeted smokeless tobacco support to South Asian populations</a:t>
            </a:r>
          </a:p>
          <a:p>
            <a:pPr marL="285750" indent="-285750">
              <a:spcAft>
                <a:spcPts val="0"/>
              </a:spcAft>
              <a:buFontTx/>
              <a:buChar char="-"/>
            </a:pPr>
            <a:r>
              <a:rPr lang="en-GB" sz="1400" dirty="0" smtClean="0">
                <a:ea typeface="Calibri" panose="020F0502020204030204" pitchFamily="34" charset="0"/>
              </a:rPr>
              <a:t>Delivery </a:t>
            </a:r>
            <a:r>
              <a:rPr lang="en-GB" sz="1400" dirty="0">
                <a:ea typeface="Calibri" panose="020F0502020204030204" pitchFamily="34" charset="0"/>
              </a:rPr>
              <a:t>of post-natal support into the community as part of the maternity incentive </a:t>
            </a:r>
            <a:r>
              <a:rPr lang="en-GB" sz="1400" dirty="0" smtClean="0">
                <a:ea typeface="Calibri" panose="020F0502020204030204" pitchFamily="34" charset="0"/>
              </a:rPr>
              <a:t>scheme</a:t>
            </a:r>
          </a:p>
          <a:p>
            <a:pPr marL="285750" indent="-285750">
              <a:spcAft>
                <a:spcPts val="0"/>
              </a:spcAft>
              <a:buFontTx/>
              <a:buChar char="-"/>
            </a:pPr>
            <a:r>
              <a:rPr lang="en-GB" sz="1400" dirty="0" smtClean="0">
                <a:ea typeface="Calibri" panose="020F0502020204030204" pitchFamily="34" charset="0"/>
              </a:rPr>
              <a:t>Deliver VBA training and the vape challenge to homelessness centres</a:t>
            </a:r>
          </a:p>
          <a:p>
            <a:pPr marL="285750" indent="-285750">
              <a:spcAft>
                <a:spcPts val="0"/>
              </a:spcAft>
              <a:buFontTx/>
              <a:buChar char="-"/>
            </a:pPr>
            <a:endParaRPr lang="en-GB" sz="1400" dirty="0" smtClean="0">
              <a:ea typeface="Calibri" panose="020F0502020204030204" pitchFamily="34" charset="0"/>
            </a:endParaRPr>
          </a:p>
          <a:p>
            <a:pPr>
              <a:spcAft>
                <a:spcPts val="0"/>
              </a:spcAft>
            </a:pPr>
            <a:endParaRPr lang="en-GB" sz="1400" dirty="0" smtClean="0">
              <a:ea typeface="Calibri" panose="020F0502020204030204" pitchFamily="34" charset="0"/>
            </a:endParaRPr>
          </a:p>
          <a:p>
            <a:pPr marL="285750" indent="-285750">
              <a:spcAft>
                <a:spcPts val="0"/>
              </a:spcAft>
              <a:buFontTx/>
              <a:buChar char="-"/>
            </a:pPr>
            <a:endParaRPr lang="en-GB" sz="1400" b="1" dirty="0" smtClean="0">
              <a:solidFill>
                <a:srgbClr val="008080"/>
              </a:solidFill>
              <a:ea typeface="Calibri" panose="020F0502020204030204" pitchFamily="34" charset="0"/>
            </a:endParaRPr>
          </a:p>
        </p:txBody>
      </p:sp>
    </p:spTree>
    <p:extLst>
      <p:ext uri="{BB962C8B-B14F-4D97-AF65-F5344CB8AC3E}">
        <p14:creationId xmlns:p14="http://schemas.microsoft.com/office/powerpoint/2010/main" val="426339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146675"/>
            <a:ext cx="9456420" cy="1003665"/>
          </a:xfrm>
        </p:spPr>
        <p:txBody>
          <a:bodyPr>
            <a:normAutofit/>
          </a:bodyPr>
          <a:lstStyle/>
          <a:p>
            <a:r>
              <a:rPr lang="en-US" dirty="0" smtClean="0">
                <a:latin typeface="Arial"/>
                <a:cs typeface="Arial"/>
              </a:rPr>
              <a:t>Overview (1)</a:t>
            </a:r>
            <a:endParaRPr lang="en-US" dirty="0">
              <a:latin typeface="Arial"/>
              <a:cs typeface="Arial"/>
            </a:endParaRPr>
          </a:p>
        </p:txBody>
      </p:sp>
      <p:sp>
        <p:nvSpPr>
          <p:cNvPr id="4" name="TextBox 3"/>
          <p:cNvSpPr txBox="1"/>
          <p:nvPr/>
        </p:nvSpPr>
        <p:spPr>
          <a:xfrm>
            <a:off x="309933" y="1403868"/>
            <a:ext cx="11216640" cy="3477875"/>
          </a:xfrm>
          <a:prstGeom prst="rect">
            <a:avLst/>
          </a:prstGeom>
          <a:noFill/>
        </p:spPr>
        <p:txBody>
          <a:bodyPr wrap="square" rtlCol="0">
            <a:spAutoFit/>
          </a:bodyPr>
          <a:lstStyle/>
          <a:p>
            <a:r>
              <a:rPr lang="en-GB" sz="2000" dirty="0"/>
              <a:t>Healthier Lives is the collective term used in Newham for preventative public health services that aim to tackle the growing burden of chronic illness in the borough. Namely: weight management, physical activity and smoking cessation.</a:t>
            </a:r>
          </a:p>
          <a:p>
            <a:endParaRPr lang="en-GB" sz="2000" dirty="0"/>
          </a:p>
          <a:p>
            <a:r>
              <a:rPr lang="en-GB" sz="2000" dirty="0"/>
              <a:t>The ‘50 Steps to a Healthier Newham’ Health &amp; Wellbeing Strategy articulates a number of priorities in this area</a:t>
            </a:r>
          </a:p>
          <a:p>
            <a:pPr marL="342900" indent="-342900">
              <a:buFont typeface="Arial" panose="020B0604020202020204" pitchFamily="34" charset="0"/>
              <a:buChar char="•"/>
            </a:pPr>
            <a:r>
              <a:rPr lang="en-GB" sz="2000" b="1" dirty="0"/>
              <a:t>Priority 4</a:t>
            </a:r>
            <a:r>
              <a:rPr lang="en-GB" sz="2000" dirty="0"/>
              <a:t>: Developing high quality and inclusive services, ensuring equity and reducing variation</a:t>
            </a:r>
          </a:p>
          <a:p>
            <a:pPr marL="342900" indent="-342900">
              <a:buFont typeface="Arial" panose="020B0604020202020204" pitchFamily="34" charset="0"/>
              <a:buChar char="•"/>
            </a:pPr>
            <a:r>
              <a:rPr lang="en-GB" sz="2000" b="1" dirty="0"/>
              <a:t>Priority 8</a:t>
            </a:r>
            <a:r>
              <a:rPr lang="en-GB" sz="2000" dirty="0"/>
              <a:t>: Supporting an active borough</a:t>
            </a:r>
          </a:p>
          <a:p>
            <a:pPr marL="342900" indent="-342900">
              <a:buFont typeface="Arial" panose="020B0604020202020204" pitchFamily="34" charset="0"/>
              <a:buChar char="•"/>
            </a:pPr>
            <a:r>
              <a:rPr lang="en-GB" sz="2000" b="1" dirty="0"/>
              <a:t>Priority 10</a:t>
            </a:r>
            <a:r>
              <a:rPr lang="en-GB" sz="2000" dirty="0"/>
              <a:t>: Working towards a </a:t>
            </a:r>
            <a:r>
              <a:rPr lang="en-GB" sz="2000" dirty="0" err="1"/>
              <a:t>smokefree</a:t>
            </a:r>
            <a:r>
              <a:rPr lang="en-GB" sz="2000" dirty="0"/>
              <a:t> Newham </a:t>
            </a:r>
          </a:p>
          <a:p>
            <a:endParaRPr lang="en-GB" sz="2000" dirty="0"/>
          </a:p>
          <a:p>
            <a:r>
              <a:rPr lang="en-GB" sz="2000" dirty="0"/>
              <a:t>Budget: £1,450,000 per year</a:t>
            </a:r>
          </a:p>
        </p:txBody>
      </p:sp>
    </p:spTree>
    <p:extLst>
      <p:ext uri="{BB962C8B-B14F-4D97-AF65-F5344CB8AC3E}">
        <p14:creationId xmlns:p14="http://schemas.microsoft.com/office/powerpoint/2010/main" val="167024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0"/>
            <a:ext cx="9456420" cy="1003665"/>
          </a:xfrm>
        </p:spPr>
        <p:txBody>
          <a:bodyPr>
            <a:normAutofit/>
          </a:bodyPr>
          <a:lstStyle/>
          <a:p>
            <a:r>
              <a:rPr lang="en-US" dirty="0" smtClean="0">
                <a:latin typeface="Arial"/>
                <a:cs typeface="Arial"/>
              </a:rPr>
              <a:t>Overview (2)</a:t>
            </a:r>
            <a:endParaRPr lang="en-US" dirty="0">
              <a:latin typeface="Arial"/>
              <a:cs typeface="Arial"/>
            </a:endParaRPr>
          </a:p>
        </p:txBody>
      </p:sp>
      <p:sp>
        <p:nvSpPr>
          <p:cNvPr id="3" name="Rectangle 2"/>
          <p:cNvSpPr/>
          <p:nvPr/>
        </p:nvSpPr>
        <p:spPr>
          <a:xfrm>
            <a:off x="222251" y="1148758"/>
            <a:ext cx="11426954" cy="5016758"/>
          </a:xfrm>
          <a:prstGeom prst="rect">
            <a:avLst/>
          </a:prstGeom>
        </p:spPr>
        <p:txBody>
          <a:bodyPr wrap="square">
            <a:spAutoFit/>
          </a:bodyPr>
          <a:lstStyle/>
          <a:p>
            <a:pPr marL="285750" indent="-285750">
              <a:buFont typeface="Arial" panose="020B0604020202020204" pitchFamily="34" charset="0"/>
              <a:buChar char="•"/>
            </a:pPr>
            <a:r>
              <a:rPr lang="en-GB" sz="2000" dirty="0"/>
              <a:t>50 Steps to a Healthier Borough outlined the intention to develop specialist pathways for excess weight and smoking.  </a:t>
            </a:r>
          </a:p>
          <a:p>
            <a:pPr marL="285750" indent="-285750">
              <a:buFont typeface="Arial" panose="020B0604020202020204" pitchFamily="34" charset="0"/>
              <a:buChar char="•"/>
            </a:pPr>
            <a:r>
              <a:rPr lang="en-GB" sz="2000" dirty="0"/>
              <a:t>We know that “one size does not fit all”, with traditional interventions working for some but not others. Engagement with 300 residents and experts has highlighted the importance of motivation when looking to change habit. </a:t>
            </a:r>
          </a:p>
          <a:p>
            <a:pPr marL="285750" indent="-285750">
              <a:buFont typeface="Arial" panose="020B0604020202020204" pitchFamily="34" charset="0"/>
              <a:buChar char="•"/>
            </a:pPr>
            <a:r>
              <a:rPr lang="en-GB" sz="2000" dirty="0"/>
              <a:t>Lives are hard, and people are surrounded by an environment that works against new positive habits. Changing behaviour involves changing habits and ensuring people can afford the change while managing competing demands.</a:t>
            </a:r>
          </a:p>
          <a:p>
            <a:pPr marL="285750" indent="-285750">
              <a:buFont typeface="Arial" panose="020B0604020202020204" pitchFamily="34" charset="0"/>
              <a:buChar char="•"/>
            </a:pPr>
            <a:r>
              <a:rPr lang="en-GB" sz="2000" dirty="0"/>
              <a:t>Non ‘lifestyle’ factors are typically overlooked in healthy living programmes: everyday challenges related to disconnection (friends, family, natural environment), loneliness and associated mental health problems (e.g. anxiety and depression) will impact the ability to lose weight and get active.</a:t>
            </a:r>
          </a:p>
          <a:p>
            <a:pPr marL="285750" indent="-285750">
              <a:buFont typeface="Arial" panose="020B0604020202020204" pitchFamily="34" charset="0"/>
              <a:buChar char="•"/>
            </a:pPr>
            <a:r>
              <a:rPr lang="en-GB" sz="2000" dirty="0"/>
              <a:t>The role of the family and a life-course approach is also something typically missing from ‘traditional’ healthy lifestyle interventions. Positive behaviour change at an individual-level can be helped or hindered through the family environment.</a:t>
            </a:r>
          </a:p>
          <a:p>
            <a:pPr marL="285750" indent="-285750">
              <a:buFont typeface="Arial" panose="020B0604020202020204" pitchFamily="34" charset="0"/>
              <a:buChar char="•"/>
            </a:pPr>
            <a:r>
              <a:rPr lang="en-GB" sz="2000" dirty="0"/>
              <a:t>The Council therefore wanted to develop a pathway that could flex around what works, providing residents with options that align with their strengths, interests and readiness to change. </a:t>
            </a:r>
          </a:p>
        </p:txBody>
      </p:sp>
    </p:spTree>
    <p:extLst>
      <p:ext uri="{BB962C8B-B14F-4D97-AF65-F5344CB8AC3E}">
        <p14:creationId xmlns:p14="http://schemas.microsoft.com/office/powerpoint/2010/main" val="351430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C066-9A7F-704A-84AC-D587DEAFFDDA}"/>
              </a:ext>
            </a:extLst>
          </p:cNvPr>
          <p:cNvSpPr>
            <a:spLocks noGrp="1"/>
          </p:cNvSpPr>
          <p:nvPr>
            <p:ph type="title"/>
          </p:nvPr>
        </p:nvSpPr>
        <p:spPr>
          <a:xfrm>
            <a:off x="232875" y="258166"/>
            <a:ext cx="8520600" cy="763500"/>
          </a:xfrm>
        </p:spPr>
        <p:txBody>
          <a:bodyPr vert="horz" lIns="91440" tIns="45720" rIns="91440" bIns="45720" rtlCol="0" anchor="b">
            <a:normAutofit/>
          </a:bodyPr>
          <a:lstStyle/>
          <a:p>
            <a:pPr>
              <a:lnSpc>
                <a:spcPct val="90000"/>
              </a:lnSpc>
              <a:spcBef>
                <a:spcPct val="0"/>
              </a:spcBef>
            </a:pPr>
            <a:r>
              <a:rPr lang="en-GB" sz="4000" b="1" dirty="0" smtClean="0">
                <a:solidFill>
                  <a:srgbClr val="006B6F"/>
                </a:solidFill>
                <a:ea typeface="+mj-ea"/>
              </a:rPr>
              <a:t>Demand (1)</a:t>
            </a:r>
            <a:endParaRPr lang="en-US" sz="4000" b="1" dirty="0">
              <a:solidFill>
                <a:srgbClr val="006B6F"/>
              </a:solidFill>
              <a:ea typeface="+mj-ea"/>
            </a:endParaRPr>
          </a:p>
        </p:txBody>
      </p:sp>
      <p:sp>
        <p:nvSpPr>
          <p:cNvPr id="5" name="TextBox 4"/>
          <p:cNvSpPr txBox="1"/>
          <p:nvPr/>
        </p:nvSpPr>
        <p:spPr>
          <a:xfrm>
            <a:off x="3536988" y="1721809"/>
            <a:ext cx="5118024" cy="1477328"/>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232875" y="1110075"/>
            <a:ext cx="11604221" cy="4955203"/>
          </a:xfrm>
          <a:prstGeom prst="rect">
            <a:avLst/>
          </a:prstGeom>
          <a:noFill/>
        </p:spPr>
        <p:txBody>
          <a:bodyPr wrap="square" rtlCol="0">
            <a:spAutoFit/>
          </a:bodyPr>
          <a:lstStyle/>
          <a:p>
            <a:r>
              <a:rPr lang="en-GB" sz="2400" b="1" dirty="0"/>
              <a:t>Obesity / overweight</a:t>
            </a:r>
          </a:p>
          <a:p>
            <a:pPr marL="342900" indent="-342900">
              <a:buFont typeface="Arial" panose="020B0604020202020204" pitchFamily="34" charset="0"/>
              <a:buChar char="•"/>
            </a:pPr>
            <a:r>
              <a:rPr lang="en-GB" sz="2400" dirty="0"/>
              <a:t>61.2% of adults in Newham are classed as overweight or obese, compared to a London average of 56% (2020-21). This trend is stable over the past 5-6 years</a:t>
            </a:r>
            <a:r>
              <a:rPr lang="en-GB" sz="2400" dirty="0" smtClean="0"/>
              <a:t>.</a:t>
            </a:r>
            <a:endParaRPr lang="en-GB" sz="2400" dirty="0"/>
          </a:p>
          <a:p>
            <a:r>
              <a:rPr lang="en-GB" sz="2400" b="1" dirty="0"/>
              <a:t>Inactivity </a:t>
            </a:r>
          </a:p>
          <a:p>
            <a:pPr marL="342900" indent="-342900">
              <a:buFont typeface="Arial" panose="020B0604020202020204" pitchFamily="34" charset="0"/>
              <a:buChar char="•"/>
            </a:pPr>
            <a:r>
              <a:rPr lang="en-GB" sz="2400" dirty="0"/>
              <a:t>30.6% of adults in Newham </a:t>
            </a:r>
            <a:r>
              <a:rPr lang="en-GB" sz="2800" dirty="0"/>
              <a:t>are</a:t>
            </a:r>
            <a:r>
              <a:rPr lang="en-GB" sz="2400" dirty="0"/>
              <a:t> classed as physically inactive, compared to a London average of 24.3% (2020-21). This trend is stable over the past 5-6 years</a:t>
            </a:r>
            <a:r>
              <a:rPr lang="en-GB" sz="2400" dirty="0" smtClean="0"/>
              <a:t>.</a:t>
            </a:r>
            <a:endParaRPr lang="en-GB" sz="2400" dirty="0"/>
          </a:p>
          <a:p>
            <a:r>
              <a:rPr lang="en-GB" sz="2400" b="1" dirty="0"/>
              <a:t>Smoking</a:t>
            </a:r>
          </a:p>
          <a:p>
            <a:pPr marL="342900" indent="-342900">
              <a:buFont typeface="Arial" panose="020B0604020202020204" pitchFamily="34" charset="0"/>
              <a:buChar char="•"/>
            </a:pPr>
            <a:r>
              <a:rPr lang="en-GB" sz="2400" dirty="0"/>
              <a:t>Data from 2019 indicates that around 13.8% of Newham adults class themselves as smokers, compared to a London average of 13.9%. Smoking prevalence in Newham has declined gradually over the past eight years, mirroring the national trend. </a:t>
            </a:r>
          </a:p>
          <a:p>
            <a:r>
              <a:rPr lang="en-GB" sz="2400" b="1" dirty="0"/>
              <a:t>Diet</a:t>
            </a:r>
          </a:p>
          <a:p>
            <a:pPr marL="342900" indent="-342900">
              <a:buFont typeface="Arial" panose="020B0604020202020204" pitchFamily="34" charset="0"/>
              <a:buChar char="•"/>
            </a:pPr>
            <a:r>
              <a:rPr lang="en-GB" sz="2400" dirty="0"/>
              <a:t>Newham is ranked worst in London for the proportion of adults that report eating at least five portions of fruit and vegetables on average per day.</a:t>
            </a:r>
          </a:p>
        </p:txBody>
      </p:sp>
    </p:spTree>
    <p:extLst>
      <p:ext uri="{BB962C8B-B14F-4D97-AF65-F5344CB8AC3E}">
        <p14:creationId xmlns:p14="http://schemas.microsoft.com/office/powerpoint/2010/main" val="258045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C066-9A7F-704A-84AC-D587DEAFFDDA}"/>
              </a:ext>
            </a:extLst>
          </p:cNvPr>
          <p:cNvSpPr>
            <a:spLocks noGrp="1"/>
          </p:cNvSpPr>
          <p:nvPr>
            <p:ph type="title"/>
          </p:nvPr>
        </p:nvSpPr>
        <p:spPr>
          <a:xfrm>
            <a:off x="232875" y="448236"/>
            <a:ext cx="8520600" cy="763500"/>
          </a:xfrm>
        </p:spPr>
        <p:txBody>
          <a:bodyPr vert="horz" lIns="91440" tIns="45720" rIns="91440" bIns="45720" rtlCol="0" anchor="b">
            <a:normAutofit/>
          </a:bodyPr>
          <a:lstStyle/>
          <a:p>
            <a:pPr>
              <a:lnSpc>
                <a:spcPct val="90000"/>
              </a:lnSpc>
              <a:spcBef>
                <a:spcPct val="0"/>
              </a:spcBef>
            </a:pPr>
            <a:r>
              <a:rPr lang="en-GB" sz="4000" b="1" dirty="0" smtClean="0">
                <a:solidFill>
                  <a:srgbClr val="006B6F"/>
                </a:solidFill>
                <a:ea typeface="+mj-ea"/>
              </a:rPr>
              <a:t>Demand (2)</a:t>
            </a:r>
            <a:endParaRPr lang="en-US" sz="4000" b="1" dirty="0">
              <a:solidFill>
                <a:srgbClr val="006B6F"/>
              </a:solidFill>
              <a:ea typeface="+mj-ea"/>
            </a:endParaRPr>
          </a:p>
        </p:txBody>
      </p:sp>
      <p:sp>
        <p:nvSpPr>
          <p:cNvPr id="5" name="TextBox 4"/>
          <p:cNvSpPr txBox="1"/>
          <p:nvPr/>
        </p:nvSpPr>
        <p:spPr>
          <a:xfrm>
            <a:off x="3536988" y="1721809"/>
            <a:ext cx="5118024" cy="1477328"/>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232875" y="1377480"/>
            <a:ext cx="11416330"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t>Newham has some of the highest rates of overweight/obesity and inactivity in the country. </a:t>
            </a:r>
          </a:p>
          <a:p>
            <a:endParaRPr lang="en-GB" sz="2000" dirty="0"/>
          </a:p>
          <a:p>
            <a:pPr marL="342900" indent="-342900">
              <a:buFont typeface="Arial" panose="020B0604020202020204" pitchFamily="34" charset="0"/>
              <a:buChar char="•"/>
            </a:pPr>
            <a:r>
              <a:rPr lang="en-GB" sz="2000" dirty="0"/>
              <a:t>This major preventable risk factor for chronic illness is compounded by demographic and societal factors. </a:t>
            </a:r>
          </a:p>
          <a:p>
            <a:endParaRPr lang="en-GB" sz="2000" dirty="0"/>
          </a:p>
          <a:p>
            <a:pPr marL="342900" indent="-342900">
              <a:buFont typeface="Arial" panose="020B0604020202020204" pitchFamily="34" charset="0"/>
              <a:buChar char="•"/>
            </a:pPr>
            <a:r>
              <a:rPr lang="en-GB" sz="2000" dirty="0"/>
              <a:t>On average, Newham’s South Asian, Black African and Black Caribbean communities experience the same level of health risk at a lower BMI compared to the White British population. </a:t>
            </a:r>
          </a:p>
          <a:p>
            <a:endParaRPr lang="en-GB" sz="2000" dirty="0"/>
          </a:p>
          <a:p>
            <a:pPr marL="342900" indent="-342900">
              <a:buFont typeface="Arial" panose="020B0604020202020204" pitchFamily="34" charset="0"/>
              <a:buChar char="•"/>
            </a:pPr>
            <a:r>
              <a:rPr lang="en-GB" sz="2000" dirty="0"/>
              <a:t>The next slide illustrates the disproportionate impact of obesity on diabetes risk at lower BMIs among ethnically minoritised residents</a:t>
            </a:r>
            <a:r>
              <a:rPr lang="en-GB" sz="2000" dirty="0" smtClean="0"/>
              <a:t>.</a:t>
            </a:r>
          </a:p>
          <a:p>
            <a:endParaRPr lang="en-GB" sz="2000" dirty="0" smtClean="0"/>
          </a:p>
          <a:p>
            <a:endParaRPr lang="en-GB" sz="2000" dirty="0"/>
          </a:p>
          <a:p>
            <a:endParaRPr lang="en-GB" sz="2000" dirty="0"/>
          </a:p>
          <a:p>
            <a:pPr marL="342900" indent="-342900">
              <a:buFont typeface="Arial" panose="020B0604020202020204" pitchFamily="34" charset="0"/>
              <a:buChar char="•"/>
            </a:pPr>
            <a:endParaRPr lang="en-GB" sz="2000" dirty="0"/>
          </a:p>
          <a:p>
            <a:endParaRPr lang="en-GB" sz="2000" dirty="0"/>
          </a:p>
        </p:txBody>
      </p:sp>
    </p:spTree>
    <p:extLst>
      <p:ext uri="{BB962C8B-B14F-4D97-AF65-F5344CB8AC3E}">
        <p14:creationId xmlns:p14="http://schemas.microsoft.com/office/powerpoint/2010/main" val="274537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smtClean="0">
                <a:latin typeface="Arial"/>
                <a:cs typeface="Arial"/>
              </a:rPr>
              <a:t>Demand (3)</a:t>
            </a:r>
            <a:endParaRPr lang="en-US" dirty="0">
              <a:latin typeface="Arial"/>
              <a:cs typeface="Arial"/>
            </a:endParaRPr>
          </a:p>
        </p:txBody>
      </p:sp>
      <p:pic>
        <p:nvPicPr>
          <p:cNvPr id="5" name="Content Placeholder 3">
            <a:extLst>
              <a:ext uri="{FF2B5EF4-FFF2-40B4-BE49-F238E27FC236}">
                <a16:creationId xmlns:a16="http://schemas.microsoft.com/office/drawing/2014/main" id="{ACB97D78-BC2E-4811-9F19-2B9DC4C97401}"/>
              </a:ext>
            </a:extLst>
          </p:cNvPr>
          <p:cNvPicPr/>
          <p:nvPr/>
        </p:nvPicPr>
        <p:blipFill>
          <a:blip r:embed="rId2"/>
          <a:stretch>
            <a:fillRect/>
          </a:stretch>
        </p:blipFill>
        <p:spPr>
          <a:xfrm>
            <a:off x="309932" y="1528175"/>
            <a:ext cx="11602319" cy="5101690"/>
          </a:xfrm>
          <a:prstGeom prst="rect">
            <a:avLst/>
          </a:prstGeom>
        </p:spPr>
      </p:pic>
      <p:sp>
        <p:nvSpPr>
          <p:cNvPr id="3" name="Rectangle 2"/>
          <p:cNvSpPr/>
          <p:nvPr/>
        </p:nvSpPr>
        <p:spPr>
          <a:xfrm>
            <a:off x="309932" y="1079435"/>
            <a:ext cx="9866335" cy="369332"/>
          </a:xfrm>
          <a:prstGeom prst="rect">
            <a:avLst/>
          </a:prstGeom>
        </p:spPr>
        <p:txBody>
          <a:bodyPr wrap="square">
            <a:spAutoFit/>
          </a:bodyPr>
          <a:lstStyle/>
          <a:p>
            <a:r>
              <a:rPr lang="en-GB" dirty="0"/>
              <a:t>Disproportionate impact of diabetes risk based on BMI when data is ‘ethnically adjusted’ </a:t>
            </a:r>
          </a:p>
        </p:txBody>
      </p:sp>
    </p:spTree>
    <p:extLst>
      <p:ext uri="{BB962C8B-B14F-4D97-AF65-F5344CB8AC3E}">
        <p14:creationId xmlns:p14="http://schemas.microsoft.com/office/powerpoint/2010/main" val="70987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smtClean="0">
                <a:latin typeface="Arial"/>
                <a:cs typeface="Arial"/>
              </a:rPr>
              <a:t>Commissioned Activity (1)</a:t>
            </a:r>
            <a:endParaRPr lang="en-US" dirty="0">
              <a:latin typeface="Arial"/>
              <a:cs typeface="Arial"/>
            </a:endParaRPr>
          </a:p>
        </p:txBody>
      </p:sp>
      <p:sp>
        <p:nvSpPr>
          <p:cNvPr id="4" name="TextBox 3"/>
          <p:cNvSpPr txBox="1"/>
          <p:nvPr/>
        </p:nvSpPr>
        <p:spPr>
          <a:xfrm>
            <a:off x="398923" y="1215979"/>
            <a:ext cx="11216640" cy="480131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Newham </a:t>
            </a:r>
            <a:r>
              <a:rPr lang="en-GB" dirty="0"/>
              <a:t>Council has transformed its Healthier Lives offer for commissioned services through the establishment of a ‘Dynamic Purchasing Vehicle’ (DPV). </a:t>
            </a:r>
          </a:p>
          <a:p>
            <a:pPr marL="285750" indent="-285750">
              <a:buFont typeface="Arial" panose="020B0604020202020204" pitchFamily="34" charset="0"/>
              <a:buChar char="•"/>
            </a:pPr>
            <a:r>
              <a:rPr lang="en-GB" dirty="0"/>
              <a:t>The length of the DPV is for an initial five years </a:t>
            </a:r>
            <a:r>
              <a:rPr lang="en-GB" dirty="0" smtClean="0"/>
              <a:t>(from 1 April 2023) with </a:t>
            </a:r>
            <a:r>
              <a:rPr lang="en-GB" dirty="0"/>
              <a:t>the option to extend for up to five additional years </a:t>
            </a:r>
            <a:r>
              <a:rPr lang="en-GB" dirty="0" smtClean="0"/>
              <a:t>(5+3+2 years). </a:t>
            </a:r>
          </a:p>
          <a:p>
            <a:pPr marL="285750" indent="-285750">
              <a:buFont typeface="Arial" panose="020B0604020202020204" pitchFamily="34" charset="0"/>
              <a:buChar char="•"/>
            </a:pPr>
            <a:r>
              <a:rPr lang="en-GB" dirty="0" smtClean="0"/>
              <a:t>There </a:t>
            </a:r>
            <a:r>
              <a:rPr lang="en-GB" dirty="0"/>
              <a:t>are four categories of the DPV and providers can register for one or more than one Category. </a:t>
            </a:r>
            <a:endParaRPr lang="en-GB" sz="2800" b="1" dirty="0">
              <a:latin typeface="Arial" panose="020B0604020202020204" pitchFamily="34" charset="0"/>
            </a:endParaRPr>
          </a:p>
          <a:p>
            <a:pPr marL="342900" indent="-342900">
              <a:buAutoNum type="arabicParenR"/>
            </a:pPr>
            <a:r>
              <a:rPr lang="en-GB" b="1" dirty="0"/>
              <a:t>All Age Specialist Stop Smoking Service </a:t>
            </a:r>
            <a:endParaRPr lang="en-GB" sz="2800" b="1" dirty="0">
              <a:latin typeface="Arial" panose="020B0604020202020204" pitchFamily="34" charset="0"/>
            </a:endParaRPr>
          </a:p>
          <a:p>
            <a:pPr marL="342900" indent="-342900">
              <a:buAutoNum type="arabicParenR"/>
            </a:pPr>
            <a:r>
              <a:rPr lang="en-GB" b="1" dirty="0"/>
              <a:t>All Age Specialist Weight and movement Service </a:t>
            </a:r>
          </a:p>
          <a:p>
            <a:pPr marL="342900" indent="-342900">
              <a:buAutoNum type="arabicParenR"/>
            </a:pPr>
            <a:r>
              <a:rPr lang="en-GB" b="1" dirty="0"/>
              <a:t>Community projects for health and wellbeing</a:t>
            </a:r>
          </a:p>
          <a:p>
            <a:pPr marL="342900" indent="-342900">
              <a:buAutoNum type="arabicParenR"/>
            </a:pPr>
            <a:r>
              <a:rPr lang="en-GB" b="1" dirty="0"/>
              <a:t>Addressing resource inequality</a:t>
            </a:r>
          </a:p>
          <a:p>
            <a:pPr marL="285750" indent="-285750">
              <a:buFont typeface="Arial" panose="020B0604020202020204" pitchFamily="34" charset="0"/>
              <a:buChar char="•"/>
            </a:pPr>
            <a:r>
              <a:rPr lang="en-GB" dirty="0"/>
              <a:t>The DPV is open for providers to register at all times. Interested providers can register or get more information on the</a:t>
            </a:r>
            <a:r>
              <a:rPr lang="en-GB" dirty="0">
                <a:solidFill>
                  <a:srgbClr val="00B0F0"/>
                </a:solidFill>
              </a:rPr>
              <a:t> </a:t>
            </a:r>
            <a:r>
              <a:rPr lang="en-GB" u="sng" dirty="0">
                <a:solidFill>
                  <a:srgbClr val="00B0F0"/>
                </a:solidFill>
              </a:rPr>
              <a:t>Council website</a:t>
            </a:r>
            <a:r>
              <a:rPr lang="en-GB" dirty="0">
                <a:solidFill>
                  <a:srgbClr val="00B0F0"/>
                </a:solidFill>
              </a:rPr>
              <a:t>. </a:t>
            </a:r>
          </a:p>
          <a:p>
            <a:pPr marL="285750" indent="-285750">
              <a:buFont typeface="Arial" panose="020B0604020202020204" pitchFamily="34" charset="0"/>
              <a:buChar char="•"/>
            </a:pPr>
            <a:r>
              <a:rPr lang="en-GB" dirty="0"/>
              <a:t>Evaluation of providers’ bids to register for each Category will be evaluated roughly once per </a:t>
            </a:r>
            <a:r>
              <a:rPr lang="en-GB" dirty="0" smtClean="0"/>
              <a:t>year but this may vary.</a:t>
            </a:r>
          </a:p>
          <a:p>
            <a:pPr marL="285750" indent="-285750">
              <a:buFont typeface="Arial" panose="020B0604020202020204" pitchFamily="34" charset="0"/>
              <a:buChar char="•"/>
            </a:pPr>
            <a:r>
              <a:rPr lang="en-GB" dirty="0" smtClean="0"/>
              <a:t>Mini </a:t>
            </a:r>
            <a:r>
              <a:rPr lang="en-GB" dirty="0"/>
              <a:t>competitions will </a:t>
            </a:r>
            <a:r>
              <a:rPr lang="en-GB" dirty="0" smtClean="0"/>
              <a:t>be held </a:t>
            </a:r>
            <a:r>
              <a:rPr lang="en-GB" dirty="0"/>
              <a:t>among registered providers as required (schedules TBC).</a:t>
            </a:r>
            <a:endParaRPr lang="en-GB" dirty="0">
              <a:solidFill>
                <a:srgbClr val="00B0F0"/>
              </a:solidFill>
            </a:endParaRPr>
          </a:p>
          <a:p>
            <a:pPr marL="285750" indent="-285750">
              <a:buFont typeface="Arial" panose="020B0604020202020204" pitchFamily="34" charset="0"/>
              <a:buChar char="•"/>
            </a:pPr>
            <a:r>
              <a:rPr lang="en-GB" dirty="0" smtClean="0"/>
              <a:t>Budget permitting, the </a:t>
            </a:r>
            <a:r>
              <a:rPr lang="en-GB" dirty="0"/>
              <a:t>intention is </a:t>
            </a:r>
            <a:r>
              <a:rPr lang="en-GB" dirty="0" smtClean="0"/>
              <a:t>that, over time, Newham </a:t>
            </a:r>
            <a:r>
              <a:rPr lang="en-GB" dirty="0"/>
              <a:t>Council’s in-house ‘Well Newham Hub’ will serve as an online and telephone-based Single Point of Access (SPoA) and triage function. </a:t>
            </a:r>
            <a:r>
              <a:rPr lang="en-GB" dirty="0" smtClean="0"/>
              <a:t>Well Newham Hub Advisors (like Health Coaches) already staff Neighbourhood-based </a:t>
            </a:r>
            <a:r>
              <a:rPr lang="en-GB" dirty="0"/>
              <a:t>Hubs to work with residents to co-develop a plan tailored to their needs and motivations. </a:t>
            </a:r>
          </a:p>
        </p:txBody>
      </p:sp>
    </p:spTree>
    <p:extLst>
      <p:ext uri="{BB962C8B-B14F-4D97-AF65-F5344CB8AC3E}">
        <p14:creationId xmlns:p14="http://schemas.microsoft.com/office/powerpoint/2010/main" val="185183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smtClean="0">
                <a:latin typeface="Arial"/>
                <a:cs typeface="Arial"/>
              </a:rPr>
              <a:t>Commissioned Activity (2)</a:t>
            </a:r>
            <a:endParaRPr lang="en-US" dirty="0">
              <a:latin typeface="Arial"/>
              <a:cs typeface="Arial"/>
            </a:endParaRPr>
          </a:p>
        </p:txBody>
      </p:sp>
      <p:sp>
        <p:nvSpPr>
          <p:cNvPr id="4" name="TextBox 3"/>
          <p:cNvSpPr txBox="1"/>
          <p:nvPr/>
        </p:nvSpPr>
        <p:spPr>
          <a:xfrm>
            <a:off x="225712" y="1173415"/>
            <a:ext cx="11216640" cy="923330"/>
          </a:xfrm>
          <a:prstGeom prst="rect">
            <a:avLst/>
          </a:prstGeom>
          <a:noFill/>
        </p:spPr>
        <p:txBody>
          <a:bodyPr wrap="square" rtlCol="0">
            <a:spAutoFit/>
          </a:bodyPr>
          <a:lstStyle/>
          <a:p>
            <a:r>
              <a:rPr lang="en-GB" dirty="0" smtClean="0"/>
              <a:t>Current contracts on the Healthier Lives DPV are set out below.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40857361"/>
              </p:ext>
            </p:extLst>
          </p:nvPr>
        </p:nvGraphicFramePr>
        <p:xfrm>
          <a:off x="309933" y="1756610"/>
          <a:ext cx="11652421" cy="4066673"/>
        </p:xfrm>
        <a:graphic>
          <a:graphicData uri="http://schemas.openxmlformats.org/drawingml/2006/table">
            <a:tbl>
              <a:tblPr firstRow="1" bandRow="1">
                <a:tableStyleId>{5C22544A-7EE6-4342-B048-85BDC9FD1C3A}</a:tableStyleId>
              </a:tblPr>
              <a:tblGrid>
                <a:gridCol w="4387327">
                  <a:extLst>
                    <a:ext uri="{9D8B030D-6E8A-4147-A177-3AD203B41FA5}">
                      <a16:colId xmlns:a16="http://schemas.microsoft.com/office/drawing/2014/main" val="4235401753"/>
                    </a:ext>
                  </a:extLst>
                </a:gridCol>
                <a:gridCol w="1881759">
                  <a:extLst>
                    <a:ext uri="{9D8B030D-6E8A-4147-A177-3AD203B41FA5}">
                      <a16:colId xmlns:a16="http://schemas.microsoft.com/office/drawing/2014/main" val="1463449391"/>
                    </a:ext>
                  </a:extLst>
                </a:gridCol>
                <a:gridCol w="1033803">
                  <a:extLst>
                    <a:ext uri="{9D8B030D-6E8A-4147-A177-3AD203B41FA5}">
                      <a16:colId xmlns:a16="http://schemas.microsoft.com/office/drawing/2014/main" val="1619063570"/>
                    </a:ext>
                  </a:extLst>
                </a:gridCol>
                <a:gridCol w="1361593">
                  <a:extLst>
                    <a:ext uri="{9D8B030D-6E8A-4147-A177-3AD203B41FA5}">
                      <a16:colId xmlns:a16="http://schemas.microsoft.com/office/drawing/2014/main" val="2286616327"/>
                    </a:ext>
                  </a:extLst>
                </a:gridCol>
                <a:gridCol w="1285948">
                  <a:extLst>
                    <a:ext uri="{9D8B030D-6E8A-4147-A177-3AD203B41FA5}">
                      <a16:colId xmlns:a16="http://schemas.microsoft.com/office/drawing/2014/main" val="469022014"/>
                    </a:ext>
                  </a:extLst>
                </a:gridCol>
                <a:gridCol w="1701991">
                  <a:extLst>
                    <a:ext uri="{9D8B030D-6E8A-4147-A177-3AD203B41FA5}">
                      <a16:colId xmlns:a16="http://schemas.microsoft.com/office/drawing/2014/main" val="2055896069"/>
                    </a:ext>
                  </a:extLst>
                </a:gridCol>
              </a:tblGrid>
              <a:tr h="946879">
                <a:tc>
                  <a:txBody>
                    <a:bodyPr/>
                    <a:lstStyle/>
                    <a:p>
                      <a:r>
                        <a:rPr lang="en-GB" dirty="0" smtClean="0"/>
                        <a:t>Service</a:t>
                      </a:r>
                      <a:endParaRPr lang="en-GB" dirty="0"/>
                    </a:p>
                  </a:txBody>
                  <a:tcPr/>
                </a:tc>
                <a:tc>
                  <a:txBody>
                    <a:bodyPr/>
                    <a:lstStyle/>
                    <a:p>
                      <a:r>
                        <a:rPr lang="en-GB" dirty="0" smtClean="0"/>
                        <a:t>Provider</a:t>
                      </a:r>
                      <a:endParaRPr lang="en-GB" dirty="0"/>
                    </a:p>
                  </a:txBody>
                  <a:tcPr/>
                </a:tc>
                <a:tc>
                  <a:txBody>
                    <a:bodyPr/>
                    <a:lstStyle/>
                    <a:p>
                      <a:r>
                        <a:rPr lang="en-GB" dirty="0" smtClean="0"/>
                        <a:t>DPV Category</a:t>
                      </a:r>
                      <a:endParaRPr lang="en-GB" dirty="0"/>
                    </a:p>
                  </a:txBody>
                  <a:tcPr/>
                </a:tc>
                <a:tc>
                  <a:txBody>
                    <a:bodyPr/>
                    <a:lstStyle/>
                    <a:p>
                      <a:r>
                        <a:rPr lang="en-GB" dirty="0" smtClean="0"/>
                        <a:t>Contract</a:t>
                      </a:r>
                      <a:r>
                        <a:rPr lang="en-GB" baseline="0" dirty="0" smtClean="0"/>
                        <a:t> start date</a:t>
                      </a:r>
                      <a:endParaRPr lang="en-GB" dirty="0"/>
                    </a:p>
                  </a:txBody>
                  <a:tcPr/>
                </a:tc>
                <a:tc>
                  <a:txBody>
                    <a:bodyPr/>
                    <a:lstStyle/>
                    <a:p>
                      <a:r>
                        <a:rPr lang="en-GB" dirty="0" smtClean="0"/>
                        <a:t>Contract send date</a:t>
                      </a:r>
                      <a:endParaRPr lang="en-GB" dirty="0"/>
                    </a:p>
                  </a:txBody>
                  <a:tcPr/>
                </a:tc>
                <a:tc>
                  <a:txBody>
                    <a:bodyPr/>
                    <a:lstStyle/>
                    <a:p>
                      <a:r>
                        <a:rPr lang="en-GB" dirty="0" smtClean="0"/>
                        <a:t>Option</a:t>
                      </a:r>
                      <a:r>
                        <a:rPr lang="en-GB" baseline="0" dirty="0" smtClean="0"/>
                        <a:t> to extend</a:t>
                      </a:r>
                      <a:endParaRPr lang="en-GB" dirty="0"/>
                    </a:p>
                  </a:txBody>
                  <a:tcPr/>
                </a:tc>
                <a:extLst>
                  <a:ext uri="{0D108BD9-81ED-4DB2-BD59-A6C34878D82A}">
                    <a16:rowId xmlns:a16="http://schemas.microsoft.com/office/drawing/2014/main" val="981845462"/>
                  </a:ext>
                </a:extLst>
              </a:tr>
              <a:tr h="804575">
                <a:tc>
                  <a:txBody>
                    <a:bodyPr/>
                    <a:lstStyle/>
                    <a:p>
                      <a:r>
                        <a:rPr lang="en-GB" dirty="0" smtClean="0"/>
                        <a:t>Tier-2</a:t>
                      </a:r>
                      <a:r>
                        <a:rPr lang="en-GB" baseline="0" dirty="0" smtClean="0"/>
                        <a:t> Weight Management and Movement</a:t>
                      </a:r>
                      <a:endParaRPr lang="en-GB" dirty="0"/>
                    </a:p>
                  </a:txBody>
                  <a:tcPr/>
                </a:tc>
                <a:tc>
                  <a:txBody>
                    <a:bodyPr/>
                    <a:lstStyle/>
                    <a:p>
                      <a:r>
                        <a:rPr lang="en-GB" dirty="0" smtClean="0"/>
                        <a:t>Xyla Health &amp; Wellbeing</a:t>
                      </a:r>
                      <a:endParaRPr lang="en-GB" dirty="0"/>
                    </a:p>
                  </a:txBody>
                  <a:tcPr/>
                </a:tc>
                <a:tc>
                  <a:txBody>
                    <a:bodyPr/>
                    <a:lstStyle/>
                    <a:p>
                      <a:pPr algn="ctr"/>
                      <a:r>
                        <a:rPr lang="en-GB" dirty="0" smtClean="0"/>
                        <a:t>2</a:t>
                      </a:r>
                      <a:endParaRPr lang="en-GB" dirty="0"/>
                    </a:p>
                  </a:txBody>
                  <a:tcPr/>
                </a:tc>
                <a:tc>
                  <a:txBody>
                    <a:bodyPr/>
                    <a:lstStyle/>
                    <a:p>
                      <a:r>
                        <a:rPr lang="en-GB" dirty="0" smtClean="0"/>
                        <a:t>01.04.2023</a:t>
                      </a:r>
                      <a:endParaRPr lang="en-GB" dirty="0"/>
                    </a:p>
                  </a:txBody>
                  <a:tcPr/>
                </a:tc>
                <a:tc>
                  <a:txBody>
                    <a:bodyPr/>
                    <a:lstStyle/>
                    <a:p>
                      <a:r>
                        <a:rPr lang="en-GB" dirty="0" smtClean="0"/>
                        <a:t>31.03.2026</a:t>
                      </a:r>
                      <a:endParaRPr lang="en-GB" dirty="0"/>
                    </a:p>
                  </a:txBody>
                  <a:tcPr/>
                </a:tc>
                <a:tc>
                  <a:txBody>
                    <a:bodyPr/>
                    <a:lstStyle/>
                    <a:p>
                      <a:r>
                        <a:rPr lang="en-GB" dirty="0" smtClean="0"/>
                        <a:t>1+1 years</a:t>
                      </a:r>
                      <a:endParaRPr lang="en-GB" dirty="0"/>
                    </a:p>
                  </a:txBody>
                  <a:tcPr/>
                </a:tc>
                <a:extLst>
                  <a:ext uri="{0D108BD9-81ED-4DB2-BD59-A6C34878D82A}">
                    <a16:rowId xmlns:a16="http://schemas.microsoft.com/office/drawing/2014/main" val="2782743036"/>
                  </a:ext>
                </a:extLst>
              </a:tr>
              <a:tr h="785682">
                <a:tc>
                  <a:txBody>
                    <a:bodyPr/>
                    <a:lstStyle/>
                    <a:p>
                      <a:r>
                        <a:rPr lang="en-GB" dirty="0" smtClean="0"/>
                        <a:t>Healthy</a:t>
                      </a:r>
                      <a:r>
                        <a:rPr lang="en-GB" baseline="0" dirty="0" smtClean="0"/>
                        <a:t> Cooking Skills and training of Community Cooking Champions</a:t>
                      </a:r>
                      <a:endParaRPr lang="en-GB" dirty="0"/>
                    </a:p>
                  </a:txBody>
                  <a:tcPr/>
                </a:tc>
                <a:tc>
                  <a:txBody>
                    <a:bodyPr/>
                    <a:lstStyle/>
                    <a:p>
                      <a:r>
                        <a:rPr lang="en-GB" dirty="0" smtClean="0"/>
                        <a:t>Nutrition Kitchen</a:t>
                      </a:r>
                      <a:endParaRPr lang="en-GB" dirty="0"/>
                    </a:p>
                  </a:txBody>
                  <a:tcPr/>
                </a:tc>
                <a:tc>
                  <a:txBody>
                    <a:bodyPr/>
                    <a:lstStyle/>
                    <a:p>
                      <a:pPr algn="ctr"/>
                      <a:r>
                        <a:rPr lang="en-GB" dirty="0" smtClean="0"/>
                        <a:t>2</a:t>
                      </a:r>
                      <a:endParaRPr lang="en-GB" dirty="0"/>
                    </a:p>
                  </a:txBody>
                  <a:tcPr/>
                </a:tc>
                <a:tc>
                  <a:txBody>
                    <a:bodyPr/>
                    <a:lstStyle/>
                    <a:p>
                      <a:r>
                        <a:rPr lang="en-GB" dirty="0" smtClean="0"/>
                        <a:t>01.04.2023</a:t>
                      </a:r>
                      <a:endParaRPr lang="en-GB" dirty="0"/>
                    </a:p>
                  </a:txBody>
                  <a:tcPr/>
                </a:tc>
                <a:tc>
                  <a:txBody>
                    <a:bodyPr/>
                    <a:lstStyle/>
                    <a:p>
                      <a:r>
                        <a:rPr lang="en-GB" dirty="0" smtClean="0"/>
                        <a:t>31.03.2026</a:t>
                      </a:r>
                      <a:endParaRPr lang="en-GB" dirty="0"/>
                    </a:p>
                  </a:txBody>
                  <a:tcPr/>
                </a:tc>
                <a:tc>
                  <a:txBody>
                    <a:bodyPr/>
                    <a:lstStyle/>
                    <a:p>
                      <a:r>
                        <a:rPr lang="en-GB" dirty="0" smtClean="0"/>
                        <a:t>1+1 years</a:t>
                      </a:r>
                      <a:endParaRPr lang="en-GB" dirty="0"/>
                    </a:p>
                  </a:txBody>
                  <a:tcPr/>
                </a:tc>
                <a:extLst>
                  <a:ext uri="{0D108BD9-81ED-4DB2-BD59-A6C34878D82A}">
                    <a16:rowId xmlns:a16="http://schemas.microsoft.com/office/drawing/2014/main" val="2983738146"/>
                  </a:ext>
                </a:extLst>
              </a:tr>
              <a:tr h="988108">
                <a:tc>
                  <a:txBody>
                    <a:bodyPr/>
                    <a:lstStyle/>
                    <a:p>
                      <a:r>
                        <a:rPr lang="en-GB" dirty="0" smtClean="0"/>
                        <a:t>Specialist</a:t>
                      </a:r>
                      <a:r>
                        <a:rPr lang="en-GB" baseline="0" dirty="0" smtClean="0"/>
                        <a:t> smoking cessation </a:t>
                      </a:r>
                      <a:endParaRPr lang="en-GB" dirty="0"/>
                    </a:p>
                  </a:txBody>
                  <a:tcPr/>
                </a:tc>
                <a:tc>
                  <a:txBody>
                    <a:bodyPr/>
                    <a:lstStyle/>
                    <a:p>
                      <a:r>
                        <a:rPr lang="en-GB" dirty="0" smtClean="0"/>
                        <a:t>Queen Mary University London (QMUL)</a:t>
                      </a:r>
                      <a:endParaRPr lang="en-GB" dirty="0"/>
                    </a:p>
                  </a:txBody>
                  <a:tcPr/>
                </a:tc>
                <a:tc>
                  <a:txBody>
                    <a:bodyPr/>
                    <a:lstStyle/>
                    <a:p>
                      <a:pPr algn="ctr"/>
                      <a:r>
                        <a:rPr lang="en-GB" dirty="0" smtClean="0"/>
                        <a:t>1</a:t>
                      </a:r>
                      <a:endParaRPr lang="en-GB" dirty="0"/>
                    </a:p>
                  </a:txBody>
                  <a:tcPr/>
                </a:tc>
                <a:tc>
                  <a:txBody>
                    <a:bodyPr/>
                    <a:lstStyle/>
                    <a:p>
                      <a:r>
                        <a:rPr lang="en-GB" dirty="0" smtClean="0"/>
                        <a:t>01.04.2023</a:t>
                      </a:r>
                      <a:endParaRPr lang="en-GB" dirty="0"/>
                    </a:p>
                  </a:txBody>
                  <a:tcPr/>
                </a:tc>
                <a:tc>
                  <a:txBody>
                    <a:bodyPr/>
                    <a:lstStyle/>
                    <a:p>
                      <a:r>
                        <a:rPr lang="en-GB" dirty="0" smtClean="0"/>
                        <a:t>31.03.2026</a:t>
                      </a:r>
                      <a:endParaRPr lang="en-GB" dirty="0"/>
                    </a:p>
                  </a:txBody>
                  <a:tcPr/>
                </a:tc>
                <a:tc>
                  <a:txBody>
                    <a:bodyPr/>
                    <a:lstStyle/>
                    <a:p>
                      <a:r>
                        <a:rPr lang="en-GB" dirty="0" smtClean="0"/>
                        <a:t>1+1 years</a:t>
                      </a:r>
                      <a:endParaRPr lang="en-GB" dirty="0"/>
                    </a:p>
                  </a:txBody>
                  <a:tcPr/>
                </a:tc>
                <a:extLst>
                  <a:ext uri="{0D108BD9-81ED-4DB2-BD59-A6C34878D82A}">
                    <a16:rowId xmlns:a16="http://schemas.microsoft.com/office/drawing/2014/main" val="2447771695"/>
                  </a:ext>
                </a:extLst>
              </a:tr>
              <a:tr h="541429">
                <a:tc>
                  <a:txBody>
                    <a:bodyPr/>
                    <a:lstStyle/>
                    <a:p>
                      <a:r>
                        <a:rPr lang="en-GB" dirty="0" smtClean="0"/>
                        <a:t>Supported cycling for people</a:t>
                      </a:r>
                      <a:r>
                        <a:rPr lang="en-GB" baseline="0" dirty="0" smtClean="0"/>
                        <a:t> with disabilities</a:t>
                      </a:r>
                      <a:endParaRPr lang="en-GB" dirty="0"/>
                    </a:p>
                  </a:txBody>
                  <a:tcPr/>
                </a:tc>
                <a:tc>
                  <a:txBody>
                    <a:bodyPr/>
                    <a:lstStyle/>
                    <a:p>
                      <a:r>
                        <a:rPr lang="en-GB" dirty="0" smtClean="0"/>
                        <a:t>Bikeworks</a:t>
                      </a:r>
                      <a:endParaRPr lang="en-GB" dirty="0"/>
                    </a:p>
                  </a:txBody>
                  <a:tcPr/>
                </a:tc>
                <a:tc>
                  <a:txBody>
                    <a:bodyPr/>
                    <a:lstStyle/>
                    <a:p>
                      <a:pPr algn="ctr"/>
                      <a:r>
                        <a:rPr lang="en-GB" dirty="0" smtClean="0"/>
                        <a:t>3</a:t>
                      </a:r>
                      <a:endParaRPr lang="en-GB" dirty="0"/>
                    </a:p>
                  </a:txBody>
                  <a:tcPr/>
                </a:tc>
                <a:tc>
                  <a:txBody>
                    <a:bodyPr/>
                    <a:lstStyle/>
                    <a:p>
                      <a:r>
                        <a:rPr lang="en-GB" dirty="0" smtClean="0"/>
                        <a:t>01.04.2023</a:t>
                      </a:r>
                      <a:endParaRPr lang="en-GB" dirty="0"/>
                    </a:p>
                  </a:txBody>
                  <a:tcPr/>
                </a:tc>
                <a:tc>
                  <a:txBody>
                    <a:bodyPr/>
                    <a:lstStyle/>
                    <a:p>
                      <a:r>
                        <a:rPr lang="en-GB" dirty="0" smtClean="0"/>
                        <a:t>31.03.2024</a:t>
                      </a:r>
                      <a:endParaRPr lang="en-GB" dirty="0"/>
                    </a:p>
                  </a:txBody>
                  <a:tcPr/>
                </a:tc>
                <a:tc>
                  <a:txBody>
                    <a:bodyPr/>
                    <a:lstStyle/>
                    <a:p>
                      <a:r>
                        <a:rPr lang="en-GB" dirty="0" smtClean="0"/>
                        <a:t>+1 year</a:t>
                      </a:r>
                      <a:endParaRPr lang="en-GB" dirty="0"/>
                    </a:p>
                  </a:txBody>
                  <a:tcPr/>
                </a:tc>
                <a:extLst>
                  <a:ext uri="{0D108BD9-81ED-4DB2-BD59-A6C34878D82A}">
                    <a16:rowId xmlns:a16="http://schemas.microsoft.com/office/drawing/2014/main" val="1154627646"/>
                  </a:ext>
                </a:extLst>
              </a:tr>
            </a:tbl>
          </a:graphicData>
        </a:graphic>
      </p:graphicFrame>
    </p:spTree>
    <p:extLst>
      <p:ext uri="{BB962C8B-B14F-4D97-AF65-F5344CB8AC3E}">
        <p14:creationId xmlns:p14="http://schemas.microsoft.com/office/powerpoint/2010/main" val="93828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sz="2800" dirty="0" smtClean="0">
                <a:latin typeface="Arial"/>
                <a:cs typeface="Arial"/>
              </a:rPr>
              <a:t>Equity / Protected Characteristics: </a:t>
            </a:r>
            <a:br>
              <a:rPr lang="en-US" sz="2800" dirty="0" smtClean="0">
                <a:latin typeface="Arial"/>
                <a:cs typeface="Arial"/>
              </a:rPr>
            </a:br>
            <a:r>
              <a:rPr lang="en-US" sz="2800" dirty="0" smtClean="0">
                <a:latin typeface="Arial"/>
                <a:cs typeface="Arial"/>
              </a:rPr>
              <a:t>Tier-2 Weight Management</a:t>
            </a:r>
            <a:endParaRPr lang="en-US" sz="2800" dirty="0">
              <a:latin typeface="Arial"/>
              <a:cs typeface="Arial"/>
            </a:endParaRPr>
          </a:p>
        </p:txBody>
      </p:sp>
      <p:sp>
        <p:nvSpPr>
          <p:cNvPr id="4" name="TextBox 3"/>
          <p:cNvSpPr txBox="1"/>
          <p:nvPr/>
        </p:nvSpPr>
        <p:spPr>
          <a:xfrm>
            <a:off x="411449" y="1203453"/>
            <a:ext cx="11216640" cy="5078313"/>
          </a:xfrm>
          <a:prstGeom prst="rect">
            <a:avLst/>
          </a:prstGeom>
          <a:noFill/>
        </p:spPr>
        <p:txBody>
          <a:bodyPr wrap="square" rtlCol="0">
            <a:spAutoFit/>
          </a:bodyPr>
          <a:lstStyle/>
          <a:p>
            <a:r>
              <a:rPr lang="en-GB" u="sng" dirty="0"/>
              <a:t>Men</a:t>
            </a:r>
            <a:endParaRPr lang="en-GB" dirty="0"/>
          </a:p>
          <a:p>
            <a:pPr marL="285750" lvl="0" indent="-285750">
              <a:buFont typeface="Arial" panose="020B0604020202020204" pitchFamily="34" charset="0"/>
              <a:buChar char="•"/>
            </a:pPr>
            <a:r>
              <a:rPr lang="en-GB" dirty="0"/>
              <a:t>I</a:t>
            </a:r>
            <a:r>
              <a:rPr lang="en-GB" dirty="0" smtClean="0"/>
              <a:t>ssues with male residents relate </a:t>
            </a:r>
            <a:r>
              <a:rPr lang="en-GB" dirty="0"/>
              <a:t>to </a:t>
            </a:r>
            <a:r>
              <a:rPr lang="en-GB" dirty="0" smtClean="0"/>
              <a:t>uptake </a:t>
            </a:r>
            <a:r>
              <a:rPr lang="en-GB" dirty="0"/>
              <a:t>and </a:t>
            </a:r>
            <a:r>
              <a:rPr lang="en-GB" dirty="0" smtClean="0"/>
              <a:t>attrition</a:t>
            </a:r>
            <a:r>
              <a:rPr lang="en-GB" dirty="0"/>
              <a:t>, i.e.:</a:t>
            </a:r>
          </a:p>
          <a:p>
            <a:pPr marL="285750" lvl="0" indent="-285750">
              <a:buFont typeface="Arial" panose="020B0604020202020204" pitchFamily="34" charset="0"/>
              <a:buChar char="•"/>
            </a:pPr>
            <a:r>
              <a:rPr lang="en-GB" dirty="0"/>
              <a:t>Overall number of </a:t>
            </a:r>
            <a:r>
              <a:rPr lang="en-GB" dirty="0" smtClean="0"/>
              <a:t>male ‘Starters’ is lower </a:t>
            </a:r>
            <a:r>
              <a:rPr lang="en-GB" dirty="0"/>
              <a:t>than women – across all </a:t>
            </a:r>
            <a:r>
              <a:rPr lang="en-GB" dirty="0" smtClean="0"/>
              <a:t>ethnicities. </a:t>
            </a:r>
            <a:endParaRPr lang="en-GB" dirty="0"/>
          </a:p>
          <a:p>
            <a:pPr marL="285750" lvl="0" indent="-285750">
              <a:buFont typeface="Arial" panose="020B0604020202020204" pitchFamily="34" charset="0"/>
              <a:buChar char="•"/>
            </a:pPr>
            <a:r>
              <a:rPr lang="en-GB" dirty="0" smtClean="0"/>
              <a:t>Men are less </a:t>
            </a:r>
            <a:r>
              <a:rPr lang="en-GB" dirty="0"/>
              <a:t>likely to complete compared to women (about 30% of men complete on average compared to about 50% of female starters) – especially Bangladeshi and Pakistani </a:t>
            </a:r>
            <a:r>
              <a:rPr lang="en-GB" dirty="0" smtClean="0"/>
              <a:t>men. Younger men are also less likely to complete than older men. </a:t>
            </a:r>
          </a:p>
          <a:p>
            <a:pPr marL="285750" lvl="0" indent="-285750">
              <a:buFont typeface="Arial" panose="020B0604020202020204" pitchFamily="34" charset="0"/>
              <a:buChar char="•"/>
            </a:pPr>
            <a:r>
              <a:rPr lang="en-GB" dirty="0" smtClean="0"/>
              <a:t>For men that </a:t>
            </a:r>
            <a:r>
              <a:rPr lang="en-GB" i="1" dirty="0" smtClean="0"/>
              <a:t>do </a:t>
            </a:r>
            <a:r>
              <a:rPr lang="en-GB" dirty="0" smtClean="0"/>
              <a:t>complete the programme (minimum 9/12 sessions), weight </a:t>
            </a:r>
            <a:r>
              <a:rPr lang="en-GB" dirty="0"/>
              <a:t>loss outcomes are </a:t>
            </a:r>
            <a:r>
              <a:rPr lang="en-GB" dirty="0" smtClean="0"/>
              <a:t>reasonable and </a:t>
            </a:r>
            <a:r>
              <a:rPr lang="en-GB" dirty="0"/>
              <a:t>broadly equitable across </a:t>
            </a:r>
            <a:r>
              <a:rPr lang="en-GB" dirty="0" smtClean="0"/>
              <a:t>ethnicities.</a:t>
            </a:r>
            <a:endParaRPr lang="en-GB" dirty="0"/>
          </a:p>
          <a:p>
            <a:r>
              <a:rPr lang="en-GB" dirty="0"/>
              <a:t> </a:t>
            </a:r>
          </a:p>
          <a:p>
            <a:r>
              <a:rPr lang="en-GB" u="sng" dirty="0"/>
              <a:t>Women</a:t>
            </a:r>
            <a:endParaRPr lang="en-GB" dirty="0"/>
          </a:p>
          <a:p>
            <a:pPr marL="285750" lvl="0" indent="-285750">
              <a:buFont typeface="Arial" panose="020B0604020202020204" pitchFamily="34" charset="0"/>
              <a:buChar char="•"/>
            </a:pPr>
            <a:r>
              <a:rPr lang="en-GB" dirty="0"/>
              <a:t>No </a:t>
            </a:r>
            <a:r>
              <a:rPr lang="en-GB" dirty="0" smtClean="0"/>
              <a:t>problem with number of starters </a:t>
            </a:r>
            <a:r>
              <a:rPr lang="en-GB" dirty="0"/>
              <a:t>– or any obvious inequity in starters by ethnicity. In fact, women of colour and ‘white other’ women are much more likely to start compared to ‘white British’ women</a:t>
            </a:r>
          </a:p>
          <a:p>
            <a:pPr marL="285750" lvl="0" indent="-285750">
              <a:buFont typeface="Arial" panose="020B0604020202020204" pitchFamily="34" charset="0"/>
              <a:buChar char="•"/>
            </a:pPr>
            <a:r>
              <a:rPr lang="en-GB" dirty="0"/>
              <a:t>No real issue with completion among starters – a fairly uniform and equitable 50% average of female starters will complete. Older females are slightly more likely to complete but the age-related pattern is not as stark as it is for men.</a:t>
            </a:r>
          </a:p>
          <a:p>
            <a:pPr marL="285750" lvl="0" indent="-285750">
              <a:buFont typeface="Arial" panose="020B0604020202020204" pitchFamily="34" charset="0"/>
              <a:buChar char="•"/>
            </a:pPr>
            <a:r>
              <a:rPr lang="en-GB" dirty="0"/>
              <a:t>Inequities are seen in weight loss </a:t>
            </a:r>
            <a:r>
              <a:rPr lang="en-GB" i="1" dirty="0"/>
              <a:t>outcomes</a:t>
            </a:r>
            <a:r>
              <a:rPr lang="en-GB" dirty="0"/>
              <a:t> for women: 31/65 (48%) W</a:t>
            </a:r>
            <a:r>
              <a:rPr lang="en-GB" dirty="0" smtClean="0"/>
              <a:t>hite </a:t>
            </a:r>
            <a:r>
              <a:rPr lang="en-GB" dirty="0"/>
              <a:t>B</a:t>
            </a:r>
            <a:r>
              <a:rPr lang="en-GB" dirty="0" smtClean="0"/>
              <a:t>ritish </a:t>
            </a:r>
            <a:r>
              <a:rPr lang="en-GB" dirty="0"/>
              <a:t>women lost 3% BMI since April 2023 compared to 40/111 </a:t>
            </a:r>
            <a:r>
              <a:rPr lang="en-GB" dirty="0" smtClean="0"/>
              <a:t>Bangladeshi women </a:t>
            </a:r>
            <a:r>
              <a:rPr lang="en-GB" dirty="0"/>
              <a:t>(36%) , 28/81 </a:t>
            </a:r>
            <a:r>
              <a:rPr lang="en-GB" dirty="0" smtClean="0"/>
              <a:t>Indian women </a:t>
            </a:r>
            <a:r>
              <a:rPr lang="en-GB" dirty="0"/>
              <a:t>(35%), 18/54 Pakistani </a:t>
            </a:r>
            <a:r>
              <a:rPr lang="en-GB" dirty="0" smtClean="0"/>
              <a:t>women (33</a:t>
            </a:r>
            <a:r>
              <a:rPr lang="en-GB" dirty="0"/>
              <a:t>%), 39/127 Black African </a:t>
            </a:r>
            <a:r>
              <a:rPr lang="en-GB" dirty="0" smtClean="0"/>
              <a:t>women (31%) and 34/107 </a:t>
            </a:r>
            <a:r>
              <a:rPr lang="en-GB" dirty="0"/>
              <a:t>Black Caribbean </a:t>
            </a:r>
            <a:r>
              <a:rPr lang="en-GB" dirty="0" smtClean="0"/>
              <a:t>women (32</a:t>
            </a:r>
            <a:r>
              <a:rPr lang="en-GB" dirty="0"/>
              <a:t>%)</a:t>
            </a:r>
          </a:p>
        </p:txBody>
      </p:sp>
    </p:spTree>
    <p:extLst>
      <p:ext uri="{BB962C8B-B14F-4D97-AF65-F5344CB8AC3E}">
        <p14:creationId xmlns:p14="http://schemas.microsoft.com/office/powerpoint/2010/main" val="1298175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5F758717DFF44A8C2C0023C87ED0F7" ma:contentTypeVersion="8" ma:contentTypeDescription="Create a new document." ma:contentTypeScope="" ma:versionID="9efaf8d9cc77206af5f86dad8bb93277">
  <xsd:schema xmlns:xsd="http://www.w3.org/2001/XMLSchema" xmlns:xs="http://www.w3.org/2001/XMLSchema" xmlns:p="http://schemas.microsoft.com/office/2006/metadata/properties" xmlns:ns2="bbbab6f7-7512-47c4-980a-5a35810d9f0e" xmlns:ns3="6361206b-3f8a-4b08-978e-0d3652f38ba9" targetNamespace="http://schemas.microsoft.com/office/2006/metadata/properties" ma:root="true" ma:fieldsID="f4fe30e535b1fc5d5ee4b5f7590e7b11" ns2:_="" ns3:_="">
    <xsd:import namespace="bbbab6f7-7512-47c4-980a-5a35810d9f0e"/>
    <xsd:import namespace="6361206b-3f8a-4b08-978e-0d3652f38b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ab6f7-7512-47c4-980a-5a35810d9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1206b-3f8a-4b08-978e-0d3652f38b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6FD02317-CF5E-42A8-B3B9-6A2C8BE8E299}">
  <ds:schemaRefs>
    <ds:schemaRef ds:uri="http://schemas.microsoft.com/office/infopath/2007/PartnerControls"/>
    <ds:schemaRef ds:uri="efc92feb-db16-4673-a906-99f6ba73f15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71c7d4d-db63-444e-b445-e0bdf8f5d97b"/>
    <ds:schemaRef ds:uri="http://www.w3.org/XML/1998/namespace"/>
  </ds:schemaRefs>
</ds:datastoreItem>
</file>

<file path=customXml/itemProps3.xml><?xml version="1.0" encoding="utf-8"?>
<ds:datastoreItem xmlns:ds="http://schemas.openxmlformats.org/officeDocument/2006/customXml" ds:itemID="{376154E7-742F-476C-9C7E-216640856E29}"/>
</file>

<file path=docProps/app.xml><?xml version="1.0" encoding="utf-8"?>
<Properties xmlns="http://schemas.openxmlformats.org/officeDocument/2006/extended-properties" xmlns:vt="http://schemas.openxmlformats.org/officeDocument/2006/docPropsVTypes">
  <Template>Office Theme</Template>
  <TotalTime>1146</TotalTime>
  <Words>2270</Words>
  <Application>Microsoft Office PowerPoint</Application>
  <PresentationFormat>Widescreen</PresentationFormat>
  <Paragraphs>191</Paragraphs>
  <Slides>16</Slides>
  <Notes>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16</vt:i4>
      </vt:variant>
    </vt:vector>
  </HeadingPairs>
  <TitlesOfParts>
    <vt:vector size="33" baseType="lpstr">
      <vt:lpstr>Arial</vt:lpstr>
      <vt:lpstr>Calibri</vt:lpstr>
      <vt:lpstr>Calibri Light</vt:lpstr>
      <vt:lpstr>Courier New</vt:lpstr>
      <vt:lpstr>Times New Roman</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Market Position Statement  Healthier Lives January 2025</vt:lpstr>
      <vt:lpstr>Overview (1)</vt:lpstr>
      <vt:lpstr>Overview (2)</vt:lpstr>
      <vt:lpstr>Demand (1)</vt:lpstr>
      <vt:lpstr>Demand (2)</vt:lpstr>
      <vt:lpstr>Demand (3)</vt:lpstr>
      <vt:lpstr>Commissioned Activity (1)</vt:lpstr>
      <vt:lpstr>Commissioned Activity (2)</vt:lpstr>
      <vt:lpstr>Equity / Protected Characteristics:  Tier-2 Weight Management</vt:lpstr>
      <vt:lpstr>Equity / Protected Characteristics:  Specialist Smoking Cessation</vt:lpstr>
      <vt:lpstr>Commissioning Priority 1: Expanding the CVFS and community capacity for Healthier Lives via Categories 3 and 4</vt:lpstr>
      <vt:lpstr>Commissioning Priority 1:  Expanding the CVFS and community capacity for healthier lives via Categories 3 and 4 </vt:lpstr>
      <vt:lpstr>Commissioning Priority 2: Weight and movement</vt:lpstr>
      <vt:lpstr>PowerPoint Presentation</vt:lpstr>
      <vt:lpstr>Commissioning Priority 3:   Continue to build on the progress made to date with smoking cessation initiatives</vt:lpstr>
      <vt:lpstr>Commissioning Priority 3: Smoking cessation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Kieran Scott</cp:lastModifiedBy>
  <cp:revision>253</cp:revision>
  <dcterms:created xsi:type="dcterms:W3CDTF">2023-10-09T13:23:20Z</dcterms:created>
  <dcterms:modified xsi:type="dcterms:W3CDTF">2025-01-22T09:53:42Z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0x010100C75F758717DFF44A8C2C0023C87ED0F7</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