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 id="2147483672" r:id="rId6"/>
    <p:sldMasterId id="2147483684" r:id="rId7"/>
    <p:sldMasterId id="2147483696" r:id="rId8"/>
    <p:sldMasterId id="2147483708" r:id="rId9"/>
    <p:sldMasterId id="2147483723" r:id="rId10"/>
    <p:sldMasterId id="2147483735" r:id="rId11"/>
    <p:sldMasterId id="2147483743" r:id="rId12"/>
    <p:sldMasterId id="2147483750" r:id="rId13"/>
    <p:sldMasterId id="2147483757" r:id="rId14"/>
    <p:sldMasterId id="2147483764" r:id="rId15"/>
  </p:sldMasterIdLst>
  <p:notesMasterIdLst>
    <p:notesMasterId r:id="rId26"/>
  </p:notesMasterIdLst>
  <p:sldIdLst>
    <p:sldId id="271" r:id="rId16"/>
    <p:sldId id="267" r:id="rId17"/>
    <p:sldId id="301" r:id="rId18"/>
    <p:sldId id="280" r:id="rId19"/>
    <p:sldId id="302" r:id="rId20"/>
    <p:sldId id="304" r:id="rId21"/>
    <p:sldId id="277" r:id="rId22"/>
    <p:sldId id="300" r:id="rId23"/>
    <p:sldId id="305"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6F"/>
    <a:srgbClr val="469DA0"/>
    <a:srgbClr val="00A09D"/>
    <a:srgbClr val="3DA1A0"/>
    <a:srgbClr val="1EA18B"/>
    <a:srgbClr val="1C816F"/>
    <a:srgbClr val="4C9789"/>
    <a:srgbClr val="00584A"/>
    <a:srgbClr val="005826"/>
    <a:srgbClr val="7D0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36463-B209-DD19-ED6C-82A45F1B23A5}" v="346" dt="2024-04-18T09:06:25.420"/>
    <p1510:client id="{B72FBD7B-6A64-F9D0-BEAA-A7C375B9F905}" v="24" dt="2024-04-18T08:31:12.9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63" autoAdjust="0"/>
    <p:restoredTop sz="94660"/>
  </p:normalViewPr>
  <p:slideViewPr>
    <p:cSldViewPr snapToGrid="0">
      <p:cViewPr varScale="1">
        <p:scale>
          <a:sx n="103" d="100"/>
          <a:sy n="103"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6.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012C0-3084-4E7A-B0E6-2C4D58508096}" type="datetimeFigureOut">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3BFC8-5EEC-42A3-9473-8FE833DC0583}" type="slidenum">
              <a:t>‹#›</a:t>
            </a:fld>
            <a:endParaRPr lang="en-US"/>
          </a:p>
        </p:txBody>
      </p:sp>
    </p:spTree>
    <p:extLst>
      <p:ext uri="{BB962C8B-B14F-4D97-AF65-F5344CB8AC3E}">
        <p14:creationId xmlns:p14="http://schemas.microsoft.com/office/powerpoint/2010/main" val="115797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3" name="Date Placeholder 1">
            <a:extLst>
              <a:ext uri="{FF2B5EF4-FFF2-40B4-BE49-F238E27FC236}">
                <a16:creationId xmlns:a16="http://schemas.microsoft.com/office/drawing/2014/main" id="{9F556E03-E11B-4690-7B09-AE0791CBBA6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7" name="Footer Placeholder 2">
            <a:extLst>
              <a:ext uri="{FF2B5EF4-FFF2-40B4-BE49-F238E27FC236}">
                <a16:creationId xmlns:a16="http://schemas.microsoft.com/office/drawing/2014/main" id="{1C4EE413-21D8-00DC-ACAE-A98FFEBA8299}"/>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F8709039-1D13-232F-C2CA-662CB81F260E}"/>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413B0BAF-92F2-8D6D-0711-BB21296CDBC5}"/>
              </a:ext>
            </a:extLst>
          </p:cNvPr>
          <p:cNvSpPr>
            <a:spLocks noGrp="1"/>
          </p:cNvSpPr>
          <p:nvPr>
            <p:ph type="ctrTitle" hasCustomPrompt="1"/>
          </p:nvPr>
        </p:nvSpPr>
        <p:spPr>
          <a:xfrm>
            <a:off x="346377"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45065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lumMod val="95000"/>
                  </a:schemeClr>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2D0D90C3-23F5-9B1E-2F02-1900A3632B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3" name="Footer Placeholder 2">
            <a:extLst>
              <a:ext uri="{FF2B5EF4-FFF2-40B4-BE49-F238E27FC236}">
                <a16:creationId xmlns:a16="http://schemas.microsoft.com/office/drawing/2014/main" id="{C38DE632-7341-00B7-AABC-DB776F00C6DD}"/>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6F0B2B1-67D5-1CBF-DA47-E7992306F41C}"/>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790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5B5-DCC6-5E46-96FE-3297CC2BD65F}"/>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7" name="Date Placeholder 1">
            <a:extLst>
              <a:ext uri="{FF2B5EF4-FFF2-40B4-BE49-F238E27FC236}">
                <a16:creationId xmlns:a16="http://schemas.microsoft.com/office/drawing/2014/main" id="{4E9D5954-4DBD-7F2A-0578-039800F9E123}"/>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8" name="Footer Placeholder 2">
            <a:extLst>
              <a:ext uri="{FF2B5EF4-FFF2-40B4-BE49-F238E27FC236}">
                <a16:creationId xmlns:a16="http://schemas.microsoft.com/office/drawing/2014/main" id="{B8068D55-B88B-0E1A-3122-49402F23505E}"/>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65CAF213-FE85-6FE7-7965-BFDA1852B08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9669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D6362CD8-13CD-D0D9-8633-9DBA1642082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3" name="Footer Placeholder 2">
            <a:extLst>
              <a:ext uri="{FF2B5EF4-FFF2-40B4-BE49-F238E27FC236}">
                <a16:creationId xmlns:a16="http://schemas.microsoft.com/office/drawing/2014/main" id="{54114B75-A964-C83B-ED49-113518946BC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C37B6D36-3F54-4EE5-612E-62341C25CBC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22337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D24C-2E61-3379-37C1-0A3F6684CC45}"/>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156080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975B64-CED8-9CBD-DEF8-A3DD821E361F}"/>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FA372A5E-56D9-E1D0-79DD-D35DF6F4604B}"/>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52BBFD98-F6E8-31FB-BF14-ABD6DF9302A8}"/>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13D3ECFC-7875-34E3-BFFB-2F853337F4F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12" name="Footer Placeholder 2">
            <a:extLst>
              <a:ext uri="{FF2B5EF4-FFF2-40B4-BE49-F238E27FC236}">
                <a16:creationId xmlns:a16="http://schemas.microsoft.com/office/drawing/2014/main" id="{2E81469F-DB04-C8D0-18C1-B9E88FFA2CAF}"/>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FF7C3466-6929-588E-83D1-3589F10F679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538810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955C3819-4996-0778-2A61-B312CB6A7AF2}"/>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7" name="Footer Placeholder 2">
            <a:extLst>
              <a:ext uri="{FF2B5EF4-FFF2-40B4-BE49-F238E27FC236}">
                <a16:creationId xmlns:a16="http://schemas.microsoft.com/office/drawing/2014/main" id="{8C66B28D-14BE-F166-0F37-B5DC6802808B}"/>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A0968C2-2062-54F3-39F2-C153A2FC558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2" name="Title 1">
            <a:extLst>
              <a:ext uri="{FF2B5EF4-FFF2-40B4-BE49-F238E27FC236}">
                <a16:creationId xmlns:a16="http://schemas.microsoft.com/office/drawing/2014/main" id="{2CEE9F56-C028-AC95-9ED5-5CE4A747E1D6}"/>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026919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3531CD-B00B-8CAD-A885-E2A4FDEE6455}"/>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0DA9729A-281F-090F-FE8D-0DBB37BD4479}"/>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7F17FA06-F3B3-0D05-52F2-AAA8B7613530}"/>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5BA19EB6-D566-356C-F7BA-9D4E4582FC1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12" name="Footer Placeholder 2">
            <a:extLst>
              <a:ext uri="{FF2B5EF4-FFF2-40B4-BE49-F238E27FC236}">
                <a16:creationId xmlns:a16="http://schemas.microsoft.com/office/drawing/2014/main" id="{2AC7D30C-B1FB-6A9B-6637-C05513895E2E}"/>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3C588803-E177-8083-8713-E9883DF37E3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8980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CC676-1C92-C67B-2DEC-7A445A4F012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3" name="Footer Placeholder 2">
            <a:extLst>
              <a:ext uri="{FF2B5EF4-FFF2-40B4-BE49-F238E27FC236}">
                <a16:creationId xmlns:a16="http://schemas.microsoft.com/office/drawing/2014/main" id="{56E9778A-DEB7-6BBD-E0FB-C1422044B364}"/>
              </a:ext>
            </a:extLst>
          </p:cNvPr>
          <p:cNvSpPr>
            <a:spLocks noGrp="1"/>
          </p:cNvSpPr>
          <p:nvPr>
            <p:ph type="ftr" sz="quarter" idx="11"/>
          </p:nvPr>
        </p:nvSpPr>
        <p:spPr>
          <a:xfrm>
            <a:off x="4038600" y="5731317"/>
            <a:ext cx="4114800" cy="365125"/>
          </a:xfrm>
        </p:spPr>
        <p:txBody>
          <a:bodyPr/>
          <a:lstStyle/>
          <a:p>
            <a:endParaRPr lang="en-US"/>
          </a:p>
        </p:txBody>
      </p:sp>
      <p:sp>
        <p:nvSpPr>
          <p:cNvPr id="4" name="Slide Number Placeholder 3">
            <a:extLst>
              <a:ext uri="{FF2B5EF4-FFF2-40B4-BE49-F238E27FC236}">
                <a16:creationId xmlns:a16="http://schemas.microsoft.com/office/drawing/2014/main" id="{3CE98650-474C-903E-B689-10DA46D2CE4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5" name="Title 1">
            <a:extLst>
              <a:ext uri="{FF2B5EF4-FFF2-40B4-BE49-F238E27FC236}">
                <a16:creationId xmlns:a16="http://schemas.microsoft.com/office/drawing/2014/main" id="{EEA5E68F-8AC3-0258-E598-E3440882E93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1494826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D7D485D-EC88-2D39-2BAD-CE042978EE55}"/>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A28C632D-556F-1C18-C6CF-1B211BB3554E}"/>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2E5CF446-0959-1D4A-11D4-13F8A7B3BCB2}"/>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953F2A7-5F6A-E282-65B8-5700716CA7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14" name="Footer Placeholder 2">
            <a:extLst>
              <a:ext uri="{FF2B5EF4-FFF2-40B4-BE49-F238E27FC236}">
                <a16:creationId xmlns:a16="http://schemas.microsoft.com/office/drawing/2014/main" id="{D184DB14-4472-6338-DD7C-5C2C6D73735B}"/>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39116517-90B4-043C-4345-08E1CDFD8B6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27192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64A27693-4281-04B3-6900-619F6E3D4F2B}"/>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8" name="Footer Placeholder 2">
            <a:extLst>
              <a:ext uri="{FF2B5EF4-FFF2-40B4-BE49-F238E27FC236}">
                <a16:creationId xmlns:a16="http://schemas.microsoft.com/office/drawing/2014/main" id="{5EB795BC-A318-CDBB-A7F7-87F4C216FC34}"/>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2BBC203-099B-4735-4385-BB52F924B48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10" name="Title 1">
            <a:extLst>
              <a:ext uri="{FF2B5EF4-FFF2-40B4-BE49-F238E27FC236}">
                <a16:creationId xmlns:a16="http://schemas.microsoft.com/office/drawing/2014/main" id="{9BB85B58-60FF-41AA-10DB-5929162BD9F2}"/>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92457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60A5F-3FB8-1087-940D-43A6433BBCA0}"/>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7" name="Footer Placeholder 2">
            <a:extLst>
              <a:ext uri="{FF2B5EF4-FFF2-40B4-BE49-F238E27FC236}">
                <a16:creationId xmlns:a16="http://schemas.microsoft.com/office/drawing/2014/main" id="{D56780C1-2CC7-A944-CCB3-DB8692D1974A}"/>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EB4B0AED-18DD-F054-B06C-9911C4FE3F9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1F831FED-F244-6BC4-A759-BFB74BA26C0A}"/>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77641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F08EF52-53F1-3DBF-ABF9-6DC9A7364E5B}"/>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DD57A721-7A05-872A-2F6D-8ED07797A687}"/>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79CEA430-7C77-F26A-50C7-DF981A407AF8}"/>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9A41EE53-FE4B-B6A3-A741-17CAD366F1C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14" name="Footer Placeholder 2">
            <a:extLst>
              <a:ext uri="{FF2B5EF4-FFF2-40B4-BE49-F238E27FC236}">
                <a16:creationId xmlns:a16="http://schemas.microsoft.com/office/drawing/2014/main" id="{5E4524F0-E8D0-2065-90A8-F2BB9C98AC7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0E5A5E1F-2B0E-C132-2220-94D7BCDE3165}"/>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508127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050625-E30D-D433-76AA-FAFE2F4859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A98FF413-49A9-ED2E-6030-53FE68563A8E}"/>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8" name="Footer Placeholder 2">
            <a:extLst>
              <a:ext uri="{FF2B5EF4-FFF2-40B4-BE49-F238E27FC236}">
                <a16:creationId xmlns:a16="http://schemas.microsoft.com/office/drawing/2014/main" id="{849976C1-4742-DC96-2776-6CC8431692AD}"/>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823D91F-0DE2-D689-3791-815995006AA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246712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C23163C-70B4-7320-E6A5-2F2D7D4CBA87}"/>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0340C1A-1DE0-FB73-7224-19DA31FC8AB8}"/>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EAB8B1AF-BAA0-D206-1906-F85D62C71271}"/>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42F65E8-3120-0B5C-1A24-75EB387E493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14" name="Footer Placeholder 2">
            <a:extLst>
              <a:ext uri="{FF2B5EF4-FFF2-40B4-BE49-F238E27FC236}">
                <a16:creationId xmlns:a16="http://schemas.microsoft.com/office/drawing/2014/main" id="{A8FEE7F7-0393-3BB7-86EB-7A3B8999100F}"/>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BBB78F24-A552-A72B-744D-6F107AECC0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507230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E353D5-C4FB-798E-BA0F-3907586D3E7F}"/>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C7D0A93D-DFAB-0B5D-E84C-72B775FD00B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8" name="Footer Placeholder 2">
            <a:extLst>
              <a:ext uri="{FF2B5EF4-FFF2-40B4-BE49-F238E27FC236}">
                <a16:creationId xmlns:a16="http://schemas.microsoft.com/office/drawing/2014/main" id="{078DDDE8-0EFB-8377-B3EE-CB1B7604D787}"/>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0E3733AF-FCBB-4E6E-D5EF-BC9FF795F8E8}"/>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819615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7EF8D6-44EC-D869-BEC0-3460C1F55ED6}"/>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29BBBE0-C1DB-02AA-7EBF-47163FB45A05}"/>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C871CBDC-091F-5391-D66C-F7438E8CF429}"/>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BAC6AE9B-2D05-C9AD-E913-F333D5760EC7}"/>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14" name="Footer Placeholder 2">
            <a:extLst>
              <a:ext uri="{FF2B5EF4-FFF2-40B4-BE49-F238E27FC236}">
                <a16:creationId xmlns:a16="http://schemas.microsoft.com/office/drawing/2014/main" id="{D2EF3E08-6E58-8F5C-476C-055A8FA26C5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ACFEE898-BFE2-BE2D-2B6C-1B2FC8DE4A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846276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1EA330-F833-377E-4AB0-3165C864F91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0E8D7B34-53CD-97CF-BB84-9A1BB83D2DD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8" name="Footer Placeholder 2">
            <a:extLst>
              <a:ext uri="{FF2B5EF4-FFF2-40B4-BE49-F238E27FC236}">
                <a16:creationId xmlns:a16="http://schemas.microsoft.com/office/drawing/2014/main" id="{8493B4CB-FD3A-6A54-41B6-34172B1E28DF}"/>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B5B2E47-BD3E-5669-88C4-1B043D23E69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09997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3" name="Title 1">
            <a:extLst>
              <a:ext uri="{FF2B5EF4-FFF2-40B4-BE49-F238E27FC236}">
                <a16:creationId xmlns:a16="http://schemas.microsoft.com/office/drawing/2014/main" id="{D6043AAD-85AA-6A30-4BAF-1827F2B6BF26}"/>
              </a:ext>
            </a:extLst>
          </p:cNvPr>
          <p:cNvSpPr>
            <a:spLocks noGrp="1"/>
          </p:cNvSpPr>
          <p:nvPr>
            <p:ph type="ctrTitle" hasCustomPrompt="1"/>
          </p:nvPr>
        </p:nvSpPr>
        <p:spPr>
          <a:xfrm>
            <a:off x="396072" y="278303"/>
            <a:ext cx="9144000" cy="744585"/>
          </a:xfrm>
        </p:spPr>
        <p:txBody>
          <a:bodyPr anchor="b">
            <a:normAutofit/>
          </a:bodyPr>
          <a:lstStyle>
            <a:lvl1pPr algn="l">
              <a:defRPr sz="4000" b="1">
                <a:solidFill>
                  <a:srgbClr val="00A09D"/>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19E521F8-F1C4-719E-9416-2F83B91CE031}"/>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4" name="Footer Placeholder 2">
            <a:extLst>
              <a:ext uri="{FF2B5EF4-FFF2-40B4-BE49-F238E27FC236}">
                <a16:creationId xmlns:a16="http://schemas.microsoft.com/office/drawing/2014/main" id="{5FE3CB80-FEBA-0E06-B748-F57F247952B0}"/>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DD8FCDF1-4FA5-F593-6AC2-B95652F68CE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61808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rgbClr val="59B09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78DA1C1C-928F-2CA4-1BA9-ECAEE4A3E09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7" name="Footer Placeholder 2">
            <a:extLst>
              <a:ext uri="{FF2B5EF4-FFF2-40B4-BE49-F238E27FC236}">
                <a16:creationId xmlns:a16="http://schemas.microsoft.com/office/drawing/2014/main" id="{A8051D5F-76DF-E0CD-25E9-1EDDBDEF3328}"/>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3E590ABB-3313-8534-0546-C76DBC1B12BA}"/>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418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E5A1D8F3-28C8-BD2A-323C-30642BDDD88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3" name="Footer Placeholder 2">
            <a:extLst>
              <a:ext uri="{FF2B5EF4-FFF2-40B4-BE49-F238E27FC236}">
                <a16:creationId xmlns:a16="http://schemas.microsoft.com/office/drawing/2014/main" id="{DD620437-DC5C-97CE-FD6F-00CD286C5414}"/>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C7229F2-85ED-6BF7-8566-32ECB494867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3702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E47EA4-8B15-4D96-2599-69F66ED881B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7" name="Footer Placeholder 2">
            <a:extLst>
              <a:ext uri="{FF2B5EF4-FFF2-40B4-BE49-F238E27FC236}">
                <a16:creationId xmlns:a16="http://schemas.microsoft.com/office/drawing/2014/main" id="{CCDEE289-92C0-1262-E7D1-21CE8DF1555F}"/>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1F536249-6254-9324-FF6C-1E40D730E89F}"/>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3" name="Title 1">
            <a:extLst>
              <a:ext uri="{FF2B5EF4-FFF2-40B4-BE49-F238E27FC236}">
                <a16:creationId xmlns:a16="http://schemas.microsoft.com/office/drawing/2014/main" id="{BC09A43F-F1D3-EC32-B21E-0E7517C473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33113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15600" y="593366"/>
            <a:ext cx="113608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29" name="Google Shape;29;p7"/>
          <p:cNvSpPr txBox="1">
            <a:spLocks noGrp="1"/>
          </p:cNvSpPr>
          <p:nvPr>
            <p:ph type="sldNum" idx="12"/>
          </p:nvPr>
        </p:nvSpPr>
        <p:spPr>
          <a:xfrm>
            <a:off x="11296609" y="6217622"/>
            <a:ext cx="7316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sz="1000" dirty="0">
              <a:solidFill>
                <a:schemeClr val="dk2"/>
              </a:solidFill>
            </a:endParaRPr>
          </a:p>
        </p:txBody>
      </p:sp>
    </p:spTree>
    <p:extLst>
      <p:ext uri="{BB962C8B-B14F-4D97-AF65-F5344CB8AC3E}">
        <p14:creationId xmlns:p14="http://schemas.microsoft.com/office/powerpoint/2010/main" val="129873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377" y="258425"/>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B38C3AEE-DBB6-43A9-48B4-E0445F76639A}"/>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3" name="Footer Placeholder 2">
            <a:extLst>
              <a:ext uri="{FF2B5EF4-FFF2-40B4-BE49-F238E27FC236}">
                <a16:creationId xmlns:a16="http://schemas.microsoft.com/office/drawing/2014/main" id="{7AB5FCC7-113F-B2C3-4A45-79884147829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BD3BBC0-71C2-254C-3C9C-DD3F2C905A8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64109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2" name="Date Placeholder 1">
            <a:extLst>
              <a:ext uri="{FF2B5EF4-FFF2-40B4-BE49-F238E27FC236}">
                <a16:creationId xmlns:a16="http://schemas.microsoft.com/office/drawing/2014/main" id="{5E9C9BF2-DA83-036B-9B26-2514B606BFE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7" name="Footer Placeholder 2">
            <a:extLst>
              <a:ext uri="{FF2B5EF4-FFF2-40B4-BE49-F238E27FC236}">
                <a16:creationId xmlns:a16="http://schemas.microsoft.com/office/drawing/2014/main" id="{38CBA4C7-EDEC-8500-075E-1F25D19C32E5}"/>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6AD76559-B111-9980-59CB-6F09451E36C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40828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0.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2A83C-8322-4C00-A71E-4CA52811DAAF}" type="datetimeFigureOut">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C651-F346-4B05-B65D-2D5AA18D30C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A727D01C-2EA0-F3BD-A931-C3D803CC2B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88557219"/>
      </p:ext>
    </p:extLst>
  </p:cSld>
  <p:clrMap bg1="lt1" tx1="dk1" bg2="lt2" tx2="dk2" accent1="accent1" accent2="accent2" accent3="accent3" accent4="accent4" accent5="accent5" accent6="accent6" hlink="hlink" folHlink="folHlink"/>
  <p:sldLayoutIdLst>
    <p:sldLayoutId id="2147483649"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A5E0C-A36D-C25C-A919-1EF454423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B0EF69-E433-998D-2198-119903231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FEF09A-62B2-B30E-2698-2DCC7CA1E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2E120-ABE2-1849-BDFB-5A3FE363C054}" type="datetimeFigureOut">
              <a:rPr lang="en-US" smtClean="0"/>
              <a:t>1/22/2025</a:t>
            </a:fld>
            <a:endParaRPr lang="en-US"/>
          </a:p>
        </p:txBody>
      </p:sp>
      <p:sp>
        <p:nvSpPr>
          <p:cNvPr id="5" name="Footer Placeholder 4">
            <a:extLst>
              <a:ext uri="{FF2B5EF4-FFF2-40B4-BE49-F238E27FC236}">
                <a16:creationId xmlns:a16="http://schemas.microsoft.com/office/drawing/2014/main" id="{A96D07E4-6D7F-DFFB-E805-0AA1ABD0E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B84B9C-F5C1-0312-CA0B-B3C6A5B12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8695-359E-354F-9F13-8FAE85585829}" type="slidenum">
              <a:rPr lang="en-US" smtClean="0"/>
              <a:t>‹#›</a:t>
            </a:fld>
            <a:endParaRPr lang="en-US"/>
          </a:p>
        </p:txBody>
      </p:sp>
      <p:pic>
        <p:nvPicPr>
          <p:cNvPr id="8" name="Picture 7" descr="A white background with black text&#10;&#10;Description automatically generated">
            <a:extLst>
              <a:ext uri="{FF2B5EF4-FFF2-40B4-BE49-F238E27FC236}">
                <a16:creationId xmlns:a16="http://schemas.microsoft.com/office/drawing/2014/main" id="{E84FF6C2-F287-FC72-1ED7-AFA2AB6667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236605535"/>
      </p:ext>
    </p:extLst>
  </p:cSld>
  <p:clrMap bg1="lt1" tx1="dk1" bg2="lt2" tx2="dk2" accent1="accent1" accent2="accent2" accent3="accent3" accent4="accent4" accent5="accent5" accent6="accent6" hlink="hlink" folHlink="folHlink"/>
  <p:sldLayoutIdLst>
    <p:sldLayoutId id="2147483755" r:id="rId1"/>
    <p:sldLayoutId id="21474837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4562C-1AD3-C7CB-F280-3DCBCC9D4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8586AA-789E-7A56-9E92-4697C22D7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F0F534-7C3B-29E9-E207-8FBB6D39B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4F537-5DF5-9B4C-8E97-2BB5AC36DA2B}" type="datetimeFigureOut">
              <a:rPr lang="en-US" smtClean="0"/>
              <a:t>1/22/2025</a:t>
            </a:fld>
            <a:endParaRPr lang="en-US"/>
          </a:p>
        </p:txBody>
      </p:sp>
      <p:sp>
        <p:nvSpPr>
          <p:cNvPr id="5" name="Footer Placeholder 4">
            <a:extLst>
              <a:ext uri="{FF2B5EF4-FFF2-40B4-BE49-F238E27FC236}">
                <a16:creationId xmlns:a16="http://schemas.microsoft.com/office/drawing/2014/main" id="{D233997D-154F-9CD8-FC8B-9DB10B92D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BA07A9-68D4-52C7-B88B-D8A3D2B60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6B61B-B19D-BD42-8A8C-1E50CAF5317B}"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463B7871-DB52-7CDF-F213-4FB9C208DE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909125073"/>
      </p:ext>
    </p:extLst>
  </p:cSld>
  <p:clrMap bg1="lt1" tx1="dk1" bg2="lt2" tx2="dk2" accent1="accent1" accent2="accent2" accent3="accent3" accent4="accent4" accent5="accent5" accent6="accent6" hlink="hlink" folHlink="folHlink"/>
  <p:sldLayoutIdLst>
    <p:sldLayoutId id="2147483762" r:id="rId1"/>
    <p:sldLayoutId id="21474837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58B53-3CF2-1259-3356-1C0966BAA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30033F-7506-3EED-B426-146A9635F2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886044-4B52-CE3D-3716-389C73A10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4812D-5D9E-D34F-BEE5-4C0D77F448AB}" type="datetimeFigureOut">
              <a:rPr lang="en-US" smtClean="0"/>
              <a:t>1/22/2025</a:t>
            </a:fld>
            <a:endParaRPr lang="en-US"/>
          </a:p>
        </p:txBody>
      </p:sp>
      <p:sp>
        <p:nvSpPr>
          <p:cNvPr id="5" name="Footer Placeholder 4">
            <a:extLst>
              <a:ext uri="{FF2B5EF4-FFF2-40B4-BE49-F238E27FC236}">
                <a16:creationId xmlns:a16="http://schemas.microsoft.com/office/drawing/2014/main" id="{6916E244-86F1-627E-5B1D-7DC09BFEE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A15CF-D6A8-7947-9324-F99CB212D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49605-38C8-4747-BCA7-9DB64EFB0332}" type="slidenum">
              <a:rPr lang="en-US" smtClean="0"/>
              <a:t>‹#›</a:t>
            </a:fld>
            <a:endParaRPr lang="en-US"/>
          </a:p>
        </p:txBody>
      </p:sp>
      <p:pic>
        <p:nvPicPr>
          <p:cNvPr id="8" name="Picture 7" descr="A white background with blue text&#10;&#10;Description automatically generated">
            <a:extLst>
              <a:ext uri="{FF2B5EF4-FFF2-40B4-BE49-F238E27FC236}">
                <a16:creationId xmlns:a16="http://schemas.microsoft.com/office/drawing/2014/main" id="{E47CAE45-2CF7-7AE3-9183-2F7E103820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121219466"/>
      </p:ext>
    </p:extLst>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D56F-2B40-4F5B-8593-3FB241C17C9A}" type="datetimeFigureOut">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AF8C-F308-4D14-92A7-51645CA15610}" type="slidenum">
              <a:rPr lang="en-GB" smtClean="0"/>
              <a:t>‹#›</a:t>
            </a:fld>
            <a:endParaRPr lang="en-GB"/>
          </a:p>
        </p:txBody>
      </p:sp>
      <p:pic>
        <p:nvPicPr>
          <p:cNvPr id="8" name="Picture 7" descr="A white background with blue and green text&#10;&#10;Description automatically generated">
            <a:extLst>
              <a:ext uri="{FF2B5EF4-FFF2-40B4-BE49-F238E27FC236}">
                <a16:creationId xmlns:a16="http://schemas.microsoft.com/office/drawing/2014/main" id="{03DD9209-3638-32F9-6807-B495B49BD0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2308"/>
            <a:ext cx="12204809" cy="6850812"/>
          </a:xfrm>
          <a:prstGeom prst="rect">
            <a:avLst/>
          </a:prstGeom>
        </p:spPr>
      </p:pic>
    </p:spTree>
    <p:extLst>
      <p:ext uri="{BB962C8B-B14F-4D97-AF65-F5344CB8AC3E}">
        <p14:creationId xmlns:p14="http://schemas.microsoft.com/office/powerpoint/2010/main" val="2446877918"/>
      </p:ext>
    </p:extLst>
  </p:cSld>
  <p:clrMap bg1="lt1" tx1="dk1" bg2="lt2" tx2="dk2" accent1="accent1" accent2="accent2" accent3="accent3" accent4="accent4" accent5="accent5" accent6="accent6" hlink="hlink" folHlink="folHlink"/>
  <p:sldLayoutIdLst>
    <p:sldLayoutId id="2147483722"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8619-623B-4C71-8610-73EBBEB490DC}" type="datetimeFigureOut">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956D-E143-479C-B3BA-50B647C0EF72}" type="slidenum">
              <a:rPr lang="en-GB" smtClean="0"/>
              <a:t>‹#›</a:t>
            </a:fld>
            <a:endParaRPr lang="en-GB"/>
          </a:p>
        </p:txBody>
      </p:sp>
      <p:pic>
        <p:nvPicPr>
          <p:cNvPr id="9" name="Picture 8" descr="A white background with blue and green text&#10;&#10;Description automatically generated">
            <a:extLst>
              <a:ext uri="{FF2B5EF4-FFF2-40B4-BE49-F238E27FC236}">
                <a16:creationId xmlns:a16="http://schemas.microsoft.com/office/drawing/2014/main" id="{72B373FF-7D7B-2BFA-FC6E-6BA2716CDE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006402498"/>
      </p:ext>
    </p:extLst>
  </p:cSld>
  <p:clrMap bg1="lt1" tx1="dk1" bg2="lt2" tx2="dk2" accent1="accent1" accent2="accent2" accent3="accent3" accent4="accent4" accent5="accent5" accent6="accent6" hlink="hlink" folHlink="folHlink"/>
  <p:sldLayoutIdLst>
    <p:sldLayoutId id="2147483673" r:id="rId1"/>
    <p:sldLayoutId id="2147483712" r:id="rId2"/>
    <p:sldLayoutId id="21474837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B233-4027-454F-8EF2-652E71F3D979}" type="datetimeFigureOut">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4884-9173-4689-ADA6-E8C68BBDE9F9}" type="slidenum">
              <a:rPr lang="en-GB" smtClean="0"/>
              <a:t>‹#›</a:t>
            </a:fld>
            <a:endParaRPr lang="en-GB"/>
          </a:p>
        </p:txBody>
      </p:sp>
      <p:pic>
        <p:nvPicPr>
          <p:cNvPr id="10" name="Picture 9" descr="A blue background with white text&#10;&#10;Description automatically generated">
            <a:extLst>
              <a:ext uri="{FF2B5EF4-FFF2-40B4-BE49-F238E27FC236}">
                <a16:creationId xmlns:a16="http://schemas.microsoft.com/office/drawing/2014/main" id="{34504FA0-4882-C149-995A-7CADA0E279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879343148"/>
      </p:ext>
    </p:extLst>
  </p:cSld>
  <p:clrMap bg1="lt1" tx1="dk1" bg2="lt2" tx2="dk2" accent1="accent1" accent2="accent2" accent3="accent3" accent4="accent4" accent5="accent5" accent6="accent6" hlink="hlink" folHlink="folHlink"/>
  <p:sldLayoutIdLst>
    <p:sldLayoutId id="2147483685"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EE142-8B8B-4983-A29A-0AA6829536B9}" type="datetimeFigureOut">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FCF0-FF98-4644-B5A0-A68BCFE35AF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1D710E33-59EE-8438-53E7-BC4D356459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859719217"/>
      </p:ext>
    </p:extLst>
  </p:cSld>
  <p:clrMap bg1="lt1" tx1="dk1" bg2="lt2" tx2="dk2" accent1="accent1" accent2="accent2" accent3="accent3" accent4="accent4" accent5="accent5" accent6="accent6" hlink="hlink" folHlink="folHlink"/>
  <p:sldLayoutIdLst>
    <p:sldLayoutId id="2147483697"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424FE-DF0C-4B5C-B873-06346B6AD135}" type="datetimeFigureOut">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8F27-1B5B-47A7-808F-9915DB626DBE}" type="slidenum">
              <a:rPr lang="en-GB" smtClean="0"/>
              <a:t>‹#›</a:t>
            </a:fld>
            <a:endParaRPr lang="en-GB"/>
          </a:p>
        </p:txBody>
      </p:sp>
      <p:pic>
        <p:nvPicPr>
          <p:cNvPr id="9" name="Picture 8" descr="A red background with white text&#10;&#10;Description automatically generated">
            <a:extLst>
              <a:ext uri="{FF2B5EF4-FFF2-40B4-BE49-F238E27FC236}">
                <a16:creationId xmlns:a16="http://schemas.microsoft.com/office/drawing/2014/main" id="{A639766F-1AD9-AE2C-17D3-3C4DE246C6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12588054"/>
      </p:ext>
    </p:extLst>
  </p:cSld>
  <p:clrMap bg1="lt1" tx1="dk1" bg2="lt2" tx2="dk2" accent1="accent1" accent2="accent2" accent3="accent3" accent4="accent4" accent5="accent5" accent6="accent6" hlink="hlink" folHlink="folHlink"/>
  <p:sldLayoutIdLst>
    <p:sldLayoutId id="2147483709"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4A07C-DEB0-05BD-9881-42718FBB2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B22C4E-C9A1-45E9-0BA1-47E2D1FC0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EC26CB-FAC9-15A6-2C78-0D4B999EB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DCE8C-2B5A-4A4E-93A0-4C1D53B6AA02}" type="datetimeFigureOut">
              <a:rPr lang="en-US" smtClean="0"/>
              <a:t>1/22/2025</a:t>
            </a:fld>
            <a:endParaRPr lang="en-US"/>
          </a:p>
        </p:txBody>
      </p:sp>
      <p:sp>
        <p:nvSpPr>
          <p:cNvPr id="5" name="Footer Placeholder 4">
            <a:extLst>
              <a:ext uri="{FF2B5EF4-FFF2-40B4-BE49-F238E27FC236}">
                <a16:creationId xmlns:a16="http://schemas.microsoft.com/office/drawing/2014/main" id="{F4C91453-E010-D269-B368-755BBF5D6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820F4B-F16D-5CC3-BC69-ADFA0DE75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91021-AC8B-8E46-8879-D3B3634E6781}" type="slidenum">
              <a:rPr lang="en-US" smtClean="0"/>
              <a:t>‹#›</a:t>
            </a:fld>
            <a:endParaRPr lang="en-US"/>
          </a:p>
        </p:txBody>
      </p:sp>
      <p:pic>
        <p:nvPicPr>
          <p:cNvPr id="8" name="Picture 7" descr="A red square with white text&#10;&#10;Description automatically generated">
            <a:extLst>
              <a:ext uri="{FF2B5EF4-FFF2-40B4-BE49-F238E27FC236}">
                <a16:creationId xmlns:a16="http://schemas.microsoft.com/office/drawing/2014/main" id="{FB8D840F-D7A8-E771-B564-FEEA5E7910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594490294"/>
      </p:ext>
    </p:extLst>
  </p:cSld>
  <p:clrMap bg1="lt1" tx1="dk1" bg2="lt2" tx2="dk2" accent1="accent1" accent2="accent2" accent3="accent3" accent4="accent4" accent5="accent5" accent6="accent6" hlink="hlink" folHlink="folHlink"/>
  <p:sldLayoutIdLst>
    <p:sldLayoutId id="2147483727" r:id="rId1"/>
    <p:sldLayoutId id="214748373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B5D1A-2398-CDFD-1626-B885FC3EB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D47EE4-6AF5-7440-3900-17C93AFD6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58517C-AFDB-D10F-95B8-EE0E79BF4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8AFF-2910-6A40-8E89-C10FF5408B01}" type="datetimeFigureOut">
              <a:rPr lang="en-US" smtClean="0"/>
              <a:t>1/22/2025</a:t>
            </a:fld>
            <a:endParaRPr lang="en-US"/>
          </a:p>
        </p:txBody>
      </p:sp>
      <p:sp>
        <p:nvSpPr>
          <p:cNvPr id="5" name="Footer Placeholder 4">
            <a:extLst>
              <a:ext uri="{FF2B5EF4-FFF2-40B4-BE49-F238E27FC236}">
                <a16:creationId xmlns:a16="http://schemas.microsoft.com/office/drawing/2014/main" id="{E237402B-9B90-EF0E-CB88-17C17CB9CB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DC295-E9C4-FB4E-BEEE-18E4674BA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5D13D-8406-BD4B-8A9C-ECEBB7E62332}"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5A65D6DA-076B-F73C-8E06-A4C11C60E2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556939790"/>
      </p:ext>
    </p:extLst>
  </p:cSld>
  <p:clrMap bg1="lt1" tx1="dk1" bg2="lt2" tx2="dk2" accent1="accent1" accent2="accent2" accent3="accent3" accent4="accent4" accent5="accent5" accent6="accent6" hlink="hlink" folHlink="folHlink"/>
  <p:sldLayoutIdLst>
    <p:sldLayoutId id="2147483739" r:id="rId1"/>
    <p:sldLayoutId id="21474837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F3318-05F3-3B21-5F5C-EFD4542B1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210FB2-F14A-6AE5-2093-CE0B4ABA1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32CD04-6202-9499-3027-F8BCC54D2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0FBFA-3DBA-2E4A-8CCC-02DA1EA48AD9}" type="datetimeFigureOut">
              <a:rPr lang="en-US" smtClean="0"/>
              <a:t>1/22/2025</a:t>
            </a:fld>
            <a:endParaRPr lang="en-US"/>
          </a:p>
        </p:txBody>
      </p:sp>
      <p:sp>
        <p:nvSpPr>
          <p:cNvPr id="5" name="Footer Placeholder 4">
            <a:extLst>
              <a:ext uri="{FF2B5EF4-FFF2-40B4-BE49-F238E27FC236}">
                <a16:creationId xmlns:a16="http://schemas.microsoft.com/office/drawing/2014/main" id="{3BF95991-8284-577E-C024-F754773E0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B059-641A-3F0C-7539-03EE85A08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0EDD8-C413-2C44-8FAD-C1E061126EAD}" type="slidenum">
              <a:rPr lang="en-US" smtClean="0"/>
              <a:t>‹#›</a:t>
            </a:fld>
            <a:endParaRPr lang="en-US"/>
          </a:p>
        </p:txBody>
      </p:sp>
      <p:pic>
        <p:nvPicPr>
          <p:cNvPr id="8" name="Picture 7" descr="A black background with white text&#10;&#10;Description automatically generated">
            <a:extLst>
              <a:ext uri="{FF2B5EF4-FFF2-40B4-BE49-F238E27FC236}">
                <a16:creationId xmlns:a16="http://schemas.microsoft.com/office/drawing/2014/main" id="{00F4B28E-38DF-8925-EA41-E7E8876128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188"/>
            <a:ext cx="12192000" cy="6843622"/>
          </a:xfrm>
          <a:prstGeom prst="rect">
            <a:avLst/>
          </a:prstGeom>
        </p:spPr>
      </p:pic>
    </p:spTree>
    <p:extLst>
      <p:ext uri="{BB962C8B-B14F-4D97-AF65-F5344CB8AC3E}">
        <p14:creationId xmlns:p14="http://schemas.microsoft.com/office/powerpoint/2010/main" val="510071678"/>
      </p:ext>
    </p:extLst>
  </p:cSld>
  <p:clrMap bg1="lt1" tx1="dk1" bg2="lt2" tx2="dk2" accent1="accent1" accent2="accent2" accent3="accent3" accent4="accent4" accent5="accent5" accent6="accent6" hlink="hlink" folHlink="folHlink"/>
  <p:sldLayoutIdLst>
    <p:sldLayoutId id="2147483748" r:id="rId1"/>
    <p:sldLayoutId id="21474837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shl.uk/"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democracy.towerhamlets.gov.uk/mgConvert2PDF.aspx?ID=236715#:~:text=It%20offers%20a%20six%2Dpoint,and%20restore%20health%20and%20wellbein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80CF-ED64-8684-EDA6-4ACA25DC256D}"/>
              </a:ext>
            </a:extLst>
          </p:cNvPr>
          <p:cNvSpPr>
            <a:spLocks noGrp="1"/>
          </p:cNvSpPr>
          <p:nvPr>
            <p:ph type="ctrTitle"/>
          </p:nvPr>
        </p:nvSpPr>
        <p:spPr>
          <a:xfrm>
            <a:off x="259960" y="4458349"/>
            <a:ext cx="11611906" cy="744585"/>
          </a:xfrm>
        </p:spPr>
        <p:txBody>
          <a:bodyPr>
            <a:noAutofit/>
          </a:bodyPr>
          <a:lstStyle/>
          <a:p>
            <a:pPr algn="ctr"/>
            <a:r>
              <a:rPr lang="en-US" sz="4800" dirty="0" smtClean="0">
                <a:latin typeface="Arial"/>
                <a:ea typeface="Calibri"/>
                <a:cs typeface="Arial"/>
              </a:rPr>
              <a:t/>
            </a:r>
            <a:br>
              <a:rPr lang="en-US" sz="4800" dirty="0" smtClean="0">
                <a:latin typeface="Arial"/>
                <a:ea typeface="Calibri"/>
                <a:cs typeface="Arial"/>
              </a:rPr>
            </a:br>
            <a:r>
              <a:rPr lang="en-US" sz="4800" dirty="0" smtClean="0">
                <a:latin typeface="Arial"/>
                <a:ea typeface="Calibri"/>
                <a:cs typeface="Arial"/>
              </a:rPr>
              <a:t/>
            </a:r>
            <a:br>
              <a:rPr lang="en-US" sz="4800" dirty="0" smtClean="0">
                <a:latin typeface="Arial"/>
                <a:ea typeface="Calibri"/>
                <a:cs typeface="Arial"/>
              </a:rPr>
            </a:br>
            <a:r>
              <a:rPr lang="en-US" sz="4800" dirty="0" smtClean="0">
                <a:latin typeface="Arial"/>
                <a:ea typeface="Calibri"/>
                <a:cs typeface="Arial"/>
              </a:rPr>
              <a:t/>
            </a:r>
            <a:br>
              <a:rPr lang="en-US" sz="4800" dirty="0" smtClean="0">
                <a:latin typeface="Arial"/>
                <a:ea typeface="Calibri"/>
                <a:cs typeface="Arial"/>
              </a:rPr>
            </a:br>
            <a:r>
              <a:rPr lang="en-US" sz="4800" dirty="0" smtClean="0">
                <a:latin typeface="Arial"/>
                <a:ea typeface="Calibri"/>
                <a:cs typeface="Arial"/>
              </a:rPr>
              <a:t/>
            </a:r>
            <a:br>
              <a:rPr lang="en-US" sz="4800" dirty="0" smtClean="0">
                <a:latin typeface="Arial"/>
                <a:ea typeface="Calibri"/>
                <a:cs typeface="Arial"/>
              </a:rPr>
            </a:br>
            <a:r>
              <a:rPr lang="en-US" sz="4800" dirty="0" smtClean="0">
                <a:latin typeface="Arial"/>
                <a:ea typeface="Calibri"/>
                <a:cs typeface="Arial"/>
              </a:rPr>
              <a:t/>
            </a:r>
            <a:br>
              <a:rPr lang="en-US" sz="4800" dirty="0" smtClean="0">
                <a:latin typeface="Arial"/>
                <a:ea typeface="Calibri"/>
                <a:cs typeface="Arial"/>
              </a:rPr>
            </a:br>
            <a:r>
              <a:rPr lang="en-US" sz="4800" dirty="0" smtClean="0">
                <a:latin typeface="Arial"/>
                <a:ea typeface="Calibri"/>
                <a:cs typeface="Arial"/>
              </a:rPr>
              <a:t/>
            </a:r>
            <a:br>
              <a:rPr lang="en-US" sz="4800" dirty="0" smtClean="0">
                <a:latin typeface="Arial"/>
                <a:ea typeface="Calibri"/>
                <a:cs typeface="Arial"/>
              </a:rPr>
            </a:br>
            <a:r>
              <a:rPr lang="en-US" sz="4800" dirty="0" smtClean="0">
                <a:latin typeface="Arial"/>
                <a:ea typeface="Calibri"/>
                <a:cs typeface="Arial"/>
              </a:rPr>
              <a:t/>
            </a:r>
            <a:br>
              <a:rPr lang="en-US" sz="4800" dirty="0" smtClean="0">
                <a:latin typeface="Arial"/>
                <a:ea typeface="Calibri"/>
                <a:cs typeface="Arial"/>
              </a:rPr>
            </a:br>
            <a:r>
              <a:rPr lang="en-US" sz="4800" dirty="0" smtClean="0">
                <a:latin typeface="Arial"/>
                <a:ea typeface="Calibri"/>
                <a:cs typeface="Arial"/>
              </a:rPr>
              <a:t/>
            </a:r>
            <a:br>
              <a:rPr lang="en-US" sz="4800" dirty="0" smtClean="0">
                <a:latin typeface="Arial"/>
                <a:ea typeface="Calibri"/>
                <a:cs typeface="Arial"/>
              </a:rPr>
            </a:br>
            <a:r>
              <a:rPr lang="en-US" sz="4800" dirty="0" smtClean="0">
                <a:latin typeface="Arial"/>
                <a:ea typeface="Calibri"/>
                <a:cs typeface="Arial"/>
              </a:rPr>
              <a:t/>
            </a:r>
            <a:br>
              <a:rPr lang="en-US" sz="4800" dirty="0" smtClean="0">
                <a:latin typeface="Arial"/>
                <a:ea typeface="Calibri"/>
                <a:cs typeface="Arial"/>
              </a:rPr>
            </a:br>
            <a:r>
              <a:rPr lang="en-US" sz="4800" dirty="0" smtClean="0">
                <a:latin typeface="Arial"/>
                <a:ea typeface="Calibri"/>
                <a:cs typeface="Arial"/>
              </a:rPr>
              <a:t/>
            </a:r>
            <a:br>
              <a:rPr lang="en-US" sz="4800" dirty="0" smtClean="0">
                <a:latin typeface="Arial"/>
                <a:ea typeface="Calibri"/>
                <a:cs typeface="Arial"/>
              </a:rPr>
            </a:br>
            <a:r>
              <a:rPr lang="en-US" sz="4800" dirty="0" smtClean="0">
                <a:latin typeface="Arial"/>
                <a:ea typeface="Calibri"/>
                <a:cs typeface="Arial"/>
              </a:rPr>
              <a:t>Market Position Statement</a:t>
            </a:r>
            <a:br>
              <a:rPr lang="en-US" sz="4800" dirty="0" smtClean="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smtClean="0">
                <a:latin typeface="Arial"/>
                <a:ea typeface="Calibri"/>
                <a:cs typeface="Arial"/>
              </a:rPr>
              <a:t>Sexual &amp; Reproductive Health and </a:t>
            </a:r>
            <a:br>
              <a:rPr lang="en-US" sz="4800" dirty="0" smtClean="0">
                <a:latin typeface="Arial"/>
                <a:ea typeface="Calibri"/>
                <a:cs typeface="Arial"/>
              </a:rPr>
            </a:br>
            <a:r>
              <a:rPr lang="en-US" sz="4800" dirty="0" smtClean="0">
                <a:latin typeface="Arial"/>
                <a:ea typeface="Calibri"/>
                <a:cs typeface="Arial"/>
              </a:rPr>
              <a:t>HIV Prevention &amp; Support</a:t>
            </a:r>
            <a:br>
              <a:rPr lang="en-US" sz="4800" dirty="0" smtClean="0">
                <a:latin typeface="Arial"/>
                <a:ea typeface="Calibri"/>
                <a:cs typeface="Arial"/>
              </a:rPr>
            </a:br>
            <a:r>
              <a:rPr lang="en-US" sz="4800" dirty="0" smtClean="0">
                <a:latin typeface="Arial"/>
                <a:ea typeface="Calibri"/>
                <a:cs typeface="Arial"/>
              </a:rPr>
              <a:t/>
            </a:r>
            <a:br>
              <a:rPr lang="en-US" sz="4800" dirty="0" smtClean="0">
                <a:latin typeface="Arial"/>
                <a:ea typeface="Calibri"/>
                <a:cs typeface="Arial"/>
              </a:rPr>
            </a:br>
            <a:r>
              <a:rPr lang="en-US" sz="3600" dirty="0" smtClean="0">
                <a:latin typeface="Arial"/>
                <a:ea typeface="Calibri"/>
                <a:cs typeface="Arial"/>
              </a:rPr>
              <a:t>January 2025</a:t>
            </a:r>
            <a:endParaRPr lang="en-US" sz="3600" dirty="0">
              <a:latin typeface="Arial"/>
              <a:ea typeface="Calibri"/>
              <a:cs typeface="Arial"/>
            </a:endParaRPr>
          </a:p>
        </p:txBody>
      </p:sp>
    </p:spTree>
    <p:extLst>
      <p:ext uri="{BB962C8B-B14F-4D97-AF65-F5344CB8AC3E}">
        <p14:creationId xmlns:p14="http://schemas.microsoft.com/office/powerpoint/2010/main" val="397675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236924" y="789980"/>
            <a:ext cx="9966181" cy="612970"/>
          </a:xfrm>
        </p:spPr>
        <p:txBody>
          <a:bodyPr>
            <a:noAutofit/>
          </a:bodyPr>
          <a:lstStyle/>
          <a:p>
            <a:pPr>
              <a:spcAft>
                <a:spcPts val="0"/>
              </a:spcAft>
            </a:pPr>
            <a:r>
              <a:rPr lang="en-GB" sz="2200" dirty="0">
                <a:latin typeface="Arial"/>
                <a:cs typeface="Arial"/>
              </a:rPr>
              <a:t>Commissioning Priority 2:</a:t>
            </a:r>
            <a:br>
              <a:rPr lang="en-GB" sz="2200" dirty="0">
                <a:latin typeface="Arial"/>
                <a:cs typeface="Arial"/>
              </a:rPr>
            </a:br>
            <a:r>
              <a:rPr lang="en-GB" sz="2200" dirty="0">
                <a:latin typeface="Arial"/>
                <a:cs typeface="Arial"/>
              </a:rPr>
              <a:t>Re-commission and enhance the online offer for screening and other services</a:t>
            </a:r>
          </a:p>
        </p:txBody>
      </p:sp>
      <p:sp>
        <p:nvSpPr>
          <p:cNvPr id="4" name="Rectangle 3"/>
          <p:cNvSpPr/>
          <p:nvPr/>
        </p:nvSpPr>
        <p:spPr>
          <a:xfrm>
            <a:off x="236924" y="1402950"/>
            <a:ext cx="10832949" cy="3693319"/>
          </a:xfrm>
          <a:prstGeom prst="rect">
            <a:avLst/>
          </a:prstGeom>
        </p:spPr>
        <p:txBody>
          <a:bodyPr wrap="square" lIns="91440" tIns="45720" rIns="91440" bIns="45720" anchor="t">
            <a:spAutoFit/>
          </a:bodyPr>
          <a:lstStyle/>
          <a:p>
            <a:pPr>
              <a:spcAft>
                <a:spcPts val="0"/>
              </a:spcAft>
            </a:pPr>
            <a:endParaRPr lang="en-GB" dirty="0">
              <a:latin typeface="Calibri" panose="020F0502020204030204" pitchFamily="34" charset="0"/>
              <a:ea typeface="Calibri" panose="020F0502020204030204" pitchFamily="34" charset="0"/>
            </a:endParaRPr>
          </a:p>
          <a:p>
            <a:pPr>
              <a:spcAft>
                <a:spcPts val="0"/>
              </a:spcAft>
            </a:pPr>
            <a:r>
              <a:rPr lang="en-GB" b="1" dirty="0">
                <a:solidFill>
                  <a:srgbClr val="008080"/>
                </a:solidFill>
                <a:latin typeface="Arial" panose="020B0604020202020204" pitchFamily="34" charset="0"/>
                <a:ea typeface="Calibri" panose="020F0502020204030204" pitchFamily="34" charset="0"/>
              </a:rPr>
              <a:t>What we delivered/achieved in the last 12 months (Jan-Dec 24</a:t>
            </a:r>
            <a:r>
              <a:rPr lang="en-GB" b="1" dirty="0" smtClean="0">
                <a:solidFill>
                  <a:srgbClr val="008080"/>
                </a:solidFill>
                <a:latin typeface="Arial" panose="020B0604020202020204" pitchFamily="34" charset="0"/>
                <a:ea typeface="Calibri" panose="020F0502020204030204" pitchFamily="34" charset="0"/>
              </a:rPr>
              <a:t>):</a:t>
            </a:r>
          </a:p>
          <a:p>
            <a:pPr lvl="0">
              <a:spcAft>
                <a:spcPts val="0"/>
              </a:spcAft>
            </a:pPr>
            <a:endParaRPr lang="en-GB" dirty="0" smtClean="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altLang="en-US" dirty="0" smtClean="0">
                <a:cs typeface="Segoe UI" panose="020B0502040204020203" pitchFamily="34" charset="0"/>
              </a:rPr>
              <a:t>Newham </a:t>
            </a:r>
            <a:r>
              <a:rPr lang="en-US" altLang="en-US" dirty="0">
                <a:cs typeface="Segoe UI" panose="020B0502040204020203" pitchFamily="34" charset="0"/>
              </a:rPr>
              <a:t>commissioners, on behalf of the NEL region, completed an application for additional funding (through Elton John AIDS Foundation) proposing two initiatives to increase PrEP uptake (Digital PrEP service and PrEP clinical outreach in primary care and community settings). The team is in the final stage of the application process and awaiting results</a:t>
            </a:r>
            <a:r>
              <a:rPr lang="en-US" altLang="en-US" dirty="0" smtClean="0">
                <a:cs typeface="Segoe UI" panose="020B0502040204020203" pitchFamily="34" charset="0"/>
              </a:rPr>
              <a:t>.</a:t>
            </a:r>
            <a:endParaRPr lang="en-US" altLang="en-US" dirty="0">
              <a:cs typeface="Segoe UI" panose="020B0502040204020203" pitchFamily="34" charset="0"/>
            </a:endParaRPr>
          </a:p>
          <a:p>
            <a:pPr>
              <a:spcAft>
                <a:spcPts val="0"/>
              </a:spcAft>
            </a:pPr>
            <a:endParaRPr lang="en-GB" dirty="0">
              <a:latin typeface="Calibri" panose="020F0502020204030204" pitchFamily="34" charset="0"/>
              <a:ea typeface="Calibri" panose="020F0502020204030204" pitchFamily="34" charset="0"/>
            </a:endParaRPr>
          </a:p>
          <a:p>
            <a:pPr>
              <a:spcAft>
                <a:spcPts val="0"/>
              </a:spcAft>
            </a:pPr>
            <a:r>
              <a:rPr lang="en-GB" b="1" dirty="0">
                <a:solidFill>
                  <a:srgbClr val="008080"/>
                </a:solidFill>
                <a:latin typeface="Arial" panose="020B0604020202020204" pitchFamily="34" charset="0"/>
                <a:ea typeface="Calibri" panose="020F0502020204030204" pitchFamily="34" charset="0"/>
              </a:rPr>
              <a:t>What we plan to deliver in the next 12 months:               </a:t>
            </a:r>
            <a:endParaRPr lang="en-GB" b="1" dirty="0" smtClean="0">
              <a:solidFill>
                <a:srgbClr val="008080"/>
              </a:solidFill>
              <a:latin typeface="Arial" panose="020B0604020202020204" pitchFamily="34" charset="0"/>
              <a:ea typeface="Calibri" panose="020F0502020204030204" pitchFamily="34" charset="0"/>
            </a:endParaRPr>
          </a:p>
          <a:p>
            <a:pPr>
              <a:tabLst>
                <a:tab pos="457200" algn="l"/>
              </a:tabLst>
            </a:pPr>
            <a:endParaRPr lang="en-GB" dirty="0" smtClean="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tabLst>
                <a:tab pos="457200" algn="l"/>
              </a:tabLst>
            </a:pPr>
            <a:r>
              <a:rPr lang="en-GB" dirty="0" smtClean="0">
                <a:ea typeface="Calibri" panose="020F0502020204030204" pitchFamily="34" charset="0"/>
                <a:cs typeface="Times New Roman" panose="02020603050405020304" pitchFamily="18" charset="0"/>
              </a:rPr>
              <a:t>Lead the NEL region’s approach to recommissioning a new online ‘e-service’ for sexual health across London. </a:t>
            </a:r>
          </a:p>
          <a:p>
            <a:pPr marL="285750" indent="-285750">
              <a:buFont typeface="Arial" panose="020B0604020202020204" pitchFamily="34" charset="0"/>
              <a:buChar char="•"/>
              <a:tabLst>
                <a:tab pos="457200" algn="l"/>
              </a:tabLst>
            </a:pPr>
            <a:r>
              <a:rPr lang="en-GB" dirty="0" smtClean="0">
                <a:ea typeface="Calibri" panose="020F0502020204030204" pitchFamily="34" charset="0"/>
                <a:cs typeface="Times New Roman" panose="02020603050405020304" pitchFamily="18" charset="0"/>
              </a:rPr>
              <a:t>The </a:t>
            </a:r>
            <a:r>
              <a:rPr lang="en-GB" dirty="0">
                <a:ea typeface="Calibri" panose="020F0502020204030204" pitchFamily="34" charset="0"/>
                <a:cs typeface="Times New Roman" panose="02020603050405020304" pitchFamily="18" charset="0"/>
              </a:rPr>
              <a:t>council is committed to a more hands-on management approach for positive cases diagnosed via e-service, ensuring that local services are the first point of contact for these patients</a:t>
            </a:r>
            <a:r>
              <a:rPr lang="en-GB" dirty="0" smtClean="0">
                <a:ea typeface="Calibri" panose="020F0502020204030204" pitchFamily="34" charset="0"/>
                <a:cs typeface="Times New Roman" panose="02020603050405020304" pitchFamily="18" charset="0"/>
              </a:rPr>
              <a:t>.</a:t>
            </a:r>
            <a:endParaRPr lang="en-GB"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173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216326" y="51758"/>
            <a:ext cx="9456420" cy="1003665"/>
          </a:xfrm>
        </p:spPr>
        <p:txBody>
          <a:bodyPr>
            <a:normAutofit/>
          </a:bodyPr>
          <a:lstStyle/>
          <a:p>
            <a:r>
              <a:rPr lang="en-US" dirty="0" smtClean="0">
                <a:latin typeface="Arial"/>
                <a:cs typeface="Arial"/>
              </a:rPr>
              <a:t>Overview</a:t>
            </a:r>
            <a:endParaRPr lang="en-US" dirty="0">
              <a:latin typeface="Arial"/>
              <a:cs typeface="Arial"/>
            </a:endParaRPr>
          </a:p>
        </p:txBody>
      </p:sp>
      <p:sp>
        <p:nvSpPr>
          <p:cNvPr id="3" name="Rectangle 2"/>
          <p:cNvSpPr/>
          <p:nvPr/>
        </p:nvSpPr>
        <p:spPr>
          <a:xfrm>
            <a:off x="216326" y="1173191"/>
            <a:ext cx="11326483" cy="4770537"/>
          </a:xfrm>
          <a:prstGeom prst="rect">
            <a:avLst/>
          </a:prstGeom>
        </p:spPr>
        <p:txBody>
          <a:bodyPr wrap="square">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Newham Council is the commissioning lead for sexual health services across north east London. The ‘Sexual Health Shared Service’ covers Newham, Tower Hamlets, Waltham Forest, Redbridge, Barking &amp; Dagenham and Havering.</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Newham’s lead provider for specialist sexual health services is currently </a:t>
            </a:r>
            <a:r>
              <a:rPr lang="en-GB" sz="1600" dirty="0" smtClean="0">
                <a:latin typeface="Arial" panose="020B0604020202020204" pitchFamily="34" charset="0"/>
                <a:cs typeface="Arial" panose="020B0604020202020204" pitchFamily="34" charset="0"/>
              </a:rPr>
              <a:t>Barts </a:t>
            </a:r>
            <a:r>
              <a:rPr lang="en-GB" sz="1600" dirty="0">
                <a:latin typeface="Arial" panose="020B0604020202020204" pitchFamily="34" charset="0"/>
                <a:cs typeface="Arial" panose="020B0604020202020204" pitchFamily="34" charset="0"/>
              </a:rPr>
              <a:t>Health NHS Trust. They offer a range of services, including: STI screening, STI treatment, contraception, vaccination / preventive medicine (e.g. PrEP for HIV) and psycho-sexual support.</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In 2017, all commissioners and providers across London agreed a standardised, activity-based ‘Integrated Sexual Health Tariff’ (ISHT) that covered all sexual health services, underpinned by a shared database for the purpose of performance monitoring and cross-charging. A </a:t>
            </a:r>
            <a:r>
              <a:rPr lang="en-GB" sz="1600" dirty="0">
                <a:latin typeface="Arial" panose="020B0604020202020204" pitchFamily="34" charset="0"/>
                <a:cs typeface="Arial" panose="020B0604020202020204" pitchFamily="34" charset="0"/>
                <a:hlinkClick r:id="rId2"/>
              </a:rPr>
              <a:t>London-wide ‘e-service</a:t>
            </a:r>
            <a:r>
              <a:rPr lang="en-GB" sz="1600" dirty="0">
                <a:latin typeface="Arial" panose="020B0604020202020204" pitchFamily="34" charset="0"/>
                <a:cs typeface="Arial" panose="020B0604020202020204" pitchFamily="34" charset="0"/>
              </a:rPr>
              <a:t>’ for STI screening was also developed as part of this regional transformation project.</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Covid pandemic significantly impacted sexual health provision, with large numbers of residents across the capital ‘shifting’ away from traditional clinics and towards the ‘</a:t>
            </a:r>
            <a:r>
              <a:rPr lang="en-GB" sz="1600" dirty="0">
                <a:latin typeface="Arial" panose="020B0604020202020204" pitchFamily="34" charset="0"/>
                <a:cs typeface="Arial" panose="020B0604020202020204" pitchFamily="34" charset="0"/>
                <a:hlinkClick r:id="rId2"/>
              </a:rPr>
              <a:t>Sexual Health London’ e-service</a:t>
            </a:r>
            <a:r>
              <a:rPr lang="en-GB" sz="1600" dirty="0">
                <a:latin typeface="Arial" panose="020B0604020202020204" pitchFamily="34" charset="0"/>
                <a:cs typeface="Arial" panose="020B0604020202020204" pitchFamily="34" charset="0"/>
              </a:rPr>
              <a:t>. The financial sustainability of specialist providers is therefore a crucial factor when considering the direction of travel for specialist sexual health services.</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Spend and budget: The spend for specialist sexual health services (including SHL) varies year-on-year because it is activity-based. The budget envelope is currently around </a:t>
            </a:r>
            <a:r>
              <a:rPr lang="en-GB" sz="1600" dirty="0" smtClean="0">
                <a:latin typeface="Arial" panose="020B0604020202020204" pitchFamily="34" charset="0"/>
                <a:cs typeface="Arial" panose="020B0604020202020204" pitchFamily="34" charset="0"/>
              </a:rPr>
              <a:t>£4.5m </a:t>
            </a:r>
            <a:r>
              <a:rPr lang="en-GB" sz="1600" dirty="0">
                <a:latin typeface="Arial" panose="020B0604020202020204" pitchFamily="34" charset="0"/>
                <a:cs typeface="Arial" panose="020B0604020202020204" pitchFamily="34" charset="0"/>
              </a:rPr>
              <a:t>per annum. </a:t>
            </a:r>
          </a:p>
        </p:txBody>
      </p:sp>
    </p:spTree>
    <p:extLst>
      <p:ext uri="{BB962C8B-B14F-4D97-AF65-F5344CB8AC3E}">
        <p14:creationId xmlns:p14="http://schemas.microsoft.com/office/powerpoint/2010/main" val="167024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C066-9A7F-704A-84AC-D587DEAFFDDA}"/>
              </a:ext>
            </a:extLst>
          </p:cNvPr>
          <p:cNvSpPr>
            <a:spLocks noGrp="1"/>
          </p:cNvSpPr>
          <p:nvPr>
            <p:ph type="title"/>
          </p:nvPr>
        </p:nvSpPr>
        <p:spPr>
          <a:xfrm>
            <a:off x="232875" y="183018"/>
            <a:ext cx="10012137" cy="763500"/>
          </a:xfrm>
        </p:spPr>
        <p:txBody>
          <a:bodyPr vert="horz" lIns="91440" tIns="45720" rIns="91440" bIns="45720" rtlCol="0" anchor="b">
            <a:noAutofit/>
          </a:bodyPr>
          <a:lstStyle/>
          <a:p>
            <a:pPr>
              <a:lnSpc>
                <a:spcPct val="90000"/>
              </a:lnSpc>
              <a:spcBef>
                <a:spcPct val="0"/>
              </a:spcBef>
            </a:pPr>
            <a:r>
              <a:rPr lang="en-GB" sz="3600" b="1" dirty="0" smtClean="0">
                <a:solidFill>
                  <a:srgbClr val="006B6F"/>
                </a:solidFill>
                <a:ea typeface="+mj-ea"/>
              </a:rPr>
              <a:t>Demand and intelligence</a:t>
            </a:r>
            <a:endParaRPr lang="en-US" sz="3600" b="1" dirty="0">
              <a:solidFill>
                <a:srgbClr val="006B6F"/>
              </a:solidFill>
              <a:ea typeface="+mj-ea"/>
            </a:endParaRPr>
          </a:p>
        </p:txBody>
      </p:sp>
      <p:sp>
        <p:nvSpPr>
          <p:cNvPr id="5" name="TextBox 4"/>
          <p:cNvSpPr txBox="1"/>
          <p:nvPr/>
        </p:nvSpPr>
        <p:spPr>
          <a:xfrm>
            <a:off x="3536988" y="1721809"/>
            <a:ext cx="5118024" cy="1477328"/>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3" name="TextBox 2"/>
          <p:cNvSpPr txBox="1"/>
          <p:nvPr/>
        </p:nvSpPr>
        <p:spPr>
          <a:xfrm>
            <a:off x="232875" y="1143147"/>
            <a:ext cx="11604221" cy="4708981"/>
          </a:xfrm>
          <a:prstGeom prst="rect">
            <a:avLst/>
          </a:prstGeom>
          <a:noFill/>
        </p:spPr>
        <p:txBody>
          <a:bodyPr wrap="square" rtlCol="0">
            <a:spAutoFit/>
          </a:bodyPr>
          <a:lstStyle/>
          <a:p>
            <a:pPr marL="342900" lvl="0" indent="-342900">
              <a:buClr>
                <a:srgbClr val="000000"/>
              </a:buClr>
              <a:buFont typeface="Arial" panose="020B0604020202020204" pitchFamily="34" charset="0"/>
              <a:buChar char="•"/>
            </a:pPr>
            <a:r>
              <a:rPr lang="en-GB" sz="1500" kern="0" dirty="0" smtClean="0">
                <a:solidFill>
                  <a:srgbClr val="000000"/>
                </a:solidFill>
                <a:latin typeface="Arial" panose="020B0604020202020204" pitchFamily="34" charset="0"/>
                <a:cs typeface="Arial" panose="020B0604020202020204" pitchFamily="34" charset="0"/>
                <a:sym typeface="Arial"/>
              </a:rPr>
              <a:t>Demand for sexual and reproductive health services is increasingly nationally, especially in London, and this trend is also seen in Newham. </a:t>
            </a:r>
          </a:p>
          <a:p>
            <a:pPr marL="342900" lvl="0" indent="-342900">
              <a:buClr>
                <a:srgbClr val="000000"/>
              </a:buClr>
              <a:buFont typeface="Arial" panose="020B0604020202020204" pitchFamily="34" charset="0"/>
              <a:buChar char="•"/>
            </a:pPr>
            <a:endParaRPr lang="en-GB" sz="1500" kern="0" dirty="0">
              <a:solidFill>
                <a:srgbClr val="000000"/>
              </a:solidFill>
              <a:latin typeface="Arial" panose="020B0604020202020204" pitchFamily="34" charset="0"/>
              <a:cs typeface="Arial" panose="020B0604020202020204" pitchFamily="34" charset="0"/>
              <a:sym typeface="Arial"/>
            </a:endParaRPr>
          </a:p>
          <a:p>
            <a:pPr marL="342900" lvl="0" indent="-342900">
              <a:buClr>
                <a:srgbClr val="000000"/>
              </a:buClr>
              <a:buFont typeface="Arial" panose="020B0604020202020204" pitchFamily="34" charset="0"/>
              <a:buChar char="•"/>
            </a:pPr>
            <a:r>
              <a:rPr lang="en-GB" sz="1500" kern="0" dirty="0" smtClean="0">
                <a:solidFill>
                  <a:srgbClr val="000000"/>
                </a:solidFill>
                <a:latin typeface="Arial" panose="020B0604020202020204" pitchFamily="34" charset="0"/>
                <a:cs typeface="Arial" panose="020B0604020202020204" pitchFamily="34" charset="0"/>
                <a:sym typeface="Arial"/>
              </a:rPr>
              <a:t>The </a:t>
            </a:r>
            <a:r>
              <a:rPr lang="en-GB" sz="1500" kern="0" dirty="0">
                <a:solidFill>
                  <a:srgbClr val="000000"/>
                </a:solidFill>
                <a:latin typeface="Arial" panose="020B0604020202020204" pitchFamily="34" charset="0"/>
                <a:cs typeface="Arial" panose="020B0604020202020204" pitchFamily="34" charset="0"/>
                <a:sym typeface="Arial"/>
              </a:rPr>
              <a:t>number of new sexually transmitted infections (STIs) diagnosed among residents of Newham in </a:t>
            </a:r>
            <a:r>
              <a:rPr lang="en-GB" sz="1500" kern="0" dirty="0" smtClean="0">
                <a:solidFill>
                  <a:srgbClr val="000000"/>
                </a:solidFill>
                <a:latin typeface="Arial" panose="020B0604020202020204" pitchFamily="34" charset="0"/>
                <a:cs typeface="Arial" panose="020B0604020202020204" pitchFamily="34" charset="0"/>
                <a:sym typeface="Arial"/>
              </a:rPr>
              <a:t>2023 was 3,817. </a:t>
            </a:r>
            <a:r>
              <a:rPr lang="en-GB" sz="1500" kern="0" dirty="0">
                <a:solidFill>
                  <a:srgbClr val="000000"/>
                </a:solidFill>
                <a:latin typeface="Arial" panose="020B0604020202020204" pitchFamily="34" charset="0"/>
                <a:cs typeface="Arial" panose="020B0604020202020204" pitchFamily="34" charset="0"/>
                <a:sym typeface="Arial"/>
              </a:rPr>
              <a:t>This rate of </a:t>
            </a:r>
            <a:r>
              <a:rPr lang="en-GB" sz="1500" kern="0" dirty="0" smtClean="0">
                <a:solidFill>
                  <a:srgbClr val="000000"/>
                </a:solidFill>
                <a:latin typeface="Arial" panose="020B0604020202020204" pitchFamily="34" charset="0"/>
                <a:cs typeface="Arial" panose="020B0604020202020204" pitchFamily="34" charset="0"/>
                <a:sym typeface="Arial"/>
              </a:rPr>
              <a:t>1,263 </a:t>
            </a:r>
            <a:r>
              <a:rPr lang="en-GB" sz="1500" kern="0" dirty="0">
                <a:solidFill>
                  <a:srgbClr val="000000"/>
                </a:solidFill>
                <a:latin typeface="Arial" panose="020B0604020202020204" pitchFamily="34" charset="0"/>
                <a:cs typeface="Arial" panose="020B0604020202020204" pitchFamily="34" charset="0"/>
                <a:sym typeface="Arial"/>
              </a:rPr>
              <a:t>per 100,000 residents is slightly less than the London average (</a:t>
            </a:r>
            <a:r>
              <a:rPr lang="en-GB" sz="1500" kern="0" dirty="0" smtClean="0">
                <a:solidFill>
                  <a:srgbClr val="000000"/>
                </a:solidFill>
                <a:latin typeface="Arial" panose="020B0604020202020204" pitchFamily="34" charset="0"/>
                <a:cs typeface="Arial" panose="020B0604020202020204" pitchFamily="34" charset="0"/>
                <a:sym typeface="Arial"/>
              </a:rPr>
              <a:t>1,448 </a:t>
            </a:r>
            <a:r>
              <a:rPr lang="en-GB" sz="1500" kern="0" dirty="0">
                <a:solidFill>
                  <a:srgbClr val="000000"/>
                </a:solidFill>
                <a:latin typeface="Arial" panose="020B0604020202020204" pitchFamily="34" charset="0"/>
                <a:cs typeface="Arial" panose="020B0604020202020204" pitchFamily="34" charset="0"/>
                <a:sym typeface="Arial"/>
              </a:rPr>
              <a:t>per 100,000</a:t>
            </a:r>
            <a:r>
              <a:rPr lang="en-GB" sz="1500" kern="0" dirty="0" smtClean="0">
                <a:solidFill>
                  <a:srgbClr val="000000"/>
                </a:solidFill>
                <a:latin typeface="Arial" panose="020B0604020202020204" pitchFamily="34" charset="0"/>
                <a:cs typeface="Arial" panose="020B0604020202020204" pitchFamily="34" charset="0"/>
                <a:sym typeface="Arial"/>
              </a:rPr>
              <a:t>). The local picture mirrors the national trend, with growing numbers and increasing rates of STI diagnoses. </a:t>
            </a:r>
          </a:p>
          <a:p>
            <a:pPr marL="342900" lvl="0" indent="-342900">
              <a:buClr>
                <a:srgbClr val="000000"/>
              </a:buClr>
              <a:buFont typeface="Arial" panose="020B0604020202020204" pitchFamily="34" charset="0"/>
              <a:buChar char="•"/>
            </a:pPr>
            <a:endParaRPr lang="en-GB" sz="1500" kern="0" dirty="0">
              <a:solidFill>
                <a:srgbClr val="000000"/>
              </a:solidFill>
              <a:latin typeface="Arial" panose="020B0604020202020204" pitchFamily="34" charset="0"/>
              <a:cs typeface="Arial" panose="020B0604020202020204" pitchFamily="34" charset="0"/>
              <a:sym typeface="Arial"/>
            </a:endParaRPr>
          </a:p>
          <a:p>
            <a:pPr marL="342900" indent="-342900">
              <a:buClr>
                <a:srgbClr val="000000"/>
              </a:buClr>
              <a:buFont typeface="Arial" panose="020B0604020202020204" pitchFamily="34" charset="0"/>
              <a:buChar char="•"/>
            </a:pPr>
            <a:r>
              <a:rPr lang="en-GB" sz="1500" dirty="0">
                <a:latin typeface="Arial" panose="020B0604020202020204" pitchFamily="34" charset="0"/>
                <a:cs typeface="Arial" panose="020B0604020202020204" pitchFamily="34" charset="0"/>
              </a:rPr>
              <a:t>Positivity rates for Chlamydia and Gonorrhoea among young people aged 15-24 are rising across London, and this pattern is slightly more pronounced in Newham over the past three years compared to the London average. </a:t>
            </a:r>
            <a:endParaRPr lang="en-GB" sz="1500" kern="0" dirty="0" smtClean="0">
              <a:solidFill>
                <a:srgbClr val="000000"/>
              </a:solidFill>
              <a:latin typeface="Arial" panose="020B0604020202020204" pitchFamily="34" charset="0"/>
              <a:cs typeface="Arial" panose="020B0604020202020204" pitchFamily="34" charset="0"/>
              <a:sym typeface="Arial"/>
            </a:endParaRPr>
          </a:p>
          <a:p>
            <a:pPr lvl="0">
              <a:buClr>
                <a:srgbClr val="000000"/>
              </a:buClr>
            </a:pPr>
            <a:endParaRPr lang="en-GB" sz="1500" kern="0" dirty="0" smtClean="0">
              <a:solidFill>
                <a:srgbClr val="000000"/>
              </a:solidFill>
              <a:latin typeface="Arial" panose="020B0604020202020204" pitchFamily="34" charset="0"/>
              <a:cs typeface="Arial" panose="020B0604020202020204" pitchFamily="34" charset="0"/>
              <a:sym typeface="Arial"/>
            </a:endParaRPr>
          </a:p>
          <a:p>
            <a:pPr marL="342900" lvl="0" indent="-342900">
              <a:buClr>
                <a:srgbClr val="000000"/>
              </a:buClr>
              <a:buFont typeface="Arial" panose="020B0604020202020204" pitchFamily="34" charset="0"/>
              <a:buChar char="•"/>
            </a:pPr>
            <a:r>
              <a:rPr lang="en-GB" sz="1500" kern="0" dirty="0" smtClean="0">
                <a:solidFill>
                  <a:srgbClr val="000000"/>
                </a:solidFill>
                <a:latin typeface="Arial" panose="020B0604020202020204" pitchFamily="34" charset="0"/>
                <a:cs typeface="Arial" panose="020B0604020202020204" pitchFamily="34" charset="0"/>
                <a:sym typeface="Arial"/>
              </a:rPr>
              <a:t>Under </a:t>
            </a:r>
            <a:r>
              <a:rPr lang="en-GB" sz="1500" kern="0" dirty="0">
                <a:solidFill>
                  <a:srgbClr val="000000"/>
                </a:solidFill>
                <a:latin typeface="Arial" panose="020B0604020202020204" pitchFamily="34" charset="0"/>
                <a:cs typeface="Arial" panose="020B0604020202020204" pitchFamily="34" charset="0"/>
                <a:sym typeface="Arial"/>
              </a:rPr>
              <a:t>18’s conception </a:t>
            </a:r>
            <a:r>
              <a:rPr lang="en-GB" sz="1500" kern="0" dirty="0" smtClean="0">
                <a:solidFill>
                  <a:srgbClr val="000000"/>
                </a:solidFill>
                <a:latin typeface="Arial" panose="020B0604020202020204" pitchFamily="34" charset="0"/>
                <a:cs typeface="Arial" panose="020B0604020202020204" pitchFamily="34" charset="0"/>
                <a:sym typeface="Arial"/>
              </a:rPr>
              <a:t>rate per 1,000 residents in </a:t>
            </a:r>
            <a:r>
              <a:rPr lang="en-GB" sz="1500" kern="0" dirty="0">
                <a:solidFill>
                  <a:srgbClr val="000000"/>
                </a:solidFill>
                <a:latin typeface="Arial" panose="020B0604020202020204" pitchFamily="34" charset="0"/>
                <a:cs typeface="Arial" panose="020B0604020202020204" pitchFamily="34" charset="0"/>
                <a:sym typeface="Arial"/>
              </a:rPr>
              <a:t>Newham </a:t>
            </a:r>
            <a:r>
              <a:rPr lang="en-GB" sz="1500" kern="0" dirty="0" smtClean="0">
                <a:solidFill>
                  <a:srgbClr val="000000"/>
                </a:solidFill>
                <a:latin typeface="Arial" panose="020B0604020202020204" pitchFamily="34" charset="0"/>
                <a:cs typeface="Arial" panose="020B0604020202020204" pitchFamily="34" charset="0"/>
                <a:sym typeface="Arial"/>
              </a:rPr>
              <a:t>was 9.8, </a:t>
            </a:r>
            <a:r>
              <a:rPr lang="en-GB" sz="1500" kern="0" dirty="0">
                <a:solidFill>
                  <a:srgbClr val="000000"/>
                </a:solidFill>
                <a:latin typeface="Arial" panose="020B0604020202020204" pitchFamily="34" charset="0"/>
                <a:cs typeface="Arial" panose="020B0604020202020204" pitchFamily="34" charset="0"/>
                <a:sym typeface="Arial"/>
              </a:rPr>
              <a:t>slightly higher than the London average </a:t>
            </a:r>
            <a:r>
              <a:rPr lang="en-GB" sz="1500" kern="0" dirty="0" smtClean="0">
                <a:solidFill>
                  <a:srgbClr val="000000"/>
                </a:solidFill>
                <a:latin typeface="Arial" panose="020B0604020202020204" pitchFamily="34" charset="0"/>
                <a:cs typeface="Arial" panose="020B0604020202020204" pitchFamily="34" charset="0"/>
                <a:sym typeface="Arial"/>
              </a:rPr>
              <a:t>of 9.5 (2021).</a:t>
            </a:r>
          </a:p>
          <a:p>
            <a:pPr marL="342900" lvl="0" indent="-342900">
              <a:buClr>
                <a:srgbClr val="000000"/>
              </a:buClr>
              <a:buFont typeface="Arial" panose="020B0604020202020204" pitchFamily="34" charset="0"/>
              <a:buChar char="•"/>
            </a:pPr>
            <a:endParaRPr lang="en-GB" sz="1500" kern="0" dirty="0">
              <a:solidFill>
                <a:srgbClr val="000000"/>
              </a:solidFill>
              <a:latin typeface="Arial" panose="020B0604020202020204" pitchFamily="34" charset="0"/>
              <a:cs typeface="Arial" panose="020B0604020202020204" pitchFamily="34" charset="0"/>
              <a:sym typeface="Arial"/>
            </a:endParaRPr>
          </a:p>
          <a:p>
            <a:pPr marL="285750" indent="-285750">
              <a:buFont typeface="Arial" panose="020B0604020202020204" pitchFamily="34" charset="0"/>
              <a:buChar char="•"/>
              <a:tabLst>
                <a:tab pos="457200" algn="l"/>
              </a:tabLst>
            </a:pPr>
            <a:r>
              <a:rPr lang="en-GB" sz="1500" dirty="0">
                <a:latin typeface="Arial" panose="020B0604020202020204" pitchFamily="34" charset="0"/>
                <a:cs typeface="Arial" panose="020B0604020202020204" pitchFamily="34" charset="0"/>
              </a:rPr>
              <a:t>Newham is a borough with a high prevalence of HIV (5.4 cases per 1,000 residents compared to a London average of </a:t>
            </a:r>
            <a:r>
              <a:rPr lang="en-GB" sz="1500" dirty="0" smtClean="0">
                <a:latin typeface="Arial" panose="020B0604020202020204" pitchFamily="34" charset="0"/>
                <a:cs typeface="Arial" panose="020B0604020202020204" pitchFamily="34" charset="0"/>
              </a:rPr>
              <a:t>5.2 </a:t>
            </a:r>
            <a:r>
              <a:rPr lang="en-GB" sz="1500" dirty="0">
                <a:latin typeface="Arial" panose="020B0604020202020204" pitchFamily="34" charset="0"/>
                <a:cs typeface="Arial" panose="020B0604020202020204" pitchFamily="34" charset="0"/>
              </a:rPr>
              <a:t>per 1,000). Prevalence is highest among Black African residents and men who have sex with men (MSM). The Council and our partners are committed to helping deliver the outcomes set out in the national strategy '</a:t>
            </a:r>
            <a:r>
              <a:rPr lang="en-GB" sz="1500" i="1" dirty="0">
                <a:latin typeface="Arial" panose="020B0604020202020204" pitchFamily="34" charset="0"/>
                <a:cs typeface="Arial" panose="020B0604020202020204" pitchFamily="34" charset="0"/>
              </a:rPr>
              <a:t>Towards Zero: the HIV Action Plan for England - 2022 to 2025</a:t>
            </a:r>
            <a:r>
              <a:rPr lang="en-GB" sz="1500" i="1" dirty="0" smtClean="0">
                <a:latin typeface="Arial" panose="020B0604020202020204" pitchFamily="34" charset="0"/>
                <a:cs typeface="Arial" panose="020B0604020202020204" pitchFamily="34" charset="0"/>
              </a:rPr>
              <a:t>'</a:t>
            </a:r>
            <a:r>
              <a:rPr lang="en-GB" sz="15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tabLst>
                <a:tab pos="457200" algn="l"/>
              </a:tabLst>
            </a:pPr>
            <a:endParaRPr lang="en-GB"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tabLst>
                <a:tab pos="457200" algn="l"/>
              </a:tabLst>
            </a:pPr>
            <a:r>
              <a:rPr lang="en-GB" sz="1500" dirty="0">
                <a:latin typeface="Arial" panose="020B0604020202020204" pitchFamily="34" charset="0"/>
                <a:cs typeface="Arial" panose="020B0604020202020204" pitchFamily="34" charset="0"/>
              </a:rPr>
              <a:t>Interested providers are encouraged to consult the </a:t>
            </a:r>
            <a:r>
              <a:rPr lang="en-GB" sz="1500" dirty="0">
                <a:latin typeface="Arial" panose="020B0604020202020204" pitchFamily="34" charset="0"/>
                <a:cs typeface="Arial" panose="020B0604020202020204" pitchFamily="34" charset="0"/>
                <a:hlinkClick r:id="rId2"/>
              </a:rPr>
              <a:t>North East London Sexual &amp; Reproductive Health Strategy (2024-29) </a:t>
            </a:r>
            <a:r>
              <a:rPr lang="en-GB" sz="1500" dirty="0">
                <a:latin typeface="Arial" panose="020B0604020202020204" pitchFamily="34" charset="0"/>
                <a:cs typeface="Arial" panose="020B0604020202020204" pitchFamily="34" charset="0"/>
              </a:rPr>
              <a:t>for </a:t>
            </a:r>
            <a:r>
              <a:rPr lang="en-GB" sz="1500" dirty="0" smtClean="0">
                <a:latin typeface="Arial" panose="020B0604020202020204" pitchFamily="34" charset="0"/>
                <a:cs typeface="Arial" panose="020B0604020202020204" pitchFamily="34" charset="0"/>
              </a:rPr>
              <a:t>further data </a:t>
            </a:r>
            <a:r>
              <a:rPr lang="en-GB" sz="1500" dirty="0">
                <a:latin typeface="Arial" panose="020B0604020202020204" pitchFamily="34" charset="0"/>
                <a:cs typeface="Arial" panose="020B0604020202020204" pitchFamily="34" charset="0"/>
              </a:rPr>
              <a:t>and insights related to all aspects of need, including equity and demographic insights. </a:t>
            </a:r>
          </a:p>
          <a:p>
            <a:pPr marL="285750" indent="-285750">
              <a:buFont typeface="Arial" panose="020B0604020202020204" pitchFamily="34" charset="0"/>
              <a:buChar char="•"/>
              <a:tabLst>
                <a:tab pos="457200" algn="l"/>
              </a:tabLst>
            </a:pP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13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254887" y="96380"/>
            <a:ext cx="10079558" cy="1003665"/>
          </a:xfrm>
        </p:spPr>
        <p:txBody>
          <a:bodyPr>
            <a:normAutofit/>
          </a:bodyPr>
          <a:lstStyle/>
          <a:p>
            <a:r>
              <a:rPr lang="en-US" sz="2400" dirty="0" smtClean="0">
                <a:latin typeface="Arial"/>
                <a:cs typeface="Arial"/>
              </a:rPr>
              <a:t>Commissioned Activity: Specialist Sexual and Relationship Health</a:t>
            </a:r>
            <a:endParaRPr lang="en-US" sz="2400" dirty="0">
              <a:latin typeface="Arial"/>
              <a:cs typeface="Arial"/>
            </a:endParaRPr>
          </a:p>
        </p:txBody>
      </p:sp>
      <p:sp>
        <p:nvSpPr>
          <p:cNvPr id="3" name="Rectangle 2"/>
          <p:cNvSpPr/>
          <p:nvPr/>
        </p:nvSpPr>
        <p:spPr>
          <a:xfrm>
            <a:off x="254887" y="1397977"/>
            <a:ext cx="11447675" cy="4708981"/>
          </a:xfrm>
          <a:prstGeom prst="rect">
            <a:avLst/>
          </a:prstGeom>
        </p:spPr>
        <p:txBody>
          <a:bodyPr wrap="square">
            <a:spAutoFit/>
          </a:bodyPr>
          <a:lstStyle/>
          <a:p>
            <a:pPr marL="285750" indent="-285750">
              <a:buFont typeface="Arial" panose="020B0604020202020204" pitchFamily="34" charset="0"/>
              <a:buChar char="•"/>
            </a:pPr>
            <a:r>
              <a:rPr lang="en-GB" sz="2000" dirty="0"/>
              <a:t>The current five-year Barts Health contract is due to expire 30 November </a:t>
            </a:r>
            <a:r>
              <a:rPr lang="en-GB" sz="2000" dirty="0" smtClean="0"/>
              <a:t>2024. </a:t>
            </a:r>
            <a:r>
              <a:rPr lang="en-GB" sz="2000" dirty="0"/>
              <a:t>There are </a:t>
            </a:r>
            <a:r>
              <a:rPr lang="en-GB" sz="2000" dirty="0" smtClean="0"/>
              <a:t>no further options to extend.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In November 2024, Newham Council’s Cabinet approved the intention to pursue a Direct Award of Contract (Route C) to Barts Health NHS Trust under the Provider Selection Regime (PSR) regulations </a:t>
            </a: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London-wide sexual health ‘e-service’ contract for SHL has recently been </a:t>
            </a:r>
            <a:r>
              <a:rPr lang="en-GB" sz="2000" dirty="0" smtClean="0"/>
              <a:t>extended to August 2026, </a:t>
            </a:r>
            <a:r>
              <a:rPr lang="en-GB" sz="2000" dirty="0"/>
              <a:t>with </a:t>
            </a:r>
            <a:r>
              <a:rPr lang="en-GB" sz="2000" dirty="0" smtClean="0"/>
              <a:t>no further options for extensions. </a:t>
            </a:r>
            <a:r>
              <a:rPr lang="en-GB" sz="2000" dirty="0"/>
              <a:t>R</a:t>
            </a:r>
            <a:r>
              <a:rPr lang="en-GB" sz="2000" dirty="0" smtClean="0"/>
              <a:t>e-commissioning of the e-service is led by the City of London Corporation (</a:t>
            </a:r>
            <a:r>
              <a:rPr lang="en-GB" sz="2000" dirty="0" err="1" smtClean="0"/>
              <a:t>CoL</a:t>
            </a:r>
            <a:r>
              <a:rPr lang="en-GB" sz="2000" dirty="0" smtClean="0"/>
              <a:t>) on behalf of all participating London boroughs. Newham intends to be part of the London-wide e-service moving forward, pending the conclusion of a satisfactory procurement process (led by </a:t>
            </a:r>
            <a:r>
              <a:rPr lang="en-GB" sz="2000" dirty="0" err="1" smtClean="0"/>
              <a:t>CoL</a:t>
            </a:r>
            <a:r>
              <a:rPr lang="en-GB" sz="2000" dirty="0" smtClean="0"/>
              <a:t>) and Cabinet approval (expected late 2025 / early 2026).</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185183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254887" y="390915"/>
            <a:ext cx="10079558" cy="453064"/>
          </a:xfrm>
        </p:spPr>
        <p:txBody>
          <a:bodyPr>
            <a:normAutofit/>
          </a:bodyPr>
          <a:lstStyle/>
          <a:p>
            <a:r>
              <a:rPr lang="en-US" sz="2400" dirty="0" smtClean="0">
                <a:latin typeface="Arial"/>
                <a:cs typeface="Arial"/>
              </a:rPr>
              <a:t>Commissioned Activity: Sexual Health in Primary Care</a:t>
            </a:r>
            <a:endParaRPr lang="en-US" sz="2400" dirty="0">
              <a:latin typeface="Arial"/>
              <a:cs typeface="Arial"/>
            </a:endParaRPr>
          </a:p>
        </p:txBody>
      </p:sp>
      <p:sp>
        <p:nvSpPr>
          <p:cNvPr id="3" name="Rectangle 2"/>
          <p:cNvSpPr/>
          <p:nvPr/>
        </p:nvSpPr>
        <p:spPr>
          <a:xfrm>
            <a:off x="254887" y="1397977"/>
            <a:ext cx="11447675" cy="923330"/>
          </a:xfrm>
          <a:prstGeom prst="rect">
            <a:avLst/>
          </a:prstGeom>
        </p:spPr>
        <p:txBody>
          <a:bodyPr wrap="square">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668131408"/>
              </p:ext>
            </p:extLst>
          </p:nvPr>
        </p:nvGraphicFramePr>
        <p:xfrm>
          <a:off x="517362" y="2875305"/>
          <a:ext cx="10922722" cy="2889222"/>
        </p:xfrm>
        <a:graphic>
          <a:graphicData uri="http://schemas.openxmlformats.org/drawingml/2006/table">
            <a:tbl>
              <a:tblPr firstRow="1" bandRow="1"/>
              <a:tblGrid>
                <a:gridCol w="5461361">
                  <a:extLst>
                    <a:ext uri="{9D8B030D-6E8A-4147-A177-3AD203B41FA5}">
                      <a16:colId xmlns:a16="http://schemas.microsoft.com/office/drawing/2014/main" val="3520396048"/>
                    </a:ext>
                  </a:extLst>
                </a:gridCol>
                <a:gridCol w="5461361">
                  <a:extLst>
                    <a:ext uri="{9D8B030D-6E8A-4147-A177-3AD203B41FA5}">
                      <a16:colId xmlns:a16="http://schemas.microsoft.com/office/drawing/2014/main" val="3435225"/>
                    </a:ext>
                  </a:extLst>
                </a:gridCol>
              </a:tblGrid>
              <a:tr h="41274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400" dirty="0"/>
                        <a:t>Service </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B6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400" dirty="0"/>
                        <a:t>Provider</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B6F"/>
                    </a:solidFill>
                  </a:tcPr>
                </a:tc>
                <a:extLst>
                  <a:ext uri="{0D108BD9-81ED-4DB2-BD59-A6C34878D82A}">
                    <a16:rowId xmlns:a16="http://schemas.microsoft.com/office/drawing/2014/main" val="2103260032"/>
                  </a:ext>
                </a:extLst>
              </a:tr>
              <a:tr h="4127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dirty="0"/>
                        <a:t>Long Acting Reversible Contraception (LARC)</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AB4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dirty="0"/>
                        <a:t>GPs</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AB40">
                        <a:tint val="40000"/>
                      </a:srgbClr>
                    </a:solidFill>
                  </a:tcPr>
                </a:tc>
                <a:extLst>
                  <a:ext uri="{0D108BD9-81ED-4DB2-BD59-A6C34878D82A}">
                    <a16:rowId xmlns:a16="http://schemas.microsoft.com/office/drawing/2014/main" val="59670752"/>
                  </a:ext>
                </a:extLst>
              </a:tr>
              <a:tr h="4127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dirty="0"/>
                        <a:t>HIV</a:t>
                      </a:r>
                      <a:r>
                        <a:rPr lang="en-GB" sz="1400" baseline="0" dirty="0"/>
                        <a:t> screening for new patient registrations</a:t>
                      </a:r>
                      <a:endParaRPr lang="en-GB"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AB4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dirty="0"/>
                        <a:t>GPs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AB40">
                        <a:tint val="20000"/>
                      </a:srgbClr>
                    </a:solidFill>
                  </a:tcPr>
                </a:tc>
                <a:extLst>
                  <a:ext uri="{0D108BD9-81ED-4DB2-BD59-A6C34878D82A}">
                    <a16:rowId xmlns:a16="http://schemas.microsoft.com/office/drawing/2014/main" val="918343369"/>
                  </a:ext>
                </a:extLst>
              </a:tr>
              <a:tr h="4127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dirty="0"/>
                        <a:t>Chlamydia</a:t>
                      </a:r>
                      <a:r>
                        <a:rPr lang="en-GB" sz="1400" baseline="0" dirty="0"/>
                        <a:t> and Gonorrhoea screening</a:t>
                      </a:r>
                      <a:endParaRPr lang="en-GB"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AB4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dirty="0"/>
                        <a:t>GPs and Community</a:t>
                      </a:r>
                      <a:r>
                        <a:rPr lang="en-GB" sz="1400" baseline="0" dirty="0"/>
                        <a:t> Pharmacies</a:t>
                      </a:r>
                      <a:endParaRPr lang="en-GB"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AB40">
                        <a:tint val="40000"/>
                      </a:srgbClr>
                    </a:solidFill>
                  </a:tcPr>
                </a:tc>
                <a:extLst>
                  <a:ext uri="{0D108BD9-81ED-4DB2-BD59-A6C34878D82A}">
                    <a16:rowId xmlns:a16="http://schemas.microsoft.com/office/drawing/2014/main" val="373919948"/>
                  </a:ext>
                </a:extLst>
              </a:tr>
              <a:tr h="4127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dirty="0"/>
                        <a:t>Emergency Hormonal</a:t>
                      </a:r>
                      <a:r>
                        <a:rPr lang="en-GB" sz="1400" baseline="0" dirty="0"/>
                        <a:t> Contraception (EHC)</a:t>
                      </a:r>
                      <a:endParaRPr lang="en-GB"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AB4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dirty="0"/>
                        <a:t>Community Pharmacies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AB40">
                        <a:tint val="20000"/>
                      </a:srgbClr>
                    </a:solidFill>
                  </a:tcPr>
                </a:tc>
                <a:extLst>
                  <a:ext uri="{0D108BD9-81ED-4DB2-BD59-A6C34878D82A}">
                    <a16:rowId xmlns:a16="http://schemas.microsoft.com/office/drawing/2014/main" val="4026735056"/>
                  </a:ext>
                </a:extLst>
              </a:tr>
              <a:tr h="4127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dirty="0"/>
                        <a:t>Condom provision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AB4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t>Community Pharmacies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AB40">
                        <a:tint val="40000"/>
                      </a:srgbClr>
                    </a:solidFill>
                  </a:tcPr>
                </a:tc>
                <a:extLst>
                  <a:ext uri="{0D108BD9-81ED-4DB2-BD59-A6C34878D82A}">
                    <a16:rowId xmlns:a16="http://schemas.microsoft.com/office/drawing/2014/main" val="2807377932"/>
                  </a:ext>
                </a:extLst>
              </a:tr>
              <a:tr h="4127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dirty="0"/>
                        <a:t>STI</a:t>
                      </a:r>
                      <a:r>
                        <a:rPr lang="en-GB" sz="1400" baseline="0" dirty="0"/>
                        <a:t> / HIV screening and simple treatment</a:t>
                      </a:r>
                      <a:endParaRPr lang="en-GB"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AB4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dirty="0"/>
                        <a:t>‘SHL’ e-service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AB40">
                        <a:tint val="20000"/>
                      </a:srgbClr>
                    </a:solidFill>
                  </a:tcPr>
                </a:tc>
                <a:extLst>
                  <a:ext uri="{0D108BD9-81ED-4DB2-BD59-A6C34878D82A}">
                    <a16:rowId xmlns:a16="http://schemas.microsoft.com/office/drawing/2014/main" val="822285879"/>
                  </a:ext>
                </a:extLst>
              </a:tr>
            </a:tbl>
          </a:graphicData>
        </a:graphic>
      </p:graphicFrame>
      <p:sp>
        <p:nvSpPr>
          <p:cNvPr id="5" name="Rectangle 4"/>
          <p:cNvSpPr/>
          <p:nvPr/>
        </p:nvSpPr>
        <p:spPr>
          <a:xfrm>
            <a:off x="309216" y="1120978"/>
            <a:ext cx="11339015" cy="1477328"/>
          </a:xfrm>
          <a:prstGeom prst="rect">
            <a:avLst/>
          </a:prstGeom>
        </p:spPr>
        <p:txBody>
          <a:bodyPr wrap="square">
            <a:spAutoFit/>
          </a:bodyPr>
          <a:lstStyle/>
          <a:p>
            <a:pPr marL="285750" indent="-285750">
              <a:buFont typeface="Arial" panose="020B0604020202020204" pitchFamily="34" charset="0"/>
              <a:buChar char="•"/>
            </a:pPr>
            <a:r>
              <a:rPr lang="en-GB" dirty="0"/>
              <a:t>Additional sexual health services provided through GPs and community pharmacies in Newham are commissioned to help improve access for residents that would prefer to visit a local GP or pharmacist rather than using an online service or a specialist sexual health clinic.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Contract dates for primary care are outlined in a separate MPS. </a:t>
            </a:r>
          </a:p>
        </p:txBody>
      </p:sp>
    </p:spTree>
    <p:extLst>
      <p:ext uri="{BB962C8B-B14F-4D97-AF65-F5344CB8AC3E}">
        <p14:creationId xmlns:p14="http://schemas.microsoft.com/office/powerpoint/2010/main" val="4081764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254887" y="0"/>
            <a:ext cx="10079558" cy="1003665"/>
          </a:xfrm>
        </p:spPr>
        <p:txBody>
          <a:bodyPr>
            <a:normAutofit/>
          </a:bodyPr>
          <a:lstStyle/>
          <a:p>
            <a:r>
              <a:rPr lang="en-US" sz="2400" dirty="0" smtClean="0">
                <a:latin typeface="Arial"/>
                <a:cs typeface="Arial"/>
              </a:rPr>
              <a:t>Commissioned Activity: HIV Prevention &amp; Support</a:t>
            </a:r>
            <a:endParaRPr lang="en-US" sz="2400" dirty="0">
              <a:latin typeface="Arial"/>
              <a:cs typeface="Arial"/>
            </a:endParaRPr>
          </a:p>
        </p:txBody>
      </p:sp>
      <p:sp>
        <p:nvSpPr>
          <p:cNvPr id="3" name="Rectangle 2"/>
          <p:cNvSpPr/>
          <p:nvPr/>
        </p:nvSpPr>
        <p:spPr>
          <a:xfrm>
            <a:off x="254887" y="1205472"/>
            <a:ext cx="11447675" cy="4524315"/>
          </a:xfrm>
          <a:prstGeom prst="rect">
            <a:avLst/>
          </a:prstGeom>
        </p:spPr>
        <p:txBody>
          <a:bodyPr wrap="square">
            <a:spAutoFit/>
          </a:bodyPr>
          <a:lstStyle/>
          <a:p>
            <a:pPr marL="285750" indent="-285750">
              <a:buFont typeface="Arial" panose="020B0604020202020204" pitchFamily="34" charset="0"/>
              <a:buChar char="•"/>
            </a:pPr>
            <a:r>
              <a:rPr lang="en-GB" dirty="0" smtClean="0"/>
              <a:t>Newham Council have led the development of a London-wide Framework for ‘Prevention and Support for HIV, STIs and other Blood-Borne Viruses (BBVs).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Framework will be open for call-offs from 1 May 2025.</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Newham Council currently commissions two HIV Prevention and Support contracts:</a:t>
            </a:r>
          </a:p>
          <a:p>
            <a:pPr marL="285750" indent="-285750">
              <a:buFont typeface="Arial" panose="020B0604020202020204" pitchFamily="34" charset="0"/>
              <a:buChar char="•"/>
            </a:pPr>
            <a:endParaRPr lang="en-GB" dirty="0" smtClean="0"/>
          </a:p>
          <a:p>
            <a:pPr marL="457200" indent="-457200">
              <a:buFont typeface="+mj-lt"/>
              <a:buAutoNum type="arabicPeriod"/>
            </a:pPr>
            <a:r>
              <a:rPr lang="en-GB" dirty="0" smtClean="0"/>
              <a:t>Adults living with HIV: Provided by Positive East. Contract expires 5 May 2025. Value is £100,000 per year.</a:t>
            </a:r>
          </a:p>
          <a:p>
            <a:pPr marL="457200" indent="-457200">
              <a:buFont typeface="+mj-lt"/>
              <a:buAutoNum type="arabicPeriod"/>
            </a:pPr>
            <a:r>
              <a:rPr lang="en-GB" dirty="0" smtClean="0"/>
              <a:t>Families impacted by HIV: Provided by Body &amp; Soul. Contract expires 5 May 2025. Value is £10,000 per year. </a:t>
            </a:r>
          </a:p>
          <a:p>
            <a:pPr marL="457200" indent="-457200">
              <a:buFont typeface="+mj-lt"/>
              <a:buAutoNum type="arabicPeriod"/>
            </a:pPr>
            <a:endParaRPr lang="en-GB" dirty="0"/>
          </a:p>
          <a:p>
            <a:pPr marL="285750" indent="-285750">
              <a:buFont typeface="Arial" panose="020B0604020202020204" pitchFamily="34" charset="0"/>
              <a:buChar char="•"/>
            </a:pPr>
            <a:r>
              <a:rPr lang="en-GB" dirty="0" smtClean="0"/>
              <a:t>These </a:t>
            </a:r>
            <a:r>
              <a:rPr lang="en-GB" dirty="0"/>
              <a:t>services support residents with HIV in terms of their needs for practical, emotional and social </a:t>
            </a:r>
            <a:r>
              <a:rPr lang="en-GB" dirty="0" smtClean="0"/>
              <a:t>support. The ‘Adults’ contract also includes activity related to the prevention of HIV, such as targeted screening</a:t>
            </a:r>
            <a:r>
              <a:rPr lang="en-GB" dirty="0"/>
              <a:t>, outreach, engagement and </a:t>
            </a:r>
            <a:r>
              <a:rPr lang="en-GB" dirty="0" smtClean="0"/>
              <a:t>communication.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Council intends to procure new contracts for both Adults and Families via the recently established Framework referenced above. The mini-competition process for these contracts is expected to commence in February 2025. </a:t>
            </a:r>
          </a:p>
        </p:txBody>
      </p:sp>
    </p:spTree>
    <p:extLst>
      <p:ext uri="{BB962C8B-B14F-4D97-AF65-F5344CB8AC3E}">
        <p14:creationId xmlns:p14="http://schemas.microsoft.com/office/powerpoint/2010/main" val="371631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254177" y="912260"/>
            <a:ext cx="10802844" cy="612970"/>
          </a:xfrm>
        </p:spPr>
        <p:txBody>
          <a:bodyPr>
            <a:normAutofit fontScale="90000"/>
          </a:bodyPr>
          <a:lstStyle/>
          <a:p>
            <a:r>
              <a:rPr lang="en-US" sz="2700" dirty="0">
                <a:latin typeface="Arial"/>
                <a:cs typeface="Arial"/>
              </a:rPr>
              <a:t>Commissioning Priority 1: </a:t>
            </a:r>
            <a:br>
              <a:rPr lang="en-US" sz="2700" dirty="0">
                <a:latin typeface="Arial"/>
                <a:cs typeface="Arial"/>
              </a:rPr>
            </a:br>
            <a:r>
              <a:rPr lang="en-US" sz="2700" dirty="0">
                <a:latin typeface="Arial"/>
                <a:cs typeface="Arial"/>
              </a:rPr>
              <a:t>Re-commission Specialist SRH clinical services, improving integration with related services and consistency between NEL authorities</a:t>
            </a:r>
          </a:p>
        </p:txBody>
      </p:sp>
      <p:sp>
        <p:nvSpPr>
          <p:cNvPr id="6" name="TextBox 5"/>
          <p:cNvSpPr txBox="1"/>
          <p:nvPr/>
        </p:nvSpPr>
        <p:spPr>
          <a:xfrm>
            <a:off x="254177" y="1817180"/>
            <a:ext cx="11587646" cy="3970318"/>
          </a:xfrm>
          <a:prstGeom prst="rect">
            <a:avLst/>
          </a:prstGeom>
          <a:noFill/>
        </p:spPr>
        <p:txBody>
          <a:bodyPr wrap="square" rtlCol="0">
            <a:spAutoFit/>
          </a:bodyPr>
          <a:lstStyle/>
          <a:p>
            <a:pPr marL="285750" indent="-285750">
              <a:buFont typeface="Arial" panose="020B0604020202020204" pitchFamily="34" charset="0"/>
              <a:buChar char="•"/>
              <a:tabLst>
                <a:tab pos="457200" algn="l"/>
              </a:tabLst>
            </a:pPr>
            <a:r>
              <a:rPr lang="en-GB" dirty="0" smtClean="0"/>
              <a:t>Newham Council, along with other NEL local authorities, intends to pursue a Direct Award of Contract with Barts Health NHS Trust, as outlined above. </a:t>
            </a:r>
          </a:p>
          <a:p>
            <a:pPr>
              <a:tabLst>
                <a:tab pos="457200" algn="l"/>
              </a:tabLst>
            </a:pPr>
            <a:endParaRPr lang="en-GB" dirty="0" smtClean="0"/>
          </a:p>
          <a:p>
            <a:pPr marL="285750" indent="-285750">
              <a:buFont typeface="Arial" panose="020B0604020202020204" pitchFamily="34" charset="0"/>
              <a:buChar char="•"/>
              <a:tabLst>
                <a:tab pos="457200" algn="l"/>
              </a:tabLst>
            </a:pPr>
            <a:r>
              <a:rPr lang="en-GB" dirty="0" smtClean="0"/>
              <a:t>As part of this process, priority areas for development include:</a:t>
            </a:r>
          </a:p>
          <a:p>
            <a:pPr marL="742950" lvl="1" indent="-285750" eaLnBrk="0" fontAlgn="base" hangingPunct="0">
              <a:spcBef>
                <a:spcPct val="0"/>
              </a:spcBef>
              <a:spcAft>
                <a:spcPct val="0"/>
              </a:spcAft>
              <a:buFont typeface="Courier New" panose="02070309020205020404" pitchFamily="49" charset="0"/>
              <a:buChar char="o"/>
            </a:pPr>
            <a:r>
              <a:rPr lang="en-US" altLang="en-US" dirty="0" smtClean="0">
                <a:cs typeface="Segoe UI" panose="020B0502040204020203" pitchFamily="34" charset="0"/>
              </a:rPr>
              <a:t>Strengthened </a:t>
            </a:r>
            <a:r>
              <a:rPr lang="en-US" altLang="en-US" dirty="0">
                <a:cs typeface="Segoe UI" panose="020B0502040204020203" pitchFamily="34" charset="0"/>
              </a:rPr>
              <a:t>outreach and collaboration with VCFS to bring SRH services to those in need (e.g., sex workers, asylum seekers, abuse victims, substance misusers). </a:t>
            </a:r>
          </a:p>
          <a:p>
            <a:pPr marL="742950" lvl="1" indent="-285750" eaLnBrk="0" fontAlgn="base" hangingPunct="0">
              <a:spcBef>
                <a:spcPct val="0"/>
              </a:spcBef>
              <a:spcAft>
                <a:spcPct val="0"/>
              </a:spcAft>
              <a:buFont typeface="Courier New" panose="02070309020205020404" pitchFamily="49" charset="0"/>
              <a:buChar char="o"/>
            </a:pPr>
            <a:r>
              <a:rPr lang="en-US" altLang="en-US" dirty="0" smtClean="0">
                <a:cs typeface="Segoe UI" panose="020B0502040204020203" pitchFamily="34" charset="0"/>
              </a:rPr>
              <a:t>Stronger commitments </a:t>
            </a:r>
            <a:r>
              <a:rPr lang="en-US" altLang="en-US" dirty="0">
                <a:cs typeface="Segoe UI" panose="020B0502040204020203" pitchFamily="34" charset="0"/>
              </a:rPr>
              <a:t>to integrated working with key NHS services (maternity, </a:t>
            </a:r>
            <a:r>
              <a:rPr lang="en-US" altLang="en-US" dirty="0" err="1">
                <a:cs typeface="Segoe UI" panose="020B0502040204020203" pitchFamily="34" charset="0"/>
              </a:rPr>
              <a:t>gynae</a:t>
            </a:r>
            <a:r>
              <a:rPr lang="en-US" altLang="en-US" dirty="0">
                <a:cs typeface="Segoe UI" panose="020B0502040204020203" pitchFamily="34" charset="0"/>
              </a:rPr>
              <a:t>, HIV Treatment) to reduce </a:t>
            </a:r>
            <a:r>
              <a:rPr lang="en-US" altLang="en-US" dirty="0" smtClean="0">
                <a:cs typeface="Segoe UI" panose="020B0502040204020203" pitchFamily="34" charset="0"/>
              </a:rPr>
              <a:t>fragmented </a:t>
            </a:r>
            <a:r>
              <a:rPr lang="en-US" altLang="en-US" dirty="0">
                <a:cs typeface="Segoe UI" panose="020B0502040204020203" pitchFamily="34" charset="0"/>
              </a:rPr>
              <a:t>commissioning impacts. </a:t>
            </a:r>
          </a:p>
          <a:p>
            <a:pPr marL="742950" lvl="1" indent="-285750" eaLnBrk="0" fontAlgn="base" hangingPunct="0">
              <a:spcBef>
                <a:spcPct val="0"/>
              </a:spcBef>
              <a:spcAft>
                <a:spcPct val="0"/>
              </a:spcAft>
              <a:buFont typeface="Courier New" panose="02070309020205020404" pitchFamily="49" charset="0"/>
              <a:buChar char="o"/>
            </a:pPr>
            <a:r>
              <a:rPr lang="en-US" altLang="en-US" dirty="0">
                <a:cs typeface="Segoe UI" panose="020B0502040204020203" pitchFamily="34" charset="0"/>
              </a:rPr>
              <a:t>Upstream triage to ensure timely access to appropriate appointments. </a:t>
            </a:r>
          </a:p>
          <a:p>
            <a:pPr marL="742950" lvl="1" indent="-285750" eaLnBrk="0" fontAlgn="base" hangingPunct="0">
              <a:spcBef>
                <a:spcPct val="0"/>
              </a:spcBef>
              <a:spcAft>
                <a:spcPct val="0"/>
              </a:spcAft>
              <a:buFont typeface="Courier New" panose="02070309020205020404" pitchFamily="49" charset="0"/>
              <a:buChar char="o"/>
            </a:pPr>
            <a:r>
              <a:rPr lang="en-US" altLang="en-US" dirty="0">
                <a:cs typeface="Segoe UI" panose="020B0502040204020203" pitchFamily="34" charset="0"/>
              </a:rPr>
              <a:t>Proactive prevention model (e.g., identification and vaccination). </a:t>
            </a:r>
          </a:p>
          <a:p>
            <a:pPr marL="742950" lvl="1" indent="-285750" eaLnBrk="0" fontAlgn="base" hangingPunct="0">
              <a:spcBef>
                <a:spcPct val="0"/>
              </a:spcBef>
              <a:spcAft>
                <a:spcPct val="0"/>
              </a:spcAft>
              <a:buFont typeface="Courier New" panose="02070309020205020404" pitchFamily="49" charset="0"/>
              <a:buChar char="o"/>
            </a:pPr>
            <a:r>
              <a:rPr lang="en-US" altLang="en-US" dirty="0">
                <a:cs typeface="Segoe UI" panose="020B0502040204020203" pitchFamily="34" charset="0"/>
              </a:rPr>
              <a:t>Enhanced Partner Notification (PN) with improved cross-service collaboration. </a:t>
            </a:r>
          </a:p>
          <a:p>
            <a:pPr marL="742950" lvl="1" indent="-285750" eaLnBrk="0" fontAlgn="base" hangingPunct="0">
              <a:spcBef>
                <a:spcPct val="0"/>
              </a:spcBef>
              <a:spcAft>
                <a:spcPct val="0"/>
              </a:spcAft>
              <a:buFont typeface="Courier New" panose="02070309020205020404" pitchFamily="49" charset="0"/>
              <a:buChar char="o"/>
            </a:pPr>
            <a:r>
              <a:rPr lang="en-US" altLang="en-US" dirty="0" smtClean="0">
                <a:cs typeface="Segoe UI" panose="020B0502040204020203" pitchFamily="34" charset="0"/>
              </a:rPr>
              <a:t>Standardized </a:t>
            </a:r>
            <a:r>
              <a:rPr lang="en-US" altLang="en-US" dirty="0">
                <a:cs typeface="Segoe UI" panose="020B0502040204020203" pitchFamily="34" charset="0"/>
              </a:rPr>
              <a:t>balance of walk-ins vs booked appointments across NEL, with coordinated out-of-hours access. </a:t>
            </a:r>
          </a:p>
          <a:p>
            <a:pPr marL="742950" lvl="1" indent="-285750" eaLnBrk="0" fontAlgn="base" hangingPunct="0">
              <a:spcBef>
                <a:spcPct val="0"/>
              </a:spcBef>
              <a:spcAft>
                <a:spcPct val="0"/>
              </a:spcAft>
              <a:buFont typeface="Courier New" panose="02070309020205020404" pitchFamily="49" charset="0"/>
              <a:buChar char="o"/>
            </a:pPr>
            <a:r>
              <a:rPr lang="en-US" altLang="en-US" dirty="0">
                <a:cs typeface="Segoe UI" panose="020B0502040204020203" pitchFamily="34" charset="0"/>
              </a:rPr>
              <a:t>NEL-wide staff pooling and shared training/development programs. </a:t>
            </a:r>
          </a:p>
          <a:p>
            <a:pPr marL="742950" lvl="1" indent="-285750" eaLnBrk="0" fontAlgn="base" hangingPunct="0">
              <a:spcBef>
                <a:spcPct val="0"/>
              </a:spcBef>
              <a:spcAft>
                <a:spcPct val="0"/>
              </a:spcAft>
              <a:buFont typeface="Courier New" panose="02070309020205020404" pitchFamily="49" charset="0"/>
              <a:buChar char="o"/>
            </a:pPr>
            <a:r>
              <a:rPr lang="en-US" altLang="en-US" dirty="0" smtClean="0">
                <a:cs typeface="Segoe UI" panose="020B0502040204020203" pitchFamily="34" charset="0"/>
              </a:rPr>
              <a:t>Collaboration </a:t>
            </a:r>
            <a:r>
              <a:rPr lang="en-US" altLang="en-US" dirty="0">
                <a:cs typeface="Segoe UI" panose="020B0502040204020203" pitchFamily="34" charset="0"/>
              </a:rPr>
              <a:t>on specialist clinics to meet NEL-wide needs (e.g., Trans/Non-Binary Clinic by </a:t>
            </a:r>
            <a:r>
              <a:rPr lang="en-US" altLang="en-US" dirty="0" err="1" smtClean="0">
                <a:cs typeface="Segoe UI" panose="020B0502040204020203" pitchFamily="34" charset="0"/>
              </a:rPr>
              <a:t>Barts</a:t>
            </a:r>
            <a:r>
              <a:rPr lang="en-US" altLang="en-US" dirty="0" smtClean="0">
                <a:cs typeface="Segoe UI" panose="020B0502040204020203" pitchFamily="34" charset="0"/>
              </a:rPr>
              <a:t>)</a:t>
            </a:r>
            <a:endParaRPr lang="en-GB" dirty="0" smtClean="0"/>
          </a:p>
        </p:txBody>
      </p:sp>
    </p:spTree>
    <p:extLst>
      <p:ext uri="{BB962C8B-B14F-4D97-AF65-F5344CB8AC3E}">
        <p14:creationId xmlns:p14="http://schemas.microsoft.com/office/powerpoint/2010/main" val="126026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236923" y="544725"/>
            <a:ext cx="10832949" cy="612970"/>
          </a:xfrm>
        </p:spPr>
        <p:txBody>
          <a:bodyPr>
            <a:normAutofit fontScale="90000"/>
          </a:bodyPr>
          <a:lstStyle/>
          <a:p>
            <a:r>
              <a:rPr lang="en-US" sz="2400" dirty="0" smtClean="0">
                <a:latin typeface="Arial"/>
                <a:cs typeface="Arial"/>
              </a:rPr>
              <a:t>Commissioning Priority </a:t>
            </a:r>
            <a:r>
              <a:rPr lang="en-US" sz="2400" dirty="0">
                <a:latin typeface="Arial"/>
                <a:cs typeface="Arial"/>
              </a:rPr>
              <a:t>2</a:t>
            </a:r>
            <a:r>
              <a:rPr lang="en-US" sz="2400" dirty="0" smtClean="0">
                <a:latin typeface="Arial"/>
                <a:cs typeface="Arial"/>
              </a:rPr>
              <a:t>:</a:t>
            </a:r>
            <a:br>
              <a:rPr lang="en-US" sz="2400" dirty="0" smtClean="0">
                <a:latin typeface="Arial"/>
                <a:cs typeface="Arial"/>
              </a:rPr>
            </a:br>
            <a:r>
              <a:rPr lang="en-US" sz="2400" dirty="0" smtClean="0">
                <a:latin typeface="Arial"/>
                <a:cs typeface="Arial"/>
              </a:rPr>
              <a:t>Re-commission and enhance the online offer for screening and other services</a:t>
            </a:r>
            <a:r>
              <a:rPr lang="en-GB" sz="2400" dirty="0">
                <a:latin typeface="Arial"/>
                <a:cs typeface="Arial"/>
              </a:rPr>
              <a:t> </a:t>
            </a:r>
            <a:endParaRPr lang="en-US" sz="2400" dirty="0">
              <a:latin typeface="Arial"/>
              <a:cs typeface="Arial"/>
            </a:endParaRPr>
          </a:p>
        </p:txBody>
      </p:sp>
      <p:sp>
        <p:nvSpPr>
          <p:cNvPr id="4" name="Rectangle 3"/>
          <p:cNvSpPr/>
          <p:nvPr/>
        </p:nvSpPr>
        <p:spPr>
          <a:xfrm>
            <a:off x="214367" y="1508773"/>
            <a:ext cx="10832949" cy="2031325"/>
          </a:xfrm>
          <a:prstGeom prst="rect">
            <a:avLst/>
          </a:prstGeom>
        </p:spPr>
        <p:txBody>
          <a:bodyPr wrap="square" lIns="91440" tIns="45720" rIns="91440" bIns="45720" anchor="t">
            <a:spAutoFit/>
          </a:bodyPr>
          <a:lstStyle/>
          <a:p>
            <a:pPr marL="285750" indent="-285750">
              <a:buFont typeface="Arial" panose="020B0604020202020204" pitchFamily="34" charset="0"/>
              <a:buChar char="•"/>
              <a:tabLst>
                <a:tab pos="457200" algn="l"/>
              </a:tabLst>
            </a:pPr>
            <a:r>
              <a:rPr lang="en-GB" dirty="0">
                <a:ea typeface="Calibri" panose="020F0502020204030204" pitchFamily="34" charset="0"/>
              </a:rPr>
              <a:t>Newham </a:t>
            </a:r>
            <a:r>
              <a:rPr lang="en-GB" dirty="0" smtClean="0">
                <a:ea typeface="Calibri" panose="020F0502020204030204" pitchFamily="34" charset="0"/>
              </a:rPr>
              <a:t>Council intends </a:t>
            </a:r>
            <a:r>
              <a:rPr lang="en-GB" dirty="0">
                <a:ea typeface="Calibri" panose="020F0502020204030204" pitchFamily="34" charset="0"/>
              </a:rPr>
              <a:t>to be part of the London-wide e-service moving forward, pending the conclusion of a satisfactory procurement process (led by </a:t>
            </a:r>
            <a:r>
              <a:rPr lang="en-GB" dirty="0" err="1">
                <a:ea typeface="Calibri" panose="020F0502020204030204" pitchFamily="34" charset="0"/>
              </a:rPr>
              <a:t>CoL</a:t>
            </a:r>
            <a:r>
              <a:rPr lang="en-GB" dirty="0">
                <a:ea typeface="Calibri" panose="020F0502020204030204" pitchFamily="34" charset="0"/>
              </a:rPr>
              <a:t>) and Cabinet approval (expected late 2025 / early 2026).</a:t>
            </a:r>
          </a:p>
          <a:p>
            <a:pPr marL="285750" indent="-285750">
              <a:buFont typeface="Arial" panose="020B0604020202020204" pitchFamily="34" charset="0"/>
              <a:buChar char="•"/>
              <a:tabLst>
                <a:tab pos="457200" algn="l"/>
              </a:tabLst>
            </a:pPr>
            <a:endParaRPr lang="en-GB" dirty="0">
              <a:ea typeface="Calibri" panose="020F0502020204030204" pitchFamily="34" charset="0"/>
            </a:endParaRPr>
          </a:p>
          <a:p>
            <a:pPr marL="285750" indent="-285750">
              <a:buFont typeface="Arial" panose="020B0604020202020204" pitchFamily="34" charset="0"/>
              <a:buChar char="•"/>
              <a:tabLst>
                <a:tab pos="457200" algn="l"/>
              </a:tabLst>
            </a:pPr>
            <a:r>
              <a:rPr lang="en-GB" dirty="0" smtClean="0">
                <a:ea typeface="Calibri" panose="020F0502020204030204" pitchFamily="34" charset="0"/>
              </a:rPr>
              <a:t>As demand for SRH services increases year-on-year and local authority budgets remain stretched, it is important that as much activity as possible is undertaken online.</a:t>
            </a:r>
          </a:p>
          <a:p>
            <a:pPr marL="285750" indent="-285750">
              <a:buFont typeface="Arial" panose="020B0604020202020204" pitchFamily="34" charset="0"/>
              <a:buChar char="•"/>
              <a:tabLst>
                <a:tab pos="457200" algn="l"/>
              </a:tabLst>
            </a:pPr>
            <a:endParaRPr lang="en-GB" dirty="0">
              <a:ea typeface="Calibri" panose="020F0502020204030204" pitchFamily="34" charset="0"/>
            </a:endParaRPr>
          </a:p>
          <a:p>
            <a:pPr marL="285750" indent="-285750">
              <a:buFont typeface="Arial" panose="020B0604020202020204" pitchFamily="34" charset="0"/>
              <a:buChar char="•"/>
              <a:tabLst>
                <a:tab pos="457200" algn="l"/>
              </a:tabLst>
            </a:pPr>
            <a:r>
              <a:rPr lang="en-GB" dirty="0" smtClean="0">
                <a:ea typeface="Calibri" panose="020F0502020204030204" pitchFamily="34" charset="0"/>
              </a:rPr>
              <a:t>The Council is interested in exploring online provision of </a:t>
            </a:r>
            <a:r>
              <a:rPr lang="en-GB" dirty="0" err="1" smtClean="0">
                <a:ea typeface="Calibri" panose="020F0502020204030204" pitchFamily="34" charset="0"/>
              </a:rPr>
              <a:t>PrEP.</a:t>
            </a:r>
            <a:r>
              <a:rPr lang="en-GB" dirty="0" smtClean="0">
                <a:ea typeface="Calibri" panose="020F0502020204030204" pitchFamily="34" charset="0"/>
              </a:rPr>
              <a:t>  </a:t>
            </a:r>
          </a:p>
        </p:txBody>
      </p:sp>
      <p:sp>
        <p:nvSpPr>
          <p:cNvPr id="3"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0" y="-338554"/>
            <a:ext cx="21993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65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248956" y="779661"/>
            <a:ext cx="9966181" cy="612970"/>
          </a:xfrm>
        </p:spPr>
        <p:txBody>
          <a:bodyPr>
            <a:noAutofit/>
          </a:bodyPr>
          <a:lstStyle/>
          <a:p>
            <a:pPr>
              <a:spcAft>
                <a:spcPts val="0"/>
              </a:spcAft>
            </a:pPr>
            <a:r>
              <a:rPr lang="en-GB" sz="2200" dirty="0">
                <a:latin typeface="Arial"/>
                <a:cs typeface="Arial"/>
              </a:rPr>
              <a:t>Commissioning Priority 1: </a:t>
            </a:r>
            <a:br>
              <a:rPr lang="en-GB" sz="2200" dirty="0">
                <a:latin typeface="Arial"/>
                <a:cs typeface="Arial"/>
              </a:rPr>
            </a:br>
            <a:r>
              <a:rPr lang="en-US" sz="2200" dirty="0">
                <a:latin typeface="Arial"/>
                <a:cs typeface="Arial"/>
              </a:rPr>
              <a:t>Re-commission Specialist SRH clinical services, improving integration with related services and consistency between NEL authorities</a:t>
            </a:r>
            <a:endParaRPr lang="en-GB" sz="2200" dirty="0">
              <a:latin typeface="Arial"/>
              <a:cs typeface="Arial"/>
            </a:endParaRPr>
          </a:p>
        </p:txBody>
      </p:sp>
      <p:sp>
        <p:nvSpPr>
          <p:cNvPr id="4" name="Rectangle 3"/>
          <p:cNvSpPr/>
          <p:nvPr/>
        </p:nvSpPr>
        <p:spPr>
          <a:xfrm>
            <a:off x="333177" y="1500915"/>
            <a:ext cx="10832949" cy="4462760"/>
          </a:xfrm>
          <a:prstGeom prst="rect">
            <a:avLst/>
          </a:prstGeom>
        </p:spPr>
        <p:txBody>
          <a:bodyPr wrap="square" lIns="91440" tIns="45720" rIns="91440" bIns="45720" anchor="t">
            <a:spAutoFit/>
          </a:bodyPr>
          <a:lstStyle/>
          <a:p>
            <a:pPr>
              <a:spcAft>
                <a:spcPts val="0"/>
              </a:spcAft>
            </a:pPr>
            <a:endParaRPr lang="en-GB" dirty="0">
              <a:latin typeface="Calibri" panose="020F0502020204030204" pitchFamily="34" charset="0"/>
              <a:ea typeface="Calibri" panose="020F0502020204030204" pitchFamily="34" charset="0"/>
            </a:endParaRPr>
          </a:p>
          <a:p>
            <a:pPr>
              <a:spcAft>
                <a:spcPts val="0"/>
              </a:spcAft>
            </a:pPr>
            <a:r>
              <a:rPr lang="en-GB" b="1" dirty="0">
                <a:solidFill>
                  <a:srgbClr val="008080"/>
                </a:solidFill>
                <a:latin typeface="Arial" panose="020B0604020202020204" pitchFamily="34" charset="0"/>
                <a:ea typeface="Calibri" panose="020F0502020204030204" pitchFamily="34" charset="0"/>
              </a:rPr>
              <a:t>What we delivered/achieved in the last 12 months (Jan-Dec 24</a:t>
            </a:r>
            <a:r>
              <a:rPr lang="en-GB" b="1" dirty="0" smtClean="0">
                <a:solidFill>
                  <a:srgbClr val="008080"/>
                </a:solidFill>
                <a:latin typeface="Arial" panose="020B0604020202020204" pitchFamily="34" charset="0"/>
                <a:ea typeface="Calibri" panose="020F0502020204030204" pitchFamily="34" charset="0"/>
              </a:rPr>
              <a:t>):</a:t>
            </a:r>
          </a:p>
          <a:p>
            <a:pPr>
              <a:spcAft>
                <a:spcPts val="0"/>
              </a:spcAft>
            </a:pPr>
            <a:endParaRPr lang="en-GB" dirty="0">
              <a:latin typeface="Calibri" panose="020F0502020204030204" pitchFamily="34" charset="0"/>
              <a:ea typeface="Calibri" panose="020F0502020204030204" pitchFamily="34" charset="0"/>
            </a:endParaRPr>
          </a:p>
          <a:p>
            <a:pPr marL="285750" lvl="0" indent="-285750">
              <a:buFont typeface="Arial" panose="020B0604020202020204" pitchFamily="34" charset="0"/>
              <a:buChar char="•"/>
            </a:pPr>
            <a:r>
              <a:rPr lang="en-US" altLang="en-US" dirty="0" smtClean="0">
                <a:solidFill>
                  <a:prstClr val="black"/>
                </a:solidFill>
                <a:cs typeface="Segoe UI" panose="020B0502040204020203" pitchFamily="34" charset="0"/>
              </a:rPr>
              <a:t>Led the development and NEL-wide agreement of a SRH Strategy (2024-29), Needs Assessment and Regional Action Plan. </a:t>
            </a:r>
          </a:p>
          <a:p>
            <a:pPr marL="285750" lvl="0" indent="-285750">
              <a:buFont typeface="Arial" panose="020B0604020202020204" pitchFamily="34" charset="0"/>
              <a:buChar char="•"/>
            </a:pPr>
            <a:r>
              <a:rPr lang="en-US" altLang="en-US" dirty="0" smtClean="0">
                <a:solidFill>
                  <a:prstClr val="black"/>
                </a:solidFill>
                <a:cs typeface="Segoe UI" panose="020B0502040204020203" pitchFamily="34" charset="0"/>
              </a:rPr>
              <a:t>Analysis of procurement options, market conditions, service delivery (outputs and outcomes) to develop NEL-wide commissioning intentions for SRH. </a:t>
            </a:r>
          </a:p>
          <a:p>
            <a:pPr marL="285750" lvl="0" indent="-285750">
              <a:buFont typeface="Arial" panose="020B0604020202020204" pitchFamily="34" charset="0"/>
              <a:buChar char="•"/>
            </a:pPr>
            <a:r>
              <a:rPr lang="en-US" altLang="en-US" dirty="0" smtClean="0">
                <a:solidFill>
                  <a:prstClr val="black"/>
                </a:solidFill>
                <a:cs typeface="Segoe UI" panose="020B0502040204020203" pitchFamily="34" charset="0"/>
              </a:rPr>
              <a:t>Commenced </a:t>
            </a:r>
            <a:r>
              <a:rPr lang="en-US" altLang="en-US" dirty="0">
                <a:solidFill>
                  <a:prstClr val="black"/>
                </a:solidFill>
                <a:cs typeface="Segoe UI" panose="020B0502040204020203" pitchFamily="34" charset="0"/>
              </a:rPr>
              <a:t>a NEL-wide approach to enhance Partner Notification of STI results using digital methods.</a:t>
            </a:r>
            <a:endParaRPr lang="en-US" altLang="en-US" dirty="0">
              <a:solidFill>
                <a:prstClr val="black"/>
              </a:solidFill>
            </a:endParaRPr>
          </a:p>
          <a:p>
            <a:pPr>
              <a:spcAft>
                <a:spcPts val="0"/>
              </a:spcAft>
            </a:pPr>
            <a:endParaRPr lang="en-GB" sz="700" dirty="0">
              <a:latin typeface="Calibri" panose="020F0502020204030204" pitchFamily="34" charset="0"/>
              <a:ea typeface="Calibri" panose="020F0502020204030204" pitchFamily="34" charset="0"/>
            </a:endParaRPr>
          </a:p>
          <a:p>
            <a:pPr>
              <a:spcAft>
                <a:spcPts val="0"/>
              </a:spcAft>
            </a:pPr>
            <a:r>
              <a:rPr lang="en-GB" sz="700" dirty="0">
                <a:latin typeface="Calibri" panose="020F0502020204030204" pitchFamily="34" charset="0"/>
                <a:ea typeface="Calibri" panose="020F0502020204030204" pitchFamily="34" charset="0"/>
              </a:rPr>
              <a:t> </a:t>
            </a:r>
            <a:endParaRPr lang="en-GB" dirty="0">
              <a:latin typeface="Calibri" panose="020F0502020204030204" pitchFamily="34" charset="0"/>
              <a:ea typeface="Calibri" panose="020F0502020204030204" pitchFamily="34" charset="0"/>
            </a:endParaRPr>
          </a:p>
          <a:p>
            <a:pPr>
              <a:spcAft>
                <a:spcPts val="0"/>
              </a:spcAft>
            </a:pPr>
            <a:r>
              <a:rPr lang="en-GB" b="1" dirty="0">
                <a:solidFill>
                  <a:srgbClr val="008080"/>
                </a:solidFill>
                <a:latin typeface="Arial" panose="020B0604020202020204" pitchFamily="34" charset="0"/>
                <a:ea typeface="Calibri" panose="020F0502020204030204" pitchFamily="34" charset="0"/>
              </a:rPr>
              <a:t>What we plan to deliver in the next 12 months:               </a:t>
            </a:r>
            <a:endParaRPr lang="en-GB" b="1" dirty="0" smtClean="0">
              <a:solidFill>
                <a:srgbClr val="008080"/>
              </a:solidFill>
              <a:latin typeface="Arial" panose="020B0604020202020204" pitchFamily="34" charset="0"/>
              <a:ea typeface="Calibri" panose="020F0502020204030204" pitchFamily="34" charset="0"/>
            </a:endParaRPr>
          </a:p>
          <a:p>
            <a:pPr>
              <a:tabLst>
                <a:tab pos="457200" algn="l"/>
              </a:tabLst>
            </a:pPr>
            <a:endParaRPr lang="en-GB" dirty="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tabLst>
                <a:tab pos="457200" algn="l"/>
              </a:tabLst>
            </a:pPr>
            <a:r>
              <a:rPr lang="en-GB" dirty="0" smtClean="0">
                <a:solidFill>
                  <a:prstClr val="black"/>
                </a:solidFill>
                <a:ea typeface="Calibri" panose="020F0502020204030204" pitchFamily="34" charset="0"/>
                <a:cs typeface="Times New Roman" panose="02020603050405020304" pitchFamily="18" charset="0"/>
              </a:rPr>
              <a:t>Lead Provider discussions and NEL-wide governance processes in order to implement new contracts for Specialist SRH services. </a:t>
            </a:r>
          </a:p>
          <a:p>
            <a:pPr marL="285750" lvl="0" indent="-285750">
              <a:buFont typeface="Arial" panose="020B0604020202020204" pitchFamily="34" charset="0"/>
              <a:buChar char="•"/>
              <a:tabLst>
                <a:tab pos="457200" algn="l"/>
              </a:tabLst>
            </a:pPr>
            <a:r>
              <a:rPr lang="en-GB" dirty="0" smtClean="0">
                <a:solidFill>
                  <a:prstClr val="black"/>
                </a:solidFill>
                <a:ea typeface="Calibri" panose="020F0502020204030204" pitchFamily="34" charset="0"/>
                <a:cs typeface="Times New Roman" panose="02020603050405020304" pitchFamily="18" charset="0"/>
              </a:rPr>
              <a:t>Continued </a:t>
            </a:r>
            <a:r>
              <a:rPr lang="en-GB" dirty="0">
                <a:solidFill>
                  <a:prstClr val="black"/>
                </a:solidFill>
                <a:ea typeface="Calibri" panose="020F0502020204030204" pitchFamily="34" charset="0"/>
                <a:cs typeface="Times New Roman" panose="02020603050405020304" pitchFamily="18" charset="0"/>
              </a:rPr>
              <a:t>development and implementation of an improved Partner Notification model utilising digital methods. </a:t>
            </a:r>
          </a:p>
          <a:p>
            <a:pPr>
              <a:tabLst>
                <a:tab pos="457200" algn="l"/>
              </a:tabLst>
            </a:pPr>
            <a:endParaRPr lang="en-GB"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0319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4ADD228A-ABD7-4D49-BECA-5B022A830E6C}"/>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BEFB6FB3-EA38-4BF3-9E00-32E43FC7E35D}"/>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D58FF817-602D-41F6-AB37-FC625162B8E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0EF97546-A04C-4908-BD1E-5122638CC080}"/>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E46DC8D6-422B-42CA-89CE-6D9ECA5D70A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1A96C7E9-AD91-4F90-97C2-DB84174C579E}"/>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5F758717DFF44A8C2C0023C87ED0F7" ma:contentTypeVersion="8" ma:contentTypeDescription="Create a new document." ma:contentTypeScope="" ma:versionID="9efaf8d9cc77206af5f86dad8bb93277">
  <xsd:schema xmlns:xsd="http://www.w3.org/2001/XMLSchema" xmlns:xs="http://www.w3.org/2001/XMLSchema" xmlns:p="http://schemas.microsoft.com/office/2006/metadata/properties" xmlns:ns2="bbbab6f7-7512-47c4-980a-5a35810d9f0e" xmlns:ns3="6361206b-3f8a-4b08-978e-0d3652f38ba9" targetNamespace="http://schemas.microsoft.com/office/2006/metadata/properties" ma:root="true" ma:fieldsID="f4fe30e535b1fc5d5ee4b5f7590e7b11" ns2:_="" ns3:_="">
    <xsd:import namespace="bbbab6f7-7512-47c4-980a-5a35810d9f0e"/>
    <xsd:import namespace="6361206b-3f8a-4b08-978e-0d3652f38b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ab6f7-7512-47c4-980a-5a35810d9f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61206b-3f8a-4b08-978e-0d3652f38b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02317-CF5E-42A8-B3B9-6A2C8BE8E299}">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efc92feb-db16-4673-a906-99f6ba73f15e"/>
    <ds:schemaRef ds:uri="http://purl.org/dc/elements/1.1/"/>
    <ds:schemaRef ds:uri="http://schemas.microsoft.com/office/2006/metadata/properties"/>
    <ds:schemaRef ds:uri="d71c7d4d-db63-444e-b445-e0bdf8f5d97b"/>
    <ds:schemaRef ds:uri="http://www.w3.org/XML/1998/namespace"/>
    <ds:schemaRef ds:uri="http://purl.org/dc/terms/"/>
  </ds:schemaRefs>
</ds:datastoreItem>
</file>

<file path=customXml/itemProps2.xml><?xml version="1.0" encoding="utf-8"?>
<ds:datastoreItem xmlns:ds="http://schemas.openxmlformats.org/officeDocument/2006/customXml" ds:itemID="{7AF2DB2B-12A0-4844-AAFA-D0A25C89EC3A}"/>
</file>

<file path=customXml/itemProps3.xml><?xml version="1.0" encoding="utf-8"?>
<ds:datastoreItem xmlns:ds="http://schemas.openxmlformats.org/officeDocument/2006/customXml" ds:itemID="{CC7D5166-84A9-4705-97CC-DFA80695DD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1584</TotalTime>
  <Words>1560</Words>
  <Application>Microsoft Office PowerPoint</Application>
  <PresentationFormat>Widescreen</PresentationFormat>
  <Paragraphs>109</Paragraphs>
  <Slides>10</Slides>
  <Notes>0</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10</vt:i4>
      </vt:variant>
    </vt:vector>
  </HeadingPairs>
  <TitlesOfParts>
    <vt:vector size="28" baseType="lpstr">
      <vt:lpstr>Arial</vt:lpstr>
      <vt:lpstr>Calibri</vt:lpstr>
      <vt:lpstr>Calibri Light</vt:lpstr>
      <vt:lpstr>Courier New</vt:lpstr>
      <vt:lpstr>Segoe UI</vt:lpstr>
      <vt:lpstr>Times New Roman</vt:lpstr>
      <vt:lpstr>Office Theme</vt:lpstr>
      <vt:lpstr>4_Custom Design</vt:lpstr>
      <vt:lpstr>Custom Design</vt:lpstr>
      <vt:lpstr>1_Custom Design</vt:lpstr>
      <vt:lpstr>2_Custom Design</vt:lpstr>
      <vt:lpstr>3_Custom Design</vt:lpstr>
      <vt:lpstr>5_Custom Design</vt:lpstr>
      <vt:lpstr>6_Custom Design</vt:lpstr>
      <vt:lpstr>7_Custom Design</vt:lpstr>
      <vt:lpstr>8_Custom Design</vt:lpstr>
      <vt:lpstr>9_Custom Design</vt:lpstr>
      <vt:lpstr>10_Custom Design</vt:lpstr>
      <vt:lpstr>          Market Position Statement  Sexual &amp; Reproductive Health and  HIV Prevention &amp; Support  January 2025</vt:lpstr>
      <vt:lpstr>Overview</vt:lpstr>
      <vt:lpstr>Demand and intelligence</vt:lpstr>
      <vt:lpstr>Commissioned Activity: Specialist Sexual and Relationship Health</vt:lpstr>
      <vt:lpstr>Commissioned Activity: Sexual Health in Primary Care</vt:lpstr>
      <vt:lpstr>Commissioned Activity: HIV Prevention &amp; Support</vt:lpstr>
      <vt:lpstr>Commissioning Priority 1:  Re-commission Specialist SRH clinical services, improving integration with related services and consistency between NEL authorities</vt:lpstr>
      <vt:lpstr>Commissioning Priority 2: Re-commission and enhance the online offer for screening and other services </vt:lpstr>
      <vt:lpstr>Commissioning Priority 1:  Re-commission Specialist SRH clinical services, improving integration with related services and consistency between NEL authorities</vt:lpstr>
      <vt:lpstr>Commissioning Priority 2: Re-commission and enhance the online offer for screening and other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dc:title>
  <dc:creator>Inderjit Puaar</dc:creator>
  <cp:lastModifiedBy>Kieran Scott</cp:lastModifiedBy>
  <cp:revision>260</cp:revision>
  <dcterms:created xsi:type="dcterms:W3CDTF">2023-10-09T13:23:20Z</dcterms:created>
  <dcterms:modified xsi:type="dcterms:W3CDTF">2025-01-22T09:45:14Z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0x010100C75F758717DFF44A8C2C0023C87ED0F7</vt:lpwstr>
  </property>
  <property fmtid="{D5CDD505-2E9C-101B-9397-08002B2CF9AE}" pid="3" name="MediaServiceImageTags">
    <vt:lpwstr/>
  </property>
  <property fmtid="{D5CDD505-2E9C-101B-9397-08002B2CF9AE}" pid="4" name="IntranetKeywords">
    <vt:lpwstr/>
  </property>
  <property fmtid="{D5CDD505-2E9C-101B-9397-08002B2CF9AE}" pid="5" name="NeedHelpWithTopic">
    <vt:lpwstr/>
  </property>
</Properties>
</file>