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EA8918-21AC-AD6B-9DC1-E168D7ED19BD}" v="120" dt="2025-03-13T18:51:16.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6" y="3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Drummond" userId="S::lydia.drummond@newham.gov.uk::5da7301a-acad-4a09-a083-854823abb836" providerId="AD" clId="Web-{5AEA8918-21AC-AD6B-9DC1-E168D7ED19BD}"/>
    <pc:docChg chg="modSld">
      <pc:chgData name="Lydia Drummond" userId="S::lydia.drummond@newham.gov.uk::5da7301a-acad-4a09-a083-854823abb836" providerId="AD" clId="Web-{5AEA8918-21AC-AD6B-9DC1-E168D7ED19BD}" dt="2025-03-13T18:51:16.468" v="75" actId="20577"/>
      <pc:docMkLst>
        <pc:docMk/>
      </pc:docMkLst>
      <pc:sldChg chg="modSp">
        <pc:chgData name="Lydia Drummond" userId="S::lydia.drummond@newham.gov.uk::5da7301a-acad-4a09-a083-854823abb836" providerId="AD" clId="Web-{5AEA8918-21AC-AD6B-9DC1-E168D7ED19BD}" dt="2025-03-13T18:48:22.962" v="14" actId="20577"/>
        <pc:sldMkLst>
          <pc:docMk/>
          <pc:sldMk cId="2135230170" sldId="265"/>
        </pc:sldMkLst>
        <pc:spChg chg="mod">
          <ac:chgData name="Lydia Drummond" userId="S::lydia.drummond@newham.gov.uk::5da7301a-acad-4a09-a083-854823abb836" providerId="AD" clId="Web-{5AEA8918-21AC-AD6B-9DC1-E168D7ED19BD}" dt="2025-03-13T18:48:22.962" v="14" actId="20577"/>
          <ac:spMkLst>
            <pc:docMk/>
            <pc:sldMk cId="2135230170" sldId="265"/>
            <ac:spMk id="9" creationId="{00000000-0000-0000-0000-000000000000}"/>
          </ac:spMkLst>
        </pc:spChg>
      </pc:sldChg>
      <pc:sldChg chg="modSp">
        <pc:chgData name="Lydia Drummond" userId="S::lydia.drummond@newham.gov.uk::5da7301a-acad-4a09-a083-854823abb836" providerId="AD" clId="Web-{5AEA8918-21AC-AD6B-9DC1-E168D7ED19BD}" dt="2025-03-13T18:49:20.448" v="35" actId="20577"/>
        <pc:sldMkLst>
          <pc:docMk/>
          <pc:sldMk cId="3380861065" sldId="269"/>
        </pc:sldMkLst>
        <pc:spChg chg="mod">
          <ac:chgData name="Lydia Drummond" userId="S::lydia.drummond@newham.gov.uk::5da7301a-acad-4a09-a083-854823abb836" providerId="AD" clId="Web-{5AEA8918-21AC-AD6B-9DC1-E168D7ED19BD}" dt="2025-03-13T18:49:20.448" v="35" actId="20577"/>
          <ac:spMkLst>
            <pc:docMk/>
            <pc:sldMk cId="3380861065" sldId="269"/>
            <ac:spMk id="9" creationId="{00000000-0000-0000-0000-000000000000}"/>
          </ac:spMkLst>
        </pc:spChg>
      </pc:sldChg>
      <pc:sldChg chg="modSp">
        <pc:chgData name="Lydia Drummond" userId="S::lydia.drummond@newham.gov.uk::5da7301a-acad-4a09-a083-854823abb836" providerId="AD" clId="Web-{5AEA8918-21AC-AD6B-9DC1-E168D7ED19BD}" dt="2025-03-13T18:50:47.107" v="65" actId="20577"/>
        <pc:sldMkLst>
          <pc:docMk/>
          <pc:sldMk cId="193077572" sldId="270"/>
        </pc:sldMkLst>
        <pc:spChg chg="mod">
          <ac:chgData name="Lydia Drummond" userId="S::lydia.drummond@newham.gov.uk::5da7301a-acad-4a09-a083-854823abb836" providerId="AD" clId="Web-{5AEA8918-21AC-AD6B-9DC1-E168D7ED19BD}" dt="2025-03-13T18:50:47.107" v="65" actId="20577"/>
          <ac:spMkLst>
            <pc:docMk/>
            <pc:sldMk cId="193077572" sldId="270"/>
            <ac:spMk id="9" creationId="{00000000-0000-0000-0000-000000000000}"/>
          </ac:spMkLst>
        </pc:spChg>
      </pc:sldChg>
      <pc:sldChg chg="modSp">
        <pc:chgData name="Lydia Drummond" userId="S::lydia.drummond@newham.gov.uk::5da7301a-acad-4a09-a083-854823abb836" providerId="AD" clId="Web-{5AEA8918-21AC-AD6B-9DC1-E168D7ED19BD}" dt="2025-03-13T18:51:16.468" v="75" actId="20577"/>
        <pc:sldMkLst>
          <pc:docMk/>
          <pc:sldMk cId="32192954" sldId="271"/>
        </pc:sldMkLst>
        <pc:spChg chg="mod">
          <ac:chgData name="Lydia Drummond" userId="S::lydia.drummond@newham.gov.uk::5da7301a-acad-4a09-a083-854823abb836" providerId="AD" clId="Web-{5AEA8918-21AC-AD6B-9DC1-E168D7ED19BD}" dt="2025-03-13T18:51:16.468" v="75" actId="20577"/>
          <ac:spMkLst>
            <pc:docMk/>
            <pc:sldMk cId="32192954" sldId="271"/>
            <ac:spMk id="9" creationId="{00000000-0000-0000-0000-000000000000}"/>
          </ac:spMkLst>
        </pc:spChg>
      </pc:sldChg>
    </pc:docChg>
  </pc:docChgLst>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13/03/2025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eurodivergencewales.org/wp-content/uploads/2023/05/Situational-non-speaki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Situational non-speaking</a:t>
            </a:r>
            <a:endParaRPr lang="en-GB" dirty="0"/>
          </a:p>
        </p:txBody>
      </p:sp>
      <p:sp>
        <p:nvSpPr>
          <p:cNvPr id="4" name="Slide Number Placeholder 3"/>
          <p:cNvSpPr>
            <a:spLocks noGrp="1"/>
          </p:cNvSpPr>
          <p:nvPr>
            <p:ph type="sldNum" sz="quarter" idx="10"/>
          </p:nvPr>
        </p:nvSpPr>
        <p:spPr/>
        <p:txBody>
          <a:bodyPr/>
          <a:lstStyle/>
          <a:p>
            <a:fld id="{7F00916D-AC05-48D5-A599-9380447BEDB6}" type="slidenum">
              <a:rPr lang="en-GB" smtClean="0"/>
              <a:t>2</a:t>
            </a:fld>
            <a:endParaRPr lang="en-GB"/>
          </a:p>
        </p:txBody>
      </p:sp>
    </p:spTree>
    <p:extLst>
      <p:ext uri="{BB962C8B-B14F-4D97-AF65-F5344CB8AC3E}">
        <p14:creationId xmlns:p14="http://schemas.microsoft.com/office/powerpoint/2010/main" val="1803612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00916D-AC05-48D5-A599-9380447BEDB6}" type="slidenum">
              <a:rPr lang="en-GB" smtClean="0"/>
              <a:t>3</a:t>
            </a:fld>
            <a:endParaRPr lang="en-GB"/>
          </a:p>
        </p:txBody>
      </p:sp>
    </p:spTree>
    <p:extLst>
      <p:ext uri="{BB962C8B-B14F-4D97-AF65-F5344CB8AC3E}">
        <p14:creationId xmlns:p14="http://schemas.microsoft.com/office/powerpoint/2010/main" val="1447358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3/13/2025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3/13/2025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3/13/2025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view.officeapps.live.com/op/view.aspx?src=https%3A%2F%2Fwww.newham.gov.uk%2Fdownloads%2Ffile%2F8307%2Fsituational-mutism-survey-summary&amp;wdOrigin=BROWSELIN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2337737"/>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a:solidFill>
                  <a:schemeClr val="bg1"/>
                </a:solidFill>
                <a:latin typeface="Arial"/>
                <a:cs typeface="Arial"/>
              </a:rPr>
              <a:t>CO-PRODUCTION</a:t>
            </a:r>
            <a:endParaRPr lang="en-GB">
              <a:solidFill>
                <a:schemeClr val="bg1"/>
              </a:solidFill>
            </a:endParaRPr>
          </a:p>
          <a:p>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Context</a:t>
            </a:r>
          </a:p>
        </p:txBody>
      </p:sp>
      <p:sp>
        <p:nvSpPr>
          <p:cNvPr id="9" name="TextBox 8"/>
          <p:cNvSpPr txBox="1"/>
          <p:nvPr/>
        </p:nvSpPr>
        <p:spPr>
          <a:xfrm>
            <a:off x="503869" y="1027921"/>
            <a:ext cx="11181145" cy="3077766"/>
          </a:xfrm>
          <a:prstGeom prst="rect">
            <a:avLst/>
          </a:prstGeom>
          <a:noFill/>
        </p:spPr>
        <p:txBody>
          <a:bodyPr wrap="square" lIns="91440" tIns="45720" rIns="91440" bIns="45720" rtlCol="0" anchor="t">
            <a:spAutoFit/>
          </a:bodyPr>
          <a:lstStyle/>
          <a:p>
            <a:endParaRPr lang="en-GB" b="1" dirty="0">
              <a:latin typeface="Arial"/>
              <a:cs typeface="Arial"/>
            </a:endParaRPr>
          </a:p>
          <a:p>
            <a:r>
              <a:rPr lang="en-GB" sz="1600" dirty="0"/>
              <a:t>As part of the development of the Autism Strategy, there was much discussion held with the NHSE London Autism Lead including groups that were often forgotten. The work undertaken by </a:t>
            </a:r>
            <a:r>
              <a:rPr lang="en-GB" sz="1600" err="1"/>
              <a:t>VoiceAbilty</a:t>
            </a:r>
            <a:r>
              <a:rPr lang="en-GB" sz="1600" dirty="0"/>
              <a:t> with autistic residents with a learning disability was an example of such a group, but this led to homing in on other autistic groups that did not have a learning disability. This led to the work on situational speakers and the lack of acknowledgement or support for autistic people who experienced this.</a:t>
            </a:r>
            <a:endParaRPr lang="en-GB" sz="1600">
              <a:ea typeface="Calibri"/>
              <a:cs typeface="Calibri"/>
            </a:endParaRPr>
          </a:p>
          <a:p>
            <a:endParaRPr lang="en-GB" sz="1600" dirty="0">
              <a:ea typeface="Calibri"/>
              <a:cs typeface="Calibri"/>
            </a:endParaRPr>
          </a:p>
          <a:p>
            <a:r>
              <a:rPr lang="en-GB" sz="1600" dirty="0"/>
              <a:t>Situational speaking is where people can talk freely in situations where they are relaxed and free from anxiety but become frozen and unable to speak in other situations. This can be accompanied by either signs of extreme anxiety such as a racing heart and difficulty breathing or by a dull feeling.</a:t>
            </a:r>
            <a:endParaRPr lang="en-GB" sz="1600" dirty="0">
              <a:ea typeface="Calibri"/>
              <a:cs typeface="Calibri"/>
            </a:endParaRPr>
          </a:p>
          <a:p>
            <a:endParaRPr lang="en-GB" sz="1600" dirty="0">
              <a:ea typeface="Calibri"/>
              <a:cs typeface="Calibri"/>
            </a:endParaRPr>
          </a:p>
          <a:p>
            <a:r>
              <a:rPr lang="en-GB" sz="1600" dirty="0"/>
              <a:t>A survey was published with 34 residents responding to the survey, 29 were validated eligible to complete the survey. A focus group was held with 3-4 residents in attendance to provide more details and responses to the survey results.</a:t>
            </a:r>
            <a:endParaRPr lang="en-GB" sz="1600" dirty="0">
              <a:ea typeface="Calibri"/>
              <a:cs typeface="Calibri"/>
            </a:endParaRPr>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5539978"/>
          </a:xfrm>
          <a:prstGeom prst="rect">
            <a:avLst/>
          </a:prstGeom>
          <a:noFill/>
        </p:spPr>
        <p:txBody>
          <a:bodyPr wrap="square" lIns="91440" tIns="45720" rIns="91440" bIns="45720" rtlCol="0" anchor="t">
            <a:spAutoFit/>
          </a:bodyPr>
          <a:lstStyle/>
          <a:p>
            <a:endParaRPr lang="en-GB" dirty="0">
              <a:cs typeface="Arial"/>
            </a:endParaRPr>
          </a:p>
          <a:p>
            <a:pPr marL="285750" indent="-285750">
              <a:buFont typeface="Arial"/>
              <a:buChar char="•"/>
            </a:pPr>
            <a:r>
              <a:rPr lang="en-US" sz="1600" dirty="0">
                <a:solidFill>
                  <a:srgbClr val="111111"/>
                </a:solidFill>
                <a:ea typeface="Calibri"/>
                <a:cs typeface="Calibri"/>
              </a:rPr>
              <a:t>Taking guidance from the NHSE London Autism Lead we made contact with an autistic speaker who had addressed this in previous talks. Her personal assistant who is also autistic and experiences this phenomenon; an email communication ensued offering guidance and insight into how an autistic person who experiences situational speaking could be supported in engaging with the Autism Strategy.</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Basic information including offering participants to engage via video link without the camera or with an avatar, using the chat function were some of the suggestions recommended as a starting point and use of surveys.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To validate the information a survey was created to reach out to situational speaking autistic residents in the Autism Residents Advisory Group (ARAG) and wider network, which at this stage was 400+ in numbers.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The survey focused on four main topics:</a:t>
            </a:r>
          </a:p>
          <a:p>
            <a:pPr marL="742950" lvl="1" indent="-285750">
              <a:buFont typeface="Arial"/>
              <a:buChar char="•"/>
            </a:pPr>
            <a:r>
              <a:rPr lang="en-US" sz="1600" dirty="0">
                <a:solidFill>
                  <a:srgbClr val="111111"/>
                </a:solidFill>
                <a:ea typeface="Calibri"/>
                <a:cs typeface="Calibri"/>
              </a:rPr>
              <a:t>How to improve access to ARAG meetings</a:t>
            </a:r>
          </a:p>
          <a:p>
            <a:pPr marL="742950" lvl="1" indent="-285750">
              <a:buFont typeface="Arial"/>
              <a:buChar char="•"/>
            </a:pPr>
            <a:r>
              <a:rPr lang="en-US" sz="1600" dirty="0">
                <a:solidFill>
                  <a:srgbClr val="111111"/>
                </a:solidFill>
                <a:ea typeface="Calibri"/>
                <a:cs typeface="Calibri"/>
              </a:rPr>
              <a:t>What health services were difficult to access</a:t>
            </a:r>
          </a:p>
          <a:p>
            <a:pPr marL="742950" lvl="1" indent="-285750">
              <a:buFont typeface="Arial"/>
              <a:buChar char="•"/>
            </a:pPr>
            <a:r>
              <a:rPr lang="en-US" sz="1600" dirty="0">
                <a:solidFill>
                  <a:srgbClr val="111111"/>
                </a:solidFill>
                <a:ea typeface="Calibri"/>
                <a:cs typeface="Calibri"/>
              </a:rPr>
              <a:t>What council services were difficult to access</a:t>
            </a:r>
          </a:p>
          <a:p>
            <a:pPr marL="742950" lvl="1" indent="-285750">
              <a:buFont typeface="Arial"/>
              <a:buChar char="•"/>
            </a:pPr>
            <a:r>
              <a:rPr lang="en-US" sz="1600" dirty="0">
                <a:solidFill>
                  <a:srgbClr val="111111"/>
                </a:solidFill>
                <a:ea typeface="Calibri"/>
                <a:cs typeface="Calibri"/>
              </a:rPr>
              <a:t>What local services were difficult to access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Participants were asked to suggest how these services could be made more accessible for an autistic situational speaker</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A follow up focus group was set up the week after the deadline for the survey closed to maintain the momentum of the engagement with participants, </a:t>
            </a:r>
            <a:endParaRPr lang="en-US"/>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Outcomes and Impact</a:t>
            </a:r>
          </a:p>
        </p:txBody>
      </p:sp>
      <p:sp>
        <p:nvSpPr>
          <p:cNvPr id="9" name="TextBox 8"/>
          <p:cNvSpPr txBox="1"/>
          <p:nvPr/>
        </p:nvSpPr>
        <p:spPr>
          <a:xfrm>
            <a:off x="461339" y="1022888"/>
            <a:ext cx="11181145" cy="4585871"/>
          </a:xfrm>
          <a:prstGeom prst="rect">
            <a:avLst/>
          </a:prstGeom>
          <a:noFill/>
        </p:spPr>
        <p:txBody>
          <a:bodyPr wrap="square" lIns="91440" tIns="45720" rIns="91440" bIns="45720" rtlCol="0" anchor="t">
            <a:spAutoFit/>
          </a:bodyPr>
          <a:lstStyle/>
          <a:p>
            <a:endParaRPr lang="en-GB" sz="1600" dirty="0">
              <a:ea typeface="Calibri"/>
              <a:cs typeface="Arial"/>
            </a:endParaRPr>
          </a:p>
          <a:p>
            <a:pPr marL="285750" indent="-285750">
              <a:buFont typeface="Arial"/>
              <a:buChar char="•"/>
            </a:pPr>
            <a:r>
              <a:rPr lang="en-US" sz="1600" dirty="0">
                <a:latin typeface="Calibri"/>
                <a:ea typeface="Calibri"/>
                <a:cs typeface="Calibri"/>
              </a:rPr>
              <a:t>Changes were first made at the January 2025 ARAG meeting, more emphasis on enabling and engaging residents joining on Teams including reading out chats, allowing cameras to be off, ensuring presentations and documents were shared in advance of the meeting, minimizing noise and using natural lighting for the room, acknowledgement of situational speakers in the room and moving from use of three communication cards at the meeting to one.</a:t>
            </a:r>
          </a:p>
          <a:p>
            <a:pPr marL="285750" indent="-285750">
              <a:buFont typeface="Arial"/>
              <a:buChar char="•"/>
            </a:pPr>
            <a:endParaRPr lang="en-US"/>
          </a:p>
          <a:p>
            <a:pPr marL="285750" indent="-285750">
              <a:buFont typeface="Arial"/>
              <a:buChar char="•"/>
            </a:pPr>
            <a:r>
              <a:rPr lang="en-US" sz="1600" dirty="0">
                <a:latin typeface="Calibri"/>
                <a:ea typeface="Calibri"/>
                <a:cs typeface="Calibri"/>
              </a:rPr>
              <a:t>We had the largest number of participants in the January 2025 ARAG meeting of c25 residents because of this work.</a:t>
            </a:r>
          </a:p>
          <a:p>
            <a:pPr marL="285750" indent="-285750">
              <a:buFont typeface="Arial"/>
              <a:buChar char="•"/>
            </a:pPr>
            <a:endParaRPr lang="en-US" sz="1600" dirty="0">
              <a:solidFill>
                <a:srgbClr val="000000"/>
              </a:solidFill>
              <a:latin typeface="Calibri"/>
              <a:ea typeface="Calibri"/>
              <a:cs typeface="Calibri"/>
            </a:endParaRPr>
          </a:p>
          <a:p>
            <a:pPr marL="285750" indent="-285750">
              <a:buFont typeface="Arial"/>
              <a:buChar char="•"/>
            </a:pPr>
            <a:r>
              <a:rPr lang="en-US" sz="1600" dirty="0">
                <a:latin typeface="Calibri"/>
                <a:ea typeface="Calibri"/>
                <a:cs typeface="Calibri"/>
              </a:rPr>
              <a:t>We have commissioned </a:t>
            </a:r>
            <a:r>
              <a:rPr lang="en-US" sz="1600" err="1">
                <a:latin typeface="Calibri"/>
                <a:ea typeface="Calibri"/>
                <a:cs typeface="Calibri"/>
              </a:rPr>
              <a:t>VoiceAbility</a:t>
            </a:r>
            <a:r>
              <a:rPr lang="en-US" sz="1600" dirty="0">
                <a:latin typeface="Calibri"/>
                <a:ea typeface="Calibri"/>
                <a:cs typeface="Calibri"/>
              </a:rPr>
              <a:t> to pilot a follow up discussion, targeting situational speakers, of the ARAG meeting to identify if there is a need in May </a:t>
            </a:r>
            <a:r>
              <a:rPr lang="en-US" sz="1600">
                <a:latin typeface="Calibri"/>
                <a:ea typeface="Calibri"/>
                <a:cs typeface="Calibri"/>
              </a:rPr>
              <a:t>2025.</a:t>
            </a:r>
            <a:endParaRPr lang="en-US" sz="1600" dirty="0">
              <a:latin typeface="Calibri"/>
              <a:ea typeface="Calibri"/>
              <a:cs typeface="Calibri"/>
            </a:endParaRPr>
          </a:p>
          <a:p>
            <a:pPr marL="285750" indent="-285750">
              <a:buFont typeface="Arial"/>
              <a:buChar char="•"/>
            </a:pPr>
            <a:endParaRPr lang="en-US" sz="1600" dirty="0">
              <a:solidFill>
                <a:srgbClr val="FF0000"/>
              </a:solidFill>
              <a:latin typeface="Calibri"/>
              <a:ea typeface="Calibri"/>
              <a:cs typeface="Calibri"/>
            </a:endParaRPr>
          </a:p>
          <a:p>
            <a:pPr marL="285750" indent="-285750">
              <a:buFont typeface="Arial"/>
              <a:buChar char="•"/>
            </a:pPr>
            <a:r>
              <a:rPr lang="en-US" sz="1600" dirty="0">
                <a:latin typeface="Calibri"/>
                <a:ea typeface="Calibri"/>
                <a:cs typeface="Calibri"/>
              </a:rPr>
              <a:t>Survey results were shared with key members of staff and partners to highlight situational speakers and their access needs, this is also available to other people on council webpages </a:t>
            </a:r>
            <a:r>
              <a:rPr lang="en-GB" sz="1600" dirty="0">
                <a:latin typeface="Calibri"/>
                <a:ea typeface="Calibri"/>
                <a:cs typeface="Arial"/>
                <a:hlinkClick r:id="rId2"/>
              </a:rPr>
              <a:t>Situational_Mutism_Survey_Summary.pptx</a:t>
            </a:r>
            <a:r>
              <a:rPr lang="en-GB" sz="1600" dirty="0">
                <a:latin typeface="Calibri"/>
                <a:ea typeface="Calibri"/>
                <a:cs typeface="Arial"/>
              </a:rPr>
              <a:t> and shared with residents in the January Newsletter and presented to partners in the Delivery Board and Provider networks.</a:t>
            </a:r>
          </a:p>
          <a:p>
            <a:pPr marL="285750" indent="-285750">
              <a:buFont typeface="Arial"/>
              <a:buChar char="•"/>
            </a:pPr>
            <a:endParaRPr lang="en-GB" sz="1600" dirty="0">
              <a:latin typeface="Calibri"/>
              <a:ea typeface="Calibri"/>
              <a:cs typeface="Arial"/>
            </a:endParaRPr>
          </a:p>
          <a:p>
            <a:pPr marL="285750" indent="-285750">
              <a:buFont typeface="Arial"/>
              <a:buChar char="•"/>
            </a:pPr>
            <a:r>
              <a:rPr lang="en-GB" sz="1600" dirty="0">
                <a:latin typeface="Calibri"/>
                <a:ea typeface="Calibri"/>
                <a:cs typeface="Arial"/>
              </a:rPr>
              <a:t>There is still more work to be done to address access needs for those situational speakers across </a:t>
            </a:r>
            <a:r>
              <a:rPr lang="en-GB" sz="1600" err="1">
                <a:latin typeface="Calibri"/>
                <a:ea typeface="Calibri"/>
                <a:cs typeface="Arial"/>
              </a:rPr>
              <a:t>Nehwam</a:t>
            </a:r>
            <a:r>
              <a:rPr lang="en-GB" sz="1600" dirty="0">
                <a:latin typeface="Calibri"/>
                <a:ea typeface="Calibri"/>
                <a:cs typeface="Arial"/>
              </a:rPr>
              <a:t> Council, NHS and local services. we have this data as evidence that it is a need and validates the work we are pursuing in the strategy. </a:t>
            </a:r>
          </a:p>
          <a:p>
            <a:endParaRPr lang="en-GB" dirty="0">
              <a:latin typeface="Arial"/>
              <a:cs typeface="Arial"/>
            </a:endParaRPr>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1877437"/>
          </a:xfrm>
          <a:prstGeom prst="rect">
            <a:avLst/>
          </a:prstGeom>
          <a:noFill/>
        </p:spPr>
        <p:txBody>
          <a:bodyPr wrap="square" lIns="91440" tIns="45720" rIns="91440" bIns="45720" rtlCol="0" anchor="t">
            <a:spAutoFit/>
          </a:bodyPr>
          <a:lstStyle/>
          <a:p>
            <a:endParaRPr lang="en-GB" dirty="0">
              <a:cs typeface="Arial"/>
            </a:endParaRPr>
          </a:p>
          <a:p>
            <a:endParaRPr lang="en-GB" b="1" dirty="0">
              <a:latin typeface="Arial"/>
              <a:cs typeface="Arial"/>
            </a:endParaRPr>
          </a:p>
          <a:p>
            <a:pPr marL="285750" indent="-285750">
              <a:buFont typeface="Arial" panose="020B0604020202020204" pitchFamily="34" charset="0"/>
              <a:buChar char="•"/>
            </a:pPr>
            <a:r>
              <a:rPr lang="en-GB" sz="1600" dirty="0"/>
              <a:t>The survey was published as the </a:t>
            </a:r>
            <a:r>
              <a:rPr lang="en-GB" sz="1600" i="1" dirty="0"/>
              <a:t>Situational Mutism Survey</a:t>
            </a:r>
            <a:r>
              <a:rPr lang="en-GB" sz="1600" dirty="0"/>
              <a:t>, in hindsight this language holds negative connotations and the learning from this is to use more neutral language.  We now refer to the group of autistic residents as situational speakers.</a:t>
            </a:r>
            <a:endParaRPr lang="en-GB" sz="1600" dirty="0">
              <a:ea typeface="Calibri"/>
              <a:cs typeface="Calibri"/>
            </a:endParaRP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a:t>The Council commissions a service called </a:t>
            </a:r>
            <a:r>
              <a:rPr lang="en-GB" sz="1600" err="1"/>
              <a:t>AccessAble</a:t>
            </a:r>
            <a:r>
              <a:rPr lang="en-GB" sz="1600" dirty="0"/>
              <a:t>; we are looking at including assessing local services for autistic residents, including those who experience situational speaking.</a:t>
            </a:r>
            <a:endParaRPr lang="en-GB" sz="1600" dirty="0">
              <a:ea typeface="Calibri"/>
              <a:cs typeface="Calibri"/>
            </a:endParaRP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3.xml><?xml version="1.0" encoding="utf-8"?>
<ds:datastoreItem xmlns:ds="http://schemas.openxmlformats.org/officeDocument/2006/customXml" ds:itemID="{6FD02317-CF5E-42A8-B3B9-6A2C8BE8E299}">
  <ds:schemaRefs>
    <ds:schemaRef ds:uri="http://schemas.microsoft.com/office/2006/metadata/properties"/>
    <ds:schemaRef ds:uri="bbbab6f7-7512-47c4-980a-5a35810d9f0e"/>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6361206b-3f8a-4b08-978e-0d3652f38ba9"/>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598</TotalTime>
  <Words>766</Words>
  <Application>Microsoft Office PowerPoint</Application>
  <PresentationFormat>Widescreen</PresentationFormat>
  <Paragraphs>44</Paragraphs>
  <Slides>5</Slides>
  <Notes>2</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Linda Wan</cp:lastModifiedBy>
  <cp:revision>43</cp:revision>
  <dcterms:created xsi:type="dcterms:W3CDTF">2024-05-08T11:26:25Z</dcterms:created>
  <dcterms:modified xsi:type="dcterms:W3CDTF">2025-03-13T18:51:17Z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