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4.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4"/>
    <p:sldMasterId id="2147483723" r:id="rId5"/>
    <p:sldMasterId id="2147483735" r:id="rId6"/>
    <p:sldMasterId id="2147483781" r:id="rId7"/>
    <p:sldMasterId id="2147483787" r:id="rId8"/>
  </p:sldMasterIdLst>
  <p:notesMasterIdLst>
    <p:notesMasterId r:id="rId14"/>
  </p:notesMasterIdLst>
  <p:sldIdLst>
    <p:sldId id="264" r:id="rId9"/>
    <p:sldId id="265" r:id="rId10"/>
    <p:sldId id="269" r:id="rId11"/>
    <p:sldId id="270" r:id="rId12"/>
    <p:sldId id="27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18BDDD0-7330-75B5-C74A-5CCB04F82B7E}" name="Charlotte Taylor" initials="CT" userId="S::charlotte.taylor@newham.gov.uk::c138515c-83c4-4079-82c0-3d6bc53d640c" providerId="AD"/>
  <p188:author id="{38521BE3-7F72-1E4C-37F6-73A09C7B0D42}" name="Rochelle Paisley" initials="RP" userId="S::rochelle.paisley@newham.gov.uk::699151cf-47e0-4d97-b676-a5eb7c4a36b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09D"/>
    <a:srgbClr val="006B6F"/>
    <a:srgbClr val="469DA0"/>
    <a:srgbClr val="3DA1A0"/>
    <a:srgbClr val="1EA18B"/>
    <a:srgbClr val="1C816F"/>
    <a:srgbClr val="4C9789"/>
    <a:srgbClr val="00584A"/>
    <a:srgbClr val="005826"/>
    <a:srgbClr val="7D0A1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B1938E-B689-44D1-B88D-FF4F4AAB1533}" v="16" dt="2025-02-24T10:05:22.70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6" d="100"/>
          <a:sy n="96" d="100"/>
        </p:scale>
        <p:origin x="68"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2.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ona Hackland" userId="S::fiona.hackland@newham.gov.uk::a0ab8199-343c-4741-99c7-10a4a7edb833" providerId="AD" clId="Web-{62B1938E-B689-44D1-B88D-FF4F4AAB1533}"/>
    <pc:docChg chg="modSld">
      <pc:chgData name="Fiona Hackland" userId="S::fiona.hackland@newham.gov.uk::a0ab8199-343c-4741-99c7-10a4a7edb833" providerId="AD" clId="Web-{62B1938E-B689-44D1-B88D-FF4F4AAB1533}" dt="2025-02-24T10:05:22.231" v="14" actId="20577"/>
      <pc:docMkLst>
        <pc:docMk/>
      </pc:docMkLst>
      <pc:sldChg chg="modSp">
        <pc:chgData name="Fiona Hackland" userId="S::fiona.hackland@newham.gov.uk::a0ab8199-343c-4741-99c7-10a4a7edb833" providerId="AD" clId="Web-{62B1938E-B689-44D1-B88D-FF4F4AAB1533}" dt="2025-02-24T10:05:22.231" v="14" actId="20577"/>
        <pc:sldMkLst>
          <pc:docMk/>
          <pc:sldMk cId="255836524" sldId="264"/>
        </pc:sldMkLst>
        <pc:spChg chg="mod">
          <ac:chgData name="Fiona Hackland" userId="S::fiona.hackland@newham.gov.uk::a0ab8199-343c-4741-99c7-10a4a7edb833" providerId="AD" clId="Web-{62B1938E-B689-44D1-B88D-FF4F4AAB1533}" dt="2025-02-24T10:05:22.231" v="14" actId="20577"/>
          <ac:spMkLst>
            <pc:docMk/>
            <pc:sldMk cId="255836524" sldId="264"/>
            <ac:spMk id="3" creationId="{AC37AD1F-8CA9-F932-4F2C-7CB2A26A9D5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7573B1-FE55-4525-850E-149AD99A9F84}" type="datetimeFigureOut">
              <a:rPr lang="en-GB" smtClean="0"/>
              <a:t>19/03/2025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00916D-AC05-48D5-A599-9380447BEDB6}" type="slidenum">
              <a:rPr lang="en-GB" smtClean="0"/>
              <a:t>‹#›</a:t>
            </a:fld>
            <a:endParaRPr lang="en-GB" dirty="0"/>
          </a:p>
        </p:txBody>
      </p:sp>
    </p:spTree>
    <p:extLst>
      <p:ext uri="{BB962C8B-B14F-4D97-AF65-F5344CB8AC3E}">
        <p14:creationId xmlns:p14="http://schemas.microsoft.com/office/powerpoint/2010/main" val="37965326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Content Placeholder 2"/>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3" name="Title 1">
            <a:extLst>
              <a:ext uri="{FF2B5EF4-FFF2-40B4-BE49-F238E27FC236}">
                <a16:creationId xmlns:a16="http://schemas.microsoft.com/office/drawing/2014/main" id="{D6043AAD-85AA-6A30-4BAF-1827F2B6BF26}"/>
              </a:ext>
            </a:extLst>
          </p:cNvPr>
          <p:cNvSpPr>
            <a:spLocks noGrp="1"/>
          </p:cNvSpPr>
          <p:nvPr>
            <p:ph type="ctrTitle" hasCustomPrompt="1"/>
          </p:nvPr>
        </p:nvSpPr>
        <p:spPr>
          <a:xfrm>
            <a:off x="396072" y="278303"/>
            <a:ext cx="9144000" cy="744585"/>
          </a:xfrm>
        </p:spPr>
        <p:txBody>
          <a:bodyPr anchor="b">
            <a:normAutofit/>
          </a:bodyPr>
          <a:lstStyle>
            <a:lvl1pPr algn="l">
              <a:defRPr sz="4000" b="1">
                <a:solidFill>
                  <a:srgbClr val="00A09D"/>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19E521F8-F1C4-719E-9416-2F83B91CE031}"/>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3/19/2025</a:t>
            </a:fld>
            <a:endParaRPr lang="en-US" dirty="0"/>
          </a:p>
        </p:txBody>
      </p:sp>
      <p:sp>
        <p:nvSpPr>
          <p:cNvPr id="4" name="Footer Placeholder 2">
            <a:extLst>
              <a:ext uri="{FF2B5EF4-FFF2-40B4-BE49-F238E27FC236}">
                <a16:creationId xmlns:a16="http://schemas.microsoft.com/office/drawing/2014/main" id="{5FE3CB80-FEBA-0E06-B748-F57F247952B0}"/>
              </a:ext>
            </a:extLst>
          </p:cNvPr>
          <p:cNvSpPr>
            <a:spLocks noGrp="1"/>
          </p:cNvSpPr>
          <p:nvPr>
            <p:ph type="ftr" sz="quarter" idx="11"/>
          </p:nvPr>
        </p:nvSpPr>
        <p:spPr>
          <a:xfrm>
            <a:off x="4038600" y="5731317"/>
            <a:ext cx="4114800" cy="365125"/>
          </a:xfrm>
        </p:spPr>
        <p:txBody>
          <a:bodyPr/>
          <a:lstStyle/>
          <a:p>
            <a:endParaRPr lang="en-US" dirty="0"/>
          </a:p>
        </p:txBody>
      </p:sp>
      <p:sp>
        <p:nvSpPr>
          <p:cNvPr id="8" name="Slide Number Placeholder 3">
            <a:extLst>
              <a:ext uri="{FF2B5EF4-FFF2-40B4-BE49-F238E27FC236}">
                <a16:creationId xmlns:a16="http://schemas.microsoft.com/office/drawing/2014/main" id="{DD8FCDF1-4FA5-F593-6AC2-B95652F68CE7}"/>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dirty="0"/>
          </a:p>
        </p:txBody>
      </p:sp>
    </p:spTree>
    <p:extLst>
      <p:ext uri="{BB962C8B-B14F-4D97-AF65-F5344CB8AC3E}">
        <p14:creationId xmlns:p14="http://schemas.microsoft.com/office/powerpoint/2010/main" val="618080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396072" y="278303"/>
            <a:ext cx="9144000" cy="744585"/>
          </a:xfrm>
        </p:spPr>
        <p:txBody>
          <a:bodyPr anchor="b">
            <a:normAutofit/>
          </a:bodyPr>
          <a:lstStyle>
            <a:lvl1pPr algn="l">
              <a:defRPr sz="4000" b="1">
                <a:solidFill>
                  <a:srgbClr val="59B09F"/>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78DA1C1C-928F-2CA4-1BA9-ECAEE4A3E09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3/19/2025</a:t>
            </a:fld>
            <a:endParaRPr lang="en-US" dirty="0"/>
          </a:p>
        </p:txBody>
      </p:sp>
      <p:sp>
        <p:nvSpPr>
          <p:cNvPr id="7" name="Footer Placeholder 2">
            <a:extLst>
              <a:ext uri="{FF2B5EF4-FFF2-40B4-BE49-F238E27FC236}">
                <a16:creationId xmlns:a16="http://schemas.microsoft.com/office/drawing/2014/main" id="{A8051D5F-76DF-E0CD-25E9-1EDDBDEF3328}"/>
              </a:ext>
            </a:extLst>
          </p:cNvPr>
          <p:cNvSpPr>
            <a:spLocks noGrp="1"/>
          </p:cNvSpPr>
          <p:nvPr>
            <p:ph type="ftr" sz="quarter" idx="11"/>
          </p:nvPr>
        </p:nvSpPr>
        <p:spPr>
          <a:xfrm>
            <a:off x="4038600" y="5731317"/>
            <a:ext cx="4114800" cy="365125"/>
          </a:xfrm>
        </p:spPr>
        <p:txBody>
          <a:bodyPr/>
          <a:lstStyle/>
          <a:p>
            <a:endParaRPr lang="en-US" dirty="0"/>
          </a:p>
        </p:txBody>
      </p:sp>
      <p:sp>
        <p:nvSpPr>
          <p:cNvPr id="8" name="Slide Number Placeholder 3">
            <a:extLst>
              <a:ext uri="{FF2B5EF4-FFF2-40B4-BE49-F238E27FC236}">
                <a16:creationId xmlns:a16="http://schemas.microsoft.com/office/drawing/2014/main" id="{3E590ABB-3313-8534-0546-C76DBC1B12BA}"/>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dirty="0"/>
          </a:p>
        </p:txBody>
      </p:sp>
    </p:spTree>
    <p:extLst>
      <p:ext uri="{BB962C8B-B14F-4D97-AF65-F5344CB8AC3E}">
        <p14:creationId xmlns:p14="http://schemas.microsoft.com/office/powerpoint/2010/main" val="2307470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396072" y="278303"/>
            <a:ext cx="9144000" cy="744585"/>
          </a:xfrm>
        </p:spPr>
        <p:txBody>
          <a:bodyPr anchor="b">
            <a:normAutofit/>
          </a:bodyPr>
          <a:lstStyle>
            <a:lvl1pPr algn="l">
              <a:defRPr sz="4000" b="1">
                <a:solidFill>
                  <a:srgbClr val="59B09F"/>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78DA1C1C-928F-2CA4-1BA9-ECAEE4A3E09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3/19/2025</a:t>
            </a:fld>
            <a:endParaRPr lang="en-US" dirty="0"/>
          </a:p>
        </p:txBody>
      </p:sp>
      <p:sp>
        <p:nvSpPr>
          <p:cNvPr id="7" name="Footer Placeholder 2">
            <a:extLst>
              <a:ext uri="{FF2B5EF4-FFF2-40B4-BE49-F238E27FC236}">
                <a16:creationId xmlns:a16="http://schemas.microsoft.com/office/drawing/2014/main" id="{A8051D5F-76DF-E0CD-25E9-1EDDBDEF3328}"/>
              </a:ext>
            </a:extLst>
          </p:cNvPr>
          <p:cNvSpPr>
            <a:spLocks noGrp="1"/>
          </p:cNvSpPr>
          <p:nvPr>
            <p:ph type="ftr" sz="quarter" idx="11"/>
          </p:nvPr>
        </p:nvSpPr>
        <p:spPr>
          <a:xfrm>
            <a:off x="4038600" y="5731317"/>
            <a:ext cx="4114800" cy="365125"/>
          </a:xfrm>
        </p:spPr>
        <p:txBody>
          <a:bodyPr/>
          <a:lstStyle/>
          <a:p>
            <a:endParaRPr lang="en-US" dirty="0"/>
          </a:p>
        </p:txBody>
      </p:sp>
      <p:sp>
        <p:nvSpPr>
          <p:cNvPr id="8" name="Slide Number Placeholder 3">
            <a:extLst>
              <a:ext uri="{FF2B5EF4-FFF2-40B4-BE49-F238E27FC236}">
                <a16:creationId xmlns:a16="http://schemas.microsoft.com/office/drawing/2014/main" id="{3E590ABB-3313-8534-0546-C76DBC1B12BA}"/>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dirty="0"/>
          </a:p>
        </p:txBody>
      </p:sp>
    </p:spTree>
    <p:extLst>
      <p:ext uri="{BB962C8B-B14F-4D97-AF65-F5344CB8AC3E}">
        <p14:creationId xmlns:p14="http://schemas.microsoft.com/office/powerpoint/2010/main" val="94183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F7975B64-CED8-9CBD-DEF8-A3DD821E361F}"/>
              </a:ext>
            </a:extLst>
          </p:cNvPr>
          <p:cNvSpPr>
            <a:spLocks noGrp="1"/>
          </p:cNvSpPr>
          <p:nvPr>
            <p:ph type="ctrTitle" hasCustomPrompt="1"/>
          </p:nvPr>
        </p:nvSpPr>
        <p:spPr>
          <a:xfrm>
            <a:off x="376194" y="278303"/>
            <a:ext cx="9144000" cy="744585"/>
          </a:xfrm>
        </p:spPr>
        <p:txBody>
          <a:bodyPr anchor="b">
            <a:normAutofit/>
          </a:bodyPr>
          <a:lstStyle>
            <a:lvl1pPr algn="l">
              <a:defRPr sz="4000" b="1">
                <a:solidFill>
                  <a:schemeClr val="bg1"/>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9" name="Content Placeholder 2">
            <a:extLst>
              <a:ext uri="{FF2B5EF4-FFF2-40B4-BE49-F238E27FC236}">
                <a16:creationId xmlns:a16="http://schemas.microsoft.com/office/drawing/2014/main" id="{FA372A5E-56D9-E1D0-79DD-D35DF6F4604B}"/>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solidFill>
                  <a:schemeClr val="bg1"/>
                </a:solidFill>
                <a:latin typeface="Arial" panose="020B0604020202020204" pitchFamily="34" charset="0"/>
                <a:cs typeface="Arial" panose="020B0604020202020204" pitchFamily="34" charset="0"/>
              </a:defRPr>
            </a:lvl1pPr>
          </a:lstStyle>
          <a:p>
            <a:pPr lvl="0"/>
            <a:r>
              <a:rPr lang="en-US"/>
              <a:t>Text aligned left</a:t>
            </a:r>
          </a:p>
        </p:txBody>
      </p:sp>
      <p:sp>
        <p:nvSpPr>
          <p:cNvPr id="10" name="Content Placeholder 3">
            <a:extLst>
              <a:ext uri="{FF2B5EF4-FFF2-40B4-BE49-F238E27FC236}">
                <a16:creationId xmlns:a16="http://schemas.microsoft.com/office/drawing/2014/main" id="{52BBFD98-F6E8-31FB-BF14-ABD6DF9302A8}"/>
              </a:ext>
            </a:extLst>
          </p:cNvPr>
          <p:cNvSpPr>
            <a:spLocks noGrp="1"/>
          </p:cNvSpPr>
          <p:nvPr>
            <p:ph sz="half" idx="2" hasCustomPrompt="1"/>
          </p:nvPr>
        </p:nvSpPr>
        <p:spPr>
          <a:xfrm>
            <a:off x="6051610" y="1825625"/>
            <a:ext cx="5181600" cy="3861742"/>
          </a:xfrm>
        </p:spPr>
        <p:txBody>
          <a:bodyPr>
            <a:normAutofit/>
          </a:bodyPr>
          <a:lstStyle>
            <a:lvl1pPr marL="0" indent="0">
              <a:buNone/>
              <a:defRPr sz="2000">
                <a:solidFill>
                  <a:schemeClr val="bg1"/>
                </a:solidFill>
                <a:latin typeface="Arial" panose="020B0604020202020204" pitchFamily="34" charset="0"/>
                <a:cs typeface="Arial" panose="020B0604020202020204" pitchFamily="34" charset="0"/>
              </a:defRPr>
            </a:lvl1pPr>
          </a:lstStyle>
          <a:p>
            <a:pPr lvl="0"/>
            <a:r>
              <a:rPr lang="en-US"/>
              <a:t>Text aligned left</a:t>
            </a:r>
          </a:p>
        </p:txBody>
      </p:sp>
      <p:sp>
        <p:nvSpPr>
          <p:cNvPr id="11" name="Date Placeholder 1">
            <a:extLst>
              <a:ext uri="{FF2B5EF4-FFF2-40B4-BE49-F238E27FC236}">
                <a16:creationId xmlns:a16="http://schemas.microsoft.com/office/drawing/2014/main" id="{13D3ECFC-7875-34E3-BFFB-2F853337F4FD}"/>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3/19/2025</a:t>
            </a:fld>
            <a:endParaRPr lang="en-US" dirty="0"/>
          </a:p>
        </p:txBody>
      </p:sp>
      <p:sp>
        <p:nvSpPr>
          <p:cNvPr id="12" name="Footer Placeholder 2">
            <a:extLst>
              <a:ext uri="{FF2B5EF4-FFF2-40B4-BE49-F238E27FC236}">
                <a16:creationId xmlns:a16="http://schemas.microsoft.com/office/drawing/2014/main" id="{2E81469F-DB04-C8D0-18C1-B9E88FFA2CAF}"/>
              </a:ext>
            </a:extLst>
          </p:cNvPr>
          <p:cNvSpPr>
            <a:spLocks noGrp="1"/>
          </p:cNvSpPr>
          <p:nvPr>
            <p:ph type="ftr" sz="quarter" idx="11"/>
          </p:nvPr>
        </p:nvSpPr>
        <p:spPr>
          <a:xfrm>
            <a:off x="4038600" y="5731317"/>
            <a:ext cx="4114800" cy="365125"/>
          </a:xfrm>
        </p:spPr>
        <p:txBody>
          <a:bodyPr/>
          <a:lstStyle/>
          <a:p>
            <a:endParaRPr lang="en-US" dirty="0"/>
          </a:p>
        </p:txBody>
      </p:sp>
      <p:sp>
        <p:nvSpPr>
          <p:cNvPr id="13" name="Slide Number Placeholder 3">
            <a:extLst>
              <a:ext uri="{FF2B5EF4-FFF2-40B4-BE49-F238E27FC236}">
                <a16:creationId xmlns:a16="http://schemas.microsoft.com/office/drawing/2014/main" id="{FF7C3466-6929-588E-83D1-3589F10F6791}"/>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dirty="0"/>
          </a:p>
        </p:txBody>
      </p:sp>
    </p:spTree>
    <p:extLst>
      <p:ext uri="{BB962C8B-B14F-4D97-AF65-F5344CB8AC3E}">
        <p14:creationId xmlns:p14="http://schemas.microsoft.com/office/powerpoint/2010/main" val="538810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Date Placeholder 1">
            <a:extLst>
              <a:ext uri="{FF2B5EF4-FFF2-40B4-BE49-F238E27FC236}">
                <a16:creationId xmlns:a16="http://schemas.microsoft.com/office/drawing/2014/main" id="{955C3819-4996-0778-2A61-B312CB6A7AF2}"/>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3/19/2025</a:t>
            </a:fld>
            <a:endParaRPr lang="en-US" dirty="0"/>
          </a:p>
        </p:txBody>
      </p:sp>
      <p:sp>
        <p:nvSpPr>
          <p:cNvPr id="7" name="Footer Placeholder 2">
            <a:extLst>
              <a:ext uri="{FF2B5EF4-FFF2-40B4-BE49-F238E27FC236}">
                <a16:creationId xmlns:a16="http://schemas.microsoft.com/office/drawing/2014/main" id="{8C66B28D-14BE-F166-0F37-B5DC6802808B}"/>
              </a:ext>
            </a:extLst>
          </p:cNvPr>
          <p:cNvSpPr>
            <a:spLocks noGrp="1"/>
          </p:cNvSpPr>
          <p:nvPr>
            <p:ph type="ftr" sz="quarter" idx="11"/>
          </p:nvPr>
        </p:nvSpPr>
        <p:spPr>
          <a:xfrm>
            <a:off x="4038600" y="5731317"/>
            <a:ext cx="4114800" cy="365125"/>
          </a:xfrm>
        </p:spPr>
        <p:txBody>
          <a:bodyPr/>
          <a:lstStyle/>
          <a:p>
            <a:endParaRPr lang="en-US" dirty="0"/>
          </a:p>
        </p:txBody>
      </p:sp>
      <p:sp>
        <p:nvSpPr>
          <p:cNvPr id="8" name="Slide Number Placeholder 3">
            <a:extLst>
              <a:ext uri="{FF2B5EF4-FFF2-40B4-BE49-F238E27FC236}">
                <a16:creationId xmlns:a16="http://schemas.microsoft.com/office/drawing/2014/main" id="{BA0968C2-2062-54F3-39F2-C153A2FC5583}"/>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dirty="0"/>
          </a:p>
        </p:txBody>
      </p:sp>
      <p:sp>
        <p:nvSpPr>
          <p:cNvPr id="2" name="Title 1">
            <a:extLst>
              <a:ext uri="{FF2B5EF4-FFF2-40B4-BE49-F238E27FC236}">
                <a16:creationId xmlns:a16="http://schemas.microsoft.com/office/drawing/2014/main" id="{2CEE9F56-C028-AC95-9ED5-5CE4A747E1D6}"/>
              </a:ext>
            </a:extLst>
          </p:cNvPr>
          <p:cNvSpPr>
            <a:spLocks noGrp="1"/>
          </p:cNvSpPr>
          <p:nvPr>
            <p:ph type="ctrTitle" hasCustomPrompt="1"/>
          </p:nvPr>
        </p:nvSpPr>
        <p:spPr>
          <a:xfrm>
            <a:off x="344742" y="2940479"/>
            <a:ext cx="11611906" cy="744585"/>
          </a:xfrm>
        </p:spPr>
        <p:txBody>
          <a:bodyPr anchor="b">
            <a:normAutofit/>
          </a:bodyPr>
          <a:lstStyle>
            <a:lvl1pPr algn="l">
              <a:defRPr sz="4000" b="1">
                <a:solidFill>
                  <a:schemeClr val="bg1"/>
                </a:solidFill>
                <a:latin typeface="Arial" panose="020B0604020202020204" pitchFamily="34" charset="0"/>
                <a:cs typeface="Arial" panose="020B0604020202020204" pitchFamily="34" charset="0"/>
              </a:defRPr>
            </a:lvl1pPr>
          </a:lstStyle>
          <a:p>
            <a:r>
              <a:rPr lang="en-US"/>
              <a:t>Title on cover should be Arial Bold 40pt</a:t>
            </a:r>
            <a:endParaRPr lang="en-US" noProof="0"/>
          </a:p>
        </p:txBody>
      </p:sp>
    </p:spTree>
    <p:extLst>
      <p:ext uri="{BB962C8B-B14F-4D97-AF65-F5344CB8AC3E}">
        <p14:creationId xmlns:p14="http://schemas.microsoft.com/office/powerpoint/2010/main" val="4026919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823531CD-B00B-8CAD-A885-E2A4FDEE6455}"/>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E4000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9" name="Content Placeholder 2">
            <a:extLst>
              <a:ext uri="{FF2B5EF4-FFF2-40B4-BE49-F238E27FC236}">
                <a16:creationId xmlns:a16="http://schemas.microsoft.com/office/drawing/2014/main" id="{0DA9729A-281F-090F-FE8D-0DBB37BD4479}"/>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0" name="Content Placeholder 3">
            <a:extLst>
              <a:ext uri="{FF2B5EF4-FFF2-40B4-BE49-F238E27FC236}">
                <a16:creationId xmlns:a16="http://schemas.microsoft.com/office/drawing/2014/main" id="{7F17FA06-F3B3-0D05-52F2-AAA8B7613530}"/>
              </a:ext>
            </a:extLst>
          </p:cNvPr>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11" name="Date Placeholder 1">
            <a:extLst>
              <a:ext uri="{FF2B5EF4-FFF2-40B4-BE49-F238E27FC236}">
                <a16:creationId xmlns:a16="http://schemas.microsoft.com/office/drawing/2014/main" id="{5BA19EB6-D566-356C-F7BA-9D4E4582FC19}"/>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3/19/2025</a:t>
            </a:fld>
            <a:endParaRPr lang="en-US" dirty="0"/>
          </a:p>
        </p:txBody>
      </p:sp>
      <p:sp>
        <p:nvSpPr>
          <p:cNvPr id="12" name="Footer Placeholder 2">
            <a:extLst>
              <a:ext uri="{FF2B5EF4-FFF2-40B4-BE49-F238E27FC236}">
                <a16:creationId xmlns:a16="http://schemas.microsoft.com/office/drawing/2014/main" id="{2AC7D30C-B1FB-6A9B-6637-C05513895E2E}"/>
              </a:ext>
            </a:extLst>
          </p:cNvPr>
          <p:cNvSpPr>
            <a:spLocks noGrp="1"/>
          </p:cNvSpPr>
          <p:nvPr>
            <p:ph type="ftr" sz="quarter" idx="11"/>
          </p:nvPr>
        </p:nvSpPr>
        <p:spPr>
          <a:xfrm>
            <a:off x="4038600" y="5731317"/>
            <a:ext cx="4114800" cy="365125"/>
          </a:xfrm>
        </p:spPr>
        <p:txBody>
          <a:bodyPr/>
          <a:lstStyle/>
          <a:p>
            <a:endParaRPr lang="en-US" dirty="0"/>
          </a:p>
        </p:txBody>
      </p:sp>
      <p:sp>
        <p:nvSpPr>
          <p:cNvPr id="13" name="Slide Number Placeholder 3">
            <a:extLst>
              <a:ext uri="{FF2B5EF4-FFF2-40B4-BE49-F238E27FC236}">
                <a16:creationId xmlns:a16="http://schemas.microsoft.com/office/drawing/2014/main" id="{3C588803-E177-8083-8713-E9883DF37E3B}"/>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dirty="0"/>
          </a:p>
        </p:txBody>
      </p:sp>
    </p:spTree>
    <p:extLst>
      <p:ext uri="{BB962C8B-B14F-4D97-AF65-F5344CB8AC3E}">
        <p14:creationId xmlns:p14="http://schemas.microsoft.com/office/powerpoint/2010/main" val="3168980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8CC676-1C92-C67B-2DEC-7A445A4F012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3/19/2025</a:t>
            </a:fld>
            <a:endParaRPr lang="en-US" dirty="0"/>
          </a:p>
        </p:txBody>
      </p:sp>
      <p:sp>
        <p:nvSpPr>
          <p:cNvPr id="3" name="Footer Placeholder 2">
            <a:extLst>
              <a:ext uri="{FF2B5EF4-FFF2-40B4-BE49-F238E27FC236}">
                <a16:creationId xmlns:a16="http://schemas.microsoft.com/office/drawing/2014/main" id="{56E9778A-DEB7-6BBD-E0FB-C1422044B364}"/>
              </a:ext>
            </a:extLst>
          </p:cNvPr>
          <p:cNvSpPr>
            <a:spLocks noGrp="1"/>
          </p:cNvSpPr>
          <p:nvPr>
            <p:ph type="ftr" sz="quarter" idx="11"/>
          </p:nvPr>
        </p:nvSpPr>
        <p:spPr>
          <a:xfrm>
            <a:off x="4038600" y="5731317"/>
            <a:ext cx="4114800" cy="365125"/>
          </a:xfrm>
        </p:spPr>
        <p:txBody>
          <a:bodyPr/>
          <a:lstStyle/>
          <a:p>
            <a:endParaRPr lang="en-US" dirty="0"/>
          </a:p>
        </p:txBody>
      </p:sp>
      <p:sp>
        <p:nvSpPr>
          <p:cNvPr id="4" name="Slide Number Placeholder 3">
            <a:extLst>
              <a:ext uri="{FF2B5EF4-FFF2-40B4-BE49-F238E27FC236}">
                <a16:creationId xmlns:a16="http://schemas.microsoft.com/office/drawing/2014/main" id="{3CE98650-474C-903E-B689-10DA46D2CE46}"/>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dirty="0"/>
          </a:p>
        </p:txBody>
      </p:sp>
      <p:sp>
        <p:nvSpPr>
          <p:cNvPr id="5" name="Title 1">
            <a:extLst>
              <a:ext uri="{FF2B5EF4-FFF2-40B4-BE49-F238E27FC236}">
                <a16:creationId xmlns:a16="http://schemas.microsoft.com/office/drawing/2014/main" id="{EEA5E68F-8AC3-0258-E598-E3440882E931}"/>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E40000"/>
                </a:solidFill>
                <a:latin typeface="Arial" panose="020B0604020202020204" pitchFamily="34" charset="0"/>
                <a:cs typeface="Arial" panose="020B0604020202020204" pitchFamily="34" charset="0"/>
              </a:defRPr>
            </a:lvl1pPr>
          </a:lstStyle>
          <a:p>
            <a:r>
              <a:rPr lang="en-US"/>
              <a:t>Title should be Arial Bold 40pt</a:t>
            </a:r>
            <a:endParaRPr lang="en-GB"/>
          </a:p>
        </p:txBody>
      </p:sp>
    </p:spTree>
    <p:extLst>
      <p:ext uri="{BB962C8B-B14F-4D97-AF65-F5344CB8AC3E}">
        <p14:creationId xmlns:p14="http://schemas.microsoft.com/office/powerpoint/2010/main" val="1494826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5C7EF8D6-44EC-D869-BEC0-3460C1F55ED6}"/>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00206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11" name="Content Placeholder 2">
            <a:extLst>
              <a:ext uri="{FF2B5EF4-FFF2-40B4-BE49-F238E27FC236}">
                <a16:creationId xmlns:a16="http://schemas.microsoft.com/office/drawing/2014/main" id="{729BBBE0-C1DB-02AA-7EBF-47163FB45A05}"/>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a:extLst>
              <a:ext uri="{FF2B5EF4-FFF2-40B4-BE49-F238E27FC236}">
                <a16:creationId xmlns:a16="http://schemas.microsoft.com/office/drawing/2014/main" id="{C871CBDC-091F-5391-D66C-F7438E8CF429}"/>
              </a:ext>
            </a:extLst>
          </p:cNvPr>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13" name="Date Placeholder 1">
            <a:extLst>
              <a:ext uri="{FF2B5EF4-FFF2-40B4-BE49-F238E27FC236}">
                <a16:creationId xmlns:a16="http://schemas.microsoft.com/office/drawing/2014/main" id="{BAC6AE9B-2D05-C9AD-E913-F333D5760EC7}"/>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3/19/2025</a:t>
            </a:fld>
            <a:endParaRPr lang="en-US" dirty="0"/>
          </a:p>
        </p:txBody>
      </p:sp>
      <p:sp>
        <p:nvSpPr>
          <p:cNvPr id="14" name="Footer Placeholder 2">
            <a:extLst>
              <a:ext uri="{FF2B5EF4-FFF2-40B4-BE49-F238E27FC236}">
                <a16:creationId xmlns:a16="http://schemas.microsoft.com/office/drawing/2014/main" id="{D2EF3E08-6E58-8F5C-476C-055A8FA26C50}"/>
              </a:ext>
            </a:extLst>
          </p:cNvPr>
          <p:cNvSpPr>
            <a:spLocks noGrp="1"/>
          </p:cNvSpPr>
          <p:nvPr>
            <p:ph type="ftr" sz="quarter" idx="11"/>
          </p:nvPr>
        </p:nvSpPr>
        <p:spPr>
          <a:xfrm>
            <a:off x="4038600" y="5731317"/>
            <a:ext cx="4114800" cy="365125"/>
          </a:xfrm>
        </p:spPr>
        <p:txBody>
          <a:bodyPr/>
          <a:lstStyle/>
          <a:p>
            <a:endParaRPr lang="en-US" dirty="0"/>
          </a:p>
        </p:txBody>
      </p:sp>
      <p:sp>
        <p:nvSpPr>
          <p:cNvPr id="15" name="Slide Number Placeholder 3">
            <a:extLst>
              <a:ext uri="{FF2B5EF4-FFF2-40B4-BE49-F238E27FC236}">
                <a16:creationId xmlns:a16="http://schemas.microsoft.com/office/drawing/2014/main" id="{ACFEE898-BFE2-BE2D-2B6C-1B2FC8DE4A30}"/>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dirty="0"/>
          </a:p>
        </p:txBody>
      </p:sp>
    </p:spTree>
    <p:extLst>
      <p:ext uri="{BB962C8B-B14F-4D97-AF65-F5344CB8AC3E}">
        <p14:creationId xmlns:p14="http://schemas.microsoft.com/office/powerpoint/2010/main" val="2355989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F1EA330-F833-377E-4AB0-3165C864F911}"/>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00206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7" name="Date Placeholder 1">
            <a:extLst>
              <a:ext uri="{FF2B5EF4-FFF2-40B4-BE49-F238E27FC236}">
                <a16:creationId xmlns:a16="http://schemas.microsoft.com/office/drawing/2014/main" id="{0E8D7B34-53CD-97CF-BB84-9A1BB83D2DD9}"/>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3/19/2025</a:t>
            </a:fld>
            <a:endParaRPr lang="en-US" dirty="0"/>
          </a:p>
        </p:txBody>
      </p:sp>
      <p:sp>
        <p:nvSpPr>
          <p:cNvPr id="8" name="Footer Placeholder 2">
            <a:extLst>
              <a:ext uri="{FF2B5EF4-FFF2-40B4-BE49-F238E27FC236}">
                <a16:creationId xmlns:a16="http://schemas.microsoft.com/office/drawing/2014/main" id="{8493B4CB-FD3A-6A54-41B6-34172B1E28DF}"/>
              </a:ext>
            </a:extLst>
          </p:cNvPr>
          <p:cNvSpPr>
            <a:spLocks noGrp="1"/>
          </p:cNvSpPr>
          <p:nvPr>
            <p:ph type="ftr" sz="quarter" idx="11"/>
          </p:nvPr>
        </p:nvSpPr>
        <p:spPr>
          <a:xfrm>
            <a:off x="4038600" y="5731317"/>
            <a:ext cx="4114800" cy="365125"/>
          </a:xfrm>
        </p:spPr>
        <p:txBody>
          <a:bodyPr/>
          <a:lstStyle/>
          <a:p>
            <a:endParaRPr lang="en-US" dirty="0"/>
          </a:p>
        </p:txBody>
      </p:sp>
      <p:sp>
        <p:nvSpPr>
          <p:cNvPr id="9" name="Slide Number Placeholder 3">
            <a:extLst>
              <a:ext uri="{FF2B5EF4-FFF2-40B4-BE49-F238E27FC236}">
                <a16:creationId xmlns:a16="http://schemas.microsoft.com/office/drawing/2014/main" id="{9B5B2E47-BD3E-5669-88C4-1B043D23E692}"/>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dirty="0"/>
          </a:p>
        </p:txBody>
      </p:sp>
    </p:spTree>
    <p:extLst>
      <p:ext uri="{BB962C8B-B14F-4D97-AF65-F5344CB8AC3E}">
        <p14:creationId xmlns:p14="http://schemas.microsoft.com/office/powerpoint/2010/main" val="1898747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Content Placeholder 2"/>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3" name="Title 1">
            <a:extLst>
              <a:ext uri="{FF2B5EF4-FFF2-40B4-BE49-F238E27FC236}">
                <a16:creationId xmlns:a16="http://schemas.microsoft.com/office/drawing/2014/main" id="{D6043AAD-85AA-6A30-4BAF-1827F2B6BF26}"/>
              </a:ext>
            </a:extLst>
          </p:cNvPr>
          <p:cNvSpPr>
            <a:spLocks noGrp="1"/>
          </p:cNvSpPr>
          <p:nvPr>
            <p:ph type="ctrTitle" hasCustomPrompt="1"/>
          </p:nvPr>
        </p:nvSpPr>
        <p:spPr>
          <a:xfrm>
            <a:off x="396072" y="278303"/>
            <a:ext cx="9144000" cy="744585"/>
          </a:xfrm>
        </p:spPr>
        <p:txBody>
          <a:bodyPr anchor="b">
            <a:normAutofit/>
          </a:bodyPr>
          <a:lstStyle>
            <a:lvl1pPr algn="l">
              <a:defRPr sz="4000" b="1">
                <a:solidFill>
                  <a:srgbClr val="00A09D"/>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19E521F8-F1C4-719E-9416-2F83B91CE031}"/>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3/19/2025</a:t>
            </a:fld>
            <a:endParaRPr lang="en-US" dirty="0"/>
          </a:p>
        </p:txBody>
      </p:sp>
      <p:sp>
        <p:nvSpPr>
          <p:cNvPr id="4" name="Footer Placeholder 2">
            <a:extLst>
              <a:ext uri="{FF2B5EF4-FFF2-40B4-BE49-F238E27FC236}">
                <a16:creationId xmlns:a16="http://schemas.microsoft.com/office/drawing/2014/main" id="{5FE3CB80-FEBA-0E06-B748-F57F247952B0}"/>
              </a:ext>
            </a:extLst>
          </p:cNvPr>
          <p:cNvSpPr>
            <a:spLocks noGrp="1"/>
          </p:cNvSpPr>
          <p:nvPr>
            <p:ph type="ftr" sz="quarter" idx="11"/>
          </p:nvPr>
        </p:nvSpPr>
        <p:spPr>
          <a:xfrm>
            <a:off x="4038600" y="5731317"/>
            <a:ext cx="4114800" cy="365125"/>
          </a:xfrm>
        </p:spPr>
        <p:txBody>
          <a:bodyPr/>
          <a:lstStyle/>
          <a:p>
            <a:endParaRPr lang="en-US" dirty="0"/>
          </a:p>
        </p:txBody>
      </p:sp>
      <p:sp>
        <p:nvSpPr>
          <p:cNvPr id="8" name="Slide Number Placeholder 3">
            <a:extLst>
              <a:ext uri="{FF2B5EF4-FFF2-40B4-BE49-F238E27FC236}">
                <a16:creationId xmlns:a16="http://schemas.microsoft.com/office/drawing/2014/main" id="{DD8FCDF1-4FA5-F593-6AC2-B95652F68CE7}"/>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dirty="0"/>
          </a:p>
        </p:txBody>
      </p:sp>
    </p:spTree>
    <p:extLst>
      <p:ext uri="{BB962C8B-B14F-4D97-AF65-F5344CB8AC3E}">
        <p14:creationId xmlns:p14="http://schemas.microsoft.com/office/powerpoint/2010/main" val="36311672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image" Target="../media/image3.jpe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8.xml"/><Relationship Id="rId1" Type="http://schemas.openxmlformats.org/officeDocument/2006/relationships/slideLayout" Target="../slideLayouts/slideLayout7.xml"/><Relationship Id="rId4" Type="http://schemas.openxmlformats.org/officeDocument/2006/relationships/image" Target="../media/image4.jpe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FD56F-2B40-4F5B-8593-3FB241C17C9A}" type="datetimeFigureOut">
              <a:rPr lang="en-GB" smtClean="0"/>
              <a:t>19/03/2025</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2AF8C-F308-4D14-92A7-51645CA15610}" type="slidenum">
              <a:rPr lang="en-GB" smtClean="0"/>
              <a:t>‹#›</a:t>
            </a:fld>
            <a:endParaRPr lang="en-GB" dirty="0"/>
          </a:p>
        </p:txBody>
      </p:sp>
      <p:pic>
        <p:nvPicPr>
          <p:cNvPr id="8" name="Picture 7" descr="A white background with blue and green text&#10;&#10;Description automatically generated">
            <a:extLst>
              <a:ext uri="{FF2B5EF4-FFF2-40B4-BE49-F238E27FC236}">
                <a16:creationId xmlns:a16="http://schemas.microsoft.com/office/drawing/2014/main" id="{03DD9209-3638-32F9-6807-B495B49BD02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22308"/>
            <a:ext cx="12204809" cy="6850812"/>
          </a:xfrm>
          <a:prstGeom prst="rect">
            <a:avLst/>
          </a:prstGeom>
        </p:spPr>
      </p:pic>
    </p:spTree>
    <p:extLst>
      <p:ext uri="{BB962C8B-B14F-4D97-AF65-F5344CB8AC3E}">
        <p14:creationId xmlns:p14="http://schemas.microsoft.com/office/powerpoint/2010/main" val="2446877918"/>
      </p:ext>
    </p:extLst>
  </p:cSld>
  <p:clrMap bg1="lt1" tx1="dk1" bg2="lt2" tx2="dk2" accent1="accent1" accent2="accent2" accent3="accent3" accent4="accent4" accent5="accent5" accent6="accent6" hlink="hlink" folHlink="folHlink"/>
  <p:sldLayoutIdLst>
    <p:sldLayoutId id="2147483722" r:id="rId1"/>
    <p:sldLayoutId id="214748371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84A07C-DEB0-05BD-9881-42718FBB2A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8B22C4E-C9A1-45E9-0BA1-47E2D1FC0B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5EC26CB-FAC9-15A6-2C78-0D4B999EBD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BDCE8C-2B5A-4A4E-93A0-4C1D53B6AA02}" type="datetimeFigureOut">
              <a:rPr lang="en-US" smtClean="0"/>
              <a:t>3/19/2025</a:t>
            </a:fld>
            <a:endParaRPr lang="en-US" dirty="0"/>
          </a:p>
        </p:txBody>
      </p:sp>
      <p:sp>
        <p:nvSpPr>
          <p:cNvPr id="5" name="Footer Placeholder 4">
            <a:extLst>
              <a:ext uri="{FF2B5EF4-FFF2-40B4-BE49-F238E27FC236}">
                <a16:creationId xmlns:a16="http://schemas.microsoft.com/office/drawing/2014/main" id="{F4C91453-E010-D269-B368-755BBF5D68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0820F4B-F16D-5CC3-BC69-ADFA0DE75C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991021-AC8B-8E46-8879-D3B3634E6781}" type="slidenum">
              <a:rPr lang="en-US" smtClean="0"/>
              <a:t>‹#›</a:t>
            </a:fld>
            <a:endParaRPr lang="en-US" dirty="0"/>
          </a:p>
        </p:txBody>
      </p:sp>
      <p:pic>
        <p:nvPicPr>
          <p:cNvPr id="8" name="Picture 7" descr="A red square with white text&#10;&#10;Description automatically generated">
            <a:extLst>
              <a:ext uri="{FF2B5EF4-FFF2-40B4-BE49-F238E27FC236}">
                <a16:creationId xmlns:a16="http://schemas.microsoft.com/office/drawing/2014/main" id="{FB8D840F-D7A8-E771-B564-FEEA5E79101E}"/>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3594490294"/>
      </p:ext>
    </p:extLst>
  </p:cSld>
  <p:clrMap bg1="lt1" tx1="dk1" bg2="lt2" tx2="dk2" accent1="accent1" accent2="accent2" accent3="accent3" accent4="accent4" accent5="accent5" accent6="accent6" hlink="hlink" folHlink="folHlink"/>
  <p:sldLayoutIdLst>
    <p:sldLayoutId id="2147483727" r:id="rId1"/>
    <p:sldLayoutId id="214748373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AB5D1A-2398-CDFD-1626-B885FC3EB7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2D47EE4-6AF5-7440-3900-17C93AFD67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958517C-AFDB-D10F-95B8-EE0E79BF4E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D58AFF-2910-6A40-8E89-C10FF5408B01}" type="datetimeFigureOut">
              <a:rPr lang="en-US" smtClean="0"/>
              <a:t>3/19/2025</a:t>
            </a:fld>
            <a:endParaRPr lang="en-US" dirty="0"/>
          </a:p>
        </p:txBody>
      </p:sp>
      <p:sp>
        <p:nvSpPr>
          <p:cNvPr id="5" name="Footer Placeholder 4">
            <a:extLst>
              <a:ext uri="{FF2B5EF4-FFF2-40B4-BE49-F238E27FC236}">
                <a16:creationId xmlns:a16="http://schemas.microsoft.com/office/drawing/2014/main" id="{E237402B-9B90-EF0E-CB88-17C17CB9CB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BFDC295-E9C4-FB4E-BEEE-18E4674BAE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45D13D-8406-BD4B-8A9C-ECEBB7E62332}" type="slidenum">
              <a:rPr lang="en-US" smtClean="0"/>
              <a:t>‹#›</a:t>
            </a:fld>
            <a:endParaRPr lang="en-US" dirty="0"/>
          </a:p>
        </p:txBody>
      </p:sp>
      <p:pic>
        <p:nvPicPr>
          <p:cNvPr id="8" name="Picture 7" descr="A white background with red text&#10;&#10;Description automatically generated">
            <a:extLst>
              <a:ext uri="{FF2B5EF4-FFF2-40B4-BE49-F238E27FC236}">
                <a16:creationId xmlns:a16="http://schemas.microsoft.com/office/drawing/2014/main" id="{5A65D6DA-076B-F73C-8E06-A4C11C60E25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2556939790"/>
      </p:ext>
    </p:extLst>
  </p:cSld>
  <p:clrMap bg1="lt1" tx1="dk1" bg2="lt2" tx2="dk2" accent1="accent1" accent2="accent2" accent3="accent3" accent4="accent4" accent5="accent5" accent6="accent6" hlink="hlink" folHlink="folHlink"/>
  <p:sldLayoutIdLst>
    <p:sldLayoutId id="2147483739" r:id="rId1"/>
    <p:sldLayoutId id="214748374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458B53-3CF2-1259-3356-1C0966BAA0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230033F-7506-3EED-B426-146A9635F2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4886044-4B52-CE3D-3716-389C73A102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D4812D-5D9E-D34F-BEE5-4C0D77F448AB}" type="datetimeFigureOut">
              <a:rPr lang="en-US" smtClean="0"/>
              <a:t>3/19/2025</a:t>
            </a:fld>
            <a:endParaRPr lang="en-US" dirty="0"/>
          </a:p>
        </p:txBody>
      </p:sp>
      <p:sp>
        <p:nvSpPr>
          <p:cNvPr id="5" name="Footer Placeholder 4">
            <a:extLst>
              <a:ext uri="{FF2B5EF4-FFF2-40B4-BE49-F238E27FC236}">
                <a16:creationId xmlns:a16="http://schemas.microsoft.com/office/drawing/2014/main" id="{6916E244-86F1-627E-5B1D-7DC09BFEED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5DFA15CF-D6A8-7947-9324-F99CB212D7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B49605-38C8-4747-BCA7-9DB64EFB0332}" type="slidenum">
              <a:rPr lang="en-US" smtClean="0"/>
              <a:t>‹#›</a:t>
            </a:fld>
            <a:endParaRPr lang="en-US" dirty="0"/>
          </a:p>
        </p:txBody>
      </p:sp>
      <p:pic>
        <p:nvPicPr>
          <p:cNvPr id="8" name="Picture 7" descr="A white background with blue text&#10;&#10;Description automatically generated">
            <a:extLst>
              <a:ext uri="{FF2B5EF4-FFF2-40B4-BE49-F238E27FC236}">
                <a16:creationId xmlns:a16="http://schemas.microsoft.com/office/drawing/2014/main" id="{E47CAE45-2CF7-7AE3-9183-2F7E10382080}"/>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3568479303"/>
      </p:ext>
    </p:extLst>
  </p:cSld>
  <p:clrMap bg1="lt1" tx1="dk1" bg2="lt2" tx2="dk2" accent1="accent1" accent2="accent2" accent3="accent3" accent4="accent4" accent5="accent5" accent6="accent6" hlink="hlink" folHlink="folHlink"/>
  <p:sldLayoutIdLst>
    <p:sldLayoutId id="2147483782" r:id="rId1"/>
    <p:sldLayoutId id="2147483783"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FD56F-2B40-4F5B-8593-3FB241C17C9A}" type="datetimeFigureOut">
              <a:rPr lang="en-GB" smtClean="0"/>
              <a:t>19/03/2025</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2AF8C-F308-4D14-92A7-51645CA15610}" type="slidenum">
              <a:rPr lang="en-GB" smtClean="0"/>
              <a:t>‹#›</a:t>
            </a:fld>
            <a:endParaRPr lang="en-GB" dirty="0"/>
          </a:p>
        </p:txBody>
      </p:sp>
      <p:pic>
        <p:nvPicPr>
          <p:cNvPr id="8" name="Picture 7" descr="A white background with blue and green text&#10;&#10;Description automatically generated">
            <a:extLst>
              <a:ext uri="{FF2B5EF4-FFF2-40B4-BE49-F238E27FC236}">
                <a16:creationId xmlns:a16="http://schemas.microsoft.com/office/drawing/2014/main" id="{03DD9209-3638-32F9-6807-B495B49BD02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22308"/>
            <a:ext cx="12204809" cy="6850812"/>
          </a:xfrm>
          <a:prstGeom prst="rect">
            <a:avLst/>
          </a:prstGeom>
        </p:spPr>
      </p:pic>
    </p:spTree>
    <p:extLst>
      <p:ext uri="{BB962C8B-B14F-4D97-AF65-F5344CB8AC3E}">
        <p14:creationId xmlns:p14="http://schemas.microsoft.com/office/powerpoint/2010/main" val="2967198081"/>
      </p:ext>
    </p:extLst>
  </p:cSld>
  <p:clrMap bg1="lt1" tx1="dk1" bg2="lt2" tx2="dk2" accent1="accent1" accent2="accent2" accent3="accent3" accent4="accent4" accent5="accent5" accent6="accent6" hlink="hlink" folHlink="folHlink"/>
  <p:sldLayoutIdLst>
    <p:sldLayoutId id="2147483788" r:id="rId1"/>
    <p:sldLayoutId id="2147483789"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AC37AD1F-8CA9-F932-4F2C-7CB2A26A9D56}"/>
              </a:ext>
            </a:extLst>
          </p:cNvPr>
          <p:cNvSpPr>
            <a:spLocks noGrp="1"/>
          </p:cNvSpPr>
          <p:nvPr/>
        </p:nvSpPr>
        <p:spPr>
          <a:xfrm>
            <a:off x="674255" y="2300791"/>
            <a:ext cx="10414431" cy="308864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GB" b="1" dirty="0">
              <a:solidFill>
                <a:schemeClr val="bg1"/>
              </a:solidFill>
              <a:latin typeface="Arial"/>
              <a:cs typeface="Arial"/>
            </a:endParaRPr>
          </a:p>
          <a:p>
            <a:endParaRPr lang="en-GB" b="1" dirty="0">
              <a:solidFill>
                <a:schemeClr val="bg1"/>
              </a:solidFill>
              <a:latin typeface="Arial"/>
              <a:cs typeface="Arial"/>
            </a:endParaRPr>
          </a:p>
          <a:p>
            <a:r>
              <a:rPr lang="en-GB" b="1" dirty="0">
                <a:solidFill>
                  <a:schemeClr val="bg1"/>
                </a:solidFill>
                <a:latin typeface="Arial"/>
                <a:cs typeface="Arial"/>
              </a:rPr>
              <a:t>CASE STUDY</a:t>
            </a:r>
          </a:p>
          <a:p>
            <a:endParaRPr lang="en-GB" b="1" dirty="0">
              <a:solidFill>
                <a:schemeClr val="bg1"/>
              </a:solidFill>
              <a:latin typeface="Arial"/>
              <a:cs typeface="Arial"/>
            </a:endParaRPr>
          </a:p>
          <a:p>
            <a:r>
              <a:rPr lang="en-GB" b="1" dirty="0" smtClean="0">
                <a:solidFill>
                  <a:schemeClr val="bg1"/>
                </a:solidFill>
                <a:latin typeface="Arial"/>
                <a:cs typeface="Arial"/>
              </a:rPr>
              <a:t>CO-PRODUCTION</a:t>
            </a:r>
            <a:endParaRPr lang="en-GB" dirty="0">
              <a:solidFill>
                <a:schemeClr val="bg1"/>
              </a:solidFill>
            </a:endParaRPr>
          </a:p>
        </p:txBody>
      </p:sp>
    </p:spTree>
    <p:extLst>
      <p:ext uri="{BB962C8B-B14F-4D97-AF65-F5344CB8AC3E}">
        <p14:creationId xmlns:p14="http://schemas.microsoft.com/office/powerpoint/2010/main" val="255836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376897" y="148994"/>
            <a:ext cx="9144000" cy="744585"/>
          </a:xfrm>
        </p:spPr>
        <p:txBody>
          <a:bodyPr/>
          <a:lstStyle/>
          <a:p>
            <a:r>
              <a:rPr lang="en-GB" dirty="0" smtClean="0"/>
              <a:t>CONTEXT</a:t>
            </a:r>
            <a:endParaRPr lang="en-GB" dirty="0"/>
          </a:p>
        </p:txBody>
      </p:sp>
      <p:sp>
        <p:nvSpPr>
          <p:cNvPr id="9" name="TextBox 8"/>
          <p:cNvSpPr txBox="1"/>
          <p:nvPr/>
        </p:nvSpPr>
        <p:spPr>
          <a:xfrm>
            <a:off x="463827" y="893579"/>
            <a:ext cx="11230424" cy="3139321"/>
          </a:xfrm>
          <a:prstGeom prst="rect">
            <a:avLst/>
          </a:prstGeom>
          <a:noFill/>
        </p:spPr>
        <p:txBody>
          <a:bodyPr wrap="square" lIns="91440" tIns="45720" rIns="91440" bIns="45720" rtlCol="0" anchor="t">
            <a:spAutoFit/>
          </a:bodyPr>
          <a:lstStyle/>
          <a:p>
            <a:endParaRPr lang="en-GB" dirty="0" smtClean="0">
              <a:cs typeface="Arial" panose="020B0604020202020204" pitchFamily="34" charset="0"/>
            </a:endParaRPr>
          </a:p>
          <a:p>
            <a:r>
              <a:rPr lang="en-GB" dirty="0" smtClean="0">
                <a:cs typeface="Arial" panose="020B0604020202020204" pitchFamily="34" charset="0"/>
              </a:rPr>
              <a:t>Representatives from the Ageing Well Resident </a:t>
            </a:r>
            <a:r>
              <a:rPr lang="en-GB" dirty="0">
                <a:cs typeface="Arial" panose="020B0604020202020204" pitchFamily="34" charset="0"/>
              </a:rPr>
              <a:t>Advisory Group </a:t>
            </a:r>
            <a:r>
              <a:rPr lang="en-GB" dirty="0" smtClean="0">
                <a:cs typeface="Arial" panose="020B0604020202020204" pitchFamily="34" charset="0"/>
              </a:rPr>
              <a:t>supported the Council to plan and run its Ageing Well Festival in 2024. Following the Festival, we ran a debrief session on what went well, areas for improvement, etc. </a:t>
            </a:r>
          </a:p>
          <a:p>
            <a:endParaRPr lang="en-GB" dirty="0">
              <a:cs typeface="Arial" panose="020B0604020202020204" pitchFamily="34" charset="0"/>
            </a:endParaRPr>
          </a:p>
          <a:p>
            <a:r>
              <a:rPr lang="en-GB" dirty="0" smtClean="0">
                <a:cs typeface="Arial" panose="020B0604020202020204" pitchFamily="34" charset="0"/>
              </a:rPr>
              <a:t>From this discussion, residents fed back that </a:t>
            </a:r>
            <a:r>
              <a:rPr lang="en-GB" dirty="0" smtClean="0">
                <a:cs typeface="Arial" panose="020B0604020202020204" pitchFamily="34" charset="0"/>
              </a:rPr>
              <a:t>they were talking with other residents at the International Food Court and many mentioned that they would like to see some Lunch Clubs in Newham that provides a hot meal. One member advised, </a:t>
            </a:r>
            <a:r>
              <a:rPr lang="en-GB" dirty="0" smtClean="0">
                <a:cs typeface="Arial" panose="020B0604020202020204" pitchFamily="34" charset="0"/>
              </a:rPr>
              <a:t>“</a:t>
            </a:r>
            <a:r>
              <a:rPr lang="en-GB" dirty="0">
                <a:cs typeface="Arial" panose="020B0604020202020204" pitchFamily="34" charset="0"/>
              </a:rPr>
              <a:t>m</a:t>
            </a:r>
            <a:r>
              <a:rPr lang="en-GB" dirty="0" smtClean="0">
                <a:cs typeface="Arial" panose="020B0604020202020204" pitchFamily="34" charset="0"/>
              </a:rPr>
              <a:t>y </a:t>
            </a:r>
            <a:r>
              <a:rPr lang="en-GB" dirty="0">
                <a:cs typeface="Arial" panose="020B0604020202020204" pitchFamily="34" charset="0"/>
              </a:rPr>
              <a:t>partner and I run support lunches for older </a:t>
            </a:r>
            <a:r>
              <a:rPr lang="en-GB" dirty="0" smtClean="0">
                <a:cs typeface="Arial" panose="020B0604020202020204" pitchFamily="34" charset="0"/>
              </a:rPr>
              <a:t>LGBTQ+ residents </a:t>
            </a:r>
            <a:r>
              <a:rPr lang="en-GB" dirty="0">
                <a:cs typeface="Arial" panose="020B0604020202020204" pitchFamily="34" charset="0"/>
              </a:rPr>
              <a:t>in Stratford, and we do this because </a:t>
            </a:r>
            <a:r>
              <a:rPr lang="en-GB" dirty="0" smtClean="0">
                <a:cs typeface="Arial" panose="020B0604020202020204" pitchFamily="34" charset="0"/>
              </a:rPr>
              <a:t>our survey </a:t>
            </a:r>
            <a:r>
              <a:rPr lang="en-GB" dirty="0">
                <a:cs typeface="Arial" panose="020B0604020202020204" pitchFamily="34" charset="0"/>
              </a:rPr>
              <a:t>showed us that this group are lonely and isolated, prone to suffering anxiety and </a:t>
            </a:r>
            <a:r>
              <a:rPr lang="en-GB" dirty="0" smtClean="0">
                <a:cs typeface="Arial" panose="020B0604020202020204" pitchFamily="34" charset="0"/>
              </a:rPr>
              <a:t>depression, but they are not alone”</a:t>
            </a:r>
            <a:endParaRPr lang="en-GB" dirty="0" smtClean="0">
              <a:cs typeface="Arial" panose="020B0604020202020204" pitchFamily="34" charset="0"/>
            </a:endParaRPr>
          </a:p>
          <a:p>
            <a:endParaRPr lang="en-GB" dirty="0">
              <a:cs typeface="Arial" panose="020B0604020202020204" pitchFamily="34" charset="0"/>
            </a:endParaRPr>
          </a:p>
          <a:p>
            <a:r>
              <a:rPr lang="en-GB" dirty="0" smtClean="0">
                <a:cs typeface="Arial" panose="020B0604020202020204" pitchFamily="34" charset="0"/>
              </a:rPr>
              <a:t>This suggestion had a clear link to the aims of the Ageing Well Strategy. </a:t>
            </a:r>
            <a:endParaRPr lang="en-GB" dirty="0"/>
          </a:p>
        </p:txBody>
      </p:sp>
    </p:spTree>
    <p:extLst>
      <p:ext uri="{BB962C8B-B14F-4D97-AF65-F5344CB8AC3E}">
        <p14:creationId xmlns:p14="http://schemas.microsoft.com/office/powerpoint/2010/main" val="2135230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smtClean="0"/>
              <a:t>STRENGTHS-BASED APPROACH</a:t>
            </a:r>
            <a:endParaRPr lang="en-GB" dirty="0"/>
          </a:p>
        </p:txBody>
      </p:sp>
      <p:sp>
        <p:nvSpPr>
          <p:cNvPr id="9" name="TextBox 8"/>
          <p:cNvSpPr txBox="1"/>
          <p:nvPr/>
        </p:nvSpPr>
        <p:spPr>
          <a:xfrm>
            <a:off x="503869" y="1027921"/>
            <a:ext cx="11181145" cy="5078313"/>
          </a:xfrm>
          <a:prstGeom prst="rect">
            <a:avLst/>
          </a:prstGeom>
          <a:noFill/>
        </p:spPr>
        <p:txBody>
          <a:bodyPr wrap="square" lIns="91440" tIns="45720" rIns="91440" bIns="45720" rtlCol="0" anchor="t">
            <a:spAutoFit/>
          </a:bodyPr>
          <a:lstStyle/>
          <a:p>
            <a:endParaRPr lang="en-GB" dirty="0" smtClean="0">
              <a:cs typeface="Arial" panose="020B0604020202020204" pitchFamily="34" charset="0"/>
            </a:endParaRPr>
          </a:p>
          <a:p>
            <a:r>
              <a:rPr lang="en-GB" dirty="0" smtClean="0">
                <a:cs typeface="Arial" panose="020B0604020202020204" pitchFamily="34" charset="0"/>
              </a:rPr>
              <a:t>We did not have any money to set up and run a Lunch Club, but we did not allow this to stop us!</a:t>
            </a:r>
          </a:p>
          <a:p>
            <a:endParaRPr lang="en-GB" dirty="0">
              <a:cs typeface="Arial" panose="020B0604020202020204" pitchFamily="34" charset="0"/>
            </a:endParaRPr>
          </a:p>
          <a:p>
            <a:r>
              <a:rPr lang="en-GB" dirty="0" smtClean="0">
                <a:cs typeface="Arial" panose="020B0604020202020204" pitchFamily="34" charset="0"/>
              </a:rPr>
              <a:t>Residents and the Ageing Well Commissioner:</a:t>
            </a:r>
          </a:p>
          <a:p>
            <a:endParaRPr lang="en-GB" dirty="0">
              <a:cs typeface="Arial" panose="020B0604020202020204" pitchFamily="34" charset="0"/>
            </a:endParaRPr>
          </a:p>
          <a:p>
            <a:pPr marL="285750" indent="-285750">
              <a:buFont typeface="Arial" panose="020B0604020202020204" pitchFamily="34" charset="0"/>
              <a:buChar char="•"/>
            </a:pPr>
            <a:r>
              <a:rPr lang="en-GB" dirty="0" smtClean="0">
                <a:cs typeface="Arial" panose="020B0604020202020204" pitchFamily="34" charset="0"/>
              </a:rPr>
              <a:t>met with the local supermarkets who had donated food for the Festival to ask if they would be able to provide a regular donation for the purposes of a Lunch Club. Two agreed;</a:t>
            </a:r>
          </a:p>
          <a:p>
            <a:pPr marL="285750" indent="-285750">
              <a:buFont typeface="Arial" panose="020B0604020202020204" pitchFamily="34" charset="0"/>
              <a:buChar char="•"/>
            </a:pPr>
            <a:endParaRPr lang="en-GB" dirty="0" smtClean="0">
              <a:cs typeface="Arial" panose="020B0604020202020204" pitchFamily="34" charset="0"/>
            </a:endParaRPr>
          </a:p>
          <a:p>
            <a:pPr marL="285750" indent="-285750">
              <a:buFont typeface="Arial" panose="020B0604020202020204" pitchFamily="34" charset="0"/>
              <a:buChar char="•"/>
            </a:pPr>
            <a:r>
              <a:rPr lang="en-GB" dirty="0" smtClean="0">
                <a:cs typeface="Arial" panose="020B0604020202020204" pitchFamily="34" charset="0"/>
              </a:rPr>
              <a:t>met with Newham Volunteers to agree an advert for volunteers to staff the Lunch Club. Five volunteers applied;</a:t>
            </a:r>
          </a:p>
          <a:p>
            <a:pPr marL="285750" indent="-285750">
              <a:buFont typeface="Arial" panose="020B0604020202020204" pitchFamily="34" charset="0"/>
              <a:buChar char="•"/>
            </a:pPr>
            <a:endParaRPr lang="en-GB" dirty="0" smtClean="0">
              <a:cs typeface="Arial" panose="020B0604020202020204" pitchFamily="34" charset="0"/>
            </a:endParaRPr>
          </a:p>
          <a:p>
            <a:pPr marL="285750" indent="-285750">
              <a:buFont typeface="Arial" panose="020B0604020202020204" pitchFamily="34" charset="0"/>
              <a:buChar char="•"/>
            </a:pPr>
            <a:r>
              <a:rPr lang="en-GB" dirty="0" smtClean="0">
                <a:cs typeface="Arial" panose="020B0604020202020204" pitchFamily="34" charset="0"/>
              </a:rPr>
              <a:t>met with the Head of Community Opportunities to ask about utilising space at Chargeable Lane Resource Centre and support from the Chef. They agreed to facilitate the Lunch Club, with the volunteers supporting the Chef to prepare and service the food.    </a:t>
            </a:r>
            <a:endParaRPr lang="en-GB" dirty="0">
              <a:cs typeface="Arial" panose="020B0604020202020204" pitchFamily="34" charset="0"/>
            </a:endParaRPr>
          </a:p>
          <a:p>
            <a:r>
              <a:rPr lang="en-GB" dirty="0">
                <a:cs typeface="Arial" panose="020B0604020202020204" pitchFamily="34" charset="0"/>
              </a:rPr>
              <a:t> </a:t>
            </a:r>
          </a:p>
          <a:p>
            <a:endParaRPr lang="en-GB" dirty="0" smtClean="0">
              <a:cs typeface="Arial"/>
            </a:endParaRPr>
          </a:p>
          <a:p>
            <a:endParaRPr lang="en-GB" dirty="0" smtClean="0">
              <a:solidFill>
                <a:srgbClr val="111111"/>
              </a:solidFill>
              <a:cs typeface="Arial"/>
            </a:endParaRPr>
          </a:p>
          <a:p>
            <a:endParaRPr lang="en-GB" b="1" dirty="0" smtClean="0">
              <a:latin typeface="Arial"/>
              <a:cs typeface="Arial"/>
            </a:endParaRPr>
          </a:p>
          <a:p>
            <a:r>
              <a:rPr lang="en-GB" b="1" dirty="0" smtClean="0"/>
              <a:t> </a:t>
            </a:r>
            <a:endParaRPr lang="en-GB" dirty="0"/>
          </a:p>
        </p:txBody>
      </p:sp>
    </p:spTree>
    <p:extLst>
      <p:ext uri="{BB962C8B-B14F-4D97-AF65-F5344CB8AC3E}">
        <p14:creationId xmlns:p14="http://schemas.microsoft.com/office/powerpoint/2010/main" val="3380861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smtClean="0"/>
              <a:t>OUTCOMES AND IMPACT</a:t>
            </a:r>
            <a:endParaRPr lang="en-GB" dirty="0"/>
          </a:p>
        </p:txBody>
      </p:sp>
      <p:sp>
        <p:nvSpPr>
          <p:cNvPr id="9" name="TextBox 8"/>
          <p:cNvSpPr txBox="1"/>
          <p:nvPr/>
        </p:nvSpPr>
        <p:spPr>
          <a:xfrm>
            <a:off x="503869" y="1027921"/>
            <a:ext cx="11181145" cy="2862322"/>
          </a:xfrm>
          <a:prstGeom prst="rect">
            <a:avLst/>
          </a:prstGeom>
          <a:noFill/>
        </p:spPr>
        <p:txBody>
          <a:bodyPr wrap="square" lIns="91440" tIns="45720" rIns="91440" bIns="45720" rtlCol="0" anchor="t">
            <a:spAutoFit/>
          </a:bodyPr>
          <a:lstStyle/>
          <a:p>
            <a:endParaRPr lang="en-GB" dirty="0" smtClean="0">
              <a:cs typeface="Arial" panose="020B0604020202020204" pitchFamily="34" charset="0"/>
            </a:endParaRPr>
          </a:p>
          <a:p>
            <a:r>
              <a:rPr lang="en-GB" dirty="0" smtClean="0">
                <a:cs typeface="Arial" panose="020B0604020202020204" pitchFamily="34" charset="0"/>
              </a:rPr>
              <a:t>The Lunch Club has a </a:t>
            </a:r>
            <a:r>
              <a:rPr lang="en-GB" dirty="0" smtClean="0">
                <a:cs typeface="Arial" panose="020B0604020202020204" pitchFamily="34" charset="0"/>
              </a:rPr>
              <a:t>soft </a:t>
            </a:r>
            <a:r>
              <a:rPr lang="en-GB" dirty="0">
                <a:cs typeface="Arial" panose="020B0604020202020204" pitchFamily="34" charset="0"/>
              </a:rPr>
              <a:t>launch </a:t>
            </a:r>
            <a:r>
              <a:rPr lang="en-GB" dirty="0" smtClean="0">
                <a:cs typeface="Arial" panose="020B0604020202020204" pitchFamily="34" charset="0"/>
              </a:rPr>
              <a:t>on the 14</a:t>
            </a:r>
            <a:r>
              <a:rPr lang="en-GB" baseline="30000" dirty="0" smtClean="0">
                <a:cs typeface="Arial" panose="020B0604020202020204" pitchFamily="34" charset="0"/>
              </a:rPr>
              <a:t>th</a:t>
            </a:r>
            <a:r>
              <a:rPr lang="en-GB" dirty="0" smtClean="0">
                <a:cs typeface="Arial" panose="020B0604020202020204" pitchFamily="34" charset="0"/>
              </a:rPr>
              <a:t> February (to coincide with Valentine’s </a:t>
            </a:r>
            <a:r>
              <a:rPr lang="en-GB" dirty="0" smtClean="0">
                <a:cs typeface="Arial" panose="020B0604020202020204" pitchFamily="34" charset="0"/>
              </a:rPr>
              <a:t>D</a:t>
            </a:r>
            <a:r>
              <a:rPr lang="en-GB" dirty="0" smtClean="0">
                <a:cs typeface="Arial" panose="020B0604020202020204" pitchFamily="34" charset="0"/>
              </a:rPr>
              <a:t>ay), which attracted over </a:t>
            </a:r>
            <a:r>
              <a:rPr lang="en-GB" dirty="0">
                <a:cs typeface="Arial" panose="020B0604020202020204" pitchFamily="34" charset="0"/>
              </a:rPr>
              <a:t>25 residents. </a:t>
            </a:r>
            <a:r>
              <a:rPr lang="en-GB" dirty="0" smtClean="0">
                <a:cs typeface="Arial" panose="020B0604020202020204" pitchFamily="34" charset="0"/>
              </a:rPr>
              <a:t>Feedback was positive with one resident saying, “</a:t>
            </a:r>
            <a:r>
              <a:rPr lang="en-GB" dirty="0">
                <a:cs typeface="Arial" panose="020B0604020202020204" pitchFamily="34" charset="0"/>
              </a:rPr>
              <a:t>I am 72 and it gets so lonely </a:t>
            </a:r>
            <a:r>
              <a:rPr lang="en-GB" dirty="0" smtClean="0">
                <a:cs typeface="Arial" panose="020B0604020202020204" pitchFamily="34" charset="0"/>
              </a:rPr>
              <a:t>sometimes. I really welcome </a:t>
            </a:r>
            <a:r>
              <a:rPr lang="en-GB" dirty="0">
                <a:cs typeface="Arial" panose="020B0604020202020204" pitchFamily="34" charset="0"/>
              </a:rPr>
              <a:t>the </a:t>
            </a:r>
            <a:r>
              <a:rPr lang="en-GB" dirty="0" smtClean="0">
                <a:cs typeface="Arial" panose="020B0604020202020204" pitchFamily="34" charset="0"/>
              </a:rPr>
              <a:t>start of a lunch club”.</a:t>
            </a:r>
          </a:p>
          <a:p>
            <a:endParaRPr lang="en-GB" dirty="0">
              <a:cs typeface="Arial" panose="020B0604020202020204" pitchFamily="34" charset="0"/>
            </a:endParaRPr>
          </a:p>
          <a:p>
            <a:r>
              <a:rPr lang="en-GB" dirty="0" smtClean="0">
                <a:cs typeface="Arial" panose="020B0604020202020204" pitchFamily="34" charset="0"/>
              </a:rPr>
              <a:t>The Lunch Club is now running every Friday. </a:t>
            </a:r>
            <a:endParaRPr lang="en-GB" dirty="0">
              <a:cs typeface="Arial" panose="020B0604020202020204" pitchFamily="34" charset="0"/>
            </a:endParaRPr>
          </a:p>
          <a:p>
            <a:endParaRPr lang="en-GB" dirty="0" smtClean="0">
              <a:cs typeface="Arial" panose="020B0604020202020204" pitchFamily="34" charset="0"/>
            </a:endParaRPr>
          </a:p>
          <a:p>
            <a:r>
              <a:rPr lang="en-GB" dirty="0" smtClean="0">
                <a:cs typeface="Arial" panose="020B0604020202020204" pitchFamily="34" charset="0"/>
              </a:rPr>
              <a:t>Discussion has taken place with the other supermarkets about donating surplus food to some of our community organisations, as they are charities, such as </a:t>
            </a:r>
            <a:r>
              <a:rPr lang="en-GB" dirty="0" smtClean="0">
                <a:cs typeface="Arial" panose="020B0604020202020204" pitchFamily="34" charset="0"/>
              </a:rPr>
              <a:t>SubCo</a:t>
            </a:r>
            <a:r>
              <a:rPr lang="en-GB" dirty="0" smtClean="0">
                <a:cs typeface="Arial" panose="020B0604020202020204" pitchFamily="34" charset="0"/>
              </a:rPr>
              <a:t> Trust and The Chinese Association to hopefully establish other lunch clubs in the borough.   </a:t>
            </a:r>
            <a:endParaRPr lang="en-GB" dirty="0"/>
          </a:p>
        </p:txBody>
      </p:sp>
    </p:spTree>
    <p:extLst>
      <p:ext uri="{BB962C8B-B14F-4D97-AF65-F5344CB8AC3E}">
        <p14:creationId xmlns:p14="http://schemas.microsoft.com/office/powerpoint/2010/main" val="193077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rmAutofit fontScale="90000"/>
          </a:bodyPr>
          <a:lstStyle/>
          <a:p>
            <a:r>
              <a:rPr lang="en-GB" dirty="0" smtClean="0"/>
              <a:t>LESSONS LEARNT AND REFLECTIONS</a:t>
            </a:r>
            <a:endParaRPr lang="en-GB" dirty="0"/>
          </a:p>
        </p:txBody>
      </p:sp>
      <p:sp>
        <p:nvSpPr>
          <p:cNvPr id="9" name="TextBox 8"/>
          <p:cNvSpPr txBox="1"/>
          <p:nvPr/>
        </p:nvSpPr>
        <p:spPr>
          <a:xfrm>
            <a:off x="386133" y="1094182"/>
            <a:ext cx="11181145" cy="4801314"/>
          </a:xfrm>
          <a:prstGeom prst="rect">
            <a:avLst/>
          </a:prstGeom>
          <a:noFill/>
        </p:spPr>
        <p:txBody>
          <a:bodyPr wrap="square" lIns="91440" tIns="45720" rIns="91440" bIns="45720" rtlCol="0" anchor="t">
            <a:spAutoFit/>
          </a:bodyPr>
          <a:lstStyle/>
          <a:p>
            <a:r>
              <a:rPr lang="en-GB" dirty="0" smtClean="0">
                <a:cs typeface="Arial" panose="020B0604020202020204" pitchFamily="34" charset="0"/>
              </a:rPr>
              <a:t>The lessons learnt are:</a:t>
            </a:r>
          </a:p>
          <a:p>
            <a:endParaRPr lang="en-GB" dirty="0">
              <a:cs typeface="Arial" panose="020B0604020202020204" pitchFamily="34" charset="0"/>
            </a:endParaRPr>
          </a:p>
          <a:p>
            <a:pPr marL="285750" indent="-285750">
              <a:buFont typeface="Arial" panose="020B0604020202020204" pitchFamily="34" charset="0"/>
              <a:buChar char="•"/>
            </a:pPr>
            <a:r>
              <a:rPr lang="en-GB" dirty="0" smtClean="0">
                <a:cs typeface="Arial" panose="020B0604020202020204" pitchFamily="34" charset="0"/>
              </a:rPr>
              <a:t>regularly engage with our residents and Community, Voluntary and Faith Sector, as they know best what will support them to age well;</a:t>
            </a:r>
          </a:p>
          <a:p>
            <a:pPr marL="285750" indent="-285750">
              <a:buFont typeface="Arial" panose="020B0604020202020204" pitchFamily="34" charset="0"/>
              <a:buChar char="•"/>
            </a:pPr>
            <a:endParaRPr lang="en-GB" dirty="0">
              <a:cs typeface="Arial" panose="020B0604020202020204" pitchFamily="34" charset="0"/>
            </a:endParaRPr>
          </a:p>
          <a:p>
            <a:pPr marL="285750" indent="-285750">
              <a:buFont typeface="Arial" panose="020B0604020202020204" pitchFamily="34" charset="0"/>
              <a:buChar char="•"/>
            </a:pPr>
            <a:r>
              <a:rPr lang="en-GB" dirty="0">
                <a:cs typeface="Arial" panose="020B0604020202020204" pitchFamily="34" charset="0"/>
              </a:rPr>
              <a:t>g</a:t>
            </a:r>
            <a:r>
              <a:rPr lang="en-GB" dirty="0" smtClean="0">
                <a:cs typeface="Arial" panose="020B0604020202020204" pitchFamily="34" charset="0"/>
              </a:rPr>
              <a:t>et out and about to understand the assets the borough has and build relationships;</a:t>
            </a:r>
          </a:p>
          <a:p>
            <a:pPr marL="285750" indent="-285750">
              <a:buFont typeface="Arial" panose="020B0604020202020204" pitchFamily="34" charset="0"/>
              <a:buChar char="•"/>
            </a:pPr>
            <a:endParaRPr lang="en-GB" dirty="0">
              <a:cs typeface="Arial" panose="020B0604020202020204" pitchFamily="34" charset="0"/>
            </a:endParaRPr>
          </a:p>
          <a:p>
            <a:pPr marL="285750" indent="-285750">
              <a:buFont typeface="Arial" panose="020B0604020202020204" pitchFamily="34" charset="0"/>
              <a:buChar char="•"/>
            </a:pPr>
            <a:r>
              <a:rPr lang="en-GB" dirty="0">
                <a:cs typeface="Arial" panose="020B0604020202020204" pitchFamily="34" charset="0"/>
              </a:rPr>
              <a:t>d</a:t>
            </a:r>
            <a:r>
              <a:rPr lang="en-GB" dirty="0" smtClean="0">
                <a:cs typeface="Arial" panose="020B0604020202020204" pitchFamily="34" charset="0"/>
              </a:rPr>
              <a:t>on’t let lack of funding be a barrier! Working together for a shared goal - residents </a:t>
            </a:r>
            <a:r>
              <a:rPr lang="en-GB" dirty="0">
                <a:cs typeface="Arial" panose="020B0604020202020204" pitchFamily="34" charset="0"/>
              </a:rPr>
              <a:t>are extremely resourceful when given the opportunity and the right supportive culture and </a:t>
            </a:r>
            <a:r>
              <a:rPr lang="en-GB" dirty="0" smtClean="0">
                <a:cs typeface="Arial" panose="020B0604020202020204" pitchFamily="34" charset="0"/>
              </a:rPr>
              <a:t>environment.</a:t>
            </a:r>
          </a:p>
          <a:p>
            <a:pPr marL="285750" indent="-285750">
              <a:buFont typeface="Arial" panose="020B0604020202020204" pitchFamily="34" charset="0"/>
              <a:buChar char="•"/>
            </a:pPr>
            <a:endParaRPr lang="en-GB" dirty="0">
              <a:cs typeface="Arial" panose="020B0604020202020204" pitchFamily="34" charset="0"/>
            </a:endParaRPr>
          </a:p>
          <a:p>
            <a:r>
              <a:rPr lang="en-GB" dirty="0" smtClean="0">
                <a:cs typeface="Arial" panose="020B0604020202020204" pitchFamily="34" charset="0"/>
              </a:rPr>
              <a:t>In terms of reflections, it is quite difficult to obtain support from private business unless you are a charity. We are thinking through how we can better align our ambitions working with the community and voluntary sector. </a:t>
            </a:r>
          </a:p>
          <a:p>
            <a:endParaRPr lang="en-GB" dirty="0">
              <a:cs typeface="Arial" panose="020B0604020202020204" pitchFamily="34" charset="0"/>
            </a:endParaRPr>
          </a:p>
          <a:p>
            <a:r>
              <a:rPr lang="en-GB" dirty="0" smtClean="0">
                <a:cs typeface="Arial" panose="020B0604020202020204" pitchFamily="34" charset="0"/>
              </a:rPr>
              <a:t>We are thinking about what else we may be able to do in this space related to other programmes of work (e.g. the re-procurement of the Dementia Support Service, the establishment of a Community Opportunities Dynamic Purchasing Vehicle, the opening of the Canning Town Library Café, which is to be support training opportunities for Care Act eligible residents with Learning Disabilities, </a:t>
            </a:r>
            <a:r>
              <a:rPr lang="en-GB" dirty="0" smtClean="0">
                <a:cs typeface="Arial" panose="020B0604020202020204" pitchFamily="34" charset="0"/>
              </a:rPr>
              <a:t>etc</a:t>
            </a:r>
            <a:r>
              <a:rPr lang="en-GB" dirty="0" smtClean="0">
                <a:cs typeface="Arial" panose="020B0604020202020204" pitchFamily="34" charset="0"/>
              </a:rPr>
              <a:t>).  </a:t>
            </a:r>
            <a:endParaRPr lang="en-GB" dirty="0">
              <a:cs typeface="Arial"/>
            </a:endParaRPr>
          </a:p>
        </p:txBody>
      </p:sp>
    </p:spTree>
    <p:extLst>
      <p:ext uri="{BB962C8B-B14F-4D97-AF65-F5344CB8AC3E}">
        <p14:creationId xmlns:p14="http://schemas.microsoft.com/office/powerpoint/2010/main" val="32192954"/>
      </p:ext>
    </p:extLst>
  </p:cSld>
  <p:clrMapOvr>
    <a:masterClrMapping/>
  </p:clrMapOvr>
</p:sld>
</file>

<file path=ppt/theme/theme1.xml><?xml version="1.0" encoding="utf-8"?>
<a:theme xmlns:a="http://schemas.openxmlformats.org/drawingml/2006/main" name="4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8A624278-2148-45A6-A41B-4F558088427A}"/>
    </a:ext>
  </a:extLst>
</a:theme>
</file>

<file path=ppt/theme/theme2.xml><?xml version="1.0" encoding="utf-8"?>
<a:theme xmlns:a="http://schemas.openxmlformats.org/drawingml/2006/main" name="5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9B0FE554-6513-4639-BB89-D8A4AE4EBF02}"/>
    </a:ext>
  </a:extLst>
</a:theme>
</file>

<file path=ppt/theme/theme3.xml><?xml version="1.0" encoding="utf-8"?>
<a:theme xmlns:a="http://schemas.openxmlformats.org/drawingml/2006/main" name="6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785B1729-9668-4445-B64D-18A82C715837}"/>
    </a:ext>
  </a:extLst>
</a:theme>
</file>

<file path=ppt/theme/theme4.xml><?xml version="1.0" encoding="utf-8"?>
<a:theme xmlns:a="http://schemas.openxmlformats.org/drawingml/2006/main" name="1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4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ilding a Fairer Newham Power Point Template V3" id="{2EF6E8B9-C78A-4DA0-B987-F27D4B74709F}" vid="{BEFB6FB3-EA38-4BF3-9E00-32E43FC7E35D}"/>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75F758717DFF44A8C2C0023C87ED0F7" ma:contentTypeVersion="8" ma:contentTypeDescription="Create a new document." ma:contentTypeScope="" ma:versionID="9efaf8d9cc77206af5f86dad8bb93277">
  <xsd:schema xmlns:xsd="http://www.w3.org/2001/XMLSchema" xmlns:xs="http://www.w3.org/2001/XMLSchema" xmlns:p="http://schemas.microsoft.com/office/2006/metadata/properties" xmlns:ns2="bbbab6f7-7512-47c4-980a-5a35810d9f0e" xmlns:ns3="6361206b-3f8a-4b08-978e-0d3652f38ba9" targetNamespace="http://schemas.microsoft.com/office/2006/metadata/properties" ma:root="true" ma:fieldsID="f4fe30e535b1fc5d5ee4b5f7590e7b11" ns2:_="" ns3:_="">
    <xsd:import namespace="bbbab6f7-7512-47c4-980a-5a35810d9f0e"/>
    <xsd:import namespace="6361206b-3f8a-4b08-978e-0d3652f38ba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bab6f7-7512-47c4-980a-5a35810d9f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361206b-3f8a-4b08-978e-0d3652f38ba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C7D5166-84A9-4705-97CC-DFA80695DDF1}">
  <ds:schemaRefs>
    <ds:schemaRef ds:uri="http://schemas.microsoft.com/sharepoint/v3/contenttype/forms"/>
  </ds:schemaRefs>
</ds:datastoreItem>
</file>

<file path=customXml/itemProps2.xml><?xml version="1.0" encoding="utf-8"?>
<ds:datastoreItem xmlns:ds="http://schemas.openxmlformats.org/officeDocument/2006/customXml" ds:itemID="{6FD02317-CF5E-42A8-B3B9-6A2C8BE8E299}">
  <ds:schemaRefs>
    <ds:schemaRef ds:uri="bbbab6f7-7512-47c4-980a-5a35810d9f0e"/>
    <ds:schemaRef ds:uri="http://schemas.openxmlformats.org/package/2006/metadata/core-properties"/>
    <ds:schemaRef ds:uri="http://purl.org/dc/elements/1.1/"/>
    <ds:schemaRef ds:uri="http://schemas.microsoft.com/office/infopath/2007/PartnerControls"/>
    <ds:schemaRef ds:uri="http://purl.org/dc/terms/"/>
    <ds:schemaRef ds:uri="6361206b-3f8a-4b08-978e-0d3652f38ba9"/>
    <ds:schemaRef ds:uri="http://schemas.microsoft.com/office/2006/documentManagement/types"/>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0A262D9C-18A6-4F17-9640-843AA16E5F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bab6f7-7512-47c4-980a-5a35810d9f0e"/>
    <ds:schemaRef ds:uri="6361206b-3f8a-4b08-978e-0d3652f38b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WE ARE NEWHAM powerpoint October 2023 Final - Copy</Template>
  <TotalTime>1178</TotalTime>
  <Words>582</Words>
  <Application>Microsoft Office PowerPoint</Application>
  <PresentationFormat>Widescreen</PresentationFormat>
  <Paragraphs>47</Paragraphs>
  <Slides>5</Slides>
  <Notes>0</Notes>
  <HiddenSlides>0</HiddenSlides>
  <MMClips>0</MMClips>
  <ScaleCrop>false</ScaleCrop>
  <HeadingPairs>
    <vt:vector size="6" baseType="variant">
      <vt:variant>
        <vt:lpstr>Fonts Used</vt:lpstr>
      </vt:variant>
      <vt:variant>
        <vt:i4>3</vt:i4>
      </vt:variant>
      <vt:variant>
        <vt:lpstr>Theme</vt:lpstr>
      </vt:variant>
      <vt:variant>
        <vt:i4>5</vt:i4>
      </vt:variant>
      <vt:variant>
        <vt:lpstr>Slide Titles</vt:lpstr>
      </vt:variant>
      <vt:variant>
        <vt:i4>5</vt:i4>
      </vt:variant>
    </vt:vector>
  </HeadingPairs>
  <TitlesOfParts>
    <vt:vector size="13" baseType="lpstr">
      <vt:lpstr>Arial</vt:lpstr>
      <vt:lpstr>Calibri</vt:lpstr>
      <vt:lpstr>Calibri Light</vt:lpstr>
      <vt:lpstr>4_Custom Design</vt:lpstr>
      <vt:lpstr>5_Custom Design</vt:lpstr>
      <vt:lpstr>6_Custom Design</vt:lpstr>
      <vt:lpstr>12_Custom Design</vt:lpstr>
      <vt:lpstr>14_Custom Design</vt:lpstr>
      <vt:lpstr>PowerPoint Presentation</vt:lpstr>
      <vt:lpstr>CONTEXT</vt:lpstr>
      <vt:lpstr>STRENGTHS-BASED APPROACH</vt:lpstr>
      <vt:lpstr>OUTCOMES AND IMPACT</vt:lpstr>
      <vt:lpstr>LESSONS LEARNT AND REFLECTIONS</vt:lpstr>
    </vt:vector>
  </TitlesOfParts>
  <Company>oneSource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Rasime Singh</dc:creator>
  <cp:lastModifiedBy>Lydia Drummond</cp:lastModifiedBy>
  <cp:revision>19</cp:revision>
  <dcterms:created xsi:type="dcterms:W3CDTF">2024-05-08T11:26:25Z</dcterms:created>
  <dcterms:modified xsi:type="dcterms:W3CDTF">2025-03-20T11:26:56Z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0x010100C75F758717DFF44A8C2C0023C87ED0F7</vt:lpwstr>
  </property>
  <property fmtid="{D5CDD505-2E9C-101B-9397-08002B2CF9AE}" pid="3" name="MediaServiceImageTags">
    <vt:lpwstr/>
  </property>
  <property fmtid="{D5CDD505-2E9C-101B-9397-08002B2CF9AE}" pid="4" name="IntranetKeywords">
    <vt:lpwstr/>
  </property>
  <property fmtid="{D5CDD505-2E9C-101B-9397-08002B2CF9AE}" pid="5" name="NeedHelpWithTopic">
    <vt:lpwstr/>
  </property>
</Properties>
</file>