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4.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4"/>
    <p:sldMasterId id="2147483723" r:id="rId5"/>
    <p:sldMasterId id="2147483735" r:id="rId6"/>
    <p:sldMasterId id="2147483781" r:id="rId7"/>
    <p:sldMasterId id="2147483787" r:id="rId8"/>
  </p:sldMasterIdLst>
  <p:notesMasterIdLst>
    <p:notesMasterId r:id="rId14"/>
  </p:notesMasterIdLst>
  <p:sldIdLst>
    <p:sldId id="264" r:id="rId9"/>
    <p:sldId id="265" r:id="rId10"/>
    <p:sldId id="269" r:id="rId11"/>
    <p:sldId id="270" r:id="rId12"/>
    <p:sldId id="27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18BDDD0-7330-75B5-C74A-5CCB04F82B7E}" name="Charlotte Taylor" initials="CT" userId="S::charlotte.taylor@newham.gov.uk::c138515c-83c4-4079-82c0-3d6bc53d640c" providerId="AD"/>
  <p188:author id="{38521BE3-7F72-1E4C-37F6-73A09C7B0D42}" name="Rochelle Paisley" initials="RP" userId="S::rochelle.paisley@newham.gov.uk::699151cf-47e0-4d97-b676-a5eb7c4a36b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09D"/>
    <a:srgbClr val="006B6F"/>
    <a:srgbClr val="469DA0"/>
    <a:srgbClr val="3DA1A0"/>
    <a:srgbClr val="1EA18B"/>
    <a:srgbClr val="1C816F"/>
    <a:srgbClr val="4C9789"/>
    <a:srgbClr val="00584A"/>
    <a:srgbClr val="005826"/>
    <a:srgbClr val="7D0A1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B1938E-B689-44D1-B88D-FF4F4AAB1533}" v="16" dt="2025-02-24T10:05:22.70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6" d="100"/>
          <a:sy n="96" d="100"/>
        </p:scale>
        <p:origin x="68" y="1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2.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ona Hackland" userId="S::fiona.hackland@newham.gov.uk::a0ab8199-343c-4741-99c7-10a4a7edb833" providerId="AD" clId="Web-{62B1938E-B689-44D1-B88D-FF4F4AAB1533}"/>
    <pc:docChg chg="modSld">
      <pc:chgData name="Fiona Hackland" userId="S::fiona.hackland@newham.gov.uk::a0ab8199-343c-4741-99c7-10a4a7edb833" providerId="AD" clId="Web-{62B1938E-B689-44D1-B88D-FF4F4AAB1533}" dt="2025-02-24T10:05:22.231" v="14" actId="20577"/>
      <pc:docMkLst>
        <pc:docMk/>
      </pc:docMkLst>
      <pc:sldChg chg="modSp">
        <pc:chgData name="Fiona Hackland" userId="S::fiona.hackland@newham.gov.uk::a0ab8199-343c-4741-99c7-10a4a7edb833" providerId="AD" clId="Web-{62B1938E-B689-44D1-B88D-FF4F4AAB1533}" dt="2025-02-24T10:05:22.231" v="14" actId="20577"/>
        <pc:sldMkLst>
          <pc:docMk/>
          <pc:sldMk cId="255836524" sldId="264"/>
        </pc:sldMkLst>
        <pc:spChg chg="mod">
          <ac:chgData name="Fiona Hackland" userId="S::fiona.hackland@newham.gov.uk::a0ab8199-343c-4741-99c7-10a4a7edb833" providerId="AD" clId="Web-{62B1938E-B689-44D1-B88D-FF4F4AAB1533}" dt="2025-02-24T10:05:22.231" v="14" actId="20577"/>
          <ac:spMkLst>
            <pc:docMk/>
            <pc:sldMk cId="255836524" sldId="264"/>
            <ac:spMk id="3" creationId="{AC37AD1F-8CA9-F932-4F2C-7CB2A26A9D5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7573B1-FE55-4525-850E-149AD99A9F84}" type="datetimeFigureOut">
              <a:rPr lang="en-GB" smtClean="0"/>
              <a:t>20/03/2025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00916D-AC05-48D5-A599-9380447BEDB6}" type="slidenum">
              <a:rPr lang="en-GB" smtClean="0"/>
              <a:t>‹#›</a:t>
            </a:fld>
            <a:endParaRPr lang="en-GB" dirty="0"/>
          </a:p>
        </p:txBody>
      </p:sp>
    </p:spTree>
    <p:extLst>
      <p:ext uri="{BB962C8B-B14F-4D97-AF65-F5344CB8AC3E}">
        <p14:creationId xmlns:p14="http://schemas.microsoft.com/office/powerpoint/2010/main" val="37965326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Content Placeholder 2"/>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3" name="Title 1">
            <a:extLst>
              <a:ext uri="{FF2B5EF4-FFF2-40B4-BE49-F238E27FC236}">
                <a16:creationId xmlns:a16="http://schemas.microsoft.com/office/drawing/2014/main" id="{D6043AAD-85AA-6A30-4BAF-1827F2B6BF26}"/>
              </a:ext>
            </a:extLst>
          </p:cNvPr>
          <p:cNvSpPr>
            <a:spLocks noGrp="1"/>
          </p:cNvSpPr>
          <p:nvPr>
            <p:ph type="ctrTitle" hasCustomPrompt="1"/>
          </p:nvPr>
        </p:nvSpPr>
        <p:spPr>
          <a:xfrm>
            <a:off x="396072" y="278303"/>
            <a:ext cx="9144000" cy="744585"/>
          </a:xfrm>
        </p:spPr>
        <p:txBody>
          <a:bodyPr anchor="b">
            <a:normAutofit/>
          </a:bodyPr>
          <a:lstStyle>
            <a:lvl1pPr algn="l">
              <a:defRPr sz="4000" b="1">
                <a:solidFill>
                  <a:srgbClr val="00A09D"/>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19E521F8-F1C4-719E-9416-2F83B91CE031}"/>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3/20/2025</a:t>
            </a:fld>
            <a:endParaRPr lang="en-US" dirty="0"/>
          </a:p>
        </p:txBody>
      </p:sp>
      <p:sp>
        <p:nvSpPr>
          <p:cNvPr id="4" name="Footer Placeholder 2">
            <a:extLst>
              <a:ext uri="{FF2B5EF4-FFF2-40B4-BE49-F238E27FC236}">
                <a16:creationId xmlns:a16="http://schemas.microsoft.com/office/drawing/2014/main" id="{5FE3CB80-FEBA-0E06-B748-F57F247952B0}"/>
              </a:ext>
            </a:extLst>
          </p:cNvPr>
          <p:cNvSpPr>
            <a:spLocks noGrp="1"/>
          </p:cNvSpPr>
          <p:nvPr>
            <p:ph type="ftr" sz="quarter" idx="11"/>
          </p:nvPr>
        </p:nvSpPr>
        <p:spPr>
          <a:xfrm>
            <a:off x="4038600" y="5731317"/>
            <a:ext cx="4114800" cy="365125"/>
          </a:xfrm>
        </p:spPr>
        <p:txBody>
          <a:bodyPr/>
          <a:lstStyle/>
          <a:p>
            <a:endParaRPr lang="en-US" dirty="0"/>
          </a:p>
        </p:txBody>
      </p:sp>
      <p:sp>
        <p:nvSpPr>
          <p:cNvPr id="8" name="Slide Number Placeholder 3">
            <a:extLst>
              <a:ext uri="{FF2B5EF4-FFF2-40B4-BE49-F238E27FC236}">
                <a16:creationId xmlns:a16="http://schemas.microsoft.com/office/drawing/2014/main" id="{DD8FCDF1-4FA5-F593-6AC2-B95652F68CE7}"/>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dirty="0"/>
          </a:p>
        </p:txBody>
      </p:sp>
    </p:spTree>
    <p:extLst>
      <p:ext uri="{BB962C8B-B14F-4D97-AF65-F5344CB8AC3E}">
        <p14:creationId xmlns:p14="http://schemas.microsoft.com/office/powerpoint/2010/main" val="618080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396072" y="278303"/>
            <a:ext cx="9144000" cy="744585"/>
          </a:xfrm>
        </p:spPr>
        <p:txBody>
          <a:bodyPr anchor="b">
            <a:normAutofit/>
          </a:bodyPr>
          <a:lstStyle>
            <a:lvl1pPr algn="l">
              <a:defRPr sz="4000" b="1">
                <a:solidFill>
                  <a:srgbClr val="59B09F"/>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78DA1C1C-928F-2CA4-1BA9-ECAEE4A3E09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3/20/2025</a:t>
            </a:fld>
            <a:endParaRPr lang="en-US" dirty="0"/>
          </a:p>
        </p:txBody>
      </p:sp>
      <p:sp>
        <p:nvSpPr>
          <p:cNvPr id="7" name="Footer Placeholder 2">
            <a:extLst>
              <a:ext uri="{FF2B5EF4-FFF2-40B4-BE49-F238E27FC236}">
                <a16:creationId xmlns:a16="http://schemas.microsoft.com/office/drawing/2014/main" id="{A8051D5F-76DF-E0CD-25E9-1EDDBDEF3328}"/>
              </a:ext>
            </a:extLst>
          </p:cNvPr>
          <p:cNvSpPr>
            <a:spLocks noGrp="1"/>
          </p:cNvSpPr>
          <p:nvPr>
            <p:ph type="ftr" sz="quarter" idx="11"/>
          </p:nvPr>
        </p:nvSpPr>
        <p:spPr>
          <a:xfrm>
            <a:off x="4038600" y="5731317"/>
            <a:ext cx="4114800" cy="365125"/>
          </a:xfrm>
        </p:spPr>
        <p:txBody>
          <a:bodyPr/>
          <a:lstStyle/>
          <a:p>
            <a:endParaRPr lang="en-US" dirty="0"/>
          </a:p>
        </p:txBody>
      </p:sp>
      <p:sp>
        <p:nvSpPr>
          <p:cNvPr id="8" name="Slide Number Placeholder 3">
            <a:extLst>
              <a:ext uri="{FF2B5EF4-FFF2-40B4-BE49-F238E27FC236}">
                <a16:creationId xmlns:a16="http://schemas.microsoft.com/office/drawing/2014/main" id="{3E590ABB-3313-8534-0546-C76DBC1B12BA}"/>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dirty="0"/>
          </a:p>
        </p:txBody>
      </p:sp>
    </p:spTree>
    <p:extLst>
      <p:ext uri="{BB962C8B-B14F-4D97-AF65-F5344CB8AC3E}">
        <p14:creationId xmlns:p14="http://schemas.microsoft.com/office/powerpoint/2010/main" val="2307470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396072" y="278303"/>
            <a:ext cx="9144000" cy="744585"/>
          </a:xfrm>
        </p:spPr>
        <p:txBody>
          <a:bodyPr anchor="b">
            <a:normAutofit/>
          </a:bodyPr>
          <a:lstStyle>
            <a:lvl1pPr algn="l">
              <a:defRPr sz="4000" b="1">
                <a:solidFill>
                  <a:srgbClr val="59B09F"/>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78DA1C1C-928F-2CA4-1BA9-ECAEE4A3E09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3/20/2025</a:t>
            </a:fld>
            <a:endParaRPr lang="en-US" dirty="0"/>
          </a:p>
        </p:txBody>
      </p:sp>
      <p:sp>
        <p:nvSpPr>
          <p:cNvPr id="7" name="Footer Placeholder 2">
            <a:extLst>
              <a:ext uri="{FF2B5EF4-FFF2-40B4-BE49-F238E27FC236}">
                <a16:creationId xmlns:a16="http://schemas.microsoft.com/office/drawing/2014/main" id="{A8051D5F-76DF-E0CD-25E9-1EDDBDEF3328}"/>
              </a:ext>
            </a:extLst>
          </p:cNvPr>
          <p:cNvSpPr>
            <a:spLocks noGrp="1"/>
          </p:cNvSpPr>
          <p:nvPr>
            <p:ph type="ftr" sz="quarter" idx="11"/>
          </p:nvPr>
        </p:nvSpPr>
        <p:spPr>
          <a:xfrm>
            <a:off x="4038600" y="5731317"/>
            <a:ext cx="4114800" cy="365125"/>
          </a:xfrm>
        </p:spPr>
        <p:txBody>
          <a:bodyPr/>
          <a:lstStyle/>
          <a:p>
            <a:endParaRPr lang="en-US" dirty="0"/>
          </a:p>
        </p:txBody>
      </p:sp>
      <p:sp>
        <p:nvSpPr>
          <p:cNvPr id="8" name="Slide Number Placeholder 3">
            <a:extLst>
              <a:ext uri="{FF2B5EF4-FFF2-40B4-BE49-F238E27FC236}">
                <a16:creationId xmlns:a16="http://schemas.microsoft.com/office/drawing/2014/main" id="{3E590ABB-3313-8534-0546-C76DBC1B12BA}"/>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dirty="0"/>
          </a:p>
        </p:txBody>
      </p:sp>
    </p:spTree>
    <p:extLst>
      <p:ext uri="{BB962C8B-B14F-4D97-AF65-F5344CB8AC3E}">
        <p14:creationId xmlns:p14="http://schemas.microsoft.com/office/powerpoint/2010/main" val="94183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F7975B64-CED8-9CBD-DEF8-A3DD821E361F}"/>
              </a:ext>
            </a:extLst>
          </p:cNvPr>
          <p:cNvSpPr>
            <a:spLocks noGrp="1"/>
          </p:cNvSpPr>
          <p:nvPr>
            <p:ph type="ctrTitle" hasCustomPrompt="1"/>
          </p:nvPr>
        </p:nvSpPr>
        <p:spPr>
          <a:xfrm>
            <a:off x="376194" y="278303"/>
            <a:ext cx="9144000" cy="744585"/>
          </a:xfrm>
        </p:spPr>
        <p:txBody>
          <a:bodyPr anchor="b">
            <a:normAutofit/>
          </a:bodyPr>
          <a:lstStyle>
            <a:lvl1pPr algn="l">
              <a:defRPr sz="4000" b="1">
                <a:solidFill>
                  <a:schemeClr val="bg1"/>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9" name="Content Placeholder 2">
            <a:extLst>
              <a:ext uri="{FF2B5EF4-FFF2-40B4-BE49-F238E27FC236}">
                <a16:creationId xmlns:a16="http://schemas.microsoft.com/office/drawing/2014/main" id="{FA372A5E-56D9-E1D0-79DD-D35DF6F4604B}"/>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solidFill>
                  <a:schemeClr val="bg1"/>
                </a:solidFill>
                <a:latin typeface="Arial" panose="020B0604020202020204" pitchFamily="34" charset="0"/>
                <a:cs typeface="Arial" panose="020B0604020202020204" pitchFamily="34" charset="0"/>
              </a:defRPr>
            </a:lvl1pPr>
          </a:lstStyle>
          <a:p>
            <a:pPr lvl="0"/>
            <a:r>
              <a:rPr lang="en-US"/>
              <a:t>Text aligned left</a:t>
            </a:r>
          </a:p>
        </p:txBody>
      </p:sp>
      <p:sp>
        <p:nvSpPr>
          <p:cNvPr id="10" name="Content Placeholder 3">
            <a:extLst>
              <a:ext uri="{FF2B5EF4-FFF2-40B4-BE49-F238E27FC236}">
                <a16:creationId xmlns:a16="http://schemas.microsoft.com/office/drawing/2014/main" id="{52BBFD98-F6E8-31FB-BF14-ABD6DF9302A8}"/>
              </a:ext>
            </a:extLst>
          </p:cNvPr>
          <p:cNvSpPr>
            <a:spLocks noGrp="1"/>
          </p:cNvSpPr>
          <p:nvPr>
            <p:ph sz="half" idx="2" hasCustomPrompt="1"/>
          </p:nvPr>
        </p:nvSpPr>
        <p:spPr>
          <a:xfrm>
            <a:off x="6051610" y="1825625"/>
            <a:ext cx="5181600" cy="3861742"/>
          </a:xfrm>
        </p:spPr>
        <p:txBody>
          <a:bodyPr>
            <a:normAutofit/>
          </a:bodyPr>
          <a:lstStyle>
            <a:lvl1pPr marL="0" indent="0">
              <a:buNone/>
              <a:defRPr sz="2000">
                <a:solidFill>
                  <a:schemeClr val="bg1"/>
                </a:solidFill>
                <a:latin typeface="Arial" panose="020B0604020202020204" pitchFamily="34" charset="0"/>
                <a:cs typeface="Arial" panose="020B0604020202020204" pitchFamily="34" charset="0"/>
              </a:defRPr>
            </a:lvl1pPr>
          </a:lstStyle>
          <a:p>
            <a:pPr lvl="0"/>
            <a:r>
              <a:rPr lang="en-US"/>
              <a:t>Text aligned left</a:t>
            </a:r>
          </a:p>
        </p:txBody>
      </p:sp>
      <p:sp>
        <p:nvSpPr>
          <p:cNvPr id="11" name="Date Placeholder 1">
            <a:extLst>
              <a:ext uri="{FF2B5EF4-FFF2-40B4-BE49-F238E27FC236}">
                <a16:creationId xmlns:a16="http://schemas.microsoft.com/office/drawing/2014/main" id="{13D3ECFC-7875-34E3-BFFB-2F853337F4FD}"/>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3/20/2025</a:t>
            </a:fld>
            <a:endParaRPr lang="en-US" dirty="0"/>
          </a:p>
        </p:txBody>
      </p:sp>
      <p:sp>
        <p:nvSpPr>
          <p:cNvPr id="12" name="Footer Placeholder 2">
            <a:extLst>
              <a:ext uri="{FF2B5EF4-FFF2-40B4-BE49-F238E27FC236}">
                <a16:creationId xmlns:a16="http://schemas.microsoft.com/office/drawing/2014/main" id="{2E81469F-DB04-C8D0-18C1-B9E88FFA2CAF}"/>
              </a:ext>
            </a:extLst>
          </p:cNvPr>
          <p:cNvSpPr>
            <a:spLocks noGrp="1"/>
          </p:cNvSpPr>
          <p:nvPr>
            <p:ph type="ftr" sz="quarter" idx="11"/>
          </p:nvPr>
        </p:nvSpPr>
        <p:spPr>
          <a:xfrm>
            <a:off x="4038600" y="5731317"/>
            <a:ext cx="4114800" cy="365125"/>
          </a:xfrm>
        </p:spPr>
        <p:txBody>
          <a:bodyPr/>
          <a:lstStyle/>
          <a:p>
            <a:endParaRPr lang="en-US" dirty="0"/>
          </a:p>
        </p:txBody>
      </p:sp>
      <p:sp>
        <p:nvSpPr>
          <p:cNvPr id="13" name="Slide Number Placeholder 3">
            <a:extLst>
              <a:ext uri="{FF2B5EF4-FFF2-40B4-BE49-F238E27FC236}">
                <a16:creationId xmlns:a16="http://schemas.microsoft.com/office/drawing/2014/main" id="{FF7C3466-6929-588E-83D1-3589F10F6791}"/>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dirty="0"/>
          </a:p>
        </p:txBody>
      </p:sp>
    </p:spTree>
    <p:extLst>
      <p:ext uri="{BB962C8B-B14F-4D97-AF65-F5344CB8AC3E}">
        <p14:creationId xmlns:p14="http://schemas.microsoft.com/office/powerpoint/2010/main" val="538810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Date Placeholder 1">
            <a:extLst>
              <a:ext uri="{FF2B5EF4-FFF2-40B4-BE49-F238E27FC236}">
                <a16:creationId xmlns:a16="http://schemas.microsoft.com/office/drawing/2014/main" id="{955C3819-4996-0778-2A61-B312CB6A7AF2}"/>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3/20/2025</a:t>
            </a:fld>
            <a:endParaRPr lang="en-US" dirty="0"/>
          </a:p>
        </p:txBody>
      </p:sp>
      <p:sp>
        <p:nvSpPr>
          <p:cNvPr id="7" name="Footer Placeholder 2">
            <a:extLst>
              <a:ext uri="{FF2B5EF4-FFF2-40B4-BE49-F238E27FC236}">
                <a16:creationId xmlns:a16="http://schemas.microsoft.com/office/drawing/2014/main" id="{8C66B28D-14BE-F166-0F37-B5DC6802808B}"/>
              </a:ext>
            </a:extLst>
          </p:cNvPr>
          <p:cNvSpPr>
            <a:spLocks noGrp="1"/>
          </p:cNvSpPr>
          <p:nvPr>
            <p:ph type="ftr" sz="quarter" idx="11"/>
          </p:nvPr>
        </p:nvSpPr>
        <p:spPr>
          <a:xfrm>
            <a:off x="4038600" y="5731317"/>
            <a:ext cx="4114800" cy="365125"/>
          </a:xfrm>
        </p:spPr>
        <p:txBody>
          <a:bodyPr/>
          <a:lstStyle/>
          <a:p>
            <a:endParaRPr lang="en-US" dirty="0"/>
          </a:p>
        </p:txBody>
      </p:sp>
      <p:sp>
        <p:nvSpPr>
          <p:cNvPr id="8" name="Slide Number Placeholder 3">
            <a:extLst>
              <a:ext uri="{FF2B5EF4-FFF2-40B4-BE49-F238E27FC236}">
                <a16:creationId xmlns:a16="http://schemas.microsoft.com/office/drawing/2014/main" id="{BA0968C2-2062-54F3-39F2-C153A2FC5583}"/>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dirty="0"/>
          </a:p>
        </p:txBody>
      </p:sp>
      <p:sp>
        <p:nvSpPr>
          <p:cNvPr id="2" name="Title 1">
            <a:extLst>
              <a:ext uri="{FF2B5EF4-FFF2-40B4-BE49-F238E27FC236}">
                <a16:creationId xmlns:a16="http://schemas.microsoft.com/office/drawing/2014/main" id="{2CEE9F56-C028-AC95-9ED5-5CE4A747E1D6}"/>
              </a:ext>
            </a:extLst>
          </p:cNvPr>
          <p:cNvSpPr>
            <a:spLocks noGrp="1"/>
          </p:cNvSpPr>
          <p:nvPr>
            <p:ph type="ctrTitle" hasCustomPrompt="1"/>
          </p:nvPr>
        </p:nvSpPr>
        <p:spPr>
          <a:xfrm>
            <a:off x="344742" y="2940479"/>
            <a:ext cx="11611906" cy="744585"/>
          </a:xfrm>
        </p:spPr>
        <p:txBody>
          <a:bodyPr anchor="b">
            <a:normAutofit/>
          </a:bodyPr>
          <a:lstStyle>
            <a:lvl1pPr algn="l">
              <a:defRPr sz="4000" b="1">
                <a:solidFill>
                  <a:schemeClr val="bg1"/>
                </a:solidFill>
                <a:latin typeface="Arial" panose="020B0604020202020204" pitchFamily="34" charset="0"/>
                <a:cs typeface="Arial" panose="020B0604020202020204" pitchFamily="34" charset="0"/>
              </a:defRPr>
            </a:lvl1pPr>
          </a:lstStyle>
          <a:p>
            <a:r>
              <a:rPr lang="en-US"/>
              <a:t>Title on cover should be Arial Bold 40pt</a:t>
            </a:r>
            <a:endParaRPr lang="en-US" noProof="0"/>
          </a:p>
        </p:txBody>
      </p:sp>
    </p:spTree>
    <p:extLst>
      <p:ext uri="{BB962C8B-B14F-4D97-AF65-F5344CB8AC3E}">
        <p14:creationId xmlns:p14="http://schemas.microsoft.com/office/powerpoint/2010/main" val="4026919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823531CD-B00B-8CAD-A885-E2A4FDEE6455}"/>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E4000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9" name="Content Placeholder 2">
            <a:extLst>
              <a:ext uri="{FF2B5EF4-FFF2-40B4-BE49-F238E27FC236}">
                <a16:creationId xmlns:a16="http://schemas.microsoft.com/office/drawing/2014/main" id="{0DA9729A-281F-090F-FE8D-0DBB37BD4479}"/>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0" name="Content Placeholder 3">
            <a:extLst>
              <a:ext uri="{FF2B5EF4-FFF2-40B4-BE49-F238E27FC236}">
                <a16:creationId xmlns:a16="http://schemas.microsoft.com/office/drawing/2014/main" id="{7F17FA06-F3B3-0D05-52F2-AAA8B7613530}"/>
              </a:ext>
            </a:extLst>
          </p:cNvPr>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11" name="Date Placeholder 1">
            <a:extLst>
              <a:ext uri="{FF2B5EF4-FFF2-40B4-BE49-F238E27FC236}">
                <a16:creationId xmlns:a16="http://schemas.microsoft.com/office/drawing/2014/main" id="{5BA19EB6-D566-356C-F7BA-9D4E4582FC19}"/>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3/20/2025</a:t>
            </a:fld>
            <a:endParaRPr lang="en-US" dirty="0"/>
          </a:p>
        </p:txBody>
      </p:sp>
      <p:sp>
        <p:nvSpPr>
          <p:cNvPr id="12" name="Footer Placeholder 2">
            <a:extLst>
              <a:ext uri="{FF2B5EF4-FFF2-40B4-BE49-F238E27FC236}">
                <a16:creationId xmlns:a16="http://schemas.microsoft.com/office/drawing/2014/main" id="{2AC7D30C-B1FB-6A9B-6637-C05513895E2E}"/>
              </a:ext>
            </a:extLst>
          </p:cNvPr>
          <p:cNvSpPr>
            <a:spLocks noGrp="1"/>
          </p:cNvSpPr>
          <p:nvPr>
            <p:ph type="ftr" sz="quarter" idx="11"/>
          </p:nvPr>
        </p:nvSpPr>
        <p:spPr>
          <a:xfrm>
            <a:off x="4038600" y="5731317"/>
            <a:ext cx="4114800" cy="365125"/>
          </a:xfrm>
        </p:spPr>
        <p:txBody>
          <a:bodyPr/>
          <a:lstStyle/>
          <a:p>
            <a:endParaRPr lang="en-US" dirty="0"/>
          </a:p>
        </p:txBody>
      </p:sp>
      <p:sp>
        <p:nvSpPr>
          <p:cNvPr id="13" name="Slide Number Placeholder 3">
            <a:extLst>
              <a:ext uri="{FF2B5EF4-FFF2-40B4-BE49-F238E27FC236}">
                <a16:creationId xmlns:a16="http://schemas.microsoft.com/office/drawing/2014/main" id="{3C588803-E177-8083-8713-E9883DF37E3B}"/>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dirty="0"/>
          </a:p>
        </p:txBody>
      </p:sp>
    </p:spTree>
    <p:extLst>
      <p:ext uri="{BB962C8B-B14F-4D97-AF65-F5344CB8AC3E}">
        <p14:creationId xmlns:p14="http://schemas.microsoft.com/office/powerpoint/2010/main" val="3168980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8CC676-1C92-C67B-2DEC-7A445A4F012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3/20/2025</a:t>
            </a:fld>
            <a:endParaRPr lang="en-US" dirty="0"/>
          </a:p>
        </p:txBody>
      </p:sp>
      <p:sp>
        <p:nvSpPr>
          <p:cNvPr id="3" name="Footer Placeholder 2">
            <a:extLst>
              <a:ext uri="{FF2B5EF4-FFF2-40B4-BE49-F238E27FC236}">
                <a16:creationId xmlns:a16="http://schemas.microsoft.com/office/drawing/2014/main" id="{56E9778A-DEB7-6BBD-E0FB-C1422044B364}"/>
              </a:ext>
            </a:extLst>
          </p:cNvPr>
          <p:cNvSpPr>
            <a:spLocks noGrp="1"/>
          </p:cNvSpPr>
          <p:nvPr>
            <p:ph type="ftr" sz="quarter" idx="11"/>
          </p:nvPr>
        </p:nvSpPr>
        <p:spPr>
          <a:xfrm>
            <a:off x="4038600" y="5731317"/>
            <a:ext cx="4114800" cy="365125"/>
          </a:xfrm>
        </p:spPr>
        <p:txBody>
          <a:bodyPr/>
          <a:lstStyle/>
          <a:p>
            <a:endParaRPr lang="en-US" dirty="0"/>
          </a:p>
        </p:txBody>
      </p:sp>
      <p:sp>
        <p:nvSpPr>
          <p:cNvPr id="4" name="Slide Number Placeholder 3">
            <a:extLst>
              <a:ext uri="{FF2B5EF4-FFF2-40B4-BE49-F238E27FC236}">
                <a16:creationId xmlns:a16="http://schemas.microsoft.com/office/drawing/2014/main" id="{3CE98650-474C-903E-B689-10DA46D2CE46}"/>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dirty="0"/>
          </a:p>
        </p:txBody>
      </p:sp>
      <p:sp>
        <p:nvSpPr>
          <p:cNvPr id="5" name="Title 1">
            <a:extLst>
              <a:ext uri="{FF2B5EF4-FFF2-40B4-BE49-F238E27FC236}">
                <a16:creationId xmlns:a16="http://schemas.microsoft.com/office/drawing/2014/main" id="{EEA5E68F-8AC3-0258-E598-E3440882E931}"/>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E40000"/>
                </a:solidFill>
                <a:latin typeface="Arial" panose="020B0604020202020204" pitchFamily="34" charset="0"/>
                <a:cs typeface="Arial" panose="020B0604020202020204" pitchFamily="34" charset="0"/>
              </a:defRPr>
            </a:lvl1pPr>
          </a:lstStyle>
          <a:p>
            <a:r>
              <a:rPr lang="en-US"/>
              <a:t>Title should be Arial Bold 40pt</a:t>
            </a:r>
            <a:endParaRPr lang="en-GB"/>
          </a:p>
        </p:txBody>
      </p:sp>
    </p:spTree>
    <p:extLst>
      <p:ext uri="{BB962C8B-B14F-4D97-AF65-F5344CB8AC3E}">
        <p14:creationId xmlns:p14="http://schemas.microsoft.com/office/powerpoint/2010/main" val="1494826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5C7EF8D6-44EC-D869-BEC0-3460C1F55ED6}"/>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00206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11" name="Content Placeholder 2">
            <a:extLst>
              <a:ext uri="{FF2B5EF4-FFF2-40B4-BE49-F238E27FC236}">
                <a16:creationId xmlns:a16="http://schemas.microsoft.com/office/drawing/2014/main" id="{729BBBE0-C1DB-02AA-7EBF-47163FB45A05}"/>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a:extLst>
              <a:ext uri="{FF2B5EF4-FFF2-40B4-BE49-F238E27FC236}">
                <a16:creationId xmlns:a16="http://schemas.microsoft.com/office/drawing/2014/main" id="{C871CBDC-091F-5391-D66C-F7438E8CF429}"/>
              </a:ext>
            </a:extLst>
          </p:cNvPr>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13" name="Date Placeholder 1">
            <a:extLst>
              <a:ext uri="{FF2B5EF4-FFF2-40B4-BE49-F238E27FC236}">
                <a16:creationId xmlns:a16="http://schemas.microsoft.com/office/drawing/2014/main" id="{BAC6AE9B-2D05-C9AD-E913-F333D5760EC7}"/>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3/20/2025</a:t>
            </a:fld>
            <a:endParaRPr lang="en-US" dirty="0"/>
          </a:p>
        </p:txBody>
      </p:sp>
      <p:sp>
        <p:nvSpPr>
          <p:cNvPr id="14" name="Footer Placeholder 2">
            <a:extLst>
              <a:ext uri="{FF2B5EF4-FFF2-40B4-BE49-F238E27FC236}">
                <a16:creationId xmlns:a16="http://schemas.microsoft.com/office/drawing/2014/main" id="{D2EF3E08-6E58-8F5C-476C-055A8FA26C50}"/>
              </a:ext>
            </a:extLst>
          </p:cNvPr>
          <p:cNvSpPr>
            <a:spLocks noGrp="1"/>
          </p:cNvSpPr>
          <p:nvPr>
            <p:ph type="ftr" sz="quarter" idx="11"/>
          </p:nvPr>
        </p:nvSpPr>
        <p:spPr>
          <a:xfrm>
            <a:off x="4038600" y="5731317"/>
            <a:ext cx="4114800" cy="365125"/>
          </a:xfrm>
        </p:spPr>
        <p:txBody>
          <a:bodyPr/>
          <a:lstStyle/>
          <a:p>
            <a:endParaRPr lang="en-US" dirty="0"/>
          </a:p>
        </p:txBody>
      </p:sp>
      <p:sp>
        <p:nvSpPr>
          <p:cNvPr id="15" name="Slide Number Placeholder 3">
            <a:extLst>
              <a:ext uri="{FF2B5EF4-FFF2-40B4-BE49-F238E27FC236}">
                <a16:creationId xmlns:a16="http://schemas.microsoft.com/office/drawing/2014/main" id="{ACFEE898-BFE2-BE2D-2B6C-1B2FC8DE4A30}"/>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dirty="0"/>
          </a:p>
        </p:txBody>
      </p:sp>
    </p:spTree>
    <p:extLst>
      <p:ext uri="{BB962C8B-B14F-4D97-AF65-F5344CB8AC3E}">
        <p14:creationId xmlns:p14="http://schemas.microsoft.com/office/powerpoint/2010/main" val="2355989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F1EA330-F833-377E-4AB0-3165C864F911}"/>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00206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7" name="Date Placeholder 1">
            <a:extLst>
              <a:ext uri="{FF2B5EF4-FFF2-40B4-BE49-F238E27FC236}">
                <a16:creationId xmlns:a16="http://schemas.microsoft.com/office/drawing/2014/main" id="{0E8D7B34-53CD-97CF-BB84-9A1BB83D2DD9}"/>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3/20/2025</a:t>
            </a:fld>
            <a:endParaRPr lang="en-US" dirty="0"/>
          </a:p>
        </p:txBody>
      </p:sp>
      <p:sp>
        <p:nvSpPr>
          <p:cNvPr id="8" name="Footer Placeholder 2">
            <a:extLst>
              <a:ext uri="{FF2B5EF4-FFF2-40B4-BE49-F238E27FC236}">
                <a16:creationId xmlns:a16="http://schemas.microsoft.com/office/drawing/2014/main" id="{8493B4CB-FD3A-6A54-41B6-34172B1E28DF}"/>
              </a:ext>
            </a:extLst>
          </p:cNvPr>
          <p:cNvSpPr>
            <a:spLocks noGrp="1"/>
          </p:cNvSpPr>
          <p:nvPr>
            <p:ph type="ftr" sz="quarter" idx="11"/>
          </p:nvPr>
        </p:nvSpPr>
        <p:spPr>
          <a:xfrm>
            <a:off x="4038600" y="5731317"/>
            <a:ext cx="4114800" cy="365125"/>
          </a:xfrm>
        </p:spPr>
        <p:txBody>
          <a:bodyPr/>
          <a:lstStyle/>
          <a:p>
            <a:endParaRPr lang="en-US" dirty="0"/>
          </a:p>
        </p:txBody>
      </p:sp>
      <p:sp>
        <p:nvSpPr>
          <p:cNvPr id="9" name="Slide Number Placeholder 3">
            <a:extLst>
              <a:ext uri="{FF2B5EF4-FFF2-40B4-BE49-F238E27FC236}">
                <a16:creationId xmlns:a16="http://schemas.microsoft.com/office/drawing/2014/main" id="{9B5B2E47-BD3E-5669-88C4-1B043D23E692}"/>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dirty="0"/>
          </a:p>
        </p:txBody>
      </p:sp>
    </p:spTree>
    <p:extLst>
      <p:ext uri="{BB962C8B-B14F-4D97-AF65-F5344CB8AC3E}">
        <p14:creationId xmlns:p14="http://schemas.microsoft.com/office/powerpoint/2010/main" val="1898747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Content Placeholder 2"/>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3" name="Title 1">
            <a:extLst>
              <a:ext uri="{FF2B5EF4-FFF2-40B4-BE49-F238E27FC236}">
                <a16:creationId xmlns:a16="http://schemas.microsoft.com/office/drawing/2014/main" id="{D6043AAD-85AA-6A30-4BAF-1827F2B6BF26}"/>
              </a:ext>
            </a:extLst>
          </p:cNvPr>
          <p:cNvSpPr>
            <a:spLocks noGrp="1"/>
          </p:cNvSpPr>
          <p:nvPr>
            <p:ph type="ctrTitle" hasCustomPrompt="1"/>
          </p:nvPr>
        </p:nvSpPr>
        <p:spPr>
          <a:xfrm>
            <a:off x="396072" y="278303"/>
            <a:ext cx="9144000" cy="744585"/>
          </a:xfrm>
        </p:spPr>
        <p:txBody>
          <a:bodyPr anchor="b">
            <a:normAutofit/>
          </a:bodyPr>
          <a:lstStyle>
            <a:lvl1pPr algn="l">
              <a:defRPr sz="4000" b="1">
                <a:solidFill>
                  <a:srgbClr val="00A09D"/>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19E521F8-F1C4-719E-9416-2F83B91CE031}"/>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3/20/2025</a:t>
            </a:fld>
            <a:endParaRPr lang="en-US" dirty="0"/>
          </a:p>
        </p:txBody>
      </p:sp>
      <p:sp>
        <p:nvSpPr>
          <p:cNvPr id="4" name="Footer Placeholder 2">
            <a:extLst>
              <a:ext uri="{FF2B5EF4-FFF2-40B4-BE49-F238E27FC236}">
                <a16:creationId xmlns:a16="http://schemas.microsoft.com/office/drawing/2014/main" id="{5FE3CB80-FEBA-0E06-B748-F57F247952B0}"/>
              </a:ext>
            </a:extLst>
          </p:cNvPr>
          <p:cNvSpPr>
            <a:spLocks noGrp="1"/>
          </p:cNvSpPr>
          <p:nvPr>
            <p:ph type="ftr" sz="quarter" idx="11"/>
          </p:nvPr>
        </p:nvSpPr>
        <p:spPr>
          <a:xfrm>
            <a:off x="4038600" y="5731317"/>
            <a:ext cx="4114800" cy="365125"/>
          </a:xfrm>
        </p:spPr>
        <p:txBody>
          <a:bodyPr/>
          <a:lstStyle/>
          <a:p>
            <a:endParaRPr lang="en-US" dirty="0"/>
          </a:p>
        </p:txBody>
      </p:sp>
      <p:sp>
        <p:nvSpPr>
          <p:cNvPr id="8" name="Slide Number Placeholder 3">
            <a:extLst>
              <a:ext uri="{FF2B5EF4-FFF2-40B4-BE49-F238E27FC236}">
                <a16:creationId xmlns:a16="http://schemas.microsoft.com/office/drawing/2014/main" id="{DD8FCDF1-4FA5-F593-6AC2-B95652F68CE7}"/>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dirty="0"/>
          </a:p>
        </p:txBody>
      </p:sp>
    </p:spTree>
    <p:extLst>
      <p:ext uri="{BB962C8B-B14F-4D97-AF65-F5344CB8AC3E}">
        <p14:creationId xmlns:p14="http://schemas.microsoft.com/office/powerpoint/2010/main" val="36311672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image" Target="../media/image3.jpe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8.xml"/><Relationship Id="rId1" Type="http://schemas.openxmlformats.org/officeDocument/2006/relationships/slideLayout" Target="../slideLayouts/slideLayout7.xml"/><Relationship Id="rId4" Type="http://schemas.openxmlformats.org/officeDocument/2006/relationships/image" Target="../media/image4.jpe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FD56F-2B40-4F5B-8593-3FB241C17C9A}" type="datetimeFigureOut">
              <a:rPr lang="en-GB" smtClean="0"/>
              <a:t>20/03/2025</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2AF8C-F308-4D14-92A7-51645CA15610}" type="slidenum">
              <a:rPr lang="en-GB" smtClean="0"/>
              <a:t>‹#›</a:t>
            </a:fld>
            <a:endParaRPr lang="en-GB" dirty="0"/>
          </a:p>
        </p:txBody>
      </p:sp>
      <p:pic>
        <p:nvPicPr>
          <p:cNvPr id="8" name="Picture 7" descr="A white background with blue and green text&#10;&#10;Description automatically generated">
            <a:extLst>
              <a:ext uri="{FF2B5EF4-FFF2-40B4-BE49-F238E27FC236}">
                <a16:creationId xmlns:a16="http://schemas.microsoft.com/office/drawing/2014/main" id="{03DD9209-3638-32F9-6807-B495B49BD02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22308"/>
            <a:ext cx="12204809" cy="6850812"/>
          </a:xfrm>
          <a:prstGeom prst="rect">
            <a:avLst/>
          </a:prstGeom>
        </p:spPr>
      </p:pic>
    </p:spTree>
    <p:extLst>
      <p:ext uri="{BB962C8B-B14F-4D97-AF65-F5344CB8AC3E}">
        <p14:creationId xmlns:p14="http://schemas.microsoft.com/office/powerpoint/2010/main" val="2446877918"/>
      </p:ext>
    </p:extLst>
  </p:cSld>
  <p:clrMap bg1="lt1" tx1="dk1" bg2="lt2" tx2="dk2" accent1="accent1" accent2="accent2" accent3="accent3" accent4="accent4" accent5="accent5" accent6="accent6" hlink="hlink" folHlink="folHlink"/>
  <p:sldLayoutIdLst>
    <p:sldLayoutId id="2147483722" r:id="rId1"/>
    <p:sldLayoutId id="2147483711"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84A07C-DEB0-05BD-9881-42718FBB2A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8B22C4E-C9A1-45E9-0BA1-47E2D1FC0B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5EC26CB-FAC9-15A6-2C78-0D4B999EBD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BDCE8C-2B5A-4A4E-93A0-4C1D53B6AA02}" type="datetimeFigureOut">
              <a:rPr lang="en-US" smtClean="0"/>
              <a:t>3/20/2025</a:t>
            </a:fld>
            <a:endParaRPr lang="en-US" dirty="0"/>
          </a:p>
        </p:txBody>
      </p:sp>
      <p:sp>
        <p:nvSpPr>
          <p:cNvPr id="5" name="Footer Placeholder 4">
            <a:extLst>
              <a:ext uri="{FF2B5EF4-FFF2-40B4-BE49-F238E27FC236}">
                <a16:creationId xmlns:a16="http://schemas.microsoft.com/office/drawing/2014/main" id="{F4C91453-E010-D269-B368-755BBF5D68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0820F4B-F16D-5CC3-BC69-ADFA0DE75C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991021-AC8B-8E46-8879-D3B3634E6781}" type="slidenum">
              <a:rPr lang="en-US" smtClean="0"/>
              <a:t>‹#›</a:t>
            </a:fld>
            <a:endParaRPr lang="en-US" dirty="0"/>
          </a:p>
        </p:txBody>
      </p:sp>
      <p:pic>
        <p:nvPicPr>
          <p:cNvPr id="8" name="Picture 7" descr="A red square with white text&#10;&#10;Description automatically generated">
            <a:extLst>
              <a:ext uri="{FF2B5EF4-FFF2-40B4-BE49-F238E27FC236}">
                <a16:creationId xmlns:a16="http://schemas.microsoft.com/office/drawing/2014/main" id="{FB8D840F-D7A8-E771-B564-FEEA5E79101E}"/>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3594490294"/>
      </p:ext>
    </p:extLst>
  </p:cSld>
  <p:clrMap bg1="lt1" tx1="dk1" bg2="lt2" tx2="dk2" accent1="accent1" accent2="accent2" accent3="accent3" accent4="accent4" accent5="accent5" accent6="accent6" hlink="hlink" folHlink="folHlink"/>
  <p:sldLayoutIdLst>
    <p:sldLayoutId id="2147483727" r:id="rId1"/>
    <p:sldLayoutId id="214748373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AB5D1A-2398-CDFD-1626-B885FC3EB7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2D47EE4-6AF5-7440-3900-17C93AFD67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958517C-AFDB-D10F-95B8-EE0E79BF4E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D58AFF-2910-6A40-8E89-C10FF5408B01}" type="datetimeFigureOut">
              <a:rPr lang="en-US" smtClean="0"/>
              <a:t>3/20/2025</a:t>
            </a:fld>
            <a:endParaRPr lang="en-US" dirty="0"/>
          </a:p>
        </p:txBody>
      </p:sp>
      <p:sp>
        <p:nvSpPr>
          <p:cNvPr id="5" name="Footer Placeholder 4">
            <a:extLst>
              <a:ext uri="{FF2B5EF4-FFF2-40B4-BE49-F238E27FC236}">
                <a16:creationId xmlns:a16="http://schemas.microsoft.com/office/drawing/2014/main" id="{E237402B-9B90-EF0E-CB88-17C17CB9CB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BFDC295-E9C4-FB4E-BEEE-18E4674BAE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45D13D-8406-BD4B-8A9C-ECEBB7E62332}" type="slidenum">
              <a:rPr lang="en-US" smtClean="0"/>
              <a:t>‹#›</a:t>
            </a:fld>
            <a:endParaRPr lang="en-US" dirty="0"/>
          </a:p>
        </p:txBody>
      </p:sp>
      <p:pic>
        <p:nvPicPr>
          <p:cNvPr id="8" name="Picture 7" descr="A white background with red text&#10;&#10;Description automatically generated">
            <a:extLst>
              <a:ext uri="{FF2B5EF4-FFF2-40B4-BE49-F238E27FC236}">
                <a16:creationId xmlns:a16="http://schemas.microsoft.com/office/drawing/2014/main" id="{5A65D6DA-076B-F73C-8E06-A4C11C60E25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2556939790"/>
      </p:ext>
    </p:extLst>
  </p:cSld>
  <p:clrMap bg1="lt1" tx1="dk1" bg2="lt2" tx2="dk2" accent1="accent1" accent2="accent2" accent3="accent3" accent4="accent4" accent5="accent5" accent6="accent6" hlink="hlink" folHlink="folHlink"/>
  <p:sldLayoutIdLst>
    <p:sldLayoutId id="2147483739" r:id="rId1"/>
    <p:sldLayoutId id="214748374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458B53-3CF2-1259-3356-1C0966BAA0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230033F-7506-3EED-B426-146A9635F2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4886044-4B52-CE3D-3716-389C73A102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D4812D-5D9E-D34F-BEE5-4C0D77F448AB}" type="datetimeFigureOut">
              <a:rPr lang="en-US" smtClean="0"/>
              <a:t>3/20/2025</a:t>
            </a:fld>
            <a:endParaRPr lang="en-US" dirty="0"/>
          </a:p>
        </p:txBody>
      </p:sp>
      <p:sp>
        <p:nvSpPr>
          <p:cNvPr id="5" name="Footer Placeholder 4">
            <a:extLst>
              <a:ext uri="{FF2B5EF4-FFF2-40B4-BE49-F238E27FC236}">
                <a16:creationId xmlns:a16="http://schemas.microsoft.com/office/drawing/2014/main" id="{6916E244-86F1-627E-5B1D-7DC09BFEED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5DFA15CF-D6A8-7947-9324-F99CB212D7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B49605-38C8-4747-BCA7-9DB64EFB0332}" type="slidenum">
              <a:rPr lang="en-US" smtClean="0"/>
              <a:t>‹#›</a:t>
            </a:fld>
            <a:endParaRPr lang="en-US" dirty="0"/>
          </a:p>
        </p:txBody>
      </p:sp>
      <p:pic>
        <p:nvPicPr>
          <p:cNvPr id="8" name="Picture 7" descr="A white background with blue text&#10;&#10;Description automatically generated">
            <a:extLst>
              <a:ext uri="{FF2B5EF4-FFF2-40B4-BE49-F238E27FC236}">
                <a16:creationId xmlns:a16="http://schemas.microsoft.com/office/drawing/2014/main" id="{E47CAE45-2CF7-7AE3-9183-2F7E10382080}"/>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3568479303"/>
      </p:ext>
    </p:extLst>
  </p:cSld>
  <p:clrMap bg1="lt1" tx1="dk1" bg2="lt2" tx2="dk2" accent1="accent1" accent2="accent2" accent3="accent3" accent4="accent4" accent5="accent5" accent6="accent6" hlink="hlink" folHlink="folHlink"/>
  <p:sldLayoutIdLst>
    <p:sldLayoutId id="2147483782" r:id="rId1"/>
    <p:sldLayoutId id="2147483783"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FD56F-2B40-4F5B-8593-3FB241C17C9A}" type="datetimeFigureOut">
              <a:rPr lang="en-GB" smtClean="0"/>
              <a:t>20/03/2025</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2AF8C-F308-4D14-92A7-51645CA15610}" type="slidenum">
              <a:rPr lang="en-GB" smtClean="0"/>
              <a:t>‹#›</a:t>
            </a:fld>
            <a:endParaRPr lang="en-GB" dirty="0"/>
          </a:p>
        </p:txBody>
      </p:sp>
      <p:pic>
        <p:nvPicPr>
          <p:cNvPr id="8" name="Picture 7" descr="A white background with blue and green text&#10;&#10;Description automatically generated">
            <a:extLst>
              <a:ext uri="{FF2B5EF4-FFF2-40B4-BE49-F238E27FC236}">
                <a16:creationId xmlns:a16="http://schemas.microsoft.com/office/drawing/2014/main" id="{03DD9209-3638-32F9-6807-B495B49BD02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22308"/>
            <a:ext cx="12204809" cy="6850812"/>
          </a:xfrm>
          <a:prstGeom prst="rect">
            <a:avLst/>
          </a:prstGeom>
        </p:spPr>
      </p:pic>
    </p:spTree>
    <p:extLst>
      <p:ext uri="{BB962C8B-B14F-4D97-AF65-F5344CB8AC3E}">
        <p14:creationId xmlns:p14="http://schemas.microsoft.com/office/powerpoint/2010/main" val="2967198081"/>
      </p:ext>
    </p:extLst>
  </p:cSld>
  <p:clrMap bg1="lt1" tx1="dk1" bg2="lt2" tx2="dk2" accent1="accent1" accent2="accent2" accent3="accent3" accent4="accent4" accent5="accent5" accent6="accent6" hlink="hlink" folHlink="folHlink"/>
  <p:sldLayoutIdLst>
    <p:sldLayoutId id="2147483788" r:id="rId1"/>
    <p:sldLayoutId id="2147483789"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AC37AD1F-8CA9-F932-4F2C-7CB2A26A9D56}"/>
              </a:ext>
            </a:extLst>
          </p:cNvPr>
          <p:cNvSpPr>
            <a:spLocks noGrp="1"/>
          </p:cNvSpPr>
          <p:nvPr/>
        </p:nvSpPr>
        <p:spPr>
          <a:xfrm>
            <a:off x="1218510" y="1403926"/>
            <a:ext cx="9925594" cy="533861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GB" b="1" dirty="0">
              <a:solidFill>
                <a:schemeClr val="bg1"/>
              </a:solidFill>
              <a:latin typeface="Arial"/>
              <a:cs typeface="Arial"/>
            </a:endParaRPr>
          </a:p>
          <a:p>
            <a:endParaRPr lang="en-GB" b="1" dirty="0">
              <a:solidFill>
                <a:schemeClr val="bg1"/>
              </a:solidFill>
              <a:latin typeface="Arial"/>
              <a:cs typeface="Arial"/>
            </a:endParaRPr>
          </a:p>
          <a:p>
            <a:r>
              <a:rPr lang="en-GB" b="1" dirty="0">
                <a:solidFill>
                  <a:schemeClr val="bg1"/>
                </a:solidFill>
                <a:latin typeface="Arial"/>
                <a:cs typeface="Arial"/>
              </a:rPr>
              <a:t>CASE </a:t>
            </a:r>
            <a:r>
              <a:rPr lang="en-GB" b="1" dirty="0" smtClean="0">
                <a:solidFill>
                  <a:schemeClr val="bg1"/>
                </a:solidFill>
                <a:latin typeface="Arial"/>
                <a:cs typeface="Arial"/>
              </a:rPr>
              <a:t>STUDY</a:t>
            </a:r>
            <a:endParaRPr lang="en-GB" b="1" dirty="0">
              <a:solidFill>
                <a:schemeClr val="bg1"/>
              </a:solidFill>
              <a:latin typeface="Arial"/>
              <a:cs typeface="Arial"/>
            </a:endParaRPr>
          </a:p>
          <a:p>
            <a:endParaRPr lang="en-GB" b="1" dirty="0">
              <a:solidFill>
                <a:schemeClr val="bg1"/>
              </a:solidFill>
              <a:latin typeface="Arial"/>
              <a:cs typeface="Arial"/>
            </a:endParaRPr>
          </a:p>
          <a:p>
            <a:r>
              <a:rPr lang="en-GB" b="1" dirty="0" smtClean="0">
                <a:solidFill>
                  <a:schemeClr val="bg1"/>
                </a:solidFill>
                <a:latin typeface="Arial"/>
                <a:cs typeface="Arial"/>
              </a:rPr>
              <a:t>CO-PRODUCTION</a:t>
            </a:r>
            <a:r>
              <a:rPr lang="en-GB" b="1" dirty="0">
                <a:latin typeface="Arial" panose="020B0604020202020204" pitchFamily="34" charset="0"/>
                <a:cs typeface="Arial" panose="020B0604020202020204" pitchFamily="34" charset="0"/>
              </a:rPr>
              <a:t/>
            </a:r>
            <a:br>
              <a:rPr lang="en-GB" b="1" dirty="0">
                <a:latin typeface="Arial" panose="020B0604020202020204" pitchFamily="34" charset="0"/>
                <a:cs typeface="Arial" panose="020B0604020202020204" pitchFamily="34" charset="0"/>
              </a:rPr>
            </a:br>
            <a:endParaRPr lang="en-US" dirty="0">
              <a:solidFill>
                <a:schemeClr val="bg1"/>
              </a:solidFill>
              <a:ea typeface="Calibri Light"/>
              <a:cs typeface="Calibri Light"/>
            </a:endParaRPr>
          </a:p>
        </p:txBody>
      </p:sp>
    </p:spTree>
    <p:extLst>
      <p:ext uri="{BB962C8B-B14F-4D97-AF65-F5344CB8AC3E}">
        <p14:creationId xmlns:p14="http://schemas.microsoft.com/office/powerpoint/2010/main" val="255836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smtClean="0"/>
              <a:t>CONTEXT</a:t>
            </a:r>
            <a:endParaRPr lang="en-GB" dirty="0"/>
          </a:p>
        </p:txBody>
      </p:sp>
      <p:sp>
        <p:nvSpPr>
          <p:cNvPr id="9" name="TextBox 8"/>
          <p:cNvSpPr txBox="1"/>
          <p:nvPr/>
        </p:nvSpPr>
        <p:spPr>
          <a:xfrm>
            <a:off x="386133" y="1041023"/>
            <a:ext cx="11181145" cy="5078313"/>
          </a:xfrm>
          <a:prstGeom prst="rect">
            <a:avLst/>
          </a:prstGeom>
          <a:noFill/>
        </p:spPr>
        <p:txBody>
          <a:bodyPr wrap="square" lIns="91440" tIns="45720" rIns="91440" bIns="45720" rtlCol="0" anchor="t">
            <a:spAutoFit/>
          </a:bodyPr>
          <a:lstStyle/>
          <a:p>
            <a:endParaRPr lang="en-GB" dirty="0" smtClean="0">
              <a:cs typeface="Arial" panose="020B0604020202020204" pitchFamily="34" charset="0"/>
            </a:endParaRPr>
          </a:p>
          <a:p>
            <a:r>
              <a:rPr lang="en-GB" dirty="0" smtClean="0">
                <a:cs typeface="Arial" panose="020B0604020202020204" pitchFamily="34" charset="0"/>
              </a:rPr>
              <a:t>The Council has been running an annual Ageing Well Festival since 2022, as part of the Ageing Well Strategy and to observe International Day of Older People. </a:t>
            </a:r>
          </a:p>
          <a:p>
            <a:endParaRPr lang="en-GB" dirty="0">
              <a:cs typeface="Arial" panose="020B0604020202020204" pitchFamily="34" charset="0"/>
            </a:endParaRPr>
          </a:p>
          <a:p>
            <a:r>
              <a:rPr lang="en-GB" dirty="0" smtClean="0">
                <a:cs typeface="Arial" panose="020B0604020202020204" pitchFamily="34" charset="0"/>
              </a:rPr>
              <a:t>The Festival </a:t>
            </a:r>
            <a:r>
              <a:rPr lang="en-GB" dirty="0">
                <a:cs typeface="Arial" panose="020B0604020202020204" pitchFamily="34" charset="0"/>
              </a:rPr>
              <a:t>is a free event for Newham residents </a:t>
            </a:r>
            <a:r>
              <a:rPr lang="en-GB" dirty="0" smtClean="0">
                <a:cs typeface="Arial" panose="020B0604020202020204" pitchFamily="34" charset="0"/>
              </a:rPr>
              <a:t>aged 50+ to:</a:t>
            </a:r>
          </a:p>
          <a:p>
            <a:endParaRPr lang="en-GB" dirty="0">
              <a:cs typeface="Arial" panose="020B0604020202020204" pitchFamily="34" charset="0"/>
            </a:endParaRPr>
          </a:p>
          <a:p>
            <a:pPr marL="285750" indent="-285750">
              <a:buFont typeface="Arial" panose="020B0604020202020204" pitchFamily="34" charset="0"/>
              <a:buChar char="•"/>
            </a:pPr>
            <a:r>
              <a:rPr lang="en-GB" dirty="0">
                <a:cs typeface="Arial" panose="020B0604020202020204" pitchFamily="34" charset="0"/>
              </a:rPr>
              <a:t>c</a:t>
            </a:r>
            <a:r>
              <a:rPr lang="en-GB" dirty="0" smtClean="0">
                <a:cs typeface="Arial" panose="020B0604020202020204" pitchFamily="34" charset="0"/>
              </a:rPr>
              <a:t>elebrate residents aged 50+;</a:t>
            </a:r>
          </a:p>
          <a:p>
            <a:pPr marL="285750" indent="-285750">
              <a:buFont typeface="Arial" panose="020B0604020202020204" pitchFamily="34" charset="0"/>
              <a:buChar char="•"/>
            </a:pPr>
            <a:endParaRPr lang="en-GB" dirty="0">
              <a:cs typeface="Arial" panose="020B0604020202020204" pitchFamily="34" charset="0"/>
            </a:endParaRPr>
          </a:p>
          <a:p>
            <a:pPr marL="285750" indent="-285750">
              <a:buFont typeface="Arial" panose="020B0604020202020204" pitchFamily="34" charset="0"/>
              <a:buChar char="•"/>
            </a:pPr>
            <a:r>
              <a:rPr lang="en-GB" dirty="0" smtClean="0">
                <a:cs typeface="Arial" panose="020B0604020202020204" pitchFamily="34" charset="0"/>
              </a:rPr>
              <a:t>provide information about activities and services available in the borough;</a:t>
            </a:r>
          </a:p>
          <a:p>
            <a:pPr marL="285750" indent="-285750">
              <a:buFont typeface="Arial" panose="020B0604020202020204" pitchFamily="34" charset="0"/>
              <a:buChar char="•"/>
            </a:pPr>
            <a:endParaRPr lang="en-GB" dirty="0">
              <a:cs typeface="Arial" panose="020B0604020202020204" pitchFamily="34" charset="0"/>
            </a:endParaRPr>
          </a:p>
          <a:p>
            <a:pPr marL="285750" indent="-285750">
              <a:buFont typeface="Arial" panose="020B0604020202020204" pitchFamily="34" charset="0"/>
              <a:buChar char="•"/>
            </a:pPr>
            <a:r>
              <a:rPr lang="en-GB" dirty="0">
                <a:cs typeface="Arial" panose="020B0604020202020204" pitchFamily="34" charset="0"/>
              </a:rPr>
              <a:t>c</a:t>
            </a:r>
            <a:r>
              <a:rPr lang="en-GB" dirty="0" smtClean="0">
                <a:cs typeface="Arial" panose="020B0604020202020204" pitchFamily="34" charset="0"/>
              </a:rPr>
              <a:t>onnect residents;</a:t>
            </a:r>
          </a:p>
          <a:p>
            <a:pPr marL="285750" indent="-285750">
              <a:buFont typeface="Arial" panose="020B0604020202020204" pitchFamily="34" charset="0"/>
              <a:buChar char="•"/>
            </a:pPr>
            <a:endParaRPr lang="en-GB" dirty="0">
              <a:cs typeface="Arial" panose="020B0604020202020204" pitchFamily="34" charset="0"/>
            </a:endParaRPr>
          </a:p>
          <a:p>
            <a:pPr marL="285750" indent="-285750">
              <a:buFont typeface="Arial" panose="020B0604020202020204" pitchFamily="34" charset="0"/>
              <a:buChar char="•"/>
            </a:pPr>
            <a:r>
              <a:rPr lang="en-GB" dirty="0">
                <a:cs typeface="Arial" panose="020B0604020202020204" pitchFamily="34" charset="0"/>
              </a:rPr>
              <a:t>e</a:t>
            </a:r>
            <a:r>
              <a:rPr lang="en-GB" dirty="0" smtClean="0">
                <a:cs typeface="Arial" panose="020B0604020202020204" pitchFamily="34" charset="0"/>
              </a:rPr>
              <a:t>nable residents to shape the annual Strategy actions.  </a:t>
            </a:r>
            <a:endParaRPr lang="en-GB" dirty="0">
              <a:cs typeface="Arial" panose="020B0604020202020204" pitchFamily="34" charset="0"/>
            </a:endParaRPr>
          </a:p>
          <a:p>
            <a:r>
              <a:rPr lang="en-GB" dirty="0">
                <a:cs typeface="Arial" panose="020B0604020202020204" pitchFamily="34" charset="0"/>
              </a:rPr>
              <a:t> </a:t>
            </a:r>
          </a:p>
          <a:p>
            <a:endParaRPr lang="en-GB" dirty="0" smtClean="0">
              <a:cs typeface="Arial" panose="020B0604020202020204" pitchFamily="34" charset="0"/>
            </a:endParaRPr>
          </a:p>
          <a:p>
            <a:r>
              <a:rPr lang="en-GB" dirty="0" smtClean="0">
                <a:cs typeface="Arial" panose="020B0604020202020204" pitchFamily="34" charset="0"/>
              </a:rPr>
              <a:t>In 2022 the Festival was attended by around 140 residents, in 2023, by around 450. The intention was to double this for 2024. Feedback </a:t>
            </a:r>
            <a:r>
              <a:rPr lang="en-GB" dirty="0">
                <a:cs typeface="Arial" panose="020B0604020202020204" pitchFamily="34" charset="0"/>
              </a:rPr>
              <a:t>from the </a:t>
            </a:r>
            <a:r>
              <a:rPr lang="en-GB" dirty="0" smtClean="0">
                <a:cs typeface="Arial" panose="020B0604020202020204" pitchFamily="34" charset="0"/>
              </a:rPr>
              <a:t>Ageing Well Resident Advisory Group was they wanted to be more involved in the </a:t>
            </a:r>
            <a:r>
              <a:rPr lang="en-GB" dirty="0">
                <a:cs typeface="Arial" panose="020B0604020202020204" pitchFamily="34" charset="0"/>
              </a:rPr>
              <a:t>planning of the </a:t>
            </a:r>
            <a:r>
              <a:rPr lang="en-GB" dirty="0" smtClean="0">
                <a:cs typeface="Arial" panose="020B0604020202020204" pitchFamily="34" charset="0"/>
              </a:rPr>
              <a:t>Festival.</a:t>
            </a:r>
            <a:endParaRPr lang="en-GB" dirty="0"/>
          </a:p>
        </p:txBody>
      </p:sp>
    </p:spTree>
    <p:extLst>
      <p:ext uri="{BB962C8B-B14F-4D97-AF65-F5344CB8AC3E}">
        <p14:creationId xmlns:p14="http://schemas.microsoft.com/office/powerpoint/2010/main" val="2135230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smtClean="0"/>
              <a:t>STRENGTHS-BASED APPROACH</a:t>
            </a:r>
            <a:endParaRPr lang="en-GB" dirty="0"/>
          </a:p>
        </p:txBody>
      </p:sp>
      <p:sp>
        <p:nvSpPr>
          <p:cNvPr id="9" name="TextBox 8"/>
          <p:cNvSpPr txBox="1"/>
          <p:nvPr/>
        </p:nvSpPr>
        <p:spPr>
          <a:xfrm>
            <a:off x="503869" y="1027921"/>
            <a:ext cx="11181145" cy="7017306"/>
          </a:xfrm>
          <a:prstGeom prst="rect">
            <a:avLst/>
          </a:prstGeom>
          <a:noFill/>
        </p:spPr>
        <p:txBody>
          <a:bodyPr wrap="square" lIns="91440" tIns="45720" rIns="91440" bIns="45720" rtlCol="0" anchor="t">
            <a:spAutoFit/>
          </a:bodyPr>
          <a:lstStyle/>
          <a:p>
            <a:endParaRPr lang="en-GB" dirty="0" smtClean="0">
              <a:cs typeface="Arial" panose="020B0604020202020204" pitchFamily="34" charset="0"/>
            </a:endParaRPr>
          </a:p>
          <a:p>
            <a:r>
              <a:rPr lang="en-GB" dirty="0" smtClean="0">
                <a:cs typeface="Arial" panose="020B0604020202020204" pitchFamily="34" charset="0"/>
              </a:rPr>
              <a:t>A Task and finish Group was established with 12 residents from the Ageing Well Resident Advisory Group, six representatives from the Community, Voluntary and Faith Sector, and colleagues from various Council Teams and NHS. </a:t>
            </a:r>
          </a:p>
          <a:p>
            <a:endParaRPr lang="en-GB" dirty="0">
              <a:cs typeface="Arial" panose="020B0604020202020204" pitchFamily="34" charset="0"/>
            </a:endParaRPr>
          </a:p>
          <a:p>
            <a:r>
              <a:rPr lang="en-GB" dirty="0" smtClean="0">
                <a:cs typeface="Arial" panose="020B0604020202020204" pitchFamily="34" charset="0"/>
              </a:rPr>
              <a:t>We had a budget of £1,500!</a:t>
            </a:r>
          </a:p>
          <a:p>
            <a:endParaRPr lang="en-GB" dirty="0">
              <a:cs typeface="Arial" panose="020B0604020202020204" pitchFamily="34" charset="0"/>
            </a:endParaRPr>
          </a:p>
          <a:p>
            <a:r>
              <a:rPr lang="en-GB" dirty="0" smtClean="0">
                <a:cs typeface="Arial" panose="020B0604020202020204" pitchFamily="34" charset="0"/>
              </a:rPr>
              <a:t>The Group were very proactive and came up with a number of ideas regarding possible venues, information stalls. </a:t>
            </a:r>
            <a:r>
              <a:rPr lang="en-GB" dirty="0">
                <a:cs typeface="Arial" panose="020B0604020202020204" pitchFamily="34" charset="0"/>
              </a:rPr>
              <a:t>a</a:t>
            </a:r>
            <a:r>
              <a:rPr lang="en-GB" dirty="0" smtClean="0">
                <a:cs typeface="Arial" panose="020B0604020202020204" pitchFamily="34" charset="0"/>
              </a:rPr>
              <a:t>ctivities, entertainment and food. </a:t>
            </a:r>
          </a:p>
          <a:p>
            <a:endParaRPr lang="en-GB" dirty="0">
              <a:cs typeface="Arial" panose="020B0604020202020204" pitchFamily="34" charset="0"/>
            </a:endParaRPr>
          </a:p>
          <a:p>
            <a:r>
              <a:rPr lang="en-GB" dirty="0" smtClean="0">
                <a:cs typeface="Arial" panose="020B0604020202020204" pitchFamily="34" charset="0"/>
              </a:rPr>
              <a:t>Together we: </a:t>
            </a:r>
          </a:p>
          <a:p>
            <a:pPr marL="285750" indent="-285750">
              <a:buFont typeface="Arial" panose="020B0604020202020204" pitchFamily="34" charset="0"/>
              <a:buChar char="•"/>
            </a:pPr>
            <a:r>
              <a:rPr lang="en-GB" dirty="0" smtClean="0">
                <a:cs typeface="Arial" panose="020B0604020202020204" pitchFamily="34" charset="0"/>
              </a:rPr>
              <a:t>increased the budget to £9,660 by applying for external funding and Social Value donations;</a:t>
            </a:r>
          </a:p>
          <a:p>
            <a:pPr marL="285750" indent="-285750">
              <a:buFont typeface="Arial" panose="020B0604020202020204" pitchFamily="34" charset="0"/>
              <a:buChar char="•"/>
            </a:pPr>
            <a:r>
              <a:rPr lang="en-GB" dirty="0" smtClean="0">
                <a:cs typeface="Arial" panose="020B0604020202020204" pitchFamily="34" charset="0"/>
              </a:rPr>
              <a:t>were offered Forest Gate Community School for free, as the venue;</a:t>
            </a:r>
          </a:p>
          <a:p>
            <a:pPr marL="285750" indent="-285750">
              <a:buFont typeface="Arial" panose="020B0604020202020204" pitchFamily="34" charset="0"/>
              <a:buChar char="•"/>
            </a:pPr>
            <a:r>
              <a:rPr lang="en-GB" dirty="0">
                <a:cs typeface="Arial" panose="020B0604020202020204" pitchFamily="34" charset="0"/>
              </a:rPr>
              <a:t>agreed an effective communication / promotion programme;  </a:t>
            </a:r>
          </a:p>
          <a:p>
            <a:pPr marL="285750" indent="-285750">
              <a:buFont typeface="Arial" panose="020B0604020202020204" pitchFamily="34" charset="0"/>
              <a:buChar char="•"/>
            </a:pPr>
            <a:r>
              <a:rPr lang="en-GB" dirty="0" smtClean="0">
                <a:cs typeface="Arial" panose="020B0604020202020204" pitchFamily="34" charset="0"/>
              </a:rPr>
              <a:t>worked with local supermarkets (Asda, Iceland, </a:t>
            </a:r>
            <a:r>
              <a:rPr lang="en-GB" dirty="0" smtClean="0">
                <a:cs typeface="Arial" panose="020B0604020202020204" pitchFamily="34" charset="0"/>
              </a:rPr>
              <a:t>Morrison's </a:t>
            </a:r>
            <a:r>
              <a:rPr lang="en-GB" dirty="0" smtClean="0">
                <a:cs typeface="Arial" panose="020B0604020202020204" pitchFamily="34" charset="0"/>
              </a:rPr>
              <a:t>and The </a:t>
            </a:r>
            <a:r>
              <a:rPr lang="en-GB" dirty="0" smtClean="0">
                <a:cs typeface="Arial" panose="020B0604020202020204" pitchFamily="34" charset="0"/>
              </a:rPr>
              <a:t>Coop) </a:t>
            </a:r>
            <a:r>
              <a:rPr lang="en-GB" dirty="0" smtClean="0">
                <a:cs typeface="Arial" panose="020B0604020202020204" pitchFamily="34" charset="0"/>
              </a:rPr>
              <a:t>who provided free food;</a:t>
            </a:r>
          </a:p>
          <a:p>
            <a:pPr marL="285750" indent="-285750">
              <a:buFont typeface="Arial" panose="020B0604020202020204" pitchFamily="34" charset="0"/>
              <a:buChar char="•"/>
            </a:pPr>
            <a:r>
              <a:rPr lang="en-GB" dirty="0" smtClean="0">
                <a:cs typeface="Arial" panose="020B0604020202020204" pitchFamily="34" charset="0"/>
              </a:rPr>
              <a:t>worked with local groups (who we shared the food with) to create an International Food Court at the Festival;</a:t>
            </a:r>
          </a:p>
          <a:p>
            <a:pPr marL="285750" indent="-285750">
              <a:buFont typeface="Arial" panose="020B0604020202020204" pitchFamily="34" charset="0"/>
              <a:buChar char="•"/>
            </a:pPr>
            <a:r>
              <a:rPr lang="en-GB" dirty="0">
                <a:cs typeface="Arial" panose="020B0604020202020204" pitchFamily="34" charset="0"/>
              </a:rPr>
              <a:t>w</a:t>
            </a:r>
            <a:r>
              <a:rPr lang="en-GB" dirty="0" smtClean="0">
                <a:cs typeface="Arial" panose="020B0604020202020204" pitchFamily="34" charset="0"/>
              </a:rPr>
              <a:t>orked with a number of organisations who attended as information stalls, based on the resident requests;</a:t>
            </a:r>
          </a:p>
          <a:p>
            <a:pPr marL="285750" indent="-285750">
              <a:buFont typeface="Arial" panose="020B0604020202020204" pitchFamily="34" charset="0"/>
              <a:buChar char="•"/>
            </a:pPr>
            <a:r>
              <a:rPr lang="en-GB" dirty="0">
                <a:cs typeface="Arial" panose="020B0604020202020204" pitchFamily="34" charset="0"/>
              </a:rPr>
              <a:t>r</a:t>
            </a:r>
            <a:r>
              <a:rPr lang="en-GB" dirty="0" smtClean="0">
                <a:cs typeface="Arial" panose="020B0604020202020204" pitchFamily="34" charset="0"/>
              </a:rPr>
              <a:t>un a number of taster activities, based on the resident requests;</a:t>
            </a:r>
          </a:p>
          <a:p>
            <a:pPr marL="285750" indent="-285750">
              <a:buFont typeface="Arial" panose="020B0604020202020204" pitchFamily="34" charset="0"/>
              <a:buChar char="•"/>
            </a:pPr>
            <a:r>
              <a:rPr lang="en-GB" dirty="0" smtClean="0">
                <a:cs typeface="Arial" panose="020B0604020202020204" pitchFamily="34" charset="0"/>
              </a:rPr>
              <a:t>had a number of volunteers from the Resident Advisory Group and Newham Volunteers attend on the day to help with logistics.</a:t>
            </a:r>
          </a:p>
          <a:p>
            <a:endParaRPr lang="en-GB" dirty="0">
              <a:cs typeface="Arial" panose="020B0604020202020204" pitchFamily="34" charset="0"/>
            </a:endParaRPr>
          </a:p>
          <a:p>
            <a:endParaRPr lang="en-GB" dirty="0" smtClean="0">
              <a:cs typeface="Arial" panose="020B0604020202020204" pitchFamily="34" charset="0"/>
            </a:endParaRPr>
          </a:p>
          <a:p>
            <a:endParaRPr lang="en-GB" dirty="0">
              <a:cs typeface="Arial" panose="020B0604020202020204" pitchFamily="34" charset="0"/>
            </a:endParaRPr>
          </a:p>
          <a:p>
            <a:endParaRPr lang="en-GB" dirty="0">
              <a:cs typeface="Arial" panose="020B0604020202020204" pitchFamily="34" charset="0"/>
            </a:endParaRPr>
          </a:p>
          <a:p>
            <a:endParaRPr lang="en-GB" dirty="0">
              <a:cs typeface="Arial"/>
            </a:endParaRPr>
          </a:p>
          <a:p>
            <a:r>
              <a:rPr lang="en-GB" b="1" dirty="0" smtClean="0"/>
              <a:t> </a:t>
            </a:r>
            <a:endParaRPr lang="en-GB" dirty="0"/>
          </a:p>
        </p:txBody>
      </p:sp>
    </p:spTree>
    <p:extLst>
      <p:ext uri="{BB962C8B-B14F-4D97-AF65-F5344CB8AC3E}">
        <p14:creationId xmlns:p14="http://schemas.microsoft.com/office/powerpoint/2010/main" val="3380861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smtClean="0"/>
              <a:t>OUTCOMES AND IMPACT</a:t>
            </a:r>
            <a:endParaRPr lang="en-GB" dirty="0"/>
          </a:p>
        </p:txBody>
      </p:sp>
      <p:sp>
        <p:nvSpPr>
          <p:cNvPr id="9" name="TextBox 8"/>
          <p:cNvSpPr txBox="1"/>
          <p:nvPr/>
        </p:nvSpPr>
        <p:spPr>
          <a:xfrm>
            <a:off x="386133" y="1022888"/>
            <a:ext cx="11181145" cy="5355312"/>
          </a:xfrm>
          <a:prstGeom prst="rect">
            <a:avLst/>
          </a:prstGeom>
          <a:noFill/>
        </p:spPr>
        <p:txBody>
          <a:bodyPr wrap="square" lIns="91440" tIns="45720" rIns="91440" bIns="45720" rtlCol="0" anchor="t">
            <a:spAutoFit/>
          </a:bodyPr>
          <a:lstStyle/>
          <a:p>
            <a:endParaRPr lang="en-GB" dirty="0" smtClean="0">
              <a:cs typeface="Arial" panose="020B0604020202020204" pitchFamily="34" charset="0"/>
            </a:endParaRPr>
          </a:p>
          <a:p>
            <a:r>
              <a:rPr lang="en-GB" dirty="0" smtClean="0">
                <a:cs typeface="Arial" panose="020B0604020202020204" pitchFamily="34" charset="0"/>
              </a:rPr>
              <a:t>The Festival took place on the 5</a:t>
            </a:r>
            <a:r>
              <a:rPr lang="en-GB" baseline="30000" dirty="0" smtClean="0">
                <a:cs typeface="Arial" panose="020B0604020202020204" pitchFamily="34" charset="0"/>
              </a:rPr>
              <a:t>th</a:t>
            </a:r>
            <a:r>
              <a:rPr lang="en-GB" dirty="0" smtClean="0">
                <a:cs typeface="Arial" panose="020B0604020202020204" pitchFamily="34" charset="0"/>
              </a:rPr>
              <a:t> </a:t>
            </a:r>
            <a:r>
              <a:rPr lang="en-GB" dirty="0">
                <a:cs typeface="Arial" panose="020B0604020202020204" pitchFamily="34" charset="0"/>
              </a:rPr>
              <a:t>October 2024 </a:t>
            </a:r>
            <a:r>
              <a:rPr lang="en-GB" dirty="0" smtClean="0">
                <a:cs typeface="Arial" panose="020B0604020202020204" pitchFamily="34" charset="0"/>
              </a:rPr>
              <a:t>and attracted </a:t>
            </a:r>
            <a:r>
              <a:rPr lang="en-GB" dirty="0">
                <a:cs typeface="Arial" panose="020B0604020202020204" pitchFamily="34" charset="0"/>
              </a:rPr>
              <a:t>over 900 </a:t>
            </a:r>
            <a:r>
              <a:rPr lang="en-GB" dirty="0" smtClean="0">
                <a:cs typeface="Arial" panose="020B0604020202020204" pitchFamily="34" charset="0"/>
              </a:rPr>
              <a:t>residents! </a:t>
            </a:r>
          </a:p>
          <a:p>
            <a:endParaRPr lang="en-GB" dirty="0">
              <a:cs typeface="Arial" panose="020B0604020202020204" pitchFamily="34" charset="0"/>
            </a:endParaRPr>
          </a:p>
          <a:p>
            <a:r>
              <a:rPr lang="en-GB" dirty="0" smtClean="0">
                <a:cs typeface="Arial" panose="020B0604020202020204" pitchFamily="34" charset="0"/>
              </a:rPr>
              <a:t>In the main, we received positive feedback from residents, for example, ‘</a:t>
            </a:r>
            <a:r>
              <a:rPr lang="en-GB" i="1" dirty="0"/>
              <a:t>I just wanted to congratulate you, the team you lead and volunteers who put the festival together. What a fantastic event! It far exceeded my expectations and I’m so grateful for the opportunity to have attend such a useful AND fun event. I picked up all sorts of useful information and thoroughly enjoyed the relaxing embroidery class. Well </a:t>
            </a:r>
            <a:r>
              <a:rPr lang="en-GB" i="1" dirty="0" smtClean="0"/>
              <a:t>done!’</a:t>
            </a:r>
            <a:endParaRPr lang="en-GB" i="1" dirty="0"/>
          </a:p>
          <a:p>
            <a:endParaRPr lang="en-GB" dirty="0" smtClean="0">
              <a:cs typeface="Arial" panose="020B0604020202020204" pitchFamily="34" charset="0"/>
            </a:endParaRPr>
          </a:p>
          <a:p>
            <a:r>
              <a:rPr lang="en-GB" dirty="0" smtClean="0">
                <a:cs typeface="Arial" panose="020B0604020202020204" pitchFamily="34" charset="0"/>
              </a:rPr>
              <a:t>Residents who took part in the planning felt heard and their views valued. </a:t>
            </a:r>
          </a:p>
          <a:p>
            <a:endParaRPr lang="en-GB" dirty="0">
              <a:cs typeface="Arial" panose="020B0604020202020204" pitchFamily="34" charset="0"/>
            </a:endParaRPr>
          </a:p>
          <a:p>
            <a:pPr lvl="0"/>
            <a:r>
              <a:rPr lang="en-GB" dirty="0" smtClean="0">
                <a:cs typeface="Arial" panose="020B0604020202020204" pitchFamily="34" charset="0"/>
              </a:rPr>
              <a:t>One of the volunteers, who had only been in the UK for two months and doesn’t speak English fed back ‘</a:t>
            </a:r>
            <a:r>
              <a:rPr lang="en-GB" i="1" dirty="0" smtClean="0">
                <a:cs typeface="Arial" panose="020B0604020202020204" pitchFamily="34" charset="0"/>
              </a:rPr>
              <a:t>T</a:t>
            </a:r>
            <a:r>
              <a:rPr lang="en-GB" i="1" dirty="0" smtClean="0"/>
              <a:t>hank </a:t>
            </a:r>
            <a:r>
              <a:rPr lang="en-GB" i="1" dirty="0"/>
              <a:t>you very much, it was a very nice activity, and for me it was a phenomenal experience, I had a great time. This encourages me to continue participating in these activities. God bless </a:t>
            </a:r>
            <a:r>
              <a:rPr lang="en-GB" i="1" dirty="0" smtClean="0"/>
              <a:t>you’.</a:t>
            </a:r>
            <a:endParaRPr lang="en-GB" dirty="0"/>
          </a:p>
          <a:p>
            <a:pPr lvl="0"/>
            <a:endParaRPr lang="en-GB" dirty="0"/>
          </a:p>
          <a:p>
            <a:pPr lvl="0"/>
            <a:r>
              <a:rPr lang="en-GB" dirty="0" smtClean="0"/>
              <a:t>The volunteer used </a:t>
            </a:r>
            <a:r>
              <a:rPr lang="en-GB" dirty="0"/>
              <a:t>Google Translator on his mobile to communicate with staff, </a:t>
            </a:r>
            <a:r>
              <a:rPr lang="en-GB" dirty="0" smtClean="0"/>
              <a:t>other volunteers </a:t>
            </a:r>
            <a:r>
              <a:rPr lang="en-GB" dirty="0"/>
              <a:t>and residents. Despite the language barrier, he rose to the challenge </a:t>
            </a:r>
            <a:r>
              <a:rPr lang="en-GB" dirty="0" smtClean="0"/>
              <a:t>- he staffed the </a:t>
            </a:r>
            <a:r>
              <a:rPr lang="en-GB" dirty="0"/>
              <a:t>lifts supporting </a:t>
            </a:r>
            <a:r>
              <a:rPr lang="en-GB" dirty="0" smtClean="0"/>
              <a:t>residents and those </a:t>
            </a:r>
            <a:r>
              <a:rPr lang="en-GB" dirty="0"/>
              <a:t>with mobility needs ensuring everyone was able to get access to the relevant floors. He also helped tidy up the food court and even had time to get his flu </a:t>
            </a:r>
            <a:r>
              <a:rPr lang="en-GB" dirty="0" smtClean="0"/>
              <a:t>jab </a:t>
            </a:r>
            <a:r>
              <a:rPr lang="en-GB" dirty="0" smtClean="0">
                <a:sym typeface="Wingdings" panose="05000000000000000000" pitchFamily="2" charset="2"/>
              </a:rPr>
              <a:t></a:t>
            </a:r>
            <a:endParaRPr lang="en-GB" dirty="0"/>
          </a:p>
          <a:p>
            <a:endParaRPr lang="en-GB" dirty="0"/>
          </a:p>
        </p:txBody>
      </p:sp>
    </p:spTree>
    <p:extLst>
      <p:ext uri="{BB962C8B-B14F-4D97-AF65-F5344CB8AC3E}">
        <p14:creationId xmlns:p14="http://schemas.microsoft.com/office/powerpoint/2010/main" val="193077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503869" y="112048"/>
            <a:ext cx="9144000" cy="744585"/>
          </a:xfrm>
        </p:spPr>
        <p:txBody>
          <a:bodyPr>
            <a:normAutofit fontScale="90000"/>
          </a:bodyPr>
          <a:lstStyle/>
          <a:p>
            <a:r>
              <a:rPr lang="en-GB" dirty="0" smtClean="0"/>
              <a:t>LESSONS LEARNT AND REFLECTIONS</a:t>
            </a:r>
            <a:endParaRPr lang="en-GB" dirty="0"/>
          </a:p>
        </p:txBody>
      </p:sp>
      <p:sp>
        <p:nvSpPr>
          <p:cNvPr id="9" name="TextBox 8"/>
          <p:cNvSpPr txBox="1"/>
          <p:nvPr/>
        </p:nvSpPr>
        <p:spPr>
          <a:xfrm>
            <a:off x="503869" y="856633"/>
            <a:ext cx="11181145" cy="4801314"/>
          </a:xfrm>
          <a:prstGeom prst="rect">
            <a:avLst/>
          </a:prstGeom>
          <a:noFill/>
        </p:spPr>
        <p:txBody>
          <a:bodyPr wrap="square" lIns="91440" tIns="45720" rIns="91440" bIns="45720" rtlCol="0" anchor="t">
            <a:spAutoFit/>
          </a:bodyPr>
          <a:lstStyle/>
          <a:p>
            <a:endParaRPr lang="en-GB" dirty="0" smtClean="0">
              <a:cs typeface="Arial" panose="020B0604020202020204" pitchFamily="34" charset="0"/>
            </a:endParaRPr>
          </a:p>
          <a:p>
            <a:r>
              <a:rPr lang="en-GB" dirty="0" smtClean="0">
                <a:cs typeface="Arial" panose="020B0604020202020204" pitchFamily="34" charset="0"/>
              </a:rPr>
              <a:t>The Festival is a useful tool to communicate with residents aged 50+ what is going on in the borough. Having residents sitting on the planning group is so important to ensure we better understand the accessibility and communication needs of the residents we are trying to reach, and what activities / information should be available to encourage them to attend. </a:t>
            </a:r>
            <a:endParaRPr lang="en-GB" dirty="0">
              <a:cs typeface="Arial" panose="020B0604020202020204" pitchFamily="34" charset="0"/>
            </a:endParaRPr>
          </a:p>
          <a:p>
            <a:r>
              <a:rPr lang="en-GB" dirty="0">
                <a:cs typeface="Arial" panose="020B0604020202020204" pitchFamily="34" charset="0"/>
              </a:rPr>
              <a:t> </a:t>
            </a:r>
          </a:p>
          <a:p>
            <a:r>
              <a:rPr lang="en-GB" dirty="0">
                <a:cs typeface="Arial" panose="020B0604020202020204" pitchFamily="34" charset="0"/>
              </a:rPr>
              <a:t>From the residents insights, we have learnt that its important to use a range of engagement methodologies, tools and materials recommended by the residents </a:t>
            </a:r>
            <a:r>
              <a:rPr lang="en-GB" dirty="0" smtClean="0">
                <a:cs typeface="Arial" panose="020B0604020202020204" pitchFamily="34" charset="0"/>
              </a:rPr>
              <a:t>to promote to as many residents as possible. </a:t>
            </a:r>
            <a:endParaRPr lang="en-GB" dirty="0">
              <a:cs typeface="Arial" panose="020B0604020202020204" pitchFamily="34" charset="0"/>
            </a:endParaRPr>
          </a:p>
          <a:p>
            <a:r>
              <a:rPr lang="en-GB" dirty="0">
                <a:cs typeface="Arial" panose="020B0604020202020204" pitchFamily="34" charset="0"/>
              </a:rPr>
              <a:t> </a:t>
            </a:r>
          </a:p>
          <a:p>
            <a:r>
              <a:rPr lang="en-GB" dirty="0">
                <a:cs typeface="Arial" panose="020B0604020202020204" pitchFamily="34" charset="0"/>
              </a:rPr>
              <a:t>On </a:t>
            </a:r>
            <a:r>
              <a:rPr lang="en-GB" dirty="0" smtClean="0">
                <a:cs typeface="Arial" panose="020B0604020202020204" pitchFamily="34" charset="0"/>
              </a:rPr>
              <a:t>reflection, we are probably not equipped to run an event of this size by ourselves, as there were things that we didn’t think about which were fed back by some residents and stakeholders (e.g. having seats and beverages for when residents arrived, having arrows to help residents navigate such a large building, placing information stalls at the front of the building so these are the first thing residents access, having activities closer together and not happening at the same time to support those who struggle to walk distances, </a:t>
            </a:r>
            <a:r>
              <a:rPr lang="en-GB" dirty="0" smtClean="0">
                <a:cs typeface="Arial" panose="020B0604020202020204" pitchFamily="34" charset="0"/>
              </a:rPr>
              <a:t>etc</a:t>
            </a:r>
            <a:r>
              <a:rPr lang="en-GB" dirty="0" smtClean="0">
                <a:cs typeface="Arial" panose="020B0604020202020204" pitchFamily="34" charset="0"/>
              </a:rPr>
              <a:t>).</a:t>
            </a:r>
          </a:p>
          <a:p>
            <a:endParaRPr lang="en-GB" dirty="0">
              <a:cs typeface="Arial" panose="020B0604020202020204" pitchFamily="34" charset="0"/>
            </a:endParaRPr>
          </a:p>
          <a:p>
            <a:r>
              <a:rPr lang="en-GB" dirty="0" smtClean="0">
                <a:cs typeface="Arial" panose="020B0604020202020204" pitchFamily="34" charset="0"/>
              </a:rPr>
              <a:t>For 2025, we have started work with NHS partners, residents and a cohort of voluntary organisations who are better equipped / have greater capacity and experience of running large events. </a:t>
            </a:r>
            <a:endParaRPr lang="en-GB" dirty="0"/>
          </a:p>
        </p:txBody>
      </p:sp>
    </p:spTree>
    <p:extLst>
      <p:ext uri="{BB962C8B-B14F-4D97-AF65-F5344CB8AC3E}">
        <p14:creationId xmlns:p14="http://schemas.microsoft.com/office/powerpoint/2010/main" val="32192954"/>
      </p:ext>
    </p:extLst>
  </p:cSld>
  <p:clrMapOvr>
    <a:masterClrMapping/>
  </p:clrMapOvr>
</p:sld>
</file>

<file path=ppt/theme/theme1.xml><?xml version="1.0" encoding="utf-8"?>
<a:theme xmlns:a="http://schemas.openxmlformats.org/drawingml/2006/main" name="4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8A624278-2148-45A6-A41B-4F558088427A}"/>
    </a:ext>
  </a:extLst>
</a:theme>
</file>

<file path=ppt/theme/theme2.xml><?xml version="1.0" encoding="utf-8"?>
<a:theme xmlns:a="http://schemas.openxmlformats.org/drawingml/2006/main" name="5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9B0FE554-6513-4639-BB89-D8A4AE4EBF02}"/>
    </a:ext>
  </a:extLst>
</a:theme>
</file>

<file path=ppt/theme/theme3.xml><?xml version="1.0" encoding="utf-8"?>
<a:theme xmlns:a="http://schemas.openxmlformats.org/drawingml/2006/main" name="6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785B1729-9668-4445-B64D-18A82C715837}"/>
    </a:ext>
  </a:extLst>
</a:theme>
</file>

<file path=ppt/theme/theme4.xml><?xml version="1.0" encoding="utf-8"?>
<a:theme xmlns:a="http://schemas.openxmlformats.org/drawingml/2006/main" name="1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4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ilding a Fairer Newham Power Point Template V3" id="{2EF6E8B9-C78A-4DA0-B987-F27D4B74709F}" vid="{BEFB6FB3-EA38-4BF3-9E00-32E43FC7E35D}"/>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75F758717DFF44A8C2C0023C87ED0F7" ma:contentTypeVersion="8" ma:contentTypeDescription="Create a new document." ma:contentTypeScope="" ma:versionID="9efaf8d9cc77206af5f86dad8bb93277">
  <xsd:schema xmlns:xsd="http://www.w3.org/2001/XMLSchema" xmlns:xs="http://www.w3.org/2001/XMLSchema" xmlns:p="http://schemas.microsoft.com/office/2006/metadata/properties" xmlns:ns2="bbbab6f7-7512-47c4-980a-5a35810d9f0e" xmlns:ns3="6361206b-3f8a-4b08-978e-0d3652f38ba9" targetNamespace="http://schemas.microsoft.com/office/2006/metadata/properties" ma:root="true" ma:fieldsID="f4fe30e535b1fc5d5ee4b5f7590e7b11" ns2:_="" ns3:_="">
    <xsd:import namespace="bbbab6f7-7512-47c4-980a-5a35810d9f0e"/>
    <xsd:import namespace="6361206b-3f8a-4b08-978e-0d3652f38ba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bab6f7-7512-47c4-980a-5a35810d9f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361206b-3f8a-4b08-978e-0d3652f38ba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C7D5166-84A9-4705-97CC-DFA80695DDF1}">
  <ds:schemaRefs>
    <ds:schemaRef ds:uri="http://schemas.microsoft.com/sharepoint/v3/contenttype/forms"/>
  </ds:schemaRefs>
</ds:datastoreItem>
</file>

<file path=customXml/itemProps2.xml><?xml version="1.0" encoding="utf-8"?>
<ds:datastoreItem xmlns:ds="http://schemas.openxmlformats.org/officeDocument/2006/customXml" ds:itemID="{0A262D9C-18A6-4F17-9640-843AA16E5F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bab6f7-7512-47c4-980a-5a35810d9f0e"/>
    <ds:schemaRef ds:uri="6361206b-3f8a-4b08-978e-0d3652f38b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FD02317-CF5E-42A8-B3B9-6A2C8BE8E299}">
  <ds:schemaRef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bbbab6f7-7512-47c4-980a-5a35810d9f0e"/>
    <ds:schemaRef ds:uri="http://purl.org/dc/terms/"/>
    <ds:schemaRef ds:uri="6361206b-3f8a-4b08-978e-0d3652f38ba9"/>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WE ARE NEWHAM powerpoint October 2023 Final - Copy</Template>
  <TotalTime>1444</TotalTime>
  <Words>817</Words>
  <Application>Microsoft Office PowerPoint</Application>
  <PresentationFormat>Widescreen</PresentationFormat>
  <Paragraphs>64</Paragraphs>
  <Slides>5</Slides>
  <Notes>0</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5</vt:i4>
      </vt:variant>
    </vt:vector>
  </HeadingPairs>
  <TitlesOfParts>
    <vt:vector size="14" baseType="lpstr">
      <vt:lpstr>Arial</vt:lpstr>
      <vt:lpstr>Calibri</vt:lpstr>
      <vt:lpstr>Calibri Light</vt:lpstr>
      <vt:lpstr>Wingdings</vt:lpstr>
      <vt:lpstr>4_Custom Design</vt:lpstr>
      <vt:lpstr>5_Custom Design</vt:lpstr>
      <vt:lpstr>6_Custom Design</vt:lpstr>
      <vt:lpstr>12_Custom Design</vt:lpstr>
      <vt:lpstr>14_Custom Design</vt:lpstr>
      <vt:lpstr>PowerPoint Presentation</vt:lpstr>
      <vt:lpstr>CONTEXT</vt:lpstr>
      <vt:lpstr>STRENGTHS-BASED APPROACH</vt:lpstr>
      <vt:lpstr>OUTCOMES AND IMPACT</vt:lpstr>
      <vt:lpstr>LESSONS LEARNT AND REFLECTIONS</vt:lpstr>
    </vt:vector>
  </TitlesOfParts>
  <Company>oneSource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Rasime Singh</dc:creator>
  <cp:lastModifiedBy>Lydia Drummond</cp:lastModifiedBy>
  <cp:revision>24</cp:revision>
  <dcterms:created xsi:type="dcterms:W3CDTF">2024-05-08T11:26:25Z</dcterms:created>
  <dcterms:modified xsi:type="dcterms:W3CDTF">2025-03-20T10:16:39Z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0x010100C75F758717DFF44A8C2C0023C87ED0F7</vt:lpwstr>
  </property>
  <property fmtid="{D5CDD505-2E9C-101B-9397-08002B2CF9AE}" pid="3" name="MediaServiceImageTags">
    <vt:lpwstr/>
  </property>
  <property fmtid="{D5CDD505-2E9C-101B-9397-08002B2CF9AE}" pid="4" name="IntranetKeywords">
    <vt:lpwstr/>
  </property>
  <property fmtid="{D5CDD505-2E9C-101B-9397-08002B2CF9AE}" pid="5" name="NeedHelpWithTopic">
    <vt:lpwstr/>
  </property>
</Properties>
</file>