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 id="2147483723" r:id="rId5"/>
    <p:sldMasterId id="2147483735" r:id="rId6"/>
    <p:sldMasterId id="2147483781" r:id="rId7"/>
    <p:sldMasterId id="2147483787" r:id="rId8"/>
  </p:sldMasterIdLst>
  <p:notesMasterIdLst>
    <p:notesMasterId r:id="rId14"/>
  </p:notesMasterIdLst>
  <p:sldIdLst>
    <p:sldId id="264" r:id="rId9"/>
    <p:sldId id="265"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8BDDD0-7330-75B5-C74A-5CCB04F82B7E}" name="Charlotte Taylor" initials="CT" userId="S::charlotte.taylor@newham.gov.uk::c138515c-83c4-4079-82c0-3d6bc53d640c" providerId="AD"/>
  <p188:author id="{38521BE3-7F72-1E4C-37F6-73A09C7B0D42}" name="Rochelle Paisley" initials="RP" userId="S::rochelle.paisley@newham.gov.uk::699151cf-47e0-4d97-b676-a5eb7c4a36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09D"/>
    <a:srgbClr val="006B6F"/>
    <a:srgbClr val="469DA0"/>
    <a:srgbClr val="3DA1A0"/>
    <a:srgbClr val="1EA18B"/>
    <a:srgbClr val="1C816F"/>
    <a:srgbClr val="4C9789"/>
    <a:srgbClr val="00584A"/>
    <a:srgbClr val="005826"/>
    <a:srgbClr val="7D0A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B1938E-B689-44D1-B88D-FF4F4AAB1533}" v="16" dt="2025-02-24T10:05:22.7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2.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na Hackland" userId="S::fiona.hackland@newham.gov.uk::a0ab8199-343c-4741-99c7-10a4a7edb833" providerId="AD" clId="Web-{62B1938E-B689-44D1-B88D-FF4F4AAB1533}"/>
    <pc:docChg chg="modSld">
      <pc:chgData name="Fiona Hackland" userId="S::fiona.hackland@newham.gov.uk::a0ab8199-343c-4741-99c7-10a4a7edb833" providerId="AD" clId="Web-{62B1938E-B689-44D1-B88D-FF4F4AAB1533}" dt="2025-02-24T10:05:22.231" v="14" actId="20577"/>
      <pc:docMkLst>
        <pc:docMk/>
      </pc:docMkLst>
      <pc:sldChg chg="modSp">
        <pc:chgData name="Fiona Hackland" userId="S::fiona.hackland@newham.gov.uk::a0ab8199-343c-4741-99c7-10a4a7edb833" providerId="AD" clId="Web-{62B1938E-B689-44D1-B88D-FF4F4AAB1533}" dt="2025-02-24T10:05:22.231" v="14" actId="20577"/>
        <pc:sldMkLst>
          <pc:docMk/>
          <pc:sldMk cId="255836524" sldId="264"/>
        </pc:sldMkLst>
        <pc:spChg chg="mod">
          <ac:chgData name="Fiona Hackland" userId="S::fiona.hackland@newham.gov.uk::a0ab8199-343c-4741-99c7-10a4a7edb833" providerId="AD" clId="Web-{62B1938E-B689-44D1-B88D-FF4F4AAB1533}" dt="2025-02-24T10:05:22.231" v="14" actId="20577"/>
          <ac:spMkLst>
            <pc:docMk/>
            <pc:sldMk cId="255836524" sldId="264"/>
            <ac:spMk id="3" creationId="{AC37AD1F-8CA9-F932-4F2C-7CB2A26A9D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573B1-FE55-4525-850E-149AD99A9F84}" type="datetimeFigureOut">
              <a:rPr lang="en-GB" smtClean="0"/>
              <a:t>19/03/2025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0916D-AC05-48D5-A599-9380447BEDB6}" type="slidenum">
              <a:rPr lang="en-GB" smtClean="0"/>
              <a:t>‹#›</a:t>
            </a:fld>
            <a:endParaRPr lang="en-GB"/>
          </a:p>
        </p:txBody>
      </p:sp>
    </p:spTree>
    <p:extLst>
      <p:ext uri="{BB962C8B-B14F-4D97-AF65-F5344CB8AC3E}">
        <p14:creationId xmlns:p14="http://schemas.microsoft.com/office/powerpoint/2010/main" val="3796532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618080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0747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9418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7975B64-CED8-9CBD-DEF8-A3DD821E361F}"/>
              </a:ext>
            </a:extLst>
          </p:cNvPr>
          <p:cNvSpPr>
            <a:spLocks noGrp="1"/>
          </p:cNvSpPr>
          <p:nvPr>
            <p:ph type="ctrTitle" hasCustomPrompt="1"/>
          </p:nvPr>
        </p:nvSpPr>
        <p:spPr>
          <a:xfrm>
            <a:off x="376194" y="278303"/>
            <a:ext cx="9144000"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FA372A5E-56D9-E1D0-79DD-D35DF6F4604B}"/>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52BBFD98-F6E8-31FB-BF14-ABD6DF9302A8}"/>
              </a:ext>
            </a:extLst>
          </p:cNvPr>
          <p:cNvSpPr>
            <a:spLocks noGrp="1"/>
          </p:cNvSpPr>
          <p:nvPr>
            <p:ph sz="half" idx="2" hasCustomPrompt="1"/>
          </p:nvPr>
        </p:nvSpPr>
        <p:spPr>
          <a:xfrm>
            <a:off x="6051610" y="1825625"/>
            <a:ext cx="5181600" cy="3861742"/>
          </a:xfrm>
        </p:spPr>
        <p:txBody>
          <a:bodyPr>
            <a:normAutofit/>
          </a:bodyPr>
          <a:lstStyle>
            <a:lvl1pPr marL="0" indent="0">
              <a:buNone/>
              <a:defRPr sz="200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13D3ECFC-7875-34E3-BFFB-2F853337F4FD}"/>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12" name="Footer Placeholder 2">
            <a:extLst>
              <a:ext uri="{FF2B5EF4-FFF2-40B4-BE49-F238E27FC236}">
                <a16:creationId xmlns:a16="http://schemas.microsoft.com/office/drawing/2014/main" id="{2E81469F-DB04-C8D0-18C1-B9E88FFA2CAF}"/>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FF7C3466-6929-588E-83D1-3589F10F6791}"/>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5388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Date Placeholder 1">
            <a:extLst>
              <a:ext uri="{FF2B5EF4-FFF2-40B4-BE49-F238E27FC236}">
                <a16:creationId xmlns:a16="http://schemas.microsoft.com/office/drawing/2014/main" id="{955C3819-4996-0778-2A61-B312CB6A7AF2}"/>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7" name="Footer Placeholder 2">
            <a:extLst>
              <a:ext uri="{FF2B5EF4-FFF2-40B4-BE49-F238E27FC236}">
                <a16:creationId xmlns:a16="http://schemas.microsoft.com/office/drawing/2014/main" id="{8C66B28D-14BE-F166-0F37-B5DC6802808B}"/>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BA0968C2-2062-54F3-39F2-C153A2FC5583}"/>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2" name="Title 1">
            <a:extLst>
              <a:ext uri="{FF2B5EF4-FFF2-40B4-BE49-F238E27FC236}">
                <a16:creationId xmlns:a16="http://schemas.microsoft.com/office/drawing/2014/main" id="{2CEE9F56-C028-AC95-9ED5-5CE4A747E1D6}"/>
              </a:ext>
            </a:extLst>
          </p:cNvPr>
          <p:cNvSpPr>
            <a:spLocks noGrp="1"/>
          </p:cNvSpPr>
          <p:nvPr>
            <p:ph type="ctrTitle" hasCustomPrompt="1"/>
          </p:nvPr>
        </p:nvSpPr>
        <p:spPr>
          <a:xfrm>
            <a:off x="344742" y="2940479"/>
            <a:ext cx="11611906"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on cover should be Arial Bold 40pt</a:t>
            </a:r>
            <a:endParaRPr lang="en-US" noProof="0"/>
          </a:p>
        </p:txBody>
      </p:sp>
    </p:spTree>
    <p:extLst>
      <p:ext uri="{BB962C8B-B14F-4D97-AF65-F5344CB8AC3E}">
        <p14:creationId xmlns:p14="http://schemas.microsoft.com/office/powerpoint/2010/main" val="4026919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23531CD-B00B-8CAD-A885-E2A4FDEE6455}"/>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0DA9729A-281F-090F-FE8D-0DBB37BD4479}"/>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7F17FA06-F3B3-0D05-52F2-AAA8B7613530}"/>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5BA19EB6-D566-356C-F7BA-9D4E4582FC1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12" name="Footer Placeholder 2">
            <a:extLst>
              <a:ext uri="{FF2B5EF4-FFF2-40B4-BE49-F238E27FC236}">
                <a16:creationId xmlns:a16="http://schemas.microsoft.com/office/drawing/2014/main" id="{2AC7D30C-B1FB-6A9B-6637-C05513895E2E}"/>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3C588803-E177-8083-8713-E9883DF37E3B}"/>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16898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8CC676-1C92-C67B-2DEC-7A445A4F012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3" name="Footer Placeholder 2">
            <a:extLst>
              <a:ext uri="{FF2B5EF4-FFF2-40B4-BE49-F238E27FC236}">
                <a16:creationId xmlns:a16="http://schemas.microsoft.com/office/drawing/2014/main" id="{56E9778A-DEB7-6BBD-E0FB-C1422044B364}"/>
              </a:ext>
            </a:extLst>
          </p:cNvPr>
          <p:cNvSpPr>
            <a:spLocks noGrp="1"/>
          </p:cNvSpPr>
          <p:nvPr>
            <p:ph type="ftr" sz="quarter" idx="11"/>
          </p:nvPr>
        </p:nvSpPr>
        <p:spPr>
          <a:xfrm>
            <a:off x="4038600" y="5731317"/>
            <a:ext cx="4114800" cy="365125"/>
          </a:xfrm>
        </p:spPr>
        <p:txBody>
          <a:bodyPr/>
          <a:lstStyle/>
          <a:p>
            <a:endParaRPr lang="en-US"/>
          </a:p>
        </p:txBody>
      </p:sp>
      <p:sp>
        <p:nvSpPr>
          <p:cNvPr id="4" name="Slide Number Placeholder 3">
            <a:extLst>
              <a:ext uri="{FF2B5EF4-FFF2-40B4-BE49-F238E27FC236}">
                <a16:creationId xmlns:a16="http://schemas.microsoft.com/office/drawing/2014/main" id="{3CE98650-474C-903E-B689-10DA46D2CE46}"/>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5" name="Title 1">
            <a:extLst>
              <a:ext uri="{FF2B5EF4-FFF2-40B4-BE49-F238E27FC236}">
                <a16:creationId xmlns:a16="http://schemas.microsoft.com/office/drawing/2014/main" id="{EEA5E68F-8AC3-0258-E598-E3440882E93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Tree>
    <p:extLst>
      <p:ext uri="{BB962C8B-B14F-4D97-AF65-F5344CB8AC3E}">
        <p14:creationId xmlns:p14="http://schemas.microsoft.com/office/powerpoint/2010/main" val="149482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C7EF8D6-44EC-D869-BEC0-3460C1F55ED6}"/>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11" name="Content Placeholder 2">
            <a:extLst>
              <a:ext uri="{FF2B5EF4-FFF2-40B4-BE49-F238E27FC236}">
                <a16:creationId xmlns:a16="http://schemas.microsoft.com/office/drawing/2014/main" id="{729BBBE0-C1DB-02AA-7EBF-47163FB45A05}"/>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a:extLst>
              <a:ext uri="{FF2B5EF4-FFF2-40B4-BE49-F238E27FC236}">
                <a16:creationId xmlns:a16="http://schemas.microsoft.com/office/drawing/2014/main" id="{C871CBDC-091F-5391-D66C-F7438E8CF429}"/>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3" name="Date Placeholder 1">
            <a:extLst>
              <a:ext uri="{FF2B5EF4-FFF2-40B4-BE49-F238E27FC236}">
                <a16:creationId xmlns:a16="http://schemas.microsoft.com/office/drawing/2014/main" id="{BAC6AE9B-2D05-C9AD-E913-F333D5760EC7}"/>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14" name="Footer Placeholder 2">
            <a:extLst>
              <a:ext uri="{FF2B5EF4-FFF2-40B4-BE49-F238E27FC236}">
                <a16:creationId xmlns:a16="http://schemas.microsoft.com/office/drawing/2014/main" id="{D2EF3E08-6E58-8F5C-476C-055A8FA26C50}"/>
              </a:ext>
            </a:extLst>
          </p:cNvPr>
          <p:cNvSpPr>
            <a:spLocks noGrp="1"/>
          </p:cNvSpPr>
          <p:nvPr>
            <p:ph type="ftr" sz="quarter" idx="11"/>
          </p:nvPr>
        </p:nvSpPr>
        <p:spPr>
          <a:xfrm>
            <a:off x="4038600" y="5731317"/>
            <a:ext cx="4114800" cy="365125"/>
          </a:xfrm>
        </p:spPr>
        <p:txBody>
          <a:bodyPr/>
          <a:lstStyle/>
          <a:p>
            <a:endParaRPr lang="en-US"/>
          </a:p>
        </p:txBody>
      </p:sp>
      <p:sp>
        <p:nvSpPr>
          <p:cNvPr id="15" name="Slide Number Placeholder 3">
            <a:extLst>
              <a:ext uri="{FF2B5EF4-FFF2-40B4-BE49-F238E27FC236}">
                <a16:creationId xmlns:a16="http://schemas.microsoft.com/office/drawing/2014/main" id="{ACFEE898-BFE2-BE2D-2B6C-1B2FC8DE4A30}"/>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559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F1EA330-F833-377E-4AB0-3165C864F91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7" name="Date Placeholder 1">
            <a:extLst>
              <a:ext uri="{FF2B5EF4-FFF2-40B4-BE49-F238E27FC236}">
                <a16:creationId xmlns:a16="http://schemas.microsoft.com/office/drawing/2014/main" id="{0E8D7B34-53CD-97CF-BB84-9A1BB83D2DD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8" name="Footer Placeholder 2">
            <a:extLst>
              <a:ext uri="{FF2B5EF4-FFF2-40B4-BE49-F238E27FC236}">
                <a16:creationId xmlns:a16="http://schemas.microsoft.com/office/drawing/2014/main" id="{8493B4CB-FD3A-6A54-41B6-34172B1E28DF}"/>
              </a:ext>
            </a:extLst>
          </p:cNvPr>
          <p:cNvSpPr>
            <a:spLocks noGrp="1"/>
          </p:cNvSpPr>
          <p:nvPr>
            <p:ph type="ftr" sz="quarter" idx="11"/>
          </p:nvPr>
        </p:nvSpPr>
        <p:spPr>
          <a:xfrm>
            <a:off x="4038600" y="5731317"/>
            <a:ext cx="4114800" cy="365125"/>
          </a:xfrm>
        </p:spPr>
        <p:txBody>
          <a:bodyPr/>
          <a:lstStyle/>
          <a:p>
            <a:endParaRPr lang="en-US"/>
          </a:p>
        </p:txBody>
      </p:sp>
      <p:sp>
        <p:nvSpPr>
          <p:cNvPr id="9" name="Slide Number Placeholder 3">
            <a:extLst>
              <a:ext uri="{FF2B5EF4-FFF2-40B4-BE49-F238E27FC236}">
                <a16:creationId xmlns:a16="http://schemas.microsoft.com/office/drawing/2014/main" id="{9B5B2E47-BD3E-5669-88C4-1B043D23E692}"/>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1898747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63116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3.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4.jpe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19/03/2025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446877918"/>
      </p:ext>
    </p:extLst>
  </p:cSld>
  <p:clrMap bg1="lt1" tx1="dk1" bg2="lt2" tx2="dk2" accent1="accent1" accent2="accent2" accent3="accent3" accent4="accent4" accent5="accent5" accent6="accent6" hlink="hlink" folHlink="folHlink"/>
  <p:sldLayoutIdLst>
    <p:sldLayoutId id="2147483722" r:id="rId1"/>
    <p:sldLayoutId id="214748371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84A07C-DEB0-05BD-9881-42718FBB2A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B22C4E-C9A1-45E9-0BA1-47E2D1FC0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EC26CB-FAC9-15A6-2C78-0D4B999EB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DCE8C-2B5A-4A4E-93A0-4C1D53B6AA02}" type="datetimeFigureOut">
              <a:rPr lang="en-US" smtClean="0"/>
              <a:t>3/19/2025</a:t>
            </a:fld>
            <a:endParaRPr lang="en-US"/>
          </a:p>
        </p:txBody>
      </p:sp>
      <p:sp>
        <p:nvSpPr>
          <p:cNvPr id="5" name="Footer Placeholder 4">
            <a:extLst>
              <a:ext uri="{FF2B5EF4-FFF2-40B4-BE49-F238E27FC236}">
                <a16:creationId xmlns:a16="http://schemas.microsoft.com/office/drawing/2014/main" id="{F4C91453-E010-D269-B368-755BBF5D68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820F4B-F16D-5CC3-BC69-ADFA0DE75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91021-AC8B-8E46-8879-D3B3634E6781}" type="slidenum">
              <a:rPr lang="en-US" smtClean="0"/>
              <a:t>‹#›</a:t>
            </a:fld>
            <a:endParaRPr lang="en-US"/>
          </a:p>
        </p:txBody>
      </p:sp>
      <p:pic>
        <p:nvPicPr>
          <p:cNvPr id="8" name="Picture 7" descr="A red square with white text&#10;&#10;Description automatically generated">
            <a:extLst>
              <a:ext uri="{FF2B5EF4-FFF2-40B4-BE49-F238E27FC236}">
                <a16:creationId xmlns:a16="http://schemas.microsoft.com/office/drawing/2014/main" id="{FB8D840F-D7A8-E771-B564-FEEA5E79101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94490294"/>
      </p:ext>
    </p:extLst>
  </p:cSld>
  <p:clrMap bg1="lt1" tx1="dk1" bg2="lt2" tx2="dk2" accent1="accent1" accent2="accent2" accent3="accent3" accent4="accent4" accent5="accent5" accent6="accent6" hlink="hlink" folHlink="folHlink"/>
  <p:sldLayoutIdLst>
    <p:sldLayoutId id="2147483727" r:id="rId1"/>
    <p:sldLayoutId id="214748373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B5D1A-2398-CDFD-1626-B885FC3EB7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2D47EE4-6AF5-7440-3900-17C93AFD6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958517C-AFDB-D10F-95B8-EE0E79BF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58AFF-2910-6A40-8E89-C10FF5408B01}" type="datetimeFigureOut">
              <a:rPr lang="en-US" smtClean="0"/>
              <a:t>3/19/2025</a:t>
            </a:fld>
            <a:endParaRPr lang="en-US"/>
          </a:p>
        </p:txBody>
      </p:sp>
      <p:sp>
        <p:nvSpPr>
          <p:cNvPr id="5" name="Footer Placeholder 4">
            <a:extLst>
              <a:ext uri="{FF2B5EF4-FFF2-40B4-BE49-F238E27FC236}">
                <a16:creationId xmlns:a16="http://schemas.microsoft.com/office/drawing/2014/main" id="{E237402B-9B90-EF0E-CB88-17C17CB9C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FDC295-E9C4-FB4E-BEEE-18E4674BA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5D13D-8406-BD4B-8A9C-ECEBB7E62332}" type="slidenum">
              <a:rPr lang="en-US" smtClean="0"/>
              <a:t>‹#›</a:t>
            </a:fld>
            <a:endParaRPr lang="en-US"/>
          </a:p>
        </p:txBody>
      </p:sp>
      <p:pic>
        <p:nvPicPr>
          <p:cNvPr id="8" name="Picture 7" descr="A white background with red text&#10;&#10;Description automatically generated">
            <a:extLst>
              <a:ext uri="{FF2B5EF4-FFF2-40B4-BE49-F238E27FC236}">
                <a16:creationId xmlns:a16="http://schemas.microsoft.com/office/drawing/2014/main" id="{5A65D6DA-076B-F73C-8E06-A4C11C60E25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2556939790"/>
      </p:ext>
    </p:extLst>
  </p:cSld>
  <p:clrMap bg1="lt1" tx1="dk1" bg2="lt2" tx2="dk2" accent1="accent1" accent2="accent2" accent3="accent3" accent4="accent4" accent5="accent5" accent6="accent6" hlink="hlink" folHlink="folHlink"/>
  <p:sldLayoutIdLst>
    <p:sldLayoutId id="2147483739" r:id="rId1"/>
    <p:sldLayoutId id="214748374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458B53-3CF2-1259-3356-1C0966BAA0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230033F-7506-3EED-B426-146A9635F2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886044-4B52-CE3D-3716-389C73A10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4812D-5D9E-D34F-BEE5-4C0D77F448AB}" type="datetimeFigureOut">
              <a:rPr lang="en-US" smtClean="0"/>
              <a:t>3/19/2025</a:t>
            </a:fld>
            <a:endParaRPr lang="en-US"/>
          </a:p>
        </p:txBody>
      </p:sp>
      <p:sp>
        <p:nvSpPr>
          <p:cNvPr id="5" name="Footer Placeholder 4">
            <a:extLst>
              <a:ext uri="{FF2B5EF4-FFF2-40B4-BE49-F238E27FC236}">
                <a16:creationId xmlns:a16="http://schemas.microsoft.com/office/drawing/2014/main" id="{6916E244-86F1-627E-5B1D-7DC09BFEE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FA15CF-D6A8-7947-9324-F99CB212D7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49605-38C8-4747-BCA7-9DB64EFB0332}" type="slidenum">
              <a:rPr lang="en-US" smtClean="0"/>
              <a:t>‹#›</a:t>
            </a:fld>
            <a:endParaRPr lang="en-US"/>
          </a:p>
        </p:txBody>
      </p:sp>
      <p:pic>
        <p:nvPicPr>
          <p:cNvPr id="8" name="Picture 7" descr="A white background with blue text&#10;&#10;Description automatically generated">
            <a:extLst>
              <a:ext uri="{FF2B5EF4-FFF2-40B4-BE49-F238E27FC236}">
                <a16:creationId xmlns:a16="http://schemas.microsoft.com/office/drawing/2014/main" id="{E47CAE45-2CF7-7AE3-9183-2F7E1038208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68479303"/>
      </p:ext>
    </p:extLst>
  </p:cSld>
  <p:clrMap bg1="lt1" tx1="dk1" bg2="lt2" tx2="dk2" accent1="accent1" accent2="accent2" accent3="accent3" accent4="accent4" accent5="accent5" accent6="accent6" hlink="hlink" folHlink="folHlink"/>
  <p:sldLayoutIdLst>
    <p:sldLayoutId id="2147483782" r:id="rId1"/>
    <p:sldLayoutId id="214748378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19/03/2025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967198081"/>
      </p:ext>
    </p:extLst>
  </p:cSld>
  <p:clrMap bg1="lt1" tx1="dk1" bg2="lt2" tx2="dk2" accent1="accent1" accent2="accent2" accent3="accent3" accent4="accent4" accent5="accent5" accent6="accent6" hlink="hlink" folHlink="folHlink"/>
  <p:sldLayoutIdLst>
    <p:sldLayoutId id="2147483788" r:id="rId1"/>
    <p:sldLayoutId id="21474837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newham-u3a.org.uk/"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C37AD1F-8CA9-F932-4F2C-7CB2A26A9D56}"/>
              </a:ext>
            </a:extLst>
          </p:cNvPr>
          <p:cNvSpPr>
            <a:spLocks noGrp="1"/>
          </p:cNvSpPr>
          <p:nvPr/>
        </p:nvSpPr>
        <p:spPr>
          <a:xfrm>
            <a:off x="1273929" y="2836501"/>
            <a:ext cx="9925594" cy="308864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b="1" dirty="0">
              <a:solidFill>
                <a:schemeClr val="bg1"/>
              </a:solidFill>
              <a:latin typeface="Arial"/>
              <a:cs typeface="Arial"/>
            </a:endParaRPr>
          </a:p>
          <a:p>
            <a:endParaRPr lang="en-GB" b="1" dirty="0">
              <a:solidFill>
                <a:schemeClr val="bg1"/>
              </a:solidFill>
              <a:latin typeface="Arial"/>
              <a:cs typeface="Arial"/>
            </a:endParaRPr>
          </a:p>
          <a:p>
            <a:r>
              <a:rPr lang="en-GB" b="1" dirty="0">
                <a:solidFill>
                  <a:schemeClr val="bg1"/>
                </a:solidFill>
                <a:latin typeface="Arial"/>
                <a:cs typeface="Arial"/>
              </a:rPr>
              <a:t>CASE STUDY</a:t>
            </a:r>
          </a:p>
          <a:p>
            <a:endParaRPr lang="en-GB" b="1" dirty="0">
              <a:solidFill>
                <a:schemeClr val="bg1"/>
              </a:solidFill>
              <a:latin typeface="Arial"/>
              <a:cs typeface="Arial"/>
            </a:endParaRPr>
          </a:p>
          <a:p>
            <a:r>
              <a:rPr lang="en-GB" b="1" dirty="0" smtClean="0">
                <a:solidFill>
                  <a:schemeClr val="bg1"/>
                </a:solidFill>
                <a:latin typeface="Arial"/>
                <a:cs typeface="Arial"/>
              </a:rPr>
              <a:t>CO-PRODUCTION</a:t>
            </a:r>
            <a:r>
              <a:rPr lang="en-GB" b="1" dirty="0">
                <a:latin typeface="Arial" panose="020B0604020202020204" pitchFamily="34" charset="0"/>
                <a:cs typeface="Arial" panose="020B0604020202020204" pitchFamily="34" charset="0"/>
              </a:rPr>
              <a:t/>
            </a:r>
            <a:br>
              <a:rPr lang="en-GB" b="1" dirty="0">
                <a:latin typeface="Arial" panose="020B0604020202020204" pitchFamily="34" charset="0"/>
                <a:cs typeface="Arial" panose="020B0604020202020204" pitchFamily="34" charset="0"/>
              </a:rPr>
            </a:br>
            <a:endParaRPr lang="en-US" dirty="0">
              <a:solidFill>
                <a:schemeClr val="bg1"/>
              </a:solidFill>
              <a:ea typeface="Calibri Light"/>
              <a:cs typeface="Calibri Light"/>
            </a:endParaRPr>
          </a:p>
        </p:txBody>
      </p:sp>
    </p:spTree>
    <p:extLst>
      <p:ext uri="{BB962C8B-B14F-4D97-AF65-F5344CB8AC3E}">
        <p14:creationId xmlns:p14="http://schemas.microsoft.com/office/powerpoint/2010/main" val="25583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404606" y="65867"/>
            <a:ext cx="9144000" cy="744585"/>
          </a:xfrm>
        </p:spPr>
        <p:txBody>
          <a:bodyPr/>
          <a:lstStyle/>
          <a:p>
            <a:r>
              <a:rPr lang="en-GB" dirty="0" smtClean="0"/>
              <a:t>CONTEXT</a:t>
            </a:r>
            <a:endParaRPr lang="en-GB" dirty="0"/>
          </a:p>
        </p:txBody>
      </p:sp>
      <p:sp>
        <p:nvSpPr>
          <p:cNvPr id="9" name="TextBox 8"/>
          <p:cNvSpPr txBox="1"/>
          <p:nvPr/>
        </p:nvSpPr>
        <p:spPr>
          <a:xfrm>
            <a:off x="494633" y="810452"/>
            <a:ext cx="11181145" cy="5355312"/>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The 2024/25 Resident Co-Chair of the Ageing Well Resident Advisory Group was interested in setting up a Newham </a:t>
            </a:r>
            <a:r>
              <a:rPr lang="en-GB" dirty="0">
                <a:cs typeface="Arial" panose="020B0604020202020204" pitchFamily="34" charset="0"/>
              </a:rPr>
              <a:t>University of Third </a:t>
            </a:r>
            <a:r>
              <a:rPr lang="en-GB" dirty="0" smtClean="0">
                <a:cs typeface="Arial" panose="020B0604020202020204" pitchFamily="34" charset="0"/>
              </a:rPr>
              <a:t>Age (u3a), as there wasn’t one in Newham and he was aware of several residents attending ones in other areas. </a:t>
            </a:r>
          </a:p>
          <a:p>
            <a:endParaRPr lang="en-GB" dirty="0">
              <a:cs typeface="Arial" panose="020B0604020202020204" pitchFamily="34" charset="0"/>
            </a:endParaRPr>
          </a:p>
          <a:p>
            <a:r>
              <a:rPr lang="en-GB" dirty="0" smtClean="0">
                <a:cs typeface="Arial" panose="020B0604020202020204" pitchFamily="34" charset="0"/>
              </a:rPr>
              <a:t>The </a:t>
            </a:r>
            <a:r>
              <a:rPr lang="en-GB" dirty="0" smtClean="0">
                <a:cs typeface="Arial" panose="020B0604020202020204" pitchFamily="34" charset="0"/>
              </a:rPr>
              <a:t>u</a:t>
            </a:r>
            <a:r>
              <a:rPr lang="en-GB" dirty="0" smtClean="0">
                <a:cs typeface="Arial" panose="020B0604020202020204" pitchFamily="34" charset="0"/>
              </a:rPr>
              <a:t>3a </a:t>
            </a:r>
            <a:r>
              <a:rPr lang="en-GB" dirty="0">
                <a:cs typeface="Arial" panose="020B0604020202020204" pitchFamily="34" charset="0"/>
              </a:rPr>
              <a:t>is an international programme whereby older residents </a:t>
            </a:r>
            <a:r>
              <a:rPr lang="en-GB" dirty="0" smtClean="0">
                <a:cs typeface="Arial" panose="020B0604020202020204" pitchFamily="34" charset="0"/>
              </a:rPr>
              <a:t>pay an annual membership fee (in Newham </a:t>
            </a:r>
            <a:r>
              <a:rPr lang="en-GB" dirty="0">
                <a:cs typeface="Arial" panose="020B0604020202020204" pitchFamily="34" charset="0"/>
              </a:rPr>
              <a:t>it is £15) to set up and / or attend sessions run by other older residents. </a:t>
            </a:r>
            <a:r>
              <a:rPr lang="en-GB" dirty="0" smtClean="0">
                <a:cs typeface="Arial" panose="020B0604020202020204" pitchFamily="34" charset="0"/>
              </a:rPr>
              <a:t>These can </a:t>
            </a:r>
            <a:r>
              <a:rPr lang="en-GB" dirty="0" smtClean="0">
                <a:cs typeface="Arial" panose="020B0604020202020204" pitchFamily="34" charset="0"/>
              </a:rPr>
              <a:t>be regular sessions (e.g. a weekly gardening club) or a one-off (e.g. a talk on pensions). </a:t>
            </a:r>
          </a:p>
          <a:p>
            <a:r>
              <a:rPr lang="en-GB" dirty="0" smtClean="0">
                <a:cs typeface="Arial" panose="020B0604020202020204" pitchFamily="34" charset="0"/>
              </a:rPr>
              <a:t> </a:t>
            </a:r>
            <a:endParaRPr lang="en-GB" dirty="0">
              <a:cs typeface="Arial" panose="020B0604020202020204" pitchFamily="34" charset="0"/>
            </a:endParaRPr>
          </a:p>
          <a:p>
            <a:r>
              <a:rPr lang="en-GB" dirty="0" smtClean="0">
                <a:cs typeface="Arial" panose="020B0604020202020204" pitchFamily="34" charset="0"/>
              </a:rPr>
              <a:t>The </a:t>
            </a:r>
            <a:r>
              <a:rPr lang="en-GB" dirty="0">
                <a:cs typeface="Arial" panose="020B0604020202020204" pitchFamily="34" charset="0"/>
              </a:rPr>
              <a:t>key principles of the </a:t>
            </a:r>
            <a:r>
              <a:rPr lang="en-GB" dirty="0" smtClean="0">
                <a:cs typeface="Arial" panose="020B0604020202020204" pitchFamily="34" charset="0"/>
              </a:rPr>
              <a:t>u</a:t>
            </a:r>
            <a:r>
              <a:rPr lang="en-GB" dirty="0" smtClean="0">
                <a:cs typeface="Arial" panose="020B0604020202020204" pitchFamily="34" charset="0"/>
              </a:rPr>
              <a:t>3a movement is:</a:t>
            </a:r>
            <a:endParaRPr lang="en-GB" dirty="0">
              <a:cs typeface="Arial" panose="020B0604020202020204" pitchFamily="34" charset="0"/>
            </a:endParaRPr>
          </a:p>
          <a:p>
            <a:endParaRPr lang="en-GB" dirty="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membership </a:t>
            </a:r>
            <a:r>
              <a:rPr lang="en-GB" dirty="0">
                <a:cs typeface="Arial" panose="020B0604020202020204" pitchFamily="34" charset="0"/>
              </a:rPr>
              <a:t>is open to everyone in their “third age” </a:t>
            </a:r>
            <a:r>
              <a:rPr lang="en-GB" dirty="0" smtClean="0">
                <a:cs typeface="Arial" panose="020B0604020202020204" pitchFamily="34" charset="0"/>
              </a:rPr>
              <a:t>- </a:t>
            </a:r>
            <a:r>
              <a:rPr lang="en-GB" dirty="0">
                <a:cs typeface="Arial" panose="020B0604020202020204" pitchFamily="34" charset="0"/>
              </a:rPr>
              <a:t>not defined by </a:t>
            </a:r>
            <a:r>
              <a:rPr lang="en-GB" dirty="0" smtClean="0">
                <a:cs typeface="Arial" panose="020B0604020202020204" pitchFamily="34" charset="0"/>
              </a:rPr>
              <a:t>age, but retirement from full </a:t>
            </a:r>
            <a:r>
              <a:rPr lang="en-GB" dirty="0">
                <a:cs typeface="Arial" panose="020B0604020202020204" pitchFamily="34" charset="0"/>
              </a:rPr>
              <a:t>time </a:t>
            </a:r>
            <a:r>
              <a:rPr lang="en-GB" dirty="0" smtClean="0">
                <a:cs typeface="Arial" panose="020B0604020202020204" pitchFamily="34" charset="0"/>
              </a:rPr>
              <a:t>employment;</a:t>
            </a:r>
          </a:p>
          <a:p>
            <a:pPr marL="285750" indent="-285750">
              <a:buFont typeface="Arial" panose="020B0604020202020204" pitchFamily="34" charset="0"/>
              <a:buChar char="•"/>
            </a:pPr>
            <a:endParaRPr lang="en-GB" dirty="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p</a:t>
            </a:r>
            <a:r>
              <a:rPr lang="en-GB" dirty="0" smtClean="0">
                <a:cs typeface="Arial" panose="020B0604020202020204" pitchFamily="34" charset="0"/>
              </a:rPr>
              <a:t>romotion of lifelong </a:t>
            </a:r>
            <a:r>
              <a:rPr lang="en-GB" dirty="0">
                <a:cs typeface="Arial" panose="020B0604020202020204" pitchFamily="34" charset="0"/>
              </a:rPr>
              <a:t>learning and </a:t>
            </a:r>
            <a:r>
              <a:rPr lang="en-GB" dirty="0" smtClean="0">
                <a:cs typeface="Arial" panose="020B0604020202020204" pitchFamily="34" charset="0"/>
              </a:rPr>
              <a:t>social connection</a:t>
            </a:r>
            <a:r>
              <a:rPr lang="en-GB" dirty="0">
                <a:cs typeface="Arial" panose="020B0604020202020204" pitchFamily="34" charset="0"/>
              </a:rPr>
              <a:t>. </a:t>
            </a:r>
            <a:r>
              <a:rPr lang="en-GB" dirty="0" smtClean="0">
                <a:cs typeface="Arial" panose="020B0604020202020204" pitchFamily="34" charset="0"/>
              </a:rPr>
              <a:t>Learning for its own sake / being the prime motive - no qualifications, awards or payment to those delivering the sessions are made;</a:t>
            </a:r>
          </a:p>
          <a:p>
            <a:pPr marL="285750" indent="-285750">
              <a:buFont typeface="Arial" panose="020B0604020202020204" pitchFamily="34" charset="0"/>
              <a:buChar char="•"/>
            </a:pPr>
            <a:endParaRPr lang="en-GB" dirty="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m</a:t>
            </a:r>
            <a:r>
              <a:rPr lang="en-GB" dirty="0" smtClean="0">
                <a:cs typeface="Arial" panose="020B0604020202020204" pitchFamily="34" charset="0"/>
              </a:rPr>
              <a:t>embers </a:t>
            </a:r>
            <a:r>
              <a:rPr lang="en-GB" dirty="0">
                <a:cs typeface="Arial" panose="020B0604020202020204" pitchFamily="34" charset="0"/>
              </a:rPr>
              <a:t>form interest groups covering a range of topics and </a:t>
            </a:r>
            <a:r>
              <a:rPr lang="en-GB" dirty="0" smtClean="0">
                <a:cs typeface="Arial" panose="020B0604020202020204" pitchFamily="34" charset="0"/>
              </a:rPr>
              <a:t>activities, as </a:t>
            </a:r>
            <a:r>
              <a:rPr lang="en-GB" dirty="0">
                <a:cs typeface="Arial" panose="020B0604020202020204" pitchFamily="34" charset="0"/>
              </a:rPr>
              <a:t>they desire: for the members / by the </a:t>
            </a:r>
            <a:r>
              <a:rPr lang="en-GB" dirty="0" smtClean="0">
                <a:cs typeface="Arial" panose="020B0604020202020204" pitchFamily="34" charset="0"/>
              </a:rPr>
              <a:t>members.</a:t>
            </a:r>
            <a:endParaRPr lang="en-GB" dirty="0"/>
          </a:p>
        </p:txBody>
      </p:sp>
    </p:spTree>
    <p:extLst>
      <p:ext uri="{BB962C8B-B14F-4D97-AF65-F5344CB8AC3E}">
        <p14:creationId xmlns:p14="http://schemas.microsoft.com/office/powerpoint/2010/main" val="213523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smtClean="0"/>
              <a:t>STRENGTHS-BASED APPROACH</a:t>
            </a:r>
            <a:endParaRPr lang="en-GB" dirty="0"/>
          </a:p>
        </p:txBody>
      </p:sp>
      <p:sp>
        <p:nvSpPr>
          <p:cNvPr id="9" name="TextBox 8"/>
          <p:cNvSpPr txBox="1"/>
          <p:nvPr/>
        </p:nvSpPr>
        <p:spPr>
          <a:xfrm>
            <a:off x="503869" y="1027921"/>
            <a:ext cx="11181145" cy="4801314"/>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The idea came from our resident. He presented it to the Ageing Well Resident Advisory Group, identifying other residents who were also interested in setting up a Newham u3a. </a:t>
            </a:r>
          </a:p>
          <a:p>
            <a:endParaRPr lang="en-GB" dirty="0">
              <a:cs typeface="Arial" panose="020B0604020202020204" pitchFamily="34" charset="0"/>
            </a:endParaRPr>
          </a:p>
          <a:p>
            <a:r>
              <a:rPr lang="en-GB" dirty="0" smtClean="0">
                <a:cs typeface="Arial" panose="020B0604020202020204" pitchFamily="34" charset="0"/>
              </a:rPr>
              <a:t>The Ageing Well Commissioner then supported the residents to:</a:t>
            </a:r>
          </a:p>
          <a:p>
            <a:r>
              <a:rPr lang="en-GB" dirty="0" smtClean="0">
                <a:cs typeface="Arial" panose="020B0604020202020204" pitchFamily="34" charset="0"/>
              </a:rPr>
              <a:t> </a:t>
            </a:r>
            <a:endParaRPr lang="en-GB" dirty="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set </a:t>
            </a:r>
            <a:r>
              <a:rPr lang="en-GB" dirty="0">
                <a:cs typeface="Arial" panose="020B0604020202020204" pitchFamily="34" charset="0"/>
              </a:rPr>
              <a:t>up a Steering </a:t>
            </a:r>
            <a:r>
              <a:rPr lang="en-GB" dirty="0" smtClean="0">
                <a:cs typeface="Arial" panose="020B0604020202020204" pitchFamily="34" charset="0"/>
              </a:rPr>
              <a:t>Committee and s</a:t>
            </a:r>
            <a:r>
              <a:rPr lang="en-GB" dirty="0" smtClean="0">
                <a:cs typeface="Arial" panose="020B0604020202020204" pitchFamily="34" charset="0"/>
              </a:rPr>
              <a:t>electing Trustees;</a:t>
            </a:r>
          </a:p>
          <a:p>
            <a:endParaRPr lang="en-GB" dirty="0" smtClean="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register as a charity and with the national u3a;   </a:t>
            </a:r>
          </a:p>
          <a:p>
            <a:pPr marL="285750" indent="-285750">
              <a:buFont typeface="Arial" panose="020B0604020202020204" pitchFamily="34" charset="0"/>
              <a:buChar char="•"/>
            </a:pPr>
            <a:endParaRPr lang="en-GB" dirty="0" smtClean="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f</a:t>
            </a:r>
            <a:r>
              <a:rPr lang="en-GB" dirty="0" smtClean="0">
                <a:cs typeface="Arial" panose="020B0604020202020204" pitchFamily="34" charset="0"/>
              </a:rPr>
              <a:t>ind free accommodation for face to face meetings and hosting sessions and speakers (this was a barrier for residents who wanted to run sessions, but could not afford the cost of accommodation);</a:t>
            </a:r>
          </a:p>
          <a:p>
            <a:pPr marL="285750" indent="-285750">
              <a:buFont typeface="Arial" panose="020B0604020202020204" pitchFamily="34" charset="0"/>
              <a:buChar char="•"/>
            </a:pPr>
            <a:endParaRPr lang="en-GB" dirty="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e</a:t>
            </a:r>
            <a:r>
              <a:rPr lang="en-GB" dirty="0" smtClean="0">
                <a:cs typeface="Arial" panose="020B0604020202020204" pitchFamily="34" charset="0"/>
              </a:rPr>
              <a:t>stablish a WhatsApp Group so residents could communicate with one another / share ideas to keep momentum going;</a:t>
            </a:r>
          </a:p>
          <a:p>
            <a:pPr marL="285750" indent="-285750">
              <a:buFont typeface="Arial" panose="020B0604020202020204" pitchFamily="34" charset="0"/>
              <a:buChar char="•"/>
            </a:pPr>
            <a:endParaRPr lang="en-GB" dirty="0" smtClean="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learn about the Council’s infrastructure and the various Teams / Officers who could support the programme.</a:t>
            </a:r>
            <a:endParaRPr lang="en-GB" dirty="0"/>
          </a:p>
        </p:txBody>
      </p:sp>
    </p:spTree>
    <p:extLst>
      <p:ext uri="{BB962C8B-B14F-4D97-AF65-F5344CB8AC3E}">
        <p14:creationId xmlns:p14="http://schemas.microsoft.com/office/powerpoint/2010/main" val="338086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smtClean="0"/>
              <a:t>OUTCOMES AND IMPACT</a:t>
            </a:r>
            <a:endParaRPr lang="en-GB" dirty="0"/>
          </a:p>
        </p:txBody>
      </p:sp>
      <p:sp>
        <p:nvSpPr>
          <p:cNvPr id="9" name="TextBox 8"/>
          <p:cNvSpPr txBox="1"/>
          <p:nvPr/>
        </p:nvSpPr>
        <p:spPr>
          <a:xfrm>
            <a:off x="503869" y="1027921"/>
            <a:ext cx="11181145" cy="5355312"/>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The </a:t>
            </a:r>
            <a:r>
              <a:rPr lang="en-GB" dirty="0" smtClean="0">
                <a:cs typeface="Arial" panose="020B0604020202020204" pitchFamily="34" charset="0"/>
              </a:rPr>
              <a:t>Newham u3a was launched </a:t>
            </a:r>
            <a:r>
              <a:rPr lang="en-GB" dirty="0">
                <a:cs typeface="Arial" panose="020B0604020202020204" pitchFamily="34" charset="0"/>
              </a:rPr>
              <a:t>at the Ageing Well Festival on the 5</a:t>
            </a:r>
            <a:r>
              <a:rPr lang="en-GB" baseline="30000" dirty="0">
                <a:cs typeface="Arial" panose="020B0604020202020204" pitchFamily="34" charset="0"/>
              </a:rPr>
              <a:t>th</a:t>
            </a:r>
            <a:r>
              <a:rPr lang="en-GB" dirty="0">
                <a:cs typeface="Arial" panose="020B0604020202020204" pitchFamily="34" charset="0"/>
              </a:rPr>
              <a:t> October 2024. </a:t>
            </a:r>
            <a:r>
              <a:rPr lang="en-GB" dirty="0" smtClean="0">
                <a:cs typeface="Arial" panose="020B0604020202020204" pitchFamily="34" charset="0"/>
              </a:rPr>
              <a:t>It currently has 40 members, with an ambition to increase this to 100+</a:t>
            </a:r>
            <a:endParaRPr lang="en-GB" dirty="0">
              <a:cs typeface="Arial" panose="020B0604020202020204" pitchFamily="34" charset="0"/>
            </a:endParaRPr>
          </a:p>
          <a:p>
            <a:r>
              <a:rPr lang="en-GB" dirty="0">
                <a:cs typeface="Arial" panose="020B0604020202020204" pitchFamily="34" charset="0"/>
              </a:rPr>
              <a:t> </a:t>
            </a:r>
          </a:p>
          <a:p>
            <a:r>
              <a:rPr lang="en-GB" dirty="0" smtClean="0">
                <a:cs typeface="Arial" panose="020B0604020202020204" pitchFamily="34" charset="0"/>
              </a:rPr>
              <a:t>The following sessions are </a:t>
            </a:r>
            <a:r>
              <a:rPr lang="en-GB" dirty="0">
                <a:cs typeface="Arial" panose="020B0604020202020204" pitchFamily="34" charset="0"/>
              </a:rPr>
              <a:t>up and running:</a:t>
            </a:r>
          </a:p>
          <a:p>
            <a:pPr marL="285750" indent="-285750">
              <a:buFont typeface="Arial" panose="020B0604020202020204" pitchFamily="34" charset="0"/>
              <a:buChar char="•"/>
            </a:pPr>
            <a:r>
              <a:rPr lang="en-GB" dirty="0" smtClean="0">
                <a:cs typeface="Arial" panose="020B0604020202020204" pitchFamily="34" charset="0"/>
              </a:rPr>
              <a:t>Art </a:t>
            </a:r>
            <a:r>
              <a:rPr lang="en-GB" dirty="0">
                <a:cs typeface="Arial" panose="020B0604020202020204" pitchFamily="34" charset="0"/>
              </a:rPr>
              <a:t>Club </a:t>
            </a:r>
            <a:r>
              <a:rPr lang="en-GB" dirty="0" smtClean="0">
                <a:cs typeface="Arial" panose="020B0604020202020204" pitchFamily="34" charset="0"/>
              </a:rPr>
              <a:t>- </a:t>
            </a:r>
            <a:r>
              <a:rPr lang="en-GB" dirty="0">
                <a:cs typeface="Arial" panose="020B0604020202020204" pitchFamily="34" charset="0"/>
              </a:rPr>
              <a:t>drawing and painting (meeting fortnightly)</a:t>
            </a:r>
          </a:p>
          <a:p>
            <a:pPr marL="285750" indent="-285750">
              <a:buFont typeface="Arial" panose="020B0604020202020204" pitchFamily="34" charset="0"/>
              <a:buChar char="•"/>
            </a:pPr>
            <a:r>
              <a:rPr lang="en-GB" dirty="0" smtClean="0">
                <a:cs typeface="Arial" panose="020B0604020202020204" pitchFamily="34" charset="0"/>
              </a:rPr>
              <a:t>Book </a:t>
            </a:r>
            <a:r>
              <a:rPr lang="en-GB" dirty="0">
                <a:cs typeface="Arial" panose="020B0604020202020204" pitchFamily="34" charset="0"/>
              </a:rPr>
              <a:t>Club </a:t>
            </a:r>
            <a:r>
              <a:rPr lang="en-GB" dirty="0" smtClean="0">
                <a:cs typeface="Arial" panose="020B0604020202020204" pitchFamily="34" charset="0"/>
              </a:rPr>
              <a:t>- </a:t>
            </a:r>
            <a:r>
              <a:rPr lang="en-GB" dirty="0">
                <a:cs typeface="Arial" panose="020B0604020202020204" pitchFamily="34" charset="0"/>
              </a:rPr>
              <a:t>meeting monthly</a:t>
            </a:r>
          </a:p>
          <a:p>
            <a:pPr marL="285750" indent="-285750">
              <a:buFont typeface="Arial" panose="020B0604020202020204" pitchFamily="34" charset="0"/>
              <a:buChar char="•"/>
            </a:pPr>
            <a:r>
              <a:rPr lang="en-GB" dirty="0" smtClean="0">
                <a:cs typeface="Arial" panose="020B0604020202020204" pitchFamily="34" charset="0"/>
              </a:rPr>
              <a:t>Hatha </a:t>
            </a:r>
            <a:r>
              <a:rPr lang="en-GB" dirty="0">
                <a:cs typeface="Arial" panose="020B0604020202020204" pitchFamily="34" charset="0"/>
              </a:rPr>
              <a:t>Yoga </a:t>
            </a:r>
            <a:r>
              <a:rPr lang="en-GB" dirty="0" smtClean="0">
                <a:cs typeface="Arial" panose="020B0604020202020204" pitchFamily="34" charset="0"/>
              </a:rPr>
              <a:t>and </a:t>
            </a:r>
            <a:r>
              <a:rPr lang="en-GB" dirty="0">
                <a:cs typeface="Arial" panose="020B0604020202020204" pitchFamily="34" charset="0"/>
              </a:rPr>
              <a:t>Chair </a:t>
            </a:r>
            <a:r>
              <a:rPr lang="en-GB" dirty="0" smtClean="0">
                <a:cs typeface="Arial" panose="020B0604020202020204" pitchFamily="34" charset="0"/>
              </a:rPr>
              <a:t>Yoga</a:t>
            </a:r>
            <a:endParaRPr lang="en-GB" dirty="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Walking </a:t>
            </a:r>
            <a:r>
              <a:rPr lang="en-GB" dirty="0">
                <a:cs typeface="Arial" panose="020B0604020202020204" pitchFamily="34" charset="0"/>
              </a:rPr>
              <a:t>Group (meeting fortnightly) in different areas in Newham and other places</a:t>
            </a:r>
          </a:p>
          <a:p>
            <a:pPr marL="285750" indent="-285750">
              <a:buFont typeface="Arial" panose="020B0604020202020204" pitchFamily="34" charset="0"/>
              <a:buChar char="•"/>
            </a:pPr>
            <a:r>
              <a:rPr lang="en-GB" dirty="0" smtClean="0">
                <a:cs typeface="Arial" panose="020B0604020202020204" pitchFamily="34" charset="0"/>
              </a:rPr>
              <a:t>Gardening </a:t>
            </a:r>
            <a:r>
              <a:rPr lang="en-GB" dirty="0">
                <a:cs typeface="Arial" panose="020B0604020202020204" pitchFamily="34" charset="0"/>
              </a:rPr>
              <a:t>Group </a:t>
            </a:r>
          </a:p>
          <a:p>
            <a:pPr marL="285750" indent="-285750">
              <a:buFont typeface="Arial" panose="020B0604020202020204" pitchFamily="34" charset="0"/>
              <a:buChar char="•"/>
            </a:pPr>
            <a:r>
              <a:rPr lang="en-GB" dirty="0" smtClean="0">
                <a:cs typeface="Arial" panose="020B0604020202020204" pitchFamily="34" charset="0"/>
              </a:rPr>
              <a:t>Bridge </a:t>
            </a:r>
            <a:r>
              <a:rPr lang="en-GB" dirty="0">
                <a:cs typeface="Arial" panose="020B0604020202020204" pitchFamily="34" charset="0"/>
              </a:rPr>
              <a:t>Group</a:t>
            </a:r>
          </a:p>
          <a:p>
            <a:pPr marL="285750" indent="-285750">
              <a:buFont typeface="Arial" panose="020B0604020202020204" pitchFamily="34" charset="0"/>
              <a:buChar char="•"/>
            </a:pPr>
            <a:r>
              <a:rPr lang="en-GB" dirty="0" smtClean="0">
                <a:cs typeface="Arial" panose="020B0604020202020204" pitchFamily="34" charset="0"/>
              </a:rPr>
              <a:t>Theatre Group</a:t>
            </a:r>
          </a:p>
          <a:p>
            <a:pPr marL="285750" indent="-285750">
              <a:buFont typeface="Arial" panose="020B0604020202020204" pitchFamily="34" charset="0"/>
              <a:buChar char="•"/>
            </a:pPr>
            <a:r>
              <a:rPr lang="en-GB" dirty="0" smtClean="0">
                <a:cs typeface="Arial" panose="020B0604020202020204" pitchFamily="34" charset="0"/>
              </a:rPr>
              <a:t>Monthly </a:t>
            </a:r>
            <a:r>
              <a:rPr lang="en-GB" dirty="0">
                <a:cs typeface="Arial" panose="020B0604020202020204" pitchFamily="34" charset="0"/>
              </a:rPr>
              <a:t>coffee mornings or afternoons for members to meet socially and share ideas for </a:t>
            </a:r>
            <a:r>
              <a:rPr lang="en-GB" dirty="0" smtClean="0">
                <a:cs typeface="Arial" panose="020B0604020202020204" pitchFamily="34" charset="0"/>
              </a:rPr>
              <a:t>further interest groups</a:t>
            </a:r>
          </a:p>
          <a:p>
            <a:r>
              <a:rPr lang="en-GB" dirty="0" smtClean="0">
                <a:cs typeface="Arial" panose="020B0604020202020204" pitchFamily="34" charset="0"/>
              </a:rPr>
              <a:t> </a:t>
            </a:r>
            <a:endParaRPr lang="en-GB" dirty="0">
              <a:cs typeface="Arial" panose="020B0604020202020204" pitchFamily="34" charset="0"/>
            </a:endParaRPr>
          </a:p>
          <a:p>
            <a:r>
              <a:rPr lang="en-GB" dirty="0" smtClean="0">
                <a:cs typeface="Arial" panose="020B0604020202020204" pitchFamily="34" charset="0"/>
              </a:rPr>
              <a:t>A Climate </a:t>
            </a:r>
            <a:r>
              <a:rPr lang="en-GB" dirty="0">
                <a:cs typeface="Arial" panose="020B0604020202020204" pitchFamily="34" charset="0"/>
              </a:rPr>
              <a:t>Matters Group </a:t>
            </a:r>
            <a:r>
              <a:rPr lang="en-GB" dirty="0" smtClean="0">
                <a:cs typeface="Arial" panose="020B0604020202020204" pitchFamily="34" charset="0"/>
              </a:rPr>
              <a:t>is due to </a:t>
            </a:r>
            <a:r>
              <a:rPr lang="en-GB" dirty="0">
                <a:cs typeface="Arial" panose="020B0604020202020204" pitchFamily="34" charset="0"/>
              </a:rPr>
              <a:t>start in March </a:t>
            </a:r>
            <a:r>
              <a:rPr lang="en-GB" dirty="0" smtClean="0">
                <a:cs typeface="Arial" panose="020B0604020202020204" pitchFamily="34" charset="0"/>
              </a:rPr>
              <a:t>2025; and a series of talks are planned for 2025. </a:t>
            </a:r>
          </a:p>
          <a:p>
            <a:endParaRPr lang="en-GB" dirty="0">
              <a:cs typeface="Arial" panose="020B0604020202020204" pitchFamily="34" charset="0"/>
            </a:endParaRPr>
          </a:p>
          <a:p>
            <a:r>
              <a:rPr lang="en-GB" dirty="0" smtClean="0">
                <a:cs typeface="Arial" panose="020B0604020202020204" pitchFamily="34" charset="0"/>
              </a:rPr>
              <a:t>The </a:t>
            </a:r>
            <a:r>
              <a:rPr lang="en-GB" dirty="0">
                <a:cs typeface="Arial" panose="020B0604020202020204" pitchFamily="34" charset="0"/>
              </a:rPr>
              <a:t>residents are delighted to have their own </a:t>
            </a:r>
            <a:r>
              <a:rPr lang="en-GB" dirty="0" smtClean="0">
                <a:cs typeface="Arial" panose="020B0604020202020204" pitchFamily="34" charset="0"/>
              </a:rPr>
              <a:t>u3a </a:t>
            </a:r>
            <a:r>
              <a:rPr lang="en-GB" dirty="0">
                <a:cs typeface="Arial" panose="020B0604020202020204" pitchFamily="34" charset="0"/>
              </a:rPr>
              <a:t>in </a:t>
            </a:r>
            <a:r>
              <a:rPr lang="en-GB" dirty="0" smtClean="0">
                <a:cs typeface="Arial" panose="020B0604020202020204" pitchFamily="34" charset="0"/>
              </a:rPr>
              <a:t>Newham. </a:t>
            </a:r>
          </a:p>
          <a:p>
            <a:endParaRPr lang="en-GB" dirty="0">
              <a:cs typeface="Arial" panose="020B0604020202020204" pitchFamily="34" charset="0"/>
            </a:endParaRPr>
          </a:p>
          <a:p>
            <a:r>
              <a:rPr lang="en-GB" dirty="0" smtClean="0">
                <a:cs typeface="Arial" panose="020B0604020202020204" pitchFamily="34" charset="0"/>
              </a:rPr>
              <a:t>For more information or to join visit: </a:t>
            </a:r>
            <a:r>
              <a:rPr lang="en-GB" dirty="0">
                <a:hlinkClick r:id="rId2"/>
              </a:rPr>
              <a:t>Newham </a:t>
            </a:r>
            <a:r>
              <a:rPr lang="en-GB" dirty="0" smtClean="0">
                <a:hlinkClick r:id="rId2"/>
              </a:rPr>
              <a:t>u3a</a:t>
            </a:r>
            <a:endParaRPr lang="en-GB" dirty="0"/>
          </a:p>
        </p:txBody>
      </p:sp>
    </p:spTree>
    <p:extLst>
      <p:ext uri="{BB962C8B-B14F-4D97-AF65-F5344CB8AC3E}">
        <p14:creationId xmlns:p14="http://schemas.microsoft.com/office/powerpoint/2010/main" val="193077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Lessons Learnt and Reflections</a:t>
            </a:r>
          </a:p>
        </p:txBody>
      </p:sp>
      <p:sp>
        <p:nvSpPr>
          <p:cNvPr id="9" name="TextBox 8"/>
          <p:cNvSpPr txBox="1"/>
          <p:nvPr/>
        </p:nvSpPr>
        <p:spPr>
          <a:xfrm>
            <a:off x="503869" y="1027921"/>
            <a:ext cx="11181145" cy="4524315"/>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Newham </a:t>
            </a:r>
            <a:r>
              <a:rPr lang="en-GB" dirty="0">
                <a:cs typeface="Arial" panose="020B0604020202020204" pitchFamily="34" charset="0"/>
              </a:rPr>
              <a:t>u3a </a:t>
            </a:r>
            <a:r>
              <a:rPr lang="en-GB" dirty="0" smtClean="0">
                <a:cs typeface="Arial" panose="020B0604020202020204" pitchFamily="34" charset="0"/>
              </a:rPr>
              <a:t>was </a:t>
            </a:r>
            <a:r>
              <a:rPr lang="en-GB" dirty="0">
                <a:cs typeface="Arial" panose="020B0604020202020204" pitchFamily="34" charset="0"/>
              </a:rPr>
              <a:t>set up </a:t>
            </a:r>
            <a:r>
              <a:rPr lang="en-GB" dirty="0" smtClean="0">
                <a:cs typeface="Arial" panose="020B0604020202020204" pitchFamily="34" charset="0"/>
              </a:rPr>
              <a:t>as its own charity</a:t>
            </a:r>
            <a:r>
              <a:rPr lang="en-GB" dirty="0">
                <a:cs typeface="Arial" panose="020B0604020202020204" pitchFamily="34" charset="0"/>
              </a:rPr>
              <a:t>, funding itself through </a:t>
            </a:r>
            <a:r>
              <a:rPr lang="en-GB" dirty="0" smtClean="0">
                <a:cs typeface="Arial" panose="020B0604020202020204" pitchFamily="34" charset="0"/>
              </a:rPr>
              <a:t>its membership subscriptions. As such it is now eligible </a:t>
            </a:r>
            <a:r>
              <a:rPr lang="en-GB" dirty="0">
                <a:cs typeface="Arial" panose="020B0604020202020204" pitchFamily="34" charset="0"/>
              </a:rPr>
              <a:t>and open to opportunities to apply for </a:t>
            </a:r>
            <a:r>
              <a:rPr lang="en-GB" dirty="0" smtClean="0">
                <a:cs typeface="Arial" panose="020B0604020202020204" pitchFamily="34" charset="0"/>
              </a:rPr>
              <a:t>external funding organisations. </a:t>
            </a:r>
            <a:endParaRPr lang="en-GB" dirty="0">
              <a:cs typeface="Arial" panose="020B0604020202020204" pitchFamily="34" charset="0"/>
            </a:endParaRPr>
          </a:p>
          <a:p>
            <a:endParaRPr lang="en-GB" dirty="0">
              <a:cs typeface="Arial" panose="020B0604020202020204" pitchFamily="34" charset="0"/>
            </a:endParaRPr>
          </a:p>
          <a:p>
            <a:r>
              <a:rPr lang="en-GB" dirty="0" smtClean="0">
                <a:cs typeface="Arial" panose="020B0604020202020204" pitchFamily="34" charset="0"/>
              </a:rPr>
              <a:t>It has been a good piece </a:t>
            </a:r>
            <a:r>
              <a:rPr lang="en-GB" dirty="0">
                <a:cs typeface="Arial" panose="020B0604020202020204" pitchFamily="34" charset="0"/>
              </a:rPr>
              <a:t>of work, </a:t>
            </a:r>
            <a:r>
              <a:rPr lang="en-GB" dirty="0" smtClean="0">
                <a:cs typeface="Arial" panose="020B0604020202020204" pitchFamily="34" charset="0"/>
              </a:rPr>
              <a:t>in that it was resident led and is self-sustaining. It was important however, that residents had a contact in the Council, in this instance, in the form of the Ageing Well Commissioner, as they could step in to unblock obstacles (i.e. wider resident promotion, free space and connections to others who could support, </a:t>
            </a:r>
            <a:r>
              <a:rPr lang="en-GB" dirty="0" err="1" smtClean="0">
                <a:cs typeface="Arial" panose="020B0604020202020204" pitchFamily="34" charset="0"/>
              </a:rPr>
              <a:t>etc</a:t>
            </a:r>
            <a:r>
              <a:rPr lang="en-GB" dirty="0" smtClean="0">
                <a:cs typeface="Arial" panose="020B0604020202020204" pitchFamily="34" charset="0"/>
              </a:rPr>
              <a:t>). </a:t>
            </a:r>
          </a:p>
          <a:p>
            <a:endParaRPr lang="en-GB" dirty="0">
              <a:cs typeface="Arial" panose="020B0604020202020204" pitchFamily="34" charset="0"/>
            </a:endParaRPr>
          </a:p>
          <a:p>
            <a:r>
              <a:rPr lang="en-GB" dirty="0" smtClean="0">
                <a:cs typeface="Arial" panose="020B0604020202020204" pitchFamily="34" charset="0"/>
              </a:rPr>
              <a:t>The Commissioner is keen to help the u3a to continue to grow by further promoting it and also to support with external funding bids. </a:t>
            </a:r>
          </a:p>
          <a:p>
            <a:endParaRPr lang="en-GB" dirty="0">
              <a:cs typeface="Arial" panose="020B0604020202020204" pitchFamily="34" charset="0"/>
            </a:endParaRPr>
          </a:p>
          <a:p>
            <a:r>
              <a:rPr lang="en-GB" dirty="0" smtClean="0">
                <a:cs typeface="Arial" panose="020B0604020202020204" pitchFamily="34" charset="0"/>
              </a:rPr>
              <a:t>There is a lot of residents with good ideas, who are interested in setting up activities to support others (please refer to the Luncheon Club, as another example), but they need support to do this and to navigate the Council / borough infrastructure. This has been taken on board and has influenced elements of the in-house Community </a:t>
            </a:r>
            <a:r>
              <a:rPr lang="en-GB" smtClean="0">
                <a:cs typeface="Arial" panose="020B0604020202020204" pitchFamily="34" charset="0"/>
              </a:rPr>
              <a:t>Opportunities restructure. </a:t>
            </a:r>
            <a:endParaRPr lang="en-GB" dirty="0"/>
          </a:p>
        </p:txBody>
      </p:sp>
    </p:spTree>
    <p:extLst>
      <p:ext uri="{BB962C8B-B14F-4D97-AF65-F5344CB8AC3E}">
        <p14:creationId xmlns:p14="http://schemas.microsoft.com/office/powerpoint/2010/main" val="32192954"/>
      </p:ext>
    </p:extLst>
  </p:cSld>
  <p:clrMapOvr>
    <a:masterClrMapping/>
  </p:clrMapOvr>
</p:sld>
</file>

<file path=ppt/theme/theme1.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8A624278-2148-45A6-A41B-4F558088427A}"/>
    </a:ext>
  </a:ext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9B0FE554-6513-4639-BB89-D8A4AE4EBF02}"/>
    </a:ext>
  </a:extLst>
</a:theme>
</file>

<file path=ppt/theme/theme3.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785B1729-9668-4445-B64D-18A82C715837}"/>
    </a:ext>
  </a:extLst>
</a:theme>
</file>

<file path=ppt/theme/theme4.xml><?xml version="1.0" encoding="utf-8"?>
<a:theme xmlns:a="http://schemas.openxmlformats.org/drawingml/2006/main" name="1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ilding a Fairer Newham Power Point Template V3" id="{2EF6E8B9-C78A-4DA0-B987-F27D4B74709F}" vid="{BEFB6FB3-EA38-4BF3-9E00-32E43FC7E35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5F758717DFF44A8C2C0023C87ED0F7" ma:contentTypeVersion="8" ma:contentTypeDescription="Create a new document." ma:contentTypeScope="" ma:versionID="9efaf8d9cc77206af5f86dad8bb93277">
  <xsd:schema xmlns:xsd="http://www.w3.org/2001/XMLSchema" xmlns:xs="http://www.w3.org/2001/XMLSchema" xmlns:p="http://schemas.microsoft.com/office/2006/metadata/properties" xmlns:ns2="bbbab6f7-7512-47c4-980a-5a35810d9f0e" xmlns:ns3="6361206b-3f8a-4b08-978e-0d3652f38ba9" targetNamespace="http://schemas.microsoft.com/office/2006/metadata/properties" ma:root="true" ma:fieldsID="f4fe30e535b1fc5d5ee4b5f7590e7b11" ns2:_="" ns3:_="">
    <xsd:import namespace="bbbab6f7-7512-47c4-980a-5a35810d9f0e"/>
    <xsd:import namespace="6361206b-3f8a-4b08-978e-0d3652f38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ab6f7-7512-47c4-980a-5a35810d9f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61206b-3f8a-4b08-978e-0d3652f38ba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262D9C-18A6-4F17-9640-843AA16E5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bab6f7-7512-47c4-980a-5a35810d9f0e"/>
    <ds:schemaRef ds:uri="6361206b-3f8a-4b08-978e-0d3652f38b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7D5166-84A9-4705-97CC-DFA80695DDF1}">
  <ds:schemaRefs>
    <ds:schemaRef ds:uri="http://schemas.microsoft.com/sharepoint/v3/contenttype/forms"/>
  </ds:schemaRefs>
</ds:datastoreItem>
</file>

<file path=customXml/itemProps3.xml><?xml version="1.0" encoding="utf-8"?>
<ds:datastoreItem xmlns:ds="http://schemas.openxmlformats.org/officeDocument/2006/customXml" ds:itemID="{6FD02317-CF5E-42A8-B3B9-6A2C8BE8E299}">
  <ds:schemaRefs>
    <ds:schemaRef ds:uri="bbbab6f7-7512-47c4-980a-5a35810d9f0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6361206b-3f8a-4b08-978e-0d3652f38ba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WE ARE NEWHAM powerpoint October 2023 Final - Copy</Template>
  <TotalTime>1058</TotalTime>
  <Words>681</Words>
  <Application>Microsoft Office PowerPoint</Application>
  <PresentationFormat>Widescreen</PresentationFormat>
  <Paragraphs>61</Paragraphs>
  <Slides>5</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5</vt:i4>
      </vt:variant>
    </vt:vector>
  </HeadingPairs>
  <TitlesOfParts>
    <vt:vector size="13" baseType="lpstr">
      <vt:lpstr>Arial</vt:lpstr>
      <vt:lpstr>Calibri</vt:lpstr>
      <vt:lpstr>Calibri Light</vt:lpstr>
      <vt:lpstr>4_Custom Design</vt:lpstr>
      <vt:lpstr>5_Custom Design</vt:lpstr>
      <vt:lpstr>6_Custom Design</vt:lpstr>
      <vt:lpstr>12_Custom Design</vt:lpstr>
      <vt:lpstr>14_Custom Design</vt:lpstr>
      <vt:lpstr>PowerPoint Presentation</vt:lpstr>
      <vt:lpstr>CONTEXT</vt:lpstr>
      <vt:lpstr>STRENGTHS-BASED APPROACH</vt:lpstr>
      <vt:lpstr>OUTCOMES AND IMPACT</vt:lpstr>
      <vt:lpstr>Lessons Learnt and Reflections</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Rasime Singh</dc:creator>
  <cp:lastModifiedBy>Lydia Drummond</cp:lastModifiedBy>
  <cp:revision>17</cp:revision>
  <dcterms:created xsi:type="dcterms:W3CDTF">2024-05-08T11:26:25Z</dcterms:created>
  <dcterms:modified xsi:type="dcterms:W3CDTF">2025-03-20T08:44:42Z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0x010100C75F758717DFF44A8C2C0023C87ED0F7</vt:lpwstr>
  </property>
  <property fmtid="{D5CDD505-2E9C-101B-9397-08002B2CF9AE}" pid="3" name="MediaServiceImageTags">
    <vt:lpwstr/>
  </property>
  <property fmtid="{D5CDD505-2E9C-101B-9397-08002B2CF9AE}" pid="4" name="IntranetKeywords">
    <vt:lpwstr/>
  </property>
  <property fmtid="{D5CDD505-2E9C-101B-9397-08002B2CF9AE}" pid="5" name="NeedHelpWithTopic">
    <vt:lpwstr/>
  </property>
</Properties>
</file>