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 id="2147483723" r:id="rId5"/>
    <p:sldMasterId id="2147483735" r:id="rId6"/>
    <p:sldMasterId id="2147483781" r:id="rId7"/>
    <p:sldMasterId id="2147483787" r:id="rId8"/>
  </p:sldMasterIdLst>
  <p:notesMasterIdLst>
    <p:notesMasterId r:id="rId18"/>
  </p:notesMasterIdLst>
  <p:sldIdLst>
    <p:sldId id="264" r:id="rId9"/>
    <p:sldId id="265" r:id="rId10"/>
    <p:sldId id="269" r:id="rId11"/>
    <p:sldId id="272" r:id="rId12"/>
    <p:sldId id="273" r:id="rId13"/>
    <p:sldId id="274" r:id="rId14"/>
    <p:sldId id="275"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8BDDD0-7330-75B5-C74A-5CCB04F82B7E}" name="Charlotte Taylor" initials="CT" userId="S::charlotte.taylor@newham.gov.uk::c138515c-83c4-4079-82c0-3d6bc53d640c" providerId="AD"/>
  <p188:author id="{38521BE3-7F72-1E4C-37F6-73A09C7B0D42}" name="Rochelle Paisley" initials="RP" userId="S::rochelle.paisley@newham.gov.uk::699151cf-47e0-4d97-b676-a5eb7c4a36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09D"/>
    <a:srgbClr val="006B6F"/>
    <a:srgbClr val="469DA0"/>
    <a:srgbClr val="3DA1A0"/>
    <a:srgbClr val="1EA18B"/>
    <a:srgbClr val="1C816F"/>
    <a:srgbClr val="4C9789"/>
    <a:srgbClr val="00584A"/>
    <a:srgbClr val="005826"/>
    <a:srgbClr val="7D0A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67DF60-42EA-CFB0-5E0E-AC958471A3FA}" v="274" dt="2025-03-27T08:42:42.1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6" d="100"/>
          <a:sy n="96" d="100"/>
        </p:scale>
        <p:origin x="6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7.xml"/><Relationship Id="rId23" Type="http://schemas.microsoft.com/office/2016/11/relationships/changesInfo" Target="changesInfos/changesInfo1.xml"/><Relationship Id="rId10" Type="http://schemas.openxmlformats.org/officeDocument/2006/relationships/slide" Target="slides/slide2.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dia Drummond" userId="S::lydia.drummond@newham.gov.uk::5da7301a-acad-4a09-a083-854823abb836" providerId="AD" clId="Web-{FB0E1E8F-A3C7-C4F0-5F4A-076CE205DEF4}"/>
    <pc:docChg chg="modSld">
      <pc:chgData name="Lydia Drummond" userId="S::lydia.drummond@newham.gov.uk::5da7301a-acad-4a09-a083-854823abb836" providerId="AD" clId="Web-{FB0E1E8F-A3C7-C4F0-5F4A-076CE205DEF4}" dt="2025-03-13T16:35:26.310" v="218" actId="20577"/>
      <pc:docMkLst>
        <pc:docMk/>
      </pc:docMkLst>
      <pc:sldChg chg="modSp">
        <pc:chgData name="Lydia Drummond" userId="S::lydia.drummond@newham.gov.uk::5da7301a-acad-4a09-a083-854823abb836" providerId="AD" clId="Web-{FB0E1E8F-A3C7-C4F0-5F4A-076CE205DEF4}" dt="2025-03-13T16:30:31.412" v="71" actId="20577"/>
        <pc:sldMkLst>
          <pc:docMk/>
          <pc:sldMk cId="2135230170" sldId="265"/>
        </pc:sldMkLst>
        <pc:spChg chg="mod">
          <ac:chgData name="Lydia Drummond" userId="S::lydia.drummond@newham.gov.uk::5da7301a-acad-4a09-a083-854823abb836" providerId="AD" clId="Web-{FB0E1E8F-A3C7-C4F0-5F4A-076CE205DEF4}" dt="2025-03-13T16:30:31.412" v="71" actId="20577"/>
          <ac:spMkLst>
            <pc:docMk/>
            <pc:sldMk cId="2135230170" sldId="265"/>
            <ac:spMk id="9" creationId="{00000000-0000-0000-0000-000000000000}"/>
          </ac:spMkLst>
        </pc:spChg>
      </pc:sldChg>
      <pc:sldChg chg="modSp">
        <pc:chgData name="Lydia Drummond" userId="S::lydia.drummond@newham.gov.uk::5da7301a-acad-4a09-a083-854823abb836" providerId="AD" clId="Web-{FB0E1E8F-A3C7-C4F0-5F4A-076CE205DEF4}" dt="2025-03-13T16:35:20.200" v="216" actId="20577"/>
        <pc:sldMkLst>
          <pc:docMk/>
          <pc:sldMk cId="193077572" sldId="270"/>
        </pc:sldMkLst>
        <pc:spChg chg="mod">
          <ac:chgData name="Lydia Drummond" userId="S::lydia.drummond@newham.gov.uk::5da7301a-acad-4a09-a083-854823abb836" providerId="AD" clId="Web-{FB0E1E8F-A3C7-C4F0-5F4A-076CE205DEF4}" dt="2025-03-13T16:35:20.200" v="216" actId="20577"/>
          <ac:spMkLst>
            <pc:docMk/>
            <pc:sldMk cId="193077572" sldId="270"/>
            <ac:spMk id="9" creationId="{00000000-0000-0000-0000-000000000000}"/>
          </ac:spMkLst>
        </pc:spChg>
      </pc:sldChg>
      <pc:sldChg chg="modSp">
        <pc:chgData name="Lydia Drummond" userId="S::lydia.drummond@newham.gov.uk::5da7301a-acad-4a09-a083-854823abb836" providerId="AD" clId="Web-{FB0E1E8F-A3C7-C4F0-5F4A-076CE205DEF4}" dt="2025-03-13T16:35:26.310" v="218" actId="20577"/>
        <pc:sldMkLst>
          <pc:docMk/>
          <pc:sldMk cId="32192954" sldId="271"/>
        </pc:sldMkLst>
        <pc:spChg chg="mod">
          <ac:chgData name="Lydia Drummond" userId="S::lydia.drummond@newham.gov.uk::5da7301a-acad-4a09-a083-854823abb836" providerId="AD" clId="Web-{FB0E1E8F-A3C7-C4F0-5F4A-076CE205DEF4}" dt="2025-03-13T16:35:26.310" v="218" actId="20577"/>
          <ac:spMkLst>
            <pc:docMk/>
            <pc:sldMk cId="32192954" sldId="271"/>
            <ac:spMk id="9" creationId="{00000000-0000-0000-0000-000000000000}"/>
          </ac:spMkLst>
        </pc:spChg>
      </pc:sldChg>
    </pc:docChg>
  </pc:docChgLst>
  <pc:docChgLst>
    <pc:chgData name="Lydia Drummond" userId="S::lydia.drummond@newham.gov.uk::5da7301a-acad-4a09-a083-854823abb836" providerId="AD" clId="Web-{9067DF60-42EA-CFB0-5E0E-AC958471A3FA}"/>
    <pc:docChg chg="modSld">
      <pc:chgData name="Lydia Drummond" userId="S::lydia.drummond@newham.gov.uk::5da7301a-acad-4a09-a083-854823abb836" providerId="AD" clId="Web-{9067DF60-42EA-CFB0-5E0E-AC958471A3FA}" dt="2025-03-27T08:42:42.198" v="137" actId="20577"/>
      <pc:docMkLst>
        <pc:docMk/>
      </pc:docMkLst>
      <pc:sldChg chg="modSp">
        <pc:chgData name="Lydia Drummond" userId="S::lydia.drummond@newham.gov.uk::5da7301a-acad-4a09-a083-854823abb836" providerId="AD" clId="Web-{9067DF60-42EA-CFB0-5E0E-AC958471A3FA}" dt="2025-03-27T08:36:41.191" v="14" actId="20577"/>
        <pc:sldMkLst>
          <pc:docMk/>
          <pc:sldMk cId="2135230170" sldId="265"/>
        </pc:sldMkLst>
        <pc:spChg chg="mod">
          <ac:chgData name="Lydia Drummond" userId="S::lydia.drummond@newham.gov.uk::5da7301a-acad-4a09-a083-854823abb836" providerId="AD" clId="Web-{9067DF60-42EA-CFB0-5E0E-AC958471A3FA}" dt="2025-03-27T08:36:41.191" v="14" actId="20577"/>
          <ac:spMkLst>
            <pc:docMk/>
            <pc:sldMk cId="2135230170" sldId="265"/>
            <ac:spMk id="9" creationId="{00000000-0000-0000-0000-000000000000}"/>
          </ac:spMkLst>
        </pc:spChg>
      </pc:sldChg>
      <pc:sldChg chg="modSp">
        <pc:chgData name="Lydia Drummond" userId="S::lydia.drummond@newham.gov.uk::5da7301a-acad-4a09-a083-854823abb836" providerId="AD" clId="Web-{9067DF60-42EA-CFB0-5E0E-AC958471A3FA}" dt="2025-03-27T08:39:10.950" v="48" actId="20577"/>
        <pc:sldMkLst>
          <pc:docMk/>
          <pc:sldMk cId="3380861065" sldId="269"/>
        </pc:sldMkLst>
        <pc:spChg chg="mod">
          <ac:chgData name="Lydia Drummond" userId="S::lydia.drummond@newham.gov.uk::5da7301a-acad-4a09-a083-854823abb836" providerId="AD" clId="Web-{9067DF60-42EA-CFB0-5E0E-AC958471A3FA}" dt="2025-03-27T08:39:10.950" v="48" actId="20577"/>
          <ac:spMkLst>
            <pc:docMk/>
            <pc:sldMk cId="3380861065" sldId="269"/>
            <ac:spMk id="9" creationId="{00000000-0000-0000-0000-000000000000}"/>
          </ac:spMkLst>
        </pc:spChg>
      </pc:sldChg>
      <pc:sldChg chg="modSp">
        <pc:chgData name="Lydia Drummond" userId="S::lydia.drummond@newham.gov.uk::5da7301a-acad-4a09-a083-854823abb836" providerId="AD" clId="Web-{9067DF60-42EA-CFB0-5E0E-AC958471A3FA}" dt="2025-03-27T08:42:32.557" v="130" actId="20577"/>
        <pc:sldMkLst>
          <pc:docMk/>
          <pc:sldMk cId="193077572" sldId="270"/>
        </pc:sldMkLst>
        <pc:spChg chg="mod">
          <ac:chgData name="Lydia Drummond" userId="S::lydia.drummond@newham.gov.uk::5da7301a-acad-4a09-a083-854823abb836" providerId="AD" clId="Web-{9067DF60-42EA-CFB0-5E0E-AC958471A3FA}" dt="2025-03-27T08:42:32.557" v="130" actId="20577"/>
          <ac:spMkLst>
            <pc:docMk/>
            <pc:sldMk cId="193077572" sldId="270"/>
            <ac:spMk id="9" creationId="{00000000-0000-0000-0000-000000000000}"/>
          </ac:spMkLst>
        </pc:spChg>
      </pc:sldChg>
      <pc:sldChg chg="modSp">
        <pc:chgData name="Lydia Drummond" userId="S::lydia.drummond@newham.gov.uk::5da7301a-acad-4a09-a083-854823abb836" providerId="AD" clId="Web-{9067DF60-42EA-CFB0-5E0E-AC958471A3FA}" dt="2025-03-27T08:42:42.198" v="137" actId="20577"/>
        <pc:sldMkLst>
          <pc:docMk/>
          <pc:sldMk cId="32192954" sldId="271"/>
        </pc:sldMkLst>
        <pc:spChg chg="mod">
          <ac:chgData name="Lydia Drummond" userId="S::lydia.drummond@newham.gov.uk::5da7301a-acad-4a09-a083-854823abb836" providerId="AD" clId="Web-{9067DF60-42EA-CFB0-5E0E-AC958471A3FA}" dt="2025-03-27T08:42:42.198" v="137" actId="20577"/>
          <ac:spMkLst>
            <pc:docMk/>
            <pc:sldMk cId="32192954" sldId="271"/>
            <ac:spMk id="9" creationId="{00000000-0000-0000-0000-000000000000}"/>
          </ac:spMkLst>
        </pc:spChg>
      </pc:sldChg>
      <pc:sldChg chg="modSp">
        <pc:chgData name="Lydia Drummond" userId="S::lydia.drummond@newham.gov.uk::5da7301a-acad-4a09-a083-854823abb836" providerId="AD" clId="Web-{9067DF60-42EA-CFB0-5E0E-AC958471A3FA}" dt="2025-03-27T08:40:28.502" v="86" actId="20577"/>
        <pc:sldMkLst>
          <pc:docMk/>
          <pc:sldMk cId="1554799888" sldId="272"/>
        </pc:sldMkLst>
        <pc:spChg chg="mod">
          <ac:chgData name="Lydia Drummond" userId="S::lydia.drummond@newham.gov.uk::5da7301a-acad-4a09-a083-854823abb836" providerId="AD" clId="Web-{9067DF60-42EA-CFB0-5E0E-AC958471A3FA}" dt="2025-03-27T08:40:28.502" v="86" actId="20577"/>
          <ac:spMkLst>
            <pc:docMk/>
            <pc:sldMk cId="1554799888" sldId="272"/>
            <ac:spMk id="9" creationId="{00000000-0000-0000-0000-000000000000}"/>
          </ac:spMkLst>
        </pc:spChg>
      </pc:sldChg>
      <pc:sldChg chg="modSp">
        <pc:chgData name="Lydia Drummond" userId="S::lydia.drummond@newham.gov.uk::5da7301a-acad-4a09-a083-854823abb836" providerId="AD" clId="Web-{9067DF60-42EA-CFB0-5E0E-AC958471A3FA}" dt="2025-03-27T08:41:23.349" v="96" actId="20577"/>
        <pc:sldMkLst>
          <pc:docMk/>
          <pc:sldMk cId="2156220694" sldId="273"/>
        </pc:sldMkLst>
        <pc:spChg chg="mod">
          <ac:chgData name="Lydia Drummond" userId="S::lydia.drummond@newham.gov.uk::5da7301a-acad-4a09-a083-854823abb836" providerId="AD" clId="Web-{9067DF60-42EA-CFB0-5E0E-AC958471A3FA}" dt="2025-03-27T08:41:23.349" v="96" actId="20577"/>
          <ac:spMkLst>
            <pc:docMk/>
            <pc:sldMk cId="2156220694" sldId="273"/>
            <ac:spMk id="9" creationId="{00000000-0000-0000-0000-000000000000}"/>
          </ac:spMkLst>
        </pc:spChg>
      </pc:sldChg>
      <pc:sldChg chg="modSp">
        <pc:chgData name="Lydia Drummond" userId="S::lydia.drummond@newham.gov.uk::5da7301a-acad-4a09-a083-854823abb836" providerId="AD" clId="Web-{9067DF60-42EA-CFB0-5E0E-AC958471A3FA}" dt="2025-03-27T08:41:53.351" v="98" actId="20577"/>
        <pc:sldMkLst>
          <pc:docMk/>
          <pc:sldMk cId="1994097399" sldId="274"/>
        </pc:sldMkLst>
        <pc:spChg chg="mod">
          <ac:chgData name="Lydia Drummond" userId="S::lydia.drummond@newham.gov.uk::5da7301a-acad-4a09-a083-854823abb836" providerId="AD" clId="Web-{9067DF60-42EA-CFB0-5E0E-AC958471A3FA}" dt="2025-03-27T08:41:53.351" v="98" actId="20577"/>
          <ac:spMkLst>
            <pc:docMk/>
            <pc:sldMk cId="1994097399" sldId="274"/>
            <ac:spMk id="9" creationId="{00000000-0000-0000-0000-000000000000}"/>
          </ac:spMkLst>
        </pc:spChg>
      </pc:sldChg>
    </pc:docChg>
  </pc:docChgLst>
  <pc:docChgLst>
    <pc:chgData name="Fiona Hackland" userId="S::fiona.hackland@newham.gov.uk::a0ab8199-343c-4741-99c7-10a4a7edb833" providerId="AD" clId="Web-{62B1938E-B689-44D1-B88D-FF4F4AAB1533}"/>
    <pc:docChg chg="modSld">
      <pc:chgData name="Fiona Hackland" userId="S::fiona.hackland@newham.gov.uk::a0ab8199-343c-4741-99c7-10a4a7edb833" providerId="AD" clId="Web-{62B1938E-B689-44D1-B88D-FF4F4AAB1533}" dt="2025-02-24T10:05:22.231" v="14" actId="20577"/>
      <pc:docMkLst>
        <pc:docMk/>
      </pc:docMkLst>
      <pc:sldChg chg="modSp">
        <pc:chgData name="Fiona Hackland" userId="S::fiona.hackland@newham.gov.uk::a0ab8199-343c-4741-99c7-10a4a7edb833" providerId="AD" clId="Web-{62B1938E-B689-44D1-B88D-FF4F4AAB1533}" dt="2025-02-24T10:05:22.231" v="14" actId="20577"/>
        <pc:sldMkLst>
          <pc:docMk/>
          <pc:sldMk cId="255836524" sldId="264"/>
        </pc:sldMkLst>
        <pc:spChg chg="mod">
          <ac:chgData name="Fiona Hackland" userId="S::fiona.hackland@newham.gov.uk::a0ab8199-343c-4741-99c7-10a4a7edb833" providerId="AD" clId="Web-{62B1938E-B689-44D1-B88D-FF4F4AAB1533}" dt="2025-02-24T10:05:22.231" v="14" actId="20577"/>
          <ac:spMkLst>
            <pc:docMk/>
            <pc:sldMk cId="255836524" sldId="264"/>
            <ac:spMk id="3" creationId="{AC37AD1F-8CA9-F932-4F2C-7CB2A26A9D5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7573B1-FE55-4525-850E-149AD99A9F84}" type="datetimeFigureOut">
              <a:rPr lang="en-GB" smtClean="0"/>
              <a:t>27/03/2025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0916D-AC05-48D5-A599-9380447BEDB6}" type="slidenum">
              <a:rPr lang="en-GB" smtClean="0"/>
              <a:t>‹#›</a:t>
            </a:fld>
            <a:endParaRPr lang="en-GB"/>
          </a:p>
        </p:txBody>
      </p:sp>
    </p:spTree>
    <p:extLst>
      <p:ext uri="{BB962C8B-B14F-4D97-AF65-F5344CB8AC3E}">
        <p14:creationId xmlns:p14="http://schemas.microsoft.com/office/powerpoint/2010/main" val="3796532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618080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07470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itle 1"/>
          <p:cNvSpPr>
            <a:spLocks noGrp="1"/>
          </p:cNvSpPr>
          <p:nvPr>
            <p:ph type="ctrTitle" hasCustomPrompt="1"/>
          </p:nvPr>
        </p:nvSpPr>
        <p:spPr>
          <a:xfrm>
            <a:off x="396072" y="278303"/>
            <a:ext cx="9144000" cy="744585"/>
          </a:xfrm>
        </p:spPr>
        <p:txBody>
          <a:bodyPr anchor="b">
            <a:normAutofit/>
          </a:bodyPr>
          <a:lstStyle>
            <a:lvl1pPr algn="l">
              <a:defRPr sz="4000" b="1">
                <a:solidFill>
                  <a:srgbClr val="59B09F"/>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78DA1C1C-928F-2CA4-1BA9-ECAEE4A3E09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A8051D5F-76DF-E0CD-25E9-1EDDBDEF3328}"/>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3E590ABB-3313-8534-0546-C76DBC1B12BA}"/>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9418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F7975B64-CED8-9CBD-DEF8-A3DD821E361F}"/>
              </a:ext>
            </a:extLst>
          </p:cNvPr>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FA372A5E-56D9-E1D0-79DD-D35DF6F4604B}"/>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52BBFD98-F6E8-31FB-BF14-ABD6DF9302A8}"/>
              </a:ext>
            </a:extLst>
          </p:cNvPr>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13D3ECFC-7875-34E3-BFFB-2F853337F4FD}"/>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2" name="Footer Placeholder 2">
            <a:extLst>
              <a:ext uri="{FF2B5EF4-FFF2-40B4-BE49-F238E27FC236}">
                <a16:creationId xmlns:a16="http://schemas.microsoft.com/office/drawing/2014/main" id="{2E81469F-DB04-C8D0-18C1-B9E88FFA2CAF}"/>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FF7C3466-6929-588E-83D1-3589F10F6791}"/>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5388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Date Placeholder 1">
            <a:extLst>
              <a:ext uri="{FF2B5EF4-FFF2-40B4-BE49-F238E27FC236}">
                <a16:creationId xmlns:a16="http://schemas.microsoft.com/office/drawing/2014/main" id="{955C3819-4996-0778-2A61-B312CB6A7AF2}"/>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7" name="Footer Placeholder 2">
            <a:extLst>
              <a:ext uri="{FF2B5EF4-FFF2-40B4-BE49-F238E27FC236}">
                <a16:creationId xmlns:a16="http://schemas.microsoft.com/office/drawing/2014/main" id="{8C66B28D-14BE-F166-0F37-B5DC6802808B}"/>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BA0968C2-2062-54F3-39F2-C153A2FC5583}"/>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2" name="Title 1">
            <a:extLst>
              <a:ext uri="{FF2B5EF4-FFF2-40B4-BE49-F238E27FC236}">
                <a16:creationId xmlns:a16="http://schemas.microsoft.com/office/drawing/2014/main" id="{2CEE9F56-C028-AC95-9ED5-5CE4A747E1D6}"/>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a:t>Title on cover should be Arial Bold 40pt</a:t>
            </a:r>
            <a:endParaRPr lang="en-US" noProof="0"/>
          </a:p>
        </p:txBody>
      </p:sp>
    </p:spTree>
    <p:extLst>
      <p:ext uri="{BB962C8B-B14F-4D97-AF65-F5344CB8AC3E}">
        <p14:creationId xmlns:p14="http://schemas.microsoft.com/office/powerpoint/2010/main" val="4026919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823531CD-B00B-8CAD-A885-E2A4FDEE6455}"/>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9" name="Content Placeholder 2">
            <a:extLst>
              <a:ext uri="{FF2B5EF4-FFF2-40B4-BE49-F238E27FC236}">
                <a16:creationId xmlns:a16="http://schemas.microsoft.com/office/drawing/2014/main" id="{0DA9729A-281F-090F-FE8D-0DBB37BD4479}"/>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0" name="Content Placeholder 3">
            <a:extLst>
              <a:ext uri="{FF2B5EF4-FFF2-40B4-BE49-F238E27FC236}">
                <a16:creationId xmlns:a16="http://schemas.microsoft.com/office/drawing/2014/main" id="{7F17FA06-F3B3-0D05-52F2-AAA8B7613530}"/>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1" name="Date Placeholder 1">
            <a:extLst>
              <a:ext uri="{FF2B5EF4-FFF2-40B4-BE49-F238E27FC236}">
                <a16:creationId xmlns:a16="http://schemas.microsoft.com/office/drawing/2014/main" id="{5BA19EB6-D566-356C-F7BA-9D4E4582FC1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2" name="Footer Placeholder 2">
            <a:extLst>
              <a:ext uri="{FF2B5EF4-FFF2-40B4-BE49-F238E27FC236}">
                <a16:creationId xmlns:a16="http://schemas.microsoft.com/office/drawing/2014/main" id="{2AC7D30C-B1FB-6A9B-6637-C05513895E2E}"/>
              </a:ext>
            </a:extLst>
          </p:cNvPr>
          <p:cNvSpPr>
            <a:spLocks noGrp="1"/>
          </p:cNvSpPr>
          <p:nvPr>
            <p:ph type="ftr" sz="quarter" idx="11"/>
          </p:nvPr>
        </p:nvSpPr>
        <p:spPr>
          <a:xfrm>
            <a:off x="4038600" y="5731317"/>
            <a:ext cx="4114800" cy="365125"/>
          </a:xfrm>
        </p:spPr>
        <p:txBody>
          <a:bodyPr/>
          <a:lstStyle/>
          <a:p>
            <a:endParaRPr lang="en-US"/>
          </a:p>
        </p:txBody>
      </p:sp>
      <p:sp>
        <p:nvSpPr>
          <p:cNvPr id="13" name="Slide Number Placeholder 3">
            <a:extLst>
              <a:ext uri="{FF2B5EF4-FFF2-40B4-BE49-F238E27FC236}">
                <a16:creationId xmlns:a16="http://schemas.microsoft.com/office/drawing/2014/main" id="{3C588803-E177-8083-8713-E9883DF37E3B}"/>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16898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8CC676-1C92-C67B-2DEC-7A445A4F0125}"/>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3" name="Footer Placeholder 2">
            <a:extLst>
              <a:ext uri="{FF2B5EF4-FFF2-40B4-BE49-F238E27FC236}">
                <a16:creationId xmlns:a16="http://schemas.microsoft.com/office/drawing/2014/main" id="{56E9778A-DEB7-6BBD-E0FB-C1422044B364}"/>
              </a:ext>
            </a:extLst>
          </p:cNvPr>
          <p:cNvSpPr>
            <a:spLocks noGrp="1"/>
          </p:cNvSpPr>
          <p:nvPr>
            <p:ph type="ftr" sz="quarter" idx="11"/>
          </p:nvPr>
        </p:nvSpPr>
        <p:spPr>
          <a:xfrm>
            <a:off x="4038600" y="5731317"/>
            <a:ext cx="4114800" cy="365125"/>
          </a:xfrm>
        </p:spPr>
        <p:txBody>
          <a:bodyPr/>
          <a:lstStyle/>
          <a:p>
            <a:endParaRPr lang="en-US"/>
          </a:p>
        </p:txBody>
      </p:sp>
      <p:sp>
        <p:nvSpPr>
          <p:cNvPr id="4" name="Slide Number Placeholder 3">
            <a:extLst>
              <a:ext uri="{FF2B5EF4-FFF2-40B4-BE49-F238E27FC236}">
                <a16:creationId xmlns:a16="http://schemas.microsoft.com/office/drawing/2014/main" id="{3CE98650-474C-903E-B689-10DA46D2CE4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
        <p:nvSpPr>
          <p:cNvPr id="5" name="Title 1">
            <a:extLst>
              <a:ext uri="{FF2B5EF4-FFF2-40B4-BE49-F238E27FC236}">
                <a16:creationId xmlns:a16="http://schemas.microsoft.com/office/drawing/2014/main" id="{EEA5E68F-8AC3-0258-E598-E3440882E93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E40000"/>
                </a:solidFill>
                <a:latin typeface="Arial" panose="020B0604020202020204" pitchFamily="34" charset="0"/>
                <a:cs typeface="Arial" panose="020B0604020202020204" pitchFamily="34" charset="0"/>
              </a:defRPr>
            </a:lvl1pPr>
          </a:lstStyle>
          <a:p>
            <a:r>
              <a:rPr lang="en-US"/>
              <a:t>Title should be Arial Bold 40pt</a:t>
            </a:r>
            <a:endParaRPr lang="en-GB"/>
          </a:p>
        </p:txBody>
      </p:sp>
    </p:spTree>
    <p:extLst>
      <p:ext uri="{BB962C8B-B14F-4D97-AF65-F5344CB8AC3E}">
        <p14:creationId xmlns:p14="http://schemas.microsoft.com/office/powerpoint/2010/main" val="1494826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C7EF8D6-44EC-D869-BEC0-3460C1F55ED6}"/>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11" name="Content Placeholder 2">
            <a:extLst>
              <a:ext uri="{FF2B5EF4-FFF2-40B4-BE49-F238E27FC236}">
                <a16:creationId xmlns:a16="http://schemas.microsoft.com/office/drawing/2014/main" id="{729BBBE0-C1DB-02AA-7EBF-47163FB45A05}"/>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a:extLst>
              <a:ext uri="{FF2B5EF4-FFF2-40B4-BE49-F238E27FC236}">
                <a16:creationId xmlns:a16="http://schemas.microsoft.com/office/drawing/2014/main" id="{C871CBDC-091F-5391-D66C-F7438E8CF429}"/>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13" name="Date Placeholder 1">
            <a:extLst>
              <a:ext uri="{FF2B5EF4-FFF2-40B4-BE49-F238E27FC236}">
                <a16:creationId xmlns:a16="http://schemas.microsoft.com/office/drawing/2014/main" id="{BAC6AE9B-2D05-C9AD-E913-F333D5760EC7}"/>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14" name="Footer Placeholder 2">
            <a:extLst>
              <a:ext uri="{FF2B5EF4-FFF2-40B4-BE49-F238E27FC236}">
                <a16:creationId xmlns:a16="http://schemas.microsoft.com/office/drawing/2014/main" id="{D2EF3E08-6E58-8F5C-476C-055A8FA26C50}"/>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ACFEE898-BFE2-BE2D-2B6C-1B2FC8DE4A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35598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F1EA330-F833-377E-4AB0-3165C864F911}"/>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002060"/>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7" name="Date Placeholder 1">
            <a:extLst>
              <a:ext uri="{FF2B5EF4-FFF2-40B4-BE49-F238E27FC236}">
                <a16:creationId xmlns:a16="http://schemas.microsoft.com/office/drawing/2014/main" id="{0E8D7B34-53CD-97CF-BB84-9A1BB83D2DD9}"/>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8" name="Footer Placeholder 2">
            <a:extLst>
              <a:ext uri="{FF2B5EF4-FFF2-40B4-BE49-F238E27FC236}">
                <a16:creationId xmlns:a16="http://schemas.microsoft.com/office/drawing/2014/main" id="{8493B4CB-FD3A-6A54-41B6-34172B1E28DF}"/>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9B5B2E47-BD3E-5669-88C4-1B043D23E692}"/>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1898747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a:t>Text aligned left</a:t>
            </a:r>
          </a:p>
        </p:txBody>
      </p:sp>
      <p:sp>
        <p:nvSpPr>
          <p:cNvPr id="12"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a:t>Text aligned left</a:t>
            </a:r>
          </a:p>
        </p:txBody>
      </p:sp>
      <p:sp>
        <p:nvSpPr>
          <p:cNvPr id="3" name="Title 1">
            <a:extLst>
              <a:ext uri="{FF2B5EF4-FFF2-40B4-BE49-F238E27FC236}">
                <a16:creationId xmlns:a16="http://schemas.microsoft.com/office/drawing/2014/main" id="{D6043AAD-85AA-6A30-4BAF-1827F2B6BF26}"/>
              </a:ext>
            </a:extLst>
          </p:cNvPr>
          <p:cNvSpPr>
            <a:spLocks noGrp="1"/>
          </p:cNvSpPr>
          <p:nvPr>
            <p:ph type="ctrTitle" hasCustomPrompt="1"/>
          </p:nvPr>
        </p:nvSpPr>
        <p:spPr>
          <a:xfrm>
            <a:off x="396072" y="278303"/>
            <a:ext cx="9144000" cy="744585"/>
          </a:xfrm>
        </p:spPr>
        <p:txBody>
          <a:bodyPr anchor="b">
            <a:normAutofit/>
          </a:bodyPr>
          <a:lstStyle>
            <a:lvl1pPr algn="l">
              <a:defRPr sz="4000" b="1">
                <a:solidFill>
                  <a:srgbClr val="00A09D"/>
                </a:solidFill>
                <a:latin typeface="Arial" panose="020B0604020202020204" pitchFamily="34" charset="0"/>
                <a:cs typeface="Arial" panose="020B0604020202020204" pitchFamily="34" charset="0"/>
              </a:defRPr>
            </a:lvl1pPr>
          </a:lstStyle>
          <a:p>
            <a:r>
              <a:rPr lang="en-US"/>
              <a:t>Title should be Arial Bold 40pt</a:t>
            </a:r>
            <a:endParaRPr lang="en-GB"/>
          </a:p>
        </p:txBody>
      </p:sp>
      <p:sp>
        <p:nvSpPr>
          <p:cNvPr id="2" name="Date Placeholder 1">
            <a:extLst>
              <a:ext uri="{FF2B5EF4-FFF2-40B4-BE49-F238E27FC236}">
                <a16:creationId xmlns:a16="http://schemas.microsoft.com/office/drawing/2014/main" id="{19E521F8-F1C4-719E-9416-2F83B91CE031}"/>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3/27/2025</a:t>
            </a:fld>
            <a:endParaRPr lang="en-US"/>
          </a:p>
        </p:txBody>
      </p:sp>
      <p:sp>
        <p:nvSpPr>
          <p:cNvPr id="4" name="Footer Placeholder 2">
            <a:extLst>
              <a:ext uri="{FF2B5EF4-FFF2-40B4-BE49-F238E27FC236}">
                <a16:creationId xmlns:a16="http://schemas.microsoft.com/office/drawing/2014/main" id="{5FE3CB80-FEBA-0E06-B748-F57F247952B0}"/>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DD8FCDF1-4FA5-F593-6AC2-B95652F68CE7}"/>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6311672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jpe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27/03/2025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446877918"/>
      </p:ext>
    </p:extLst>
  </p:cSld>
  <p:clrMap bg1="lt1" tx1="dk1" bg2="lt2" tx2="dk2" accent1="accent1" accent2="accent2" accent3="accent3" accent4="accent4" accent5="accent5" accent6="accent6" hlink="hlink" folHlink="folHlink"/>
  <p:sldLayoutIdLst>
    <p:sldLayoutId id="2147483722" r:id="rId1"/>
    <p:sldLayoutId id="214748371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84A07C-DEB0-05BD-9881-42718FBB2A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8B22C4E-C9A1-45E9-0BA1-47E2D1FC0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EC26CB-FAC9-15A6-2C78-0D4B999EBD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BDCE8C-2B5A-4A4E-93A0-4C1D53B6AA02}" type="datetimeFigureOut">
              <a:rPr lang="en-US" smtClean="0"/>
              <a:t>3/27/2025</a:t>
            </a:fld>
            <a:endParaRPr lang="en-US"/>
          </a:p>
        </p:txBody>
      </p:sp>
      <p:sp>
        <p:nvSpPr>
          <p:cNvPr id="5" name="Footer Placeholder 4">
            <a:extLst>
              <a:ext uri="{FF2B5EF4-FFF2-40B4-BE49-F238E27FC236}">
                <a16:creationId xmlns:a16="http://schemas.microsoft.com/office/drawing/2014/main" id="{F4C91453-E010-D269-B368-755BBF5D68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820F4B-F16D-5CC3-BC69-ADFA0DE75C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91021-AC8B-8E46-8879-D3B3634E6781}" type="slidenum">
              <a:rPr lang="en-US" smtClean="0"/>
              <a:t>‹#›</a:t>
            </a:fld>
            <a:endParaRPr lang="en-US"/>
          </a:p>
        </p:txBody>
      </p:sp>
      <p:pic>
        <p:nvPicPr>
          <p:cNvPr id="8" name="Picture 7" descr="A red square with white text&#10;&#10;Description automatically generated">
            <a:extLst>
              <a:ext uri="{FF2B5EF4-FFF2-40B4-BE49-F238E27FC236}">
                <a16:creationId xmlns:a16="http://schemas.microsoft.com/office/drawing/2014/main" id="{FB8D840F-D7A8-E771-B564-FEEA5E79101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94490294"/>
      </p:ext>
    </p:extLst>
  </p:cSld>
  <p:clrMap bg1="lt1" tx1="dk1" bg2="lt2" tx2="dk2" accent1="accent1" accent2="accent2" accent3="accent3" accent4="accent4" accent5="accent5" accent6="accent6" hlink="hlink" folHlink="folHlink"/>
  <p:sldLayoutIdLst>
    <p:sldLayoutId id="2147483727" r:id="rId1"/>
    <p:sldLayoutId id="214748373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B5D1A-2398-CDFD-1626-B885FC3EB7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D47EE4-6AF5-7440-3900-17C93AFD6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958517C-AFDB-D10F-95B8-EE0E79BF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D58AFF-2910-6A40-8E89-C10FF5408B01}" type="datetimeFigureOut">
              <a:rPr lang="en-US" smtClean="0"/>
              <a:t>3/27/2025</a:t>
            </a:fld>
            <a:endParaRPr lang="en-US"/>
          </a:p>
        </p:txBody>
      </p:sp>
      <p:sp>
        <p:nvSpPr>
          <p:cNvPr id="5" name="Footer Placeholder 4">
            <a:extLst>
              <a:ext uri="{FF2B5EF4-FFF2-40B4-BE49-F238E27FC236}">
                <a16:creationId xmlns:a16="http://schemas.microsoft.com/office/drawing/2014/main" id="{E237402B-9B90-EF0E-CB88-17C17CB9CB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FDC295-E9C4-FB4E-BEEE-18E4674BA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5D13D-8406-BD4B-8A9C-ECEBB7E62332}"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5A65D6DA-076B-F73C-8E06-A4C11C60E25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556939790"/>
      </p:ext>
    </p:extLst>
  </p:cSld>
  <p:clrMap bg1="lt1" tx1="dk1" bg2="lt2" tx2="dk2" accent1="accent1" accent2="accent2" accent3="accent3" accent4="accent4" accent5="accent5" accent6="accent6" hlink="hlink" folHlink="folHlink"/>
  <p:sldLayoutIdLst>
    <p:sldLayoutId id="2147483739" r:id="rId1"/>
    <p:sldLayoutId id="214748374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458B53-3CF2-1259-3356-1C0966BAA0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230033F-7506-3EED-B426-146A9635F2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4886044-4B52-CE3D-3716-389C73A102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4812D-5D9E-D34F-BEE5-4C0D77F448AB}" type="datetimeFigureOut">
              <a:rPr lang="en-US" smtClean="0"/>
              <a:t>3/27/2025</a:t>
            </a:fld>
            <a:endParaRPr lang="en-US"/>
          </a:p>
        </p:txBody>
      </p:sp>
      <p:sp>
        <p:nvSpPr>
          <p:cNvPr id="5" name="Footer Placeholder 4">
            <a:extLst>
              <a:ext uri="{FF2B5EF4-FFF2-40B4-BE49-F238E27FC236}">
                <a16:creationId xmlns:a16="http://schemas.microsoft.com/office/drawing/2014/main" id="{6916E244-86F1-627E-5B1D-7DC09BFEED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FA15CF-D6A8-7947-9324-F99CB212D7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49605-38C8-4747-BCA7-9DB64EFB0332}" type="slidenum">
              <a:rPr lang="en-US" smtClean="0"/>
              <a:t>‹#›</a:t>
            </a:fld>
            <a:endParaRPr lang="en-US"/>
          </a:p>
        </p:txBody>
      </p:sp>
      <p:pic>
        <p:nvPicPr>
          <p:cNvPr id="8" name="Picture 7" descr="A white background with blue text&#10;&#10;Description automatically generated">
            <a:extLst>
              <a:ext uri="{FF2B5EF4-FFF2-40B4-BE49-F238E27FC236}">
                <a16:creationId xmlns:a16="http://schemas.microsoft.com/office/drawing/2014/main" id="{E47CAE45-2CF7-7AE3-9183-2F7E10382080}"/>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3568479303"/>
      </p:ext>
    </p:extLst>
  </p:cSld>
  <p:clrMap bg1="lt1" tx1="dk1" bg2="lt2" tx2="dk2" accent1="accent1" accent2="accent2" accent3="accent3" accent4="accent4" accent5="accent5" accent6="accent6" hlink="hlink" folHlink="folHlink"/>
  <p:sldLayoutIdLst>
    <p:sldLayoutId id="2147483782" r:id="rId1"/>
    <p:sldLayoutId id="214748378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4FD56F-2B40-4F5B-8593-3FB241C17C9A}" type="datetimeFigureOut">
              <a:rPr lang="en-GB" smtClean="0"/>
              <a:t>27/03/2025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2AF8C-F308-4D14-92A7-51645CA15610}" type="slidenum">
              <a:rPr lang="en-GB" smtClean="0"/>
              <a:t>‹#›</a:t>
            </a:fld>
            <a:endParaRPr lang="en-GB"/>
          </a:p>
        </p:txBody>
      </p:sp>
      <p:pic>
        <p:nvPicPr>
          <p:cNvPr id="8" name="Picture 7" descr="A white background with blue and green text&#10;&#10;Description automatically generated">
            <a:extLst>
              <a:ext uri="{FF2B5EF4-FFF2-40B4-BE49-F238E27FC236}">
                <a16:creationId xmlns:a16="http://schemas.microsoft.com/office/drawing/2014/main" id="{03DD9209-3638-32F9-6807-B495B49BD02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22308"/>
            <a:ext cx="12204809" cy="6850812"/>
          </a:xfrm>
          <a:prstGeom prst="rect">
            <a:avLst/>
          </a:prstGeom>
        </p:spPr>
      </p:pic>
    </p:spTree>
    <p:extLst>
      <p:ext uri="{BB962C8B-B14F-4D97-AF65-F5344CB8AC3E}">
        <p14:creationId xmlns:p14="http://schemas.microsoft.com/office/powerpoint/2010/main" val="2967198081"/>
      </p:ext>
    </p:extLst>
  </p:cSld>
  <p:clrMap bg1="lt1" tx1="dk1" bg2="lt2" tx2="dk2" accent1="accent1" accent2="accent2" accent3="accent3" accent4="accent4" accent5="accent5" accent6="accent6" hlink="hlink" folHlink="folHlink"/>
  <p:sldLayoutIdLst>
    <p:sldLayoutId id="2147483788" r:id="rId1"/>
    <p:sldLayoutId id="21474837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www.newham.gov.uk/downloads/file/8230/autism-strategy"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view.officeapps.live.com/op/view.aspx?src=https%3A%2F%2Fwww.newham.gov.uk%2Fdownloads%2Ffile%2F8307%2Fsituational-mutism-survey-summary&amp;wdOrigin=BROWSELINK"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newham.gov.uk/downloads/file/8308/patient-led-world-caf-report" TargetMode="External"/><Relationship Id="rId2" Type="http://schemas.openxmlformats.org/officeDocument/2006/relationships/hyperlink" Target="https://www.newham.gov.uk/health-adult-social-care/autism/4"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19vkO10H0YY"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C37AD1F-8CA9-F932-4F2C-7CB2A26A9D56}"/>
              </a:ext>
            </a:extLst>
          </p:cNvPr>
          <p:cNvSpPr>
            <a:spLocks noGrp="1"/>
          </p:cNvSpPr>
          <p:nvPr/>
        </p:nvSpPr>
        <p:spPr>
          <a:xfrm>
            <a:off x="1218510" y="2337737"/>
            <a:ext cx="9925594" cy="308864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GB" b="1" dirty="0">
              <a:solidFill>
                <a:schemeClr val="bg1"/>
              </a:solidFill>
              <a:latin typeface="Arial"/>
              <a:cs typeface="Arial"/>
            </a:endParaRPr>
          </a:p>
          <a:p>
            <a:endParaRPr lang="en-GB" b="1" dirty="0">
              <a:solidFill>
                <a:schemeClr val="bg1"/>
              </a:solidFill>
              <a:latin typeface="Arial"/>
              <a:cs typeface="Arial"/>
            </a:endParaRPr>
          </a:p>
          <a:p>
            <a:r>
              <a:rPr lang="en-GB" b="1" dirty="0">
                <a:solidFill>
                  <a:schemeClr val="bg1"/>
                </a:solidFill>
                <a:latin typeface="Arial"/>
                <a:cs typeface="Arial"/>
              </a:rPr>
              <a:t>CASE STUDY</a:t>
            </a:r>
          </a:p>
          <a:p>
            <a:endParaRPr lang="en-GB" b="1" dirty="0">
              <a:solidFill>
                <a:schemeClr val="bg1"/>
              </a:solidFill>
              <a:latin typeface="Arial"/>
              <a:cs typeface="Arial"/>
            </a:endParaRPr>
          </a:p>
          <a:p>
            <a:r>
              <a:rPr lang="en-GB" b="1" dirty="0">
                <a:solidFill>
                  <a:schemeClr val="bg1"/>
                </a:solidFill>
                <a:latin typeface="Arial"/>
                <a:cs typeface="Arial"/>
              </a:rPr>
              <a:t>CO-PRODUCTION</a:t>
            </a:r>
            <a:endParaRPr lang="en-GB">
              <a:solidFill>
                <a:schemeClr val="bg1"/>
              </a:solidFill>
            </a:endParaRPr>
          </a:p>
          <a:p>
            <a:br>
              <a:rPr lang="en-GB" b="1" dirty="0">
                <a:latin typeface="Arial" panose="020B0604020202020204" pitchFamily="34" charset="0"/>
                <a:cs typeface="Arial" panose="020B0604020202020204" pitchFamily="34" charset="0"/>
              </a:rPr>
            </a:br>
            <a:endParaRPr lang="en-US" dirty="0">
              <a:solidFill>
                <a:schemeClr val="bg1"/>
              </a:solidFill>
              <a:ea typeface="Calibri Light"/>
              <a:cs typeface="Calibri Light"/>
            </a:endParaRPr>
          </a:p>
        </p:txBody>
      </p:sp>
    </p:spTree>
    <p:extLst>
      <p:ext uri="{BB962C8B-B14F-4D97-AF65-F5344CB8AC3E}">
        <p14:creationId xmlns:p14="http://schemas.microsoft.com/office/powerpoint/2010/main" val="25583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Context</a:t>
            </a:r>
          </a:p>
        </p:txBody>
      </p:sp>
      <p:sp>
        <p:nvSpPr>
          <p:cNvPr id="9" name="TextBox 8"/>
          <p:cNvSpPr txBox="1"/>
          <p:nvPr/>
        </p:nvSpPr>
        <p:spPr>
          <a:xfrm>
            <a:off x="503869" y="1027921"/>
            <a:ext cx="11181145" cy="5016758"/>
          </a:xfrm>
          <a:prstGeom prst="rect">
            <a:avLst/>
          </a:prstGeom>
          <a:noFill/>
        </p:spPr>
        <p:txBody>
          <a:bodyPr wrap="square" lIns="91440" tIns="45720" rIns="91440" bIns="45720" rtlCol="0" anchor="t">
            <a:spAutoFit/>
          </a:bodyPr>
          <a:lstStyle/>
          <a:p>
            <a:pPr lvl="1"/>
            <a:endParaRPr lang="en-GB" sz="1600" dirty="0"/>
          </a:p>
          <a:p>
            <a:r>
              <a:rPr lang="en-GB" sz="1600" dirty="0"/>
              <a:t>In July 2021, the Government published a National Strategy for Autistic Children, Young People and Adults - replacing the Think Autism Strategy for Adults. The strategy aims to: </a:t>
            </a:r>
          </a:p>
          <a:p>
            <a:pPr lvl="0"/>
            <a:endParaRPr lang="en-GB" sz="1600" dirty="0"/>
          </a:p>
          <a:p>
            <a:pPr marL="285750" lvl="0" indent="-285750">
              <a:buFont typeface="Arial" panose="020B0604020202020204" pitchFamily="34" charset="0"/>
              <a:buChar char="•"/>
            </a:pPr>
            <a:r>
              <a:rPr lang="en-GB" sz="1600" dirty="0"/>
              <a:t>improve understanding and acceptance of autism within society; </a:t>
            </a:r>
          </a:p>
          <a:p>
            <a:pPr marL="285750" indent="-285750">
              <a:buFont typeface="Arial" panose="020B0604020202020204" pitchFamily="34" charset="0"/>
              <a:buChar char="•"/>
            </a:pPr>
            <a:endParaRPr lang="en-GB" sz="1600" dirty="0"/>
          </a:p>
          <a:p>
            <a:pPr marL="285750" lvl="0" indent="-285750">
              <a:buFont typeface="Arial" panose="020B0604020202020204" pitchFamily="34" charset="0"/>
              <a:buChar char="•"/>
            </a:pPr>
            <a:r>
              <a:rPr lang="en-GB" sz="1600" dirty="0"/>
              <a:t>improve autistic children and young people’s access to education - and support positive transitions into adulthood; </a:t>
            </a:r>
          </a:p>
          <a:p>
            <a:endParaRPr lang="en-GB" sz="1600" dirty="0"/>
          </a:p>
          <a:p>
            <a:pPr marL="285750" lvl="0" indent="-285750">
              <a:buFont typeface="Arial" panose="020B0604020202020204" pitchFamily="34" charset="0"/>
              <a:buChar char="•"/>
            </a:pPr>
            <a:r>
              <a:rPr lang="en-GB" sz="1600" dirty="0"/>
              <a:t>support more autistic people into employment; </a:t>
            </a:r>
          </a:p>
          <a:p>
            <a:endParaRPr lang="en-GB" sz="1600" dirty="0"/>
          </a:p>
          <a:p>
            <a:pPr marL="285750" lvl="0" indent="-285750">
              <a:buFont typeface="Arial" panose="020B0604020202020204" pitchFamily="34" charset="0"/>
              <a:buChar char="•"/>
            </a:pPr>
            <a:r>
              <a:rPr lang="en-GB" sz="1600" dirty="0"/>
              <a:t>tackle health and care inequalities for autistic people; </a:t>
            </a:r>
          </a:p>
          <a:p>
            <a:endParaRPr lang="en-GB" sz="1600" dirty="0"/>
          </a:p>
          <a:p>
            <a:pPr marL="285750" lvl="0" indent="-285750">
              <a:buFont typeface="Arial" panose="020B0604020202020204" pitchFamily="34" charset="0"/>
              <a:buChar char="•"/>
            </a:pPr>
            <a:r>
              <a:rPr lang="en-GB" sz="1600" dirty="0"/>
              <a:t>build the right support in the community and support people in inpatient care; and </a:t>
            </a:r>
          </a:p>
          <a:p>
            <a:endParaRPr lang="en-GB" sz="1600" dirty="0"/>
          </a:p>
          <a:p>
            <a:pPr marL="285750" lvl="0" indent="-285750">
              <a:buFont typeface="Arial" panose="020B0604020202020204" pitchFamily="34" charset="0"/>
              <a:buChar char="•"/>
            </a:pPr>
            <a:r>
              <a:rPr lang="en-GB" sz="1600" dirty="0"/>
              <a:t>improve support within the criminal and youth justice systems. </a:t>
            </a:r>
          </a:p>
          <a:p>
            <a:endParaRPr lang="en-GB" sz="1600" dirty="0"/>
          </a:p>
          <a:p>
            <a:r>
              <a:rPr lang="en-GB" sz="1600" dirty="0"/>
              <a:t>In 2022, colleagues from the Council’s Adults and Health Directorate and Children and Young People’s Directorate, alongside those from the ICB, ELFT and Metropolitan Police started working together to co-design, with autistic residents and their families, a local Autism Action Plan advising how these national aims will be met locally; and how additional, Newham-specific issues will be addressed. The Action Plan was published in April 2023 and can be viewed </a:t>
            </a:r>
            <a:r>
              <a:rPr lang="en-GB" sz="1600" u="sng" dirty="0">
                <a:hlinkClick r:id="rId2"/>
              </a:rPr>
              <a:t>here</a:t>
            </a:r>
            <a:r>
              <a:rPr lang="en-GB" sz="1600" dirty="0"/>
              <a:t>.</a:t>
            </a:r>
          </a:p>
        </p:txBody>
      </p:sp>
    </p:spTree>
    <p:extLst>
      <p:ext uri="{BB962C8B-B14F-4D97-AF65-F5344CB8AC3E}">
        <p14:creationId xmlns:p14="http://schemas.microsoft.com/office/powerpoint/2010/main" val="213523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945625"/>
            <a:ext cx="11181145" cy="4770537"/>
          </a:xfrm>
          <a:prstGeom prst="rect">
            <a:avLst/>
          </a:prstGeom>
          <a:noFill/>
        </p:spPr>
        <p:txBody>
          <a:bodyPr wrap="square" lIns="91440" tIns="45720" rIns="91440" bIns="45720" rtlCol="0" anchor="t">
            <a:spAutoFit/>
          </a:bodyPr>
          <a:lstStyle/>
          <a:p>
            <a:endParaRPr lang="en-GB" sz="1600" b="1" dirty="0">
              <a:cs typeface="Arial"/>
            </a:endParaRPr>
          </a:p>
          <a:p>
            <a:r>
              <a:rPr lang="en-GB" sz="1600" dirty="0"/>
              <a:t>A governance structure was established offering resident representation on the Delivery Board and a new Autism Residents Advisory Group (ARAG) was created as the platform for engagement with residents.  </a:t>
            </a:r>
            <a:endParaRPr lang="en-GB" sz="1600" dirty="0">
              <a:ea typeface="Calibri"/>
              <a:cs typeface="Calibri"/>
            </a:endParaRPr>
          </a:p>
          <a:p>
            <a:endParaRPr lang="en-GB" sz="1600" dirty="0"/>
          </a:p>
          <a:p>
            <a:r>
              <a:rPr lang="en-GB" sz="1600" dirty="0"/>
              <a:t>To establish the ARAG an open invitation was sent to autistic Adult Social Care users, Providers, and existing resident and co-production groups; alongside posters and flyers in public spaces (e.g. Libraries). The criteria for membership: diagnosed autistic or on the waiting list for an assessment, living in Newham and aged 18+. </a:t>
            </a:r>
          </a:p>
          <a:p>
            <a:endParaRPr lang="en-GB" sz="1600" dirty="0"/>
          </a:p>
          <a:p>
            <a:r>
              <a:rPr lang="en-GB" sz="1600" dirty="0"/>
              <a:t>It was apparent from the first meeting that the ARAG engagement platform was not accessible to all autistic residents. As such, </a:t>
            </a:r>
            <a:r>
              <a:rPr lang="en-GB" sz="1600" dirty="0" err="1"/>
              <a:t>VoiceAbility</a:t>
            </a:r>
            <a:r>
              <a:rPr lang="en-GB" sz="1600" dirty="0"/>
              <a:t> was commissioned to carry out a targeted piece of work with those who were autistic with learning disabilities. Three separate sessions were run using different communication tools including drawings, photos, objects and playing games. There were 15-20 residents involved.</a:t>
            </a:r>
          </a:p>
          <a:p>
            <a:endParaRPr lang="en-GB" sz="1600" dirty="0"/>
          </a:p>
          <a:p>
            <a:r>
              <a:rPr lang="en-GB" sz="1600" dirty="0"/>
              <a:t>An autism situationally mute survey and focus group was held in November 2024 to identify what barriers there were to engagement. There were 34 respondents, findings from this work led to changes in the way the ARAG is run including active use of the chat function, use of an avatar and no requirement for use of the camera. </a:t>
            </a:r>
            <a:r>
              <a:rPr lang="en-GB" sz="1600" dirty="0">
                <a:hlinkClick r:id="rId2"/>
              </a:rPr>
              <a:t>Situational_Mutism_Survey_Summary.pptx</a:t>
            </a:r>
            <a:endParaRPr lang="en-GB" sz="1600" dirty="0"/>
          </a:p>
          <a:p>
            <a:pPr marL="285750" indent="-285750">
              <a:buFont typeface="Arial" panose="020B0604020202020204" pitchFamily="34" charset="0"/>
              <a:buChar char="•"/>
            </a:pPr>
            <a:endParaRPr lang="en-GB" sz="1600" dirty="0"/>
          </a:p>
          <a:p>
            <a:r>
              <a:rPr lang="en-GB" sz="1600" dirty="0"/>
              <a:t>ARAG meetings are held quarterly, in light of the co-production work required to build the Action Plan in Year 1, six focus groups were offered for residents to participate in shaping the Action Plan.</a:t>
            </a:r>
            <a:endParaRPr lang="en-GB" sz="1600" dirty="0">
              <a:ea typeface="Calibri"/>
              <a:cs typeface="Calibri"/>
            </a:endParaRPr>
          </a:p>
        </p:txBody>
      </p:sp>
    </p:spTree>
    <p:extLst>
      <p:ext uri="{BB962C8B-B14F-4D97-AF65-F5344CB8AC3E}">
        <p14:creationId xmlns:p14="http://schemas.microsoft.com/office/powerpoint/2010/main" val="3380861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927337"/>
            <a:ext cx="11181145" cy="4801314"/>
          </a:xfrm>
          <a:prstGeom prst="rect">
            <a:avLst/>
          </a:prstGeom>
          <a:noFill/>
        </p:spPr>
        <p:txBody>
          <a:bodyPr wrap="square" lIns="91440" tIns="45720" rIns="91440" bIns="45720" rtlCol="0" anchor="t">
            <a:spAutoFit/>
          </a:bodyPr>
          <a:lstStyle/>
          <a:p>
            <a:endParaRPr lang="en-GB" b="1" dirty="0">
              <a:latin typeface="Arial"/>
              <a:cs typeface="Arial"/>
            </a:endParaRPr>
          </a:p>
          <a:p>
            <a:r>
              <a:rPr lang="en-GB" sz="1600" dirty="0"/>
              <a:t>The Delivery Board is co-chaired with an autistic resident (who holds the role for 12 months), with another autistic resident representative and Carer of autistic resident representative in attendance. </a:t>
            </a:r>
          </a:p>
          <a:p>
            <a:endParaRPr lang="en-GB" sz="1600" dirty="0"/>
          </a:p>
          <a:p>
            <a:r>
              <a:rPr lang="en-GB" sz="1600" dirty="0"/>
              <a:t>The ARAG is also co-chaired with an autistic resident (who holds the role for 12 months). </a:t>
            </a:r>
          </a:p>
          <a:p>
            <a:endParaRPr lang="en-GB" sz="1600" dirty="0"/>
          </a:p>
          <a:p>
            <a:r>
              <a:rPr lang="en-GB" sz="1600" dirty="0"/>
              <a:t>To further engagement with residents in Year 2, six residents were appointed as local experts, one for each of the six working groups, reflecting the priority areas in the Action Plan. They would also be delivering on some of the actions that require co-production. </a:t>
            </a:r>
          </a:p>
          <a:p>
            <a:pPr marL="285750" indent="-285750">
              <a:buFont typeface="Arial" panose="020B0604020202020204" pitchFamily="34" charset="0"/>
              <a:buChar char="•"/>
            </a:pPr>
            <a:endParaRPr lang="en-GB" sz="1600" dirty="0"/>
          </a:p>
          <a:p>
            <a:r>
              <a:rPr lang="en-GB" sz="1600" dirty="0"/>
              <a:t>A total of nine resident experts have been appointed to continue to shape the Action Plan and support in the delivery of the actions. All resident experts are paid for their time.</a:t>
            </a:r>
          </a:p>
          <a:p>
            <a:pPr marL="285750" indent="-285750">
              <a:buFont typeface="Arial" panose="020B0604020202020204" pitchFamily="34" charset="0"/>
              <a:buChar char="•"/>
            </a:pPr>
            <a:endParaRPr lang="en-GB" sz="1600" dirty="0"/>
          </a:p>
          <a:p>
            <a:r>
              <a:rPr lang="en-GB" sz="1600" dirty="0"/>
              <a:t>All experts were supported with an initial group meeting to outline expectations with the Autism Lead and ongoing one-to-one meetings as required to support them and provide guidance and direction in their role/s. Experts will also be receiving support and guidance from the Working Group Lead.</a:t>
            </a:r>
          </a:p>
          <a:p>
            <a:pPr marL="285750" indent="-285750">
              <a:buFont typeface="Arial" panose="020B0604020202020204" pitchFamily="34" charset="0"/>
              <a:buChar char="•"/>
            </a:pPr>
            <a:endParaRPr lang="en-GB" sz="1600" dirty="0"/>
          </a:p>
          <a:p>
            <a:r>
              <a:rPr lang="en-GB" sz="1600" dirty="0"/>
              <a:t>At the soft launch of the Action Plan in April 2024, to ensure the event was accessible to autistic residents, coloured communication name badges were offered alongside a quiet room, floor plan, location map and direction details, agenda, individual speaker and stall details, numbered stalls with booking forms, goodie bag with an enclosed fidget toy amongst other items; and silent clapping. </a:t>
            </a:r>
            <a:endParaRPr lang="en-GB" sz="1600" dirty="0">
              <a:ea typeface="Calibri"/>
              <a:cs typeface="Calibri"/>
            </a:endParaRPr>
          </a:p>
        </p:txBody>
      </p:sp>
    </p:spTree>
    <p:extLst>
      <p:ext uri="{BB962C8B-B14F-4D97-AF65-F5344CB8AC3E}">
        <p14:creationId xmlns:p14="http://schemas.microsoft.com/office/powerpoint/2010/main" val="155479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1027921"/>
            <a:ext cx="11181145" cy="5539978"/>
          </a:xfrm>
          <a:prstGeom prst="rect">
            <a:avLst/>
          </a:prstGeom>
          <a:noFill/>
        </p:spPr>
        <p:txBody>
          <a:bodyPr wrap="square" lIns="91440" tIns="45720" rIns="91440" bIns="45720" rtlCol="0" anchor="t">
            <a:spAutoFit/>
          </a:bodyPr>
          <a:lstStyle/>
          <a:p>
            <a:endParaRPr lang="en-GB" b="1" dirty="0">
              <a:latin typeface="Arial"/>
              <a:cs typeface="Arial"/>
            </a:endParaRPr>
          </a:p>
          <a:p>
            <a:r>
              <a:rPr lang="en-GB" sz="1600" dirty="0"/>
              <a:t>Autism Resident Newsletters were produced in Year 2, in recognition of the reduced number of meetings from the first year, moving to monthly from October. This allowed residents to keep in touch and informed. The newsletter was extended to all residents who have been diagnosed or on the waiting list on the Newham Diagnostic Service and other parties. </a:t>
            </a:r>
            <a:r>
              <a:rPr lang="en-GB" sz="1600" dirty="0">
                <a:hlinkClick r:id="rId2"/>
              </a:rPr>
              <a:t>Support and Information for Autistic Residents</a:t>
            </a:r>
            <a:endParaRPr lang="en-GB" sz="1600" dirty="0"/>
          </a:p>
          <a:p>
            <a:pPr marL="285750" indent="-285750">
              <a:buFont typeface="Arial" panose="020B0604020202020204" pitchFamily="34" charset="0"/>
              <a:buChar char="•"/>
            </a:pPr>
            <a:endParaRPr lang="en-GB" sz="1600" dirty="0"/>
          </a:p>
          <a:p>
            <a:r>
              <a:rPr lang="en-GB" sz="1600" dirty="0"/>
              <a:t>A WhatsApp group was also created in Year 2 in recognition that different people like using different platforms of communication.</a:t>
            </a:r>
          </a:p>
          <a:p>
            <a:pPr marL="285750" indent="-285750">
              <a:buFont typeface="Arial" panose="020B0604020202020204" pitchFamily="34" charset="0"/>
              <a:buChar char="•"/>
            </a:pPr>
            <a:endParaRPr lang="en-GB" sz="1600" dirty="0"/>
          </a:p>
          <a:p>
            <a:r>
              <a:rPr lang="en-GB" sz="1600" dirty="0"/>
              <a:t>At the ARAG in January 2025 we introduced the new inclusive communication style (situation speaking survey actions), combined with extending the newsletter to the autism diagnosis group, it was the highest number of attendees, with new participants who previously had no engagement.</a:t>
            </a:r>
          </a:p>
          <a:p>
            <a:endParaRPr lang="en-GB" sz="1600" dirty="0"/>
          </a:p>
          <a:p>
            <a:r>
              <a:rPr lang="en-GB" sz="1600" dirty="0"/>
              <a:t>A Newham Hospital World Café Autism staff and resident event was established to identify improvements that could be made in the hospital. A report was produced with recommendations for action. </a:t>
            </a:r>
            <a:r>
              <a:rPr lang="en-GB" sz="1600" dirty="0">
                <a:hlinkClick r:id="rId3"/>
              </a:rPr>
              <a:t>World Cafe: Autism</a:t>
            </a:r>
            <a:endParaRPr lang="en-GB" sz="1600" dirty="0"/>
          </a:p>
          <a:p>
            <a:pPr marL="285750" indent="-285750">
              <a:buFont typeface="Arial" panose="020B0604020202020204" pitchFamily="34" charset="0"/>
              <a:buChar char="•"/>
            </a:pPr>
            <a:endParaRPr lang="en-GB" sz="1600" dirty="0"/>
          </a:p>
          <a:p>
            <a:r>
              <a:rPr lang="en-GB" sz="1600" dirty="0"/>
              <a:t>An autism champions group was soft launched in December 2024, to identify autistic people who want to engage but don’t know how and in recognition that local residents are keen to get involved to support autistic residents in the community – as evidenced from the volunteers who supported the launch in April. </a:t>
            </a:r>
          </a:p>
          <a:p>
            <a:pPr marL="285750" indent="-285750">
              <a:buFont typeface="Arial" panose="020B0604020202020204" pitchFamily="34" charset="0"/>
              <a:buChar char="•"/>
            </a:pPr>
            <a:endParaRPr lang="en-GB" sz="1600" dirty="0"/>
          </a:p>
          <a:p>
            <a:r>
              <a:rPr lang="en-GB" sz="1600" dirty="0"/>
              <a:t>A Newham Buddy Project Pilot was set up in January 2025 by the Volunteer Team Manager as a response to the several requests by autistic residents asking for an escort to meetings or appointments due to their anxieties – a common trait for an autistic person.  An early test for the project was trialled by an autistic person and results were extremely positive. </a:t>
            </a:r>
          </a:p>
        </p:txBody>
      </p:sp>
    </p:spTree>
    <p:extLst>
      <p:ext uri="{BB962C8B-B14F-4D97-AF65-F5344CB8AC3E}">
        <p14:creationId xmlns:p14="http://schemas.microsoft.com/office/powerpoint/2010/main" val="2156220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1027921"/>
            <a:ext cx="11181145" cy="6093976"/>
          </a:xfrm>
          <a:prstGeom prst="rect">
            <a:avLst/>
          </a:prstGeom>
          <a:noFill/>
        </p:spPr>
        <p:txBody>
          <a:bodyPr wrap="square" lIns="91440" tIns="45720" rIns="91440" bIns="45720" rtlCol="0" anchor="t">
            <a:spAutoFit/>
          </a:bodyPr>
          <a:lstStyle/>
          <a:p>
            <a:endParaRPr lang="en-GB" dirty="0"/>
          </a:p>
          <a:p>
            <a:r>
              <a:rPr lang="en-GB" sz="1600" dirty="0"/>
              <a:t>In recognition of anxieties that lead to isolation, loneliness and depression in autistic people as well as eating disorders, the “Healthy Cooking” community project was approached to deliver a 4-week course of free cooking classes for autistic residents. This was received positively by the autistic community with high attendance numbers and led to volunteers offering to put on further activities.</a:t>
            </a:r>
          </a:p>
          <a:p>
            <a:pPr marL="285750" indent="-285750">
              <a:buFont typeface="Arial" panose="020B0604020202020204" pitchFamily="34" charset="0"/>
              <a:buChar char="•"/>
            </a:pPr>
            <a:endParaRPr lang="en-GB" sz="1600" dirty="0"/>
          </a:p>
          <a:p>
            <a:r>
              <a:rPr lang="en-GB" sz="1600" dirty="0"/>
              <a:t>The World Autism Awareness Week 2025 programme has introduced, for the first time, a large number of autistic residents volunteering activities including </a:t>
            </a:r>
            <a:r>
              <a:rPr lang="en-GB" sz="1600" i="1" dirty="0"/>
              <a:t>Remembering self-care during times of burn-out: Autistic </a:t>
            </a:r>
            <a:r>
              <a:rPr lang="en-GB" sz="1600" i="1" dirty="0" err="1"/>
              <a:t>Womens</a:t>
            </a:r>
            <a:r>
              <a:rPr lang="en-GB" sz="1600" i="1" dirty="0"/>
              <a:t> Craft Session., IT, Art &amp; Music</a:t>
            </a:r>
          </a:p>
          <a:p>
            <a:pPr marL="285750" indent="-285750">
              <a:buFont typeface="Arial" panose="020B0604020202020204" pitchFamily="34" charset="0"/>
              <a:buChar char="•"/>
            </a:pPr>
            <a:endParaRPr lang="en-GB" sz="1600" i="1" dirty="0"/>
          </a:p>
          <a:p>
            <a:r>
              <a:rPr lang="en-GB" sz="1600" dirty="0"/>
              <a:t>A mini-health event was arranged for 1 hour after the ARAG meeting, autistic residents have one of the highest incidence of health inequalities. Residents were able to access health services including health checks, bowl and breast cancer. After the mini-health event, eight members stayed back for a further 1.5-2hours which formed a natural peer support group. The DB Co-chair volunteered to continue these quarterly informal peer support groups after each ARAG meeting.</a:t>
            </a:r>
          </a:p>
          <a:p>
            <a:r>
              <a:rPr lang="en-GB" sz="1600" dirty="0"/>
              <a:t> </a:t>
            </a:r>
          </a:p>
          <a:p>
            <a:r>
              <a:rPr lang="en-GB" sz="1600" dirty="0"/>
              <a:t>The peer support strategy is built on enabling the local autistic community to make connections, build a network and form friendships in a safe space and respond to the needs of the community. The autism champions, volunteers offering activities and the resident experts form part of this strategy.</a:t>
            </a:r>
            <a:endParaRPr lang="en-GB" sz="1600" dirty="0">
              <a:ea typeface="Calibri"/>
              <a:cs typeface="Calibri"/>
            </a:endParaRPr>
          </a:p>
          <a:p>
            <a:pPr marL="285750" indent="-285750">
              <a:buFont typeface="Arial" panose="020B0604020202020204" pitchFamily="34" charset="0"/>
              <a:buChar char="•"/>
            </a:pPr>
            <a:endParaRPr lang="en-GB" sz="1600" dirty="0"/>
          </a:p>
          <a:p>
            <a:r>
              <a:rPr lang="en-GB" sz="1600" dirty="0"/>
              <a:t>The same approach that was used to build resident trust was used with partner/stakeholder engagement. Building a safe supportive environment to allow partners to be heard and listened to with the autonomy to take forward the priorities in the Strategy. This enabled a strong senior representation at the DB and identification of working group leads across partner organisations including ICB, ELFT, Met Police, Fire Brigade.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994097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Strengths-Based Approach</a:t>
            </a:r>
          </a:p>
        </p:txBody>
      </p:sp>
      <p:sp>
        <p:nvSpPr>
          <p:cNvPr id="9" name="TextBox 8"/>
          <p:cNvSpPr txBox="1"/>
          <p:nvPr/>
        </p:nvSpPr>
        <p:spPr>
          <a:xfrm>
            <a:off x="503869" y="1027921"/>
            <a:ext cx="11181145" cy="2646878"/>
          </a:xfrm>
          <a:prstGeom prst="rect">
            <a:avLst/>
          </a:prstGeom>
          <a:noFill/>
        </p:spPr>
        <p:txBody>
          <a:bodyPr wrap="square" lIns="91440" tIns="45720" rIns="91440" bIns="45720" rtlCol="0" anchor="t">
            <a:spAutoFit/>
          </a:bodyPr>
          <a:lstStyle/>
          <a:p>
            <a:endParaRPr lang="en-GB" dirty="0"/>
          </a:p>
          <a:p>
            <a:r>
              <a:rPr lang="en-GB" sz="1600" dirty="0"/>
              <a:t>Recognising our own autistic staff and their needs to enable them to remain in paid employment is also important: 29% of autistic people are in paid employment. A work related anxiety peer group was established in February 2025 as a need to support a staff member with their personal mental health; 10 participants signed up to the first meeting. A Council staff autism peer support group is also in the process of being set up.</a:t>
            </a:r>
          </a:p>
          <a:p>
            <a:r>
              <a:rPr lang="en-GB" sz="1600" dirty="0"/>
              <a:t> </a:t>
            </a:r>
          </a:p>
          <a:p>
            <a:r>
              <a:rPr lang="en-GB" sz="1600" dirty="0"/>
              <a:t>An autism video was produced to bust the myths around employing autistic people and the simple minor adjustments needed to enable an autistic person to remain in employment </a:t>
            </a:r>
            <a:r>
              <a:rPr lang="en-GB" sz="1600" dirty="0">
                <a:hlinkClick r:id="rId2"/>
              </a:rPr>
              <a:t>https://youtu.be/19vkO10H0YY</a:t>
            </a:r>
            <a:r>
              <a:rPr lang="en-GB" sz="1600" dirty="0"/>
              <a: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106408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Outcomes and Impact</a:t>
            </a:r>
          </a:p>
        </p:txBody>
      </p:sp>
      <p:sp>
        <p:nvSpPr>
          <p:cNvPr id="9" name="TextBox 8"/>
          <p:cNvSpPr txBox="1"/>
          <p:nvPr/>
        </p:nvSpPr>
        <p:spPr>
          <a:xfrm>
            <a:off x="503869" y="1027921"/>
            <a:ext cx="11181145" cy="5755422"/>
          </a:xfrm>
          <a:prstGeom prst="rect">
            <a:avLst/>
          </a:prstGeom>
          <a:noFill/>
        </p:spPr>
        <p:txBody>
          <a:bodyPr wrap="square" lIns="91440" tIns="45720" rIns="91440" bIns="45720" rtlCol="0" anchor="t">
            <a:spAutoFit/>
          </a:bodyPr>
          <a:lstStyle/>
          <a:p>
            <a:pPr marL="285750" indent="-285750">
              <a:buFont typeface="Arial"/>
              <a:buChar char="•"/>
            </a:pPr>
            <a:r>
              <a:rPr lang="en-GB" sz="1600" dirty="0">
                <a:ea typeface="Calibri"/>
                <a:cs typeface="Calibri"/>
              </a:rPr>
              <a:t>The Council has achieved a high level of engagement through: </a:t>
            </a:r>
          </a:p>
          <a:p>
            <a:pPr marL="742950" lvl="1" indent="-285750">
              <a:buFont typeface="Courier New" panose="02070309020205020404" pitchFamily="49" charset="0"/>
              <a:buChar char="o"/>
            </a:pPr>
            <a:r>
              <a:rPr lang="en-GB" sz="1600" dirty="0">
                <a:ea typeface="Calibri"/>
                <a:cs typeface="Calibri"/>
              </a:rPr>
              <a:t>an open and transparent process;</a:t>
            </a:r>
          </a:p>
          <a:p>
            <a:pPr marL="742950" lvl="1" indent="-285750">
              <a:buFont typeface="Courier New" panose="02070309020205020404" pitchFamily="49" charset="0"/>
              <a:buChar char="o"/>
            </a:pPr>
            <a:r>
              <a:rPr lang="en-GB" sz="1600" dirty="0">
                <a:ea typeface="Calibri"/>
                <a:cs typeface="Calibri"/>
              </a:rPr>
              <a:t>reflecting residents' conversation in the Action Plan;</a:t>
            </a:r>
          </a:p>
          <a:p>
            <a:pPr marL="742950" lvl="1" indent="-285750">
              <a:buFont typeface="Courier New" panose="02070309020205020404" pitchFamily="49" charset="0"/>
              <a:buChar char="o"/>
            </a:pPr>
            <a:r>
              <a:rPr lang="en-GB" sz="1600" dirty="0">
                <a:ea typeface="Calibri"/>
                <a:cs typeface="Calibri"/>
              </a:rPr>
              <a:t>enabling residents' direct involvement in shaping and delivering the Action Plan;</a:t>
            </a:r>
          </a:p>
          <a:p>
            <a:pPr marL="742950" lvl="1" indent="-285750">
              <a:buFont typeface="Courier New" panose="02070309020205020404" pitchFamily="49" charset="0"/>
              <a:buChar char="o"/>
            </a:pPr>
            <a:r>
              <a:rPr lang="en-GB" sz="1600" dirty="0">
                <a:ea typeface="Calibri"/>
                <a:cs typeface="Calibri"/>
              </a:rPr>
              <a:t>valuing residents' contributions through the Reward and Recognition Policy; </a:t>
            </a:r>
          </a:p>
          <a:p>
            <a:pPr marL="742950" lvl="1" indent="-285750">
              <a:buFont typeface="Courier New" panose="02070309020205020404" pitchFamily="49" charset="0"/>
              <a:buChar char="o"/>
            </a:pPr>
            <a:r>
              <a:rPr lang="en-GB" sz="1600" dirty="0">
                <a:ea typeface="Calibri"/>
                <a:cs typeface="Calibri"/>
              </a:rPr>
              <a:t>having clear lines of communication. </a:t>
            </a:r>
          </a:p>
          <a:p>
            <a:pPr lvl="1"/>
            <a:r>
              <a:rPr lang="en-GB" sz="1600" dirty="0">
                <a:ea typeface="Calibri"/>
                <a:cs typeface="Calibri"/>
              </a:rPr>
              <a:t>This has created trust, belonging and residents being valued and heard. </a:t>
            </a:r>
          </a:p>
          <a:p>
            <a:pPr marL="285750" indent="-285750">
              <a:buFont typeface="Arial"/>
              <a:buChar char="•"/>
            </a:pPr>
            <a:endParaRPr lang="en-GB" sz="1600" dirty="0">
              <a:ea typeface="Calibri"/>
              <a:cs typeface="Calibri"/>
            </a:endParaRPr>
          </a:p>
          <a:p>
            <a:pPr marL="285750" indent="-285750">
              <a:buFont typeface="Arial"/>
              <a:buChar char="•"/>
            </a:pPr>
            <a:r>
              <a:rPr lang="en-GB" sz="1600" dirty="0">
                <a:ea typeface="Calibri"/>
                <a:cs typeface="Calibri"/>
              </a:rPr>
              <a:t>Identification of a lack of representation across the community engaging on the Strategy and stigma around autism in different cultures has led to work with the local faith leaders.</a:t>
            </a:r>
          </a:p>
          <a:p>
            <a:pPr marL="285750" indent="-285750">
              <a:buFont typeface="Arial"/>
              <a:buChar char="•"/>
            </a:pPr>
            <a:endParaRPr lang="en-GB" sz="1600" dirty="0">
              <a:ea typeface="Calibri"/>
              <a:cs typeface="Calibri"/>
            </a:endParaRPr>
          </a:p>
          <a:p>
            <a:pPr marL="285750" indent="-285750">
              <a:buFont typeface="Arial"/>
              <a:buChar char="•"/>
            </a:pPr>
            <a:r>
              <a:rPr lang="en-GB" sz="1600" dirty="0">
                <a:ea typeface="Calibri"/>
                <a:cs typeface="Calibri"/>
              </a:rPr>
              <a:t>A lack of representation of men engaging in the Action Plan has instigated a future focus group launch during Autism Acceptance Week 2025 offering a platform for an autistic men only focus session to identify and understand their needs.</a:t>
            </a:r>
          </a:p>
          <a:p>
            <a:pPr marL="285750" indent="-285750">
              <a:buFont typeface="Arial"/>
              <a:buChar char="•"/>
            </a:pPr>
            <a:endParaRPr lang="en-GB" sz="1600" dirty="0">
              <a:ea typeface="Calibri"/>
              <a:cs typeface="Calibri"/>
            </a:endParaRPr>
          </a:p>
          <a:p>
            <a:pPr marL="285750" indent="-285750">
              <a:buFont typeface="Arial"/>
              <a:buChar char="•"/>
            </a:pPr>
            <a:r>
              <a:rPr lang="en-GB" sz="1600" dirty="0">
                <a:ea typeface="Calibri"/>
                <a:cs typeface="Calibri"/>
              </a:rPr>
              <a:t>In recognition of the link between autism and suicide, a training pilot between Papyrus, a national suicide prevention charity, the Council, NHS and partners including local business, residents and practitioners is being designed.</a:t>
            </a:r>
          </a:p>
          <a:p>
            <a:pPr marL="285750" indent="-285750">
              <a:buFont typeface="Arial"/>
              <a:buChar char="•"/>
            </a:pPr>
            <a:endParaRPr lang="en-GB" sz="1600" dirty="0">
              <a:ea typeface="Calibri"/>
              <a:cs typeface="Calibri"/>
            </a:endParaRPr>
          </a:p>
          <a:p>
            <a:pPr marL="285750" indent="-285750">
              <a:buFont typeface="Arial"/>
              <a:buChar char="•"/>
            </a:pPr>
            <a:r>
              <a:rPr lang="en-GB" sz="1600" dirty="0">
                <a:ea typeface="Calibri"/>
                <a:cs typeface="Calibri"/>
              </a:rPr>
              <a:t>Surveys, focus groups and engagement sessions have been delivered to engage with groups that are often excluded (e.g. autistic residents with learning disabilities and situationally speaking).</a:t>
            </a:r>
          </a:p>
          <a:p>
            <a:pPr marL="285750" indent="-285750">
              <a:buFont typeface="Arial"/>
              <a:buChar char="•"/>
            </a:pPr>
            <a:endParaRPr lang="en-GB" sz="1600" dirty="0">
              <a:ea typeface="Calibri"/>
              <a:cs typeface="Calibri"/>
            </a:endParaRPr>
          </a:p>
          <a:p>
            <a:pPr marL="285750" indent="-285750">
              <a:buFont typeface="Arial"/>
              <a:buChar char="•"/>
            </a:pPr>
            <a:r>
              <a:rPr lang="en-GB" sz="1600" dirty="0"/>
              <a:t>Many autistic residents do not seek a diagnosis for a number of reasons,  but self-identify as autistic. In recognition of this the ARAG no longer restricts membership to those who have been diagnosed or on the waiting list.</a:t>
            </a:r>
          </a:p>
          <a:p>
            <a:pPr marL="285750" indent="-285750">
              <a:buFont typeface="Arial"/>
              <a:buChar char="•"/>
            </a:pPr>
            <a:endParaRPr lang="en-GB" sz="1600" dirty="0">
              <a:ea typeface="Calibri"/>
              <a:cs typeface="Calibri"/>
            </a:endParaRPr>
          </a:p>
        </p:txBody>
      </p:sp>
    </p:spTree>
    <p:extLst>
      <p:ext uri="{BB962C8B-B14F-4D97-AF65-F5344CB8AC3E}">
        <p14:creationId xmlns:p14="http://schemas.microsoft.com/office/powerpoint/2010/main" val="193077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Lessons Learnt and Reflections</a:t>
            </a:r>
          </a:p>
        </p:txBody>
      </p:sp>
      <p:sp>
        <p:nvSpPr>
          <p:cNvPr id="9" name="TextBox 8"/>
          <p:cNvSpPr txBox="1"/>
          <p:nvPr/>
        </p:nvSpPr>
        <p:spPr>
          <a:xfrm>
            <a:off x="503869" y="1027921"/>
            <a:ext cx="11181145" cy="4062651"/>
          </a:xfrm>
          <a:prstGeom prst="rect">
            <a:avLst/>
          </a:prstGeom>
          <a:noFill/>
        </p:spPr>
        <p:txBody>
          <a:bodyPr wrap="square" lIns="91440" tIns="45720" rIns="91440" bIns="45720" rtlCol="0" anchor="t">
            <a:spAutoFit/>
          </a:bodyPr>
          <a:lstStyle/>
          <a:p>
            <a:endParaRPr lang="en-GB" sz="1600" dirty="0">
              <a:ea typeface="Calibri"/>
              <a:cs typeface="Arial"/>
            </a:endParaRPr>
          </a:p>
          <a:p>
            <a:pPr marL="285750" indent="-285750">
              <a:buFont typeface="Arial" panose="020B0604020202020204" pitchFamily="34" charset="0"/>
              <a:buChar char="•"/>
            </a:pPr>
            <a:r>
              <a:rPr lang="en-GB" sz="1600" dirty="0"/>
              <a:t>Opportunities can naturally arise and a keen eye to spot these is required to maintain the momentum for any project (e.g. the informal peer support group that naturally formed after the January 2025 ARAG meeting was formalised as a regular group within the week).</a:t>
            </a:r>
            <a:endParaRPr lang="en-GB" sz="1600" dirty="0">
              <a:ea typeface="Calibri"/>
              <a:cs typeface="Calibri"/>
            </a:endParaRPr>
          </a:p>
          <a:p>
            <a:endParaRPr lang="en-GB" sz="1600" dirty="0">
              <a:ea typeface="Calibri"/>
              <a:cs typeface="Calibri"/>
            </a:endParaRPr>
          </a:p>
          <a:p>
            <a:pPr marL="285750" indent="-285750">
              <a:buFont typeface="Arial" panose="020B0604020202020204" pitchFamily="34" charset="0"/>
              <a:buChar char="•"/>
            </a:pPr>
            <a:r>
              <a:rPr lang="en-GB" sz="1600" dirty="0"/>
              <a:t>Information and resources form an important part of the communication channel with residents and stakeholders in between meetings to maintain the engagement. It is important to offer both local and national newsworthy content and material that would reflect the various needs of the group.</a:t>
            </a:r>
            <a:endParaRPr lang="en-GB" sz="1600" dirty="0">
              <a:ea typeface="Calibri"/>
              <a:cs typeface="Calibri"/>
            </a:endParaRPr>
          </a:p>
          <a:p>
            <a:pPr marL="285750" indent="-285750">
              <a:buFont typeface="Arial" panose="020B0604020202020204" pitchFamily="34" charset="0"/>
              <a:buChar char="•"/>
            </a:pPr>
            <a:endParaRPr lang="en-GB" sz="1600" dirty="0">
              <a:ea typeface="Calibri"/>
              <a:cs typeface="Calibri"/>
            </a:endParaRPr>
          </a:p>
          <a:p>
            <a:pPr marL="285750" indent="-285750">
              <a:buFont typeface="Arial" panose="020B0604020202020204" pitchFamily="34" charset="0"/>
              <a:buChar char="•"/>
            </a:pPr>
            <a:r>
              <a:rPr lang="en-GB" sz="1600" dirty="0"/>
              <a:t>Volunteers have been an incredible source of support, particularly so for the autism soft launch event.</a:t>
            </a:r>
            <a:endParaRPr lang="en-GB" sz="1600" dirty="0">
              <a:ea typeface="Calibri"/>
              <a:cs typeface="Calibri"/>
            </a:endParaRPr>
          </a:p>
          <a:p>
            <a:pPr marL="285750" indent="-285750">
              <a:buFont typeface="Arial" panose="020B0604020202020204" pitchFamily="34" charset="0"/>
              <a:buChar char="•"/>
            </a:pPr>
            <a:endParaRPr lang="en-GB" sz="1600" dirty="0">
              <a:ea typeface="Calibri"/>
              <a:cs typeface="Calibri"/>
            </a:endParaRPr>
          </a:p>
          <a:p>
            <a:pPr marL="285750" indent="-285750">
              <a:buFont typeface="Arial" panose="020B0604020202020204" pitchFamily="34" charset="0"/>
              <a:buChar char="•"/>
            </a:pPr>
            <a:r>
              <a:rPr lang="en-GB" sz="1600" dirty="0"/>
              <a:t>Building trust in any community requires time and patience, building the momentum is key to this and creating a safe space for autistic residents and supporting their needs is fundamental.</a:t>
            </a:r>
            <a:endParaRPr lang="en-GB" sz="1600" dirty="0">
              <a:ea typeface="Calibri"/>
              <a:cs typeface="Calibri"/>
            </a:endParaRPr>
          </a:p>
          <a:p>
            <a:pPr marL="285750" indent="-285750">
              <a:buFont typeface="Arial" panose="020B0604020202020204" pitchFamily="34" charset="0"/>
              <a:buChar char="•"/>
            </a:pPr>
            <a:endParaRPr lang="en-GB" sz="1600" dirty="0">
              <a:ea typeface="Calibri"/>
              <a:cs typeface="Calibri"/>
            </a:endParaRPr>
          </a:p>
          <a:p>
            <a:pPr marL="285750" indent="-285750">
              <a:buFont typeface="Arial" panose="020B0604020202020204" pitchFamily="34" charset="0"/>
              <a:buChar char="•"/>
            </a:pPr>
            <a:r>
              <a:rPr lang="en-GB" sz="1600"/>
              <a:t>Strong stakeholder relationships are key to delivering an integrated Action Plan.</a:t>
            </a:r>
            <a:endParaRPr lang="en-GB" sz="1600">
              <a:ea typeface="Calibri" panose="020F0502020204030204"/>
              <a:cs typeface="Calibri" panose="020F0502020204030204"/>
            </a:endParaRPr>
          </a:p>
          <a:p>
            <a:endParaRPr lang="en-GB" dirty="0">
              <a:ea typeface="Calibri" panose="020F0502020204030204"/>
              <a:cs typeface="Calibri" panose="020F0502020204030204"/>
            </a:endParaRPr>
          </a:p>
        </p:txBody>
      </p:sp>
    </p:spTree>
    <p:extLst>
      <p:ext uri="{BB962C8B-B14F-4D97-AF65-F5344CB8AC3E}">
        <p14:creationId xmlns:p14="http://schemas.microsoft.com/office/powerpoint/2010/main" val="32192954"/>
      </p:ext>
    </p:extLst>
  </p:cSld>
  <p:clrMapOvr>
    <a:masterClrMapping/>
  </p:clrMapOvr>
</p:sld>
</file>

<file path=ppt/theme/theme1.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8A624278-2148-45A6-A41B-4F558088427A}"/>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9B0FE554-6513-4639-BB89-D8A4AE4EBF02}"/>
    </a:ext>
  </a:extLst>
</a:theme>
</file>

<file path=ppt/theme/theme3.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E ARE NEWHAM powerpoint October 2023 Final - Copy" id="{EA758092-D6E8-4DC9-B2EF-95E9D005DC99}" vid="{785B1729-9668-4445-B64D-18A82C715837}"/>
    </a:ext>
  </a:extLst>
</a:theme>
</file>

<file path=ppt/theme/theme4.xml><?xml version="1.0" encoding="utf-8"?>
<a:theme xmlns:a="http://schemas.openxmlformats.org/drawingml/2006/main" name="1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BEFB6FB3-EA38-4BF3-9E00-32E43FC7E35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5F758717DFF44A8C2C0023C87ED0F7" ma:contentTypeVersion="8" ma:contentTypeDescription="Create a new document." ma:contentTypeScope="" ma:versionID="9efaf8d9cc77206af5f86dad8bb93277">
  <xsd:schema xmlns:xsd="http://www.w3.org/2001/XMLSchema" xmlns:xs="http://www.w3.org/2001/XMLSchema" xmlns:p="http://schemas.microsoft.com/office/2006/metadata/properties" xmlns:ns2="bbbab6f7-7512-47c4-980a-5a35810d9f0e" xmlns:ns3="6361206b-3f8a-4b08-978e-0d3652f38ba9" targetNamespace="http://schemas.microsoft.com/office/2006/metadata/properties" ma:root="true" ma:fieldsID="f4fe30e535b1fc5d5ee4b5f7590e7b11" ns2:_="" ns3:_="">
    <xsd:import namespace="bbbab6f7-7512-47c4-980a-5a35810d9f0e"/>
    <xsd:import namespace="6361206b-3f8a-4b08-978e-0d3652f38ba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bab6f7-7512-47c4-980a-5a35810d9f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61206b-3f8a-4b08-978e-0d3652f38ba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262D9C-18A6-4F17-9640-843AA16E5F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bab6f7-7512-47c4-980a-5a35810d9f0e"/>
    <ds:schemaRef ds:uri="6361206b-3f8a-4b08-978e-0d3652f38b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FD02317-CF5E-42A8-B3B9-6A2C8BE8E299}">
  <ds:schemaRefs>
    <ds:schemaRef ds:uri="bbbab6f7-7512-47c4-980a-5a35810d9f0e"/>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6361206b-3f8a-4b08-978e-0d3652f38ba9"/>
    <ds:schemaRef ds:uri="http://www.w3.org/XML/1998/namespace"/>
  </ds:schemaRefs>
</ds:datastoreItem>
</file>

<file path=customXml/itemProps3.xml><?xml version="1.0" encoding="utf-8"?>
<ds:datastoreItem xmlns:ds="http://schemas.openxmlformats.org/officeDocument/2006/customXml" ds:itemID="{CC7D5166-84A9-4705-97CC-DFA80695DD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WE ARE NEWHAM powerpoint October 2023 Final - Copy</Template>
  <TotalTime>1084</TotalTime>
  <Words>1846</Words>
  <Application>Microsoft Office PowerPoint</Application>
  <PresentationFormat>Widescreen</PresentationFormat>
  <Paragraphs>105</Paragraphs>
  <Slides>9</Slides>
  <Notes>0</Notes>
  <HiddenSlides>0</HiddenSlides>
  <MMClips>0</MMClips>
  <ScaleCrop>false</ScaleCrop>
  <HeadingPairs>
    <vt:vector size="4" baseType="variant">
      <vt:variant>
        <vt:lpstr>Theme</vt:lpstr>
      </vt:variant>
      <vt:variant>
        <vt:i4>5</vt:i4>
      </vt:variant>
      <vt:variant>
        <vt:lpstr>Slide Titles</vt:lpstr>
      </vt:variant>
      <vt:variant>
        <vt:i4>9</vt:i4>
      </vt:variant>
    </vt:vector>
  </HeadingPairs>
  <TitlesOfParts>
    <vt:vector size="14" baseType="lpstr">
      <vt:lpstr>4_Custom Design</vt:lpstr>
      <vt:lpstr>5_Custom Design</vt:lpstr>
      <vt:lpstr>6_Custom Design</vt:lpstr>
      <vt:lpstr>12_Custom Design</vt:lpstr>
      <vt:lpstr>14_Custom Design</vt:lpstr>
      <vt:lpstr>PowerPoint Presentation</vt:lpstr>
      <vt:lpstr>Context</vt:lpstr>
      <vt:lpstr>Strengths-Based Approach</vt:lpstr>
      <vt:lpstr>Strengths-Based Approach</vt:lpstr>
      <vt:lpstr>Strengths-Based Approach</vt:lpstr>
      <vt:lpstr>Strengths-Based Approach</vt:lpstr>
      <vt:lpstr>Strengths-Based Approach</vt:lpstr>
      <vt:lpstr>Outcomes and Impact</vt:lpstr>
      <vt:lpstr>Lessons Learnt and Reflections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Rasime Singh</dc:creator>
  <cp:lastModifiedBy>Lydia Drummond</cp:lastModifiedBy>
  <cp:revision>100</cp:revision>
  <dcterms:created xsi:type="dcterms:W3CDTF">2024-05-08T11:26:25Z</dcterms:created>
  <dcterms:modified xsi:type="dcterms:W3CDTF">2025-03-27T08:42:46Z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0x010100C75F758717DFF44A8C2C0023C87ED0F7</vt:lpwstr>
  </property>
  <property fmtid="{D5CDD505-2E9C-101B-9397-08002B2CF9AE}" pid="3" name="MediaServiceImageTags">
    <vt:lpwstr/>
  </property>
  <property fmtid="{D5CDD505-2E9C-101B-9397-08002B2CF9AE}" pid="4" name="IntranetKeywords">
    <vt:lpwstr/>
  </property>
  <property fmtid="{D5CDD505-2E9C-101B-9397-08002B2CF9AE}" pid="5" name="NeedHelpWithTopic">
    <vt:lpwstr/>
  </property>
</Properties>
</file>