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57" r:id="rId6"/>
    <p:sldId id="264" r:id="rId7"/>
    <p:sldId id="267" r:id="rId8"/>
    <p:sldId id="258" r:id="rId9"/>
    <p:sldId id="268" r:id="rId10"/>
    <p:sldId id="266" r:id="rId11"/>
    <p:sldId id="265" r:id="rId12"/>
    <p:sldId id="260" r:id="rId13"/>
    <p:sldId id="261" r:id="rId14"/>
    <p:sldId id="262" r:id="rId15"/>
    <p:sldId id="263" r:id="rId16"/>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49E6278-5DC1-EB3D-1B99-C57FA830E73A}" name="Penny Phillips" initials="PP" userId="S::penny.phillips@newham.gov.uk::5d702208-8b79-4f56-be94-9816f7817df0" providerId="AD"/>
  <p188:author id="{73FB417F-0EA7-9F9F-2A07-AB9EECD49500}" name="Fiona Hackland" initials="FH" userId="S::fiona.hackland@newham.gov.uk::a0ab8199-343c-4741-99c7-10a4a7edb83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D73BAE-11F6-213F-346C-538866A302EA}" v="1484" dt="2025-04-23T10:50:43.297"/>
    <p1510:client id="{F47CFE05-2E55-7DCA-2590-873E0D5FE7D6}" v="2" dt="2025-04-23T08:47:29.052"/>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880"/>
        <p:guide pos="216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4000" b="1" i="0">
                <a:solidFill>
                  <a:srgbClr val="58AF9F"/>
                </a:solidFill>
                <a:latin typeface="Arial"/>
                <a:cs typeface="Arial"/>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1800" b="0" i="0">
                <a:solidFill>
                  <a:schemeClr val="tx1"/>
                </a:solidFill>
                <a:latin typeface="Arial MT"/>
                <a:cs typeface="Arial MT"/>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4/28/2025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1" i="0">
                <a:solidFill>
                  <a:srgbClr val="58AF9F"/>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Arial MT"/>
                <a:cs typeface="Arial MT"/>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4/28/2025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5458967" y="877824"/>
            <a:ext cx="1860550" cy="1450975"/>
          </a:xfrm>
          <a:custGeom>
            <a:avLst/>
            <a:gdLst/>
            <a:ahLst/>
            <a:cxnLst/>
            <a:rect l="l" t="t" r="r" b="b"/>
            <a:pathLst>
              <a:path w="1860550" h="1450975">
                <a:moveTo>
                  <a:pt x="930148" y="0"/>
                </a:moveTo>
                <a:lnTo>
                  <a:pt x="0" y="1450721"/>
                </a:lnTo>
                <a:lnTo>
                  <a:pt x="1860423" y="1450721"/>
                </a:lnTo>
                <a:lnTo>
                  <a:pt x="930148" y="0"/>
                </a:lnTo>
                <a:close/>
              </a:path>
            </a:pathLst>
          </a:custGeom>
          <a:solidFill>
            <a:srgbClr val="5B9BD3"/>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000" b="1" i="0">
                <a:solidFill>
                  <a:srgbClr val="58AF9F"/>
                </a:solidFill>
                <a:latin typeface="Arial"/>
                <a:cs typeface="Arial"/>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4/28/2025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1" i="0">
                <a:solidFill>
                  <a:srgbClr val="58AF9F"/>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4/28/2025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7619"/>
            <a:ext cx="12192000" cy="6850377"/>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4/28/2025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395303" y="378234"/>
            <a:ext cx="11422197" cy="6126604"/>
          </a:xfrm>
          <a:prstGeom prst="rect">
            <a:avLst/>
          </a:prstGeom>
        </p:spPr>
      </p:pic>
      <p:sp>
        <p:nvSpPr>
          <p:cNvPr id="2" name="Holder 2"/>
          <p:cNvSpPr>
            <a:spLocks noGrp="1"/>
          </p:cNvSpPr>
          <p:nvPr>
            <p:ph type="title"/>
          </p:nvPr>
        </p:nvSpPr>
        <p:spPr>
          <a:xfrm>
            <a:off x="474980" y="341503"/>
            <a:ext cx="7905750" cy="635000"/>
          </a:xfrm>
          <a:prstGeom prst="rect">
            <a:avLst/>
          </a:prstGeom>
        </p:spPr>
        <p:txBody>
          <a:bodyPr wrap="square" lIns="0" tIns="0" rIns="0" bIns="0">
            <a:spAutoFit/>
          </a:bodyPr>
          <a:lstStyle>
            <a:lvl1pPr>
              <a:defRPr sz="4000" b="1" i="0">
                <a:solidFill>
                  <a:srgbClr val="58AF9F"/>
                </a:solidFill>
                <a:latin typeface="Arial"/>
                <a:cs typeface="Arial"/>
              </a:defRPr>
            </a:lvl1pPr>
          </a:lstStyle>
          <a:p>
            <a:endParaRPr/>
          </a:p>
        </p:txBody>
      </p:sp>
      <p:sp>
        <p:nvSpPr>
          <p:cNvPr id="3" name="Holder 3"/>
          <p:cNvSpPr>
            <a:spLocks noGrp="1"/>
          </p:cNvSpPr>
          <p:nvPr>
            <p:ph type="body" idx="1"/>
          </p:nvPr>
        </p:nvSpPr>
        <p:spPr>
          <a:xfrm>
            <a:off x="470407" y="1630171"/>
            <a:ext cx="11251184" cy="3418840"/>
          </a:xfrm>
          <a:prstGeom prst="rect">
            <a:avLst/>
          </a:prstGeom>
        </p:spPr>
        <p:txBody>
          <a:bodyPr wrap="square" lIns="0" tIns="0" rIns="0" bIns="0">
            <a:spAutoFit/>
          </a:bodyPr>
          <a:lstStyle>
            <a:lvl1pPr>
              <a:defRPr sz="1800" b="0" i="0">
                <a:solidFill>
                  <a:schemeClr val="tx1"/>
                </a:solidFill>
                <a:latin typeface="Arial MT"/>
                <a:cs typeface="Arial MT"/>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4/28/2025</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hyperlink" Target="https://www.newham.gov.uk/BeConnected" TargetMode="External"/><Relationship Id="rId7" Type="http://schemas.openxmlformats.org/officeDocument/2006/relationships/hyperlink" Target="https://www.good-thinking.uk/stress?utm_source=google&amp;utm_medium=search&amp;utm_campaign=goodthinkingstress&amp;utm_id=goodthinking&amp;utm_content=stressad&amp;gad_source=1&amp;gclid=CjwKCAiAneK8BhAVEiwAoy2HYfBGqxWxTCy-bh8h1U2SNUtMoJVH2SE8OcVIYmrjB-Wg3w7JEe9cuRoCnqwQAvD_BwE" TargetMode="External"/><Relationship Id="rId2" Type="http://schemas.openxmlformats.org/officeDocument/2006/relationships/hyperlink" Target="https://www.newham.gov.uk/health-adult-social-care/suicide-prevention-newham-1" TargetMode="External"/><Relationship Id="rId1" Type="http://schemas.openxmlformats.org/officeDocument/2006/relationships/slideLayout" Target="../slideLayouts/slideLayout2.xml"/><Relationship Id="rId6" Type="http://schemas.openxmlformats.org/officeDocument/2006/relationships/hyperlink" Target="https://www.wellnewham.org.uk/advice/well-newham-team" TargetMode="External"/><Relationship Id="rId5" Type="http://schemas.openxmlformats.org/officeDocument/2006/relationships/hyperlink" Target="https://www.newham.gov.uk/50steps" TargetMode="External"/><Relationship Id="rId4" Type="http://schemas.openxmlformats.org/officeDocument/2006/relationships/hyperlink" Target="https://www.gov.uk/government/publications/prevention-concordat-for-better-mental-health-consensus-statement/prevention-concordat-for-better-mental-health"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fingertips.phe.org.uk/search/long%20term%20mental%20health%23page/4/gid/1/pat/15/par/E92000001/ati/502/are/E09000025/iid/93882/age/204/sex/4/cat/-1/ctp/-1/yrr/1/cid/4/tbm/1/page-options/car-do-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newham.gov.uk/downloads/file/7272/50-steps-2024-2027"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68310" y="1519885"/>
            <a:ext cx="10681515" cy="3456395"/>
          </a:xfrm>
          <a:prstGeom prst="rect">
            <a:avLst/>
          </a:prstGeom>
        </p:spPr>
        <p:txBody>
          <a:bodyPr vert="horz" wrap="square" lIns="0" tIns="12700" rIns="0" bIns="0" rtlCol="0" anchor="ctr">
            <a:spAutoFit/>
          </a:bodyPr>
          <a:lstStyle/>
          <a:p>
            <a:pPr algn="ctr">
              <a:lnSpc>
                <a:spcPct val="100000"/>
              </a:lnSpc>
              <a:spcBef>
                <a:spcPts val="100"/>
              </a:spcBef>
            </a:pPr>
            <a:r>
              <a:rPr sz="4800" b="1">
                <a:solidFill>
                  <a:srgbClr val="FFFFFF"/>
                </a:solidFill>
                <a:latin typeface="Arial"/>
                <a:cs typeface="Arial"/>
              </a:rPr>
              <a:t>Market</a:t>
            </a:r>
            <a:r>
              <a:rPr sz="4800" b="1" spc="-165">
                <a:solidFill>
                  <a:srgbClr val="FFFFFF"/>
                </a:solidFill>
                <a:latin typeface="Arial"/>
                <a:cs typeface="Arial"/>
              </a:rPr>
              <a:t> </a:t>
            </a:r>
            <a:r>
              <a:rPr sz="4800" b="1">
                <a:solidFill>
                  <a:srgbClr val="FFFFFF"/>
                </a:solidFill>
                <a:latin typeface="Arial"/>
                <a:cs typeface="Arial"/>
              </a:rPr>
              <a:t>Position</a:t>
            </a:r>
            <a:r>
              <a:rPr sz="4800" b="1" spc="-140">
                <a:solidFill>
                  <a:srgbClr val="FFFFFF"/>
                </a:solidFill>
                <a:latin typeface="Arial"/>
                <a:cs typeface="Arial"/>
              </a:rPr>
              <a:t> </a:t>
            </a:r>
            <a:r>
              <a:rPr sz="4800" b="1" spc="-10">
                <a:solidFill>
                  <a:srgbClr val="FFFFFF"/>
                </a:solidFill>
                <a:latin typeface="Arial"/>
                <a:cs typeface="Arial"/>
              </a:rPr>
              <a:t>Statement</a:t>
            </a:r>
            <a:endParaRPr sz="4800">
              <a:latin typeface="Arial"/>
              <a:cs typeface="Arial"/>
            </a:endParaRPr>
          </a:p>
          <a:p>
            <a:pPr marL="995680" marR="988060" algn="ctr">
              <a:lnSpc>
                <a:spcPts val="10370"/>
              </a:lnSpc>
              <a:spcBef>
                <a:spcPts val="915"/>
              </a:spcBef>
            </a:pPr>
            <a:r>
              <a:rPr sz="4800" b="1">
                <a:solidFill>
                  <a:srgbClr val="FFFFFF"/>
                </a:solidFill>
                <a:latin typeface="Arial"/>
                <a:cs typeface="Arial"/>
              </a:rPr>
              <a:t>Adult</a:t>
            </a:r>
            <a:r>
              <a:rPr sz="4800" b="1" spc="-140">
                <a:solidFill>
                  <a:srgbClr val="FFFFFF"/>
                </a:solidFill>
                <a:latin typeface="Arial"/>
                <a:cs typeface="Arial"/>
              </a:rPr>
              <a:t> </a:t>
            </a:r>
            <a:r>
              <a:rPr sz="4800" b="1">
                <a:solidFill>
                  <a:srgbClr val="FFFFFF"/>
                </a:solidFill>
                <a:latin typeface="Arial"/>
                <a:cs typeface="Arial"/>
              </a:rPr>
              <a:t>Mental</a:t>
            </a:r>
            <a:r>
              <a:rPr sz="4800" b="1" spc="-100">
                <a:solidFill>
                  <a:srgbClr val="FFFFFF"/>
                </a:solidFill>
                <a:latin typeface="Arial"/>
                <a:cs typeface="Arial"/>
              </a:rPr>
              <a:t> </a:t>
            </a:r>
            <a:r>
              <a:rPr sz="4800" b="1" spc="-10">
                <a:solidFill>
                  <a:srgbClr val="FFFFFF"/>
                </a:solidFill>
                <a:latin typeface="Arial"/>
                <a:cs typeface="Arial"/>
              </a:rPr>
              <a:t>Health </a:t>
            </a:r>
            <a:endParaRPr lang="en-GB" sz="4800">
              <a:solidFill>
                <a:srgbClr val="000000"/>
              </a:solidFill>
              <a:latin typeface="Arial"/>
              <a:cs typeface="Arial"/>
            </a:endParaRPr>
          </a:p>
          <a:p>
            <a:pPr marL="995680" marR="988060" algn="ctr">
              <a:lnSpc>
                <a:spcPts val="10370"/>
              </a:lnSpc>
              <a:spcBef>
                <a:spcPts val="915"/>
              </a:spcBef>
            </a:pPr>
            <a:r>
              <a:rPr lang="en-GB" sz="4800" b="1" spc="-75">
                <a:solidFill>
                  <a:srgbClr val="FFFFFF"/>
                </a:solidFill>
                <a:latin typeface="Arial"/>
                <a:cs typeface="Arial"/>
              </a:rPr>
              <a:t> April </a:t>
            </a:r>
            <a:r>
              <a:rPr sz="4800" b="1" spc="-20">
                <a:solidFill>
                  <a:srgbClr val="FFFFFF"/>
                </a:solidFill>
                <a:latin typeface="Arial"/>
                <a:cs typeface="Arial"/>
              </a:rPr>
              <a:t>202</a:t>
            </a:r>
            <a:r>
              <a:rPr lang="en-GB" sz="4800" b="1" spc="-20">
                <a:solidFill>
                  <a:srgbClr val="FFFFFF"/>
                </a:solidFill>
                <a:latin typeface="Arial"/>
                <a:cs typeface="Arial"/>
              </a:rPr>
              <a:t>5</a:t>
            </a:r>
            <a:endParaRPr sz="4800">
              <a:latin typeface="Arial"/>
              <a:cs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pPr>
            <a:r>
              <a:t>Additional</a:t>
            </a:r>
            <a:r>
              <a:rPr spc="-125"/>
              <a:t> </a:t>
            </a:r>
            <a:r>
              <a:t>Mental</a:t>
            </a:r>
            <a:r>
              <a:rPr spc="-120"/>
              <a:t> </a:t>
            </a:r>
            <a:r>
              <a:t>Health</a:t>
            </a:r>
            <a:r>
              <a:rPr spc="-260"/>
              <a:t> </a:t>
            </a:r>
            <a:r>
              <a:rPr spc="-10"/>
              <a:t>Activity</a:t>
            </a:r>
          </a:p>
        </p:txBody>
      </p:sp>
      <p:sp>
        <p:nvSpPr>
          <p:cNvPr id="3" name="object 3"/>
          <p:cNvSpPr txBox="1"/>
          <p:nvPr/>
        </p:nvSpPr>
        <p:spPr>
          <a:xfrm>
            <a:off x="473804" y="968281"/>
            <a:ext cx="10617835" cy="5088573"/>
          </a:xfrm>
          <a:prstGeom prst="rect">
            <a:avLst/>
          </a:prstGeom>
        </p:spPr>
        <p:txBody>
          <a:bodyPr vert="horz" wrap="square" lIns="0" tIns="12700" rIns="0" bIns="0" rtlCol="0" anchor="t">
            <a:spAutoFit/>
          </a:bodyPr>
          <a:lstStyle/>
          <a:p>
            <a:pPr marL="12700">
              <a:lnSpc>
                <a:spcPct val="100000"/>
              </a:lnSpc>
              <a:spcBef>
                <a:spcPts val="100"/>
              </a:spcBef>
            </a:pPr>
            <a:r>
              <a:rPr sz="1800">
                <a:latin typeface="Calibri"/>
                <a:ea typeface="Calibri"/>
                <a:cs typeface="Arial MT"/>
              </a:rPr>
              <a:t>In</a:t>
            </a:r>
            <a:r>
              <a:rPr sz="1800" spc="-135">
                <a:latin typeface="Calibri"/>
                <a:ea typeface="Calibri"/>
                <a:cs typeface="Arial MT"/>
              </a:rPr>
              <a:t> </a:t>
            </a:r>
            <a:r>
              <a:rPr sz="1800">
                <a:latin typeface="Calibri"/>
                <a:ea typeface="Calibri"/>
                <a:cs typeface="Arial MT"/>
              </a:rPr>
              <a:t>addition</a:t>
            </a:r>
            <a:r>
              <a:rPr sz="1800" spc="-114">
                <a:latin typeface="Calibri"/>
                <a:ea typeface="Calibri"/>
                <a:cs typeface="Arial MT"/>
              </a:rPr>
              <a:t> </a:t>
            </a:r>
            <a:r>
              <a:rPr sz="1800">
                <a:latin typeface="Calibri"/>
                <a:ea typeface="Calibri"/>
                <a:cs typeface="Arial MT"/>
              </a:rPr>
              <a:t>to</a:t>
            </a:r>
            <a:r>
              <a:rPr sz="1800" spc="-125">
                <a:latin typeface="Calibri"/>
                <a:ea typeface="Calibri"/>
                <a:cs typeface="Arial MT"/>
              </a:rPr>
              <a:t> </a:t>
            </a:r>
            <a:r>
              <a:rPr sz="1800">
                <a:latin typeface="Calibri"/>
                <a:ea typeface="Calibri"/>
                <a:cs typeface="Arial MT"/>
              </a:rPr>
              <a:t>commissioned</a:t>
            </a:r>
            <a:r>
              <a:rPr sz="1800" spc="-70">
                <a:latin typeface="Calibri"/>
                <a:ea typeface="Calibri"/>
                <a:cs typeface="Arial MT"/>
              </a:rPr>
              <a:t> </a:t>
            </a:r>
            <a:r>
              <a:rPr sz="1800">
                <a:latin typeface="Calibri"/>
                <a:ea typeface="Calibri"/>
                <a:cs typeface="Arial MT"/>
              </a:rPr>
              <a:t>services,</a:t>
            </a:r>
            <a:r>
              <a:rPr sz="1800" spc="-125">
                <a:latin typeface="Calibri"/>
                <a:ea typeface="Calibri"/>
                <a:cs typeface="Arial MT"/>
              </a:rPr>
              <a:t> </a:t>
            </a:r>
            <a:r>
              <a:rPr sz="1800">
                <a:latin typeface="Calibri"/>
                <a:ea typeface="Calibri"/>
                <a:cs typeface="Arial MT"/>
              </a:rPr>
              <a:t>adults</a:t>
            </a:r>
            <a:r>
              <a:rPr sz="1800" spc="-95">
                <a:latin typeface="Calibri"/>
                <a:ea typeface="Calibri"/>
                <a:cs typeface="Arial MT"/>
              </a:rPr>
              <a:t> </a:t>
            </a:r>
            <a:r>
              <a:rPr sz="1800">
                <a:latin typeface="Calibri"/>
                <a:ea typeface="Calibri"/>
                <a:cs typeface="Arial MT"/>
              </a:rPr>
              <a:t>and</a:t>
            </a:r>
            <a:r>
              <a:rPr sz="1800" spc="-85">
                <a:latin typeface="Calibri"/>
                <a:ea typeface="Calibri"/>
                <a:cs typeface="Arial MT"/>
              </a:rPr>
              <a:t> </a:t>
            </a:r>
            <a:r>
              <a:rPr sz="1800">
                <a:latin typeface="Calibri"/>
                <a:ea typeface="Calibri"/>
                <a:cs typeface="Arial MT"/>
              </a:rPr>
              <a:t>health</a:t>
            </a:r>
            <a:r>
              <a:rPr sz="1800" spc="-75">
                <a:latin typeface="Calibri"/>
                <a:ea typeface="Calibri"/>
                <a:cs typeface="Arial MT"/>
              </a:rPr>
              <a:t> </a:t>
            </a:r>
            <a:r>
              <a:rPr sz="1800">
                <a:latin typeface="Calibri"/>
                <a:ea typeface="Calibri"/>
                <a:cs typeface="Arial MT"/>
              </a:rPr>
              <a:t>are</a:t>
            </a:r>
            <a:r>
              <a:rPr sz="1800" spc="-114">
                <a:latin typeface="Calibri"/>
                <a:ea typeface="Calibri"/>
                <a:cs typeface="Arial MT"/>
              </a:rPr>
              <a:t> </a:t>
            </a:r>
            <a:r>
              <a:rPr sz="1800">
                <a:latin typeface="Calibri"/>
                <a:ea typeface="Calibri"/>
                <a:cs typeface="Arial MT"/>
              </a:rPr>
              <a:t>leading</a:t>
            </a:r>
            <a:r>
              <a:rPr sz="1800" spc="-60">
                <a:latin typeface="Calibri"/>
                <a:ea typeface="Calibri"/>
                <a:cs typeface="Arial MT"/>
              </a:rPr>
              <a:t> </a:t>
            </a:r>
            <a:r>
              <a:rPr sz="1800">
                <a:latin typeface="Calibri"/>
                <a:ea typeface="Calibri"/>
                <a:cs typeface="Arial MT"/>
              </a:rPr>
              <a:t>the</a:t>
            </a:r>
            <a:r>
              <a:rPr sz="1800" spc="-90">
                <a:latin typeface="Calibri"/>
                <a:ea typeface="Calibri"/>
                <a:cs typeface="Arial MT"/>
              </a:rPr>
              <a:t> </a:t>
            </a:r>
            <a:r>
              <a:rPr sz="1800">
                <a:latin typeface="Calibri"/>
                <a:ea typeface="Calibri"/>
                <a:cs typeface="Arial MT"/>
              </a:rPr>
              <a:t>following</a:t>
            </a:r>
            <a:r>
              <a:rPr sz="1800" spc="-30">
                <a:latin typeface="Calibri"/>
                <a:ea typeface="Calibri"/>
                <a:cs typeface="Arial MT"/>
              </a:rPr>
              <a:t> </a:t>
            </a:r>
            <a:r>
              <a:rPr sz="1800">
                <a:latin typeface="Calibri"/>
                <a:ea typeface="Calibri"/>
                <a:cs typeface="Arial MT"/>
              </a:rPr>
              <a:t>areas</a:t>
            </a:r>
            <a:r>
              <a:rPr sz="1800" spc="-95">
                <a:latin typeface="Calibri"/>
                <a:ea typeface="Calibri"/>
                <a:cs typeface="Arial MT"/>
              </a:rPr>
              <a:t> </a:t>
            </a:r>
            <a:r>
              <a:rPr sz="1800">
                <a:latin typeface="Calibri"/>
                <a:ea typeface="Calibri"/>
                <a:cs typeface="Arial MT"/>
              </a:rPr>
              <a:t>of</a:t>
            </a:r>
            <a:r>
              <a:rPr sz="1800" spc="-95">
                <a:latin typeface="Calibri"/>
                <a:ea typeface="Calibri"/>
                <a:cs typeface="Arial MT"/>
              </a:rPr>
              <a:t> </a:t>
            </a:r>
            <a:r>
              <a:rPr sz="1800" spc="-10">
                <a:latin typeface="Calibri"/>
                <a:ea typeface="Calibri"/>
                <a:cs typeface="Arial MT"/>
              </a:rPr>
              <a:t>activity:</a:t>
            </a:r>
            <a:endParaRPr sz="1800">
              <a:latin typeface="Calibri"/>
              <a:ea typeface="Calibri"/>
              <a:cs typeface="Arial MT"/>
            </a:endParaRPr>
          </a:p>
          <a:p>
            <a:pPr>
              <a:lnSpc>
                <a:spcPct val="100000"/>
              </a:lnSpc>
              <a:spcBef>
                <a:spcPts val="185"/>
              </a:spcBef>
            </a:pPr>
            <a:endParaRPr sz="1800">
              <a:latin typeface="Calibri"/>
              <a:ea typeface="Calibri"/>
              <a:cs typeface="Arial MT"/>
            </a:endParaRPr>
          </a:p>
          <a:p>
            <a:pPr marL="469265" indent="-456565">
              <a:lnSpc>
                <a:spcPct val="100000"/>
              </a:lnSpc>
              <a:spcBef>
                <a:spcPts val="5"/>
              </a:spcBef>
              <a:buChar char="•"/>
              <a:tabLst>
                <a:tab pos="469265" algn="l"/>
              </a:tabLst>
            </a:pPr>
            <a:r>
              <a:rPr sz="1800" spc="-10">
                <a:latin typeface="Calibri"/>
                <a:ea typeface="Calibri"/>
                <a:cs typeface="Arial MT"/>
                <a:hlinkClick r:id="rId2"/>
              </a:rPr>
              <a:t>Suicide</a:t>
            </a:r>
            <a:r>
              <a:rPr sz="1800" spc="-95">
                <a:latin typeface="Calibri"/>
                <a:ea typeface="Calibri"/>
                <a:cs typeface="Arial MT"/>
                <a:hlinkClick r:id="rId2"/>
              </a:rPr>
              <a:t> </a:t>
            </a:r>
            <a:r>
              <a:rPr sz="1800">
                <a:latin typeface="Calibri"/>
                <a:ea typeface="Calibri"/>
                <a:cs typeface="Arial MT"/>
                <a:hlinkClick r:id="rId2"/>
              </a:rPr>
              <a:t>prevention</a:t>
            </a:r>
            <a:r>
              <a:rPr sz="1800" spc="-65">
                <a:latin typeface="Calibri"/>
                <a:ea typeface="Calibri"/>
                <a:cs typeface="Arial MT"/>
                <a:hlinkClick r:id="rId2"/>
              </a:rPr>
              <a:t> </a:t>
            </a:r>
            <a:r>
              <a:rPr sz="1800" spc="-10">
                <a:latin typeface="Calibri"/>
                <a:ea typeface="Calibri"/>
                <a:cs typeface="Arial MT"/>
                <a:hlinkClick r:id="rId2"/>
              </a:rPr>
              <a:t>strategy</a:t>
            </a:r>
            <a:r>
              <a:rPr sz="1800" spc="-100">
                <a:latin typeface="Calibri"/>
                <a:ea typeface="Calibri"/>
                <a:cs typeface="Arial MT"/>
              </a:rPr>
              <a:t> </a:t>
            </a:r>
            <a:r>
              <a:rPr sz="1800">
                <a:latin typeface="Calibri"/>
                <a:ea typeface="Calibri"/>
                <a:cs typeface="Arial MT"/>
              </a:rPr>
              <a:t>and</a:t>
            </a:r>
            <a:r>
              <a:rPr sz="1800" spc="-75">
                <a:latin typeface="Calibri"/>
                <a:ea typeface="Calibri"/>
                <a:cs typeface="Arial MT"/>
              </a:rPr>
              <a:t> </a:t>
            </a:r>
            <a:r>
              <a:rPr sz="1800">
                <a:latin typeface="Calibri"/>
                <a:ea typeface="Calibri"/>
                <a:cs typeface="Arial MT"/>
              </a:rPr>
              <a:t>action</a:t>
            </a:r>
            <a:r>
              <a:rPr sz="1800" spc="-95">
                <a:latin typeface="Calibri"/>
                <a:ea typeface="Calibri"/>
                <a:cs typeface="Arial MT"/>
              </a:rPr>
              <a:t> </a:t>
            </a:r>
            <a:r>
              <a:rPr sz="1800" spc="-20">
                <a:latin typeface="Calibri"/>
                <a:ea typeface="Calibri"/>
                <a:cs typeface="Arial MT"/>
              </a:rPr>
              <a:t>plan</a:t>
            </a:r>
            <a:endParaRPr sz="1800">
              <a:latin typeface="Calibri"/>
              <a:ea typeface="Calibri"/>
              <a:cs typeface="Arial MT"/>
            </a:endParaRPr>
          </a:p>
          <a:p>
            <a:pPr marL="12700">
              <a:spcBef>
                <a:spcPts val="5"/>
              </a:spcBef>
            </a:pPr>
            <a:endParaRPr lang="en-GB" spc="-20">
              <a:latin typeface="Calibri"/>
              <a:ea typeface="Calibri"/>
              <a:cs typeface="Arial MT"/>
            </a:endParaRPr>
          </a:p>
          <a:p>
            <a:pPr marL="469265" indent="-456565">
              <a:spcBef>
                <a:spcPts val="5"/>
              </a:spcBef>
              <a:buFontTx/>
              <a:buChar char="•"/>
            </a:pPr>
            <a:r>
              <a:rPr lang="en-GB" spc="-20">
                <a:latin typeface="Calibri"/>
                <a:ea typeface="Calibri"/>
                <a:cs typeface="Arial MT"/>
                <a:hlinkClick r:id="rId3"/>
              </a:rPr>
              <a:t>Be Connected</a:t>
            </a:r>
            <a:r>
              <a:rPr lang="en-GB" spc="-20">
                <a:latin typeface="Calibri"/>
                <a:ea typeface="Calibri"/>
                <a:cs typeface="Arial MT"/>
              </a:rPr>
              <a:t> Pilots to reduce Loneliness</a:t>
            </a:r>
            <a:endParaRPr sz="1800" spc="-20">
              <a:latin typeface="Calibri"/>
              <a:ea typeface="Calibri"/>
              <a:cs typeface="Arial MT"/>
            </a:endParaRPr>
          </a:p>
          <a:p>
            <a:pPr>
              <a:spcBef>
                <a:spcPts val="85"/>
              </a:spcBef>
              <a:buFont typeface="Arial MT"/>
              <a:buChar char="•"/>
              <a:tabLst>
                <a:tab pos="469265" algn="l"/>
              </a:tabLst>
            </a:pPr>
            <a:endParaRPr lang="en-GB">
              <a:latin typeface="Calibri"/>
              <a:ea typeface="Calibri"/>
              <a:cs typeface="Arial MT"/>
            </a:endParaRPr>
          </a:p>
          <a:p>
            <a:pPr marL="469265" indent="-456565">
              <a:spcBef>
                <a:spcPts val="5"/>
              </a:spcBef>
              <a:buChar char="•"/>
              <a:tabLst>
                <a:tab pos="469265" algn="l"/>
              </a:tabLst>
            </a:pPr>
            <a:r>
              <a:rPr sz="1800">
                <a:latin typeface="Calibri"/>
                <a:ea typeface="Calibri"/>
                <a:cs typeface="Arial MT"/>
              </a:rPr>
              <a:t>Coordinating</a:t>
            </a:r>
            <a:r>
              <a:rPr sz="1800" spc="-125">
                <a:latin typeface="Calibri"/>
                <a:ea typeface="Calibri"/>
                <a:cs typeface="Arial MT"/>
              </a:rPr>
              <a:t> </a:t>
            </a:r>
            <a:r>
              <a:rPr sz="1800">
                <a:latin typeface="Calibri"/>
                <a:ea typeface="Calibri"/>
                <a:cs typeface="Arial MT"/>
              </a:rPr>
              <a:t>a</a:t>
            </a:r>
            <a:r>
              <a:rPr sz="1800" spc="-125">
                <a:latin typeface="Calibri"/>
                <a:ea typeface="Calibri"/>
                <a:cs typeface="Arial MT"/>
              </a:rPr>
              <a:t> </a:t>
            </a:r>
            <a:r>
              <a:rPr sz="1800">
                <a:latin typeface="Calibri"/>
                <a:ea typeface="Calibri"/>
                <a:cs typeface="Arial MT"/>
              </a:rPr>
              <a:t>Newham</a:t>
            </a:r>
            <a:r>
              <a:rPr sz="1800" spc="-75">
                <a:latin typeface="Calibri"/>
                <a:ea typeface="Calibri"/>
                <a:cs typeface="Arial MT"/>
              </a:rPr>
              <a:t> </a:t>
            </a:r>
            <a:r>
              <a:rPr sz="1800">
                <a:latin typeface="Calibri"/>
                <a:ea typeface="Calibri"/>
                <a:cs typeface="Arial MT"/>
              </a:rPr>
              <a:t>mental</a:t>
            </a:r>
            <a:r>
              <a:rPr sz="1800" spc="-125">
                <a:latin typeface="Calibri"/>
                <a:ea typeface="Calibri"/>
                <a:cs typeface="Arial MT"/>
              </a:rPr>
              <a:t> </a:t>
            </a:r>
            <a:r>
              <a:rPr sz="1800">
                <a:latin typeface="Calibri"/>
                <a:ea typeface="Calibri"/>
                <a:cs typeface="Arial MT"/>
              </a:rPr>
              <a:t>health</a:t>
            </a:r>
            <a:r>
              <a:rPr sz="1800" spc="-125">
                <a:latin typeface="Calibri"/>
                <a:ea typeface="Calibri"/>
                <a:cs typeface="Arial MT"/>
              </a:rPr>
              <a:t> </a:t>
            </a:r>
            <a:r>
              <a:rPr sz="1800">
                <a:latin typeface="Calibri"/>
                <a:ea typeface="Calibri"/>
                <a:cs typeface="Arial MT"/>
              </a:rPr>
              <a:t>action</a:t>
            </a:r>
            <a:r>
              <a:rPr sz="1800" spc="-125">
                <a:latin typeface="Calibri"/>
                <a:ea typeface="Calibri"/>
                <a:cs typeface="Arial MT"/>
              </a:rPr>
              <a:t> </a:t>
            </a:r>
            <a:r>
              <a:rPr sz="1800" spc="-20">
                <a:latin typeface="Calibri"/>
                <a:ea typeface="Calibri"/>
                <a:cs typeface="Arial MT"/>
              </a:rPr>
              <a:t>plan</a:t>
            </a:r>
            <a:r>
              <a:rPr lang="en-GB" spc="-20">
                <a:latin typeface="Calibri"/>
                <a:ea typeface="Calibri"/>
                <a:cs typeface="Arial MT"/>
              </a:rPr>
              <a:t>, with the Joint Mental Health Partnership Board</a:t>
            </a:r>
            <a:endParaRPr sz="1800">
              <a:latin typeface="Calibri"/>
              <a:ea typeface="Calibri"/>
              <a:cs typeface="Arial MT"/>
            </a:endParaRPr>
          </a:p>
          <a:p>
            <a:pPr>
              <a:lnSpc>
                <a:spcPct val="100000"/>
              </a:lnSpc>
              <a:spcBef>
                <a:spcPts val="90"/>
              </a:spcBef>
              <a:buFont typeface="Arial MT"/>
              <a:buChar char="•"/>
            </a:pPr>
            <a:endParaRPr sz="1800">
              <a:latin typeface="Calibri"/>
              <a:ea typeface="Calibri"/>
              <a:cs typeface="Arial MT"/>
            </a:endParaRPr>
          </a:p>
          <a:p>
            <a:pPr marL="469265" indent="-456565">
              <a:lnSpc>
                <a:spcPct val="100000"/>
              </a:lnSpc>
              <a:buChar char="•"/>
              <a:tabLst>
                <a:tab pos="469265" algn="l"/>
              </a:tabLst>
            </a:pPr>
            <a:r>
              <a:rPr sz="1800">
                <a:latin typeface="Calibri"/>
                <a:ea typeface="Calibri"/>
                <a:cs typeface="Arial MT"/>
              </a:rPr>
              <a:t>Signed</a:t>
            </a:r>
            <a:r>
              <a:rPr sz="1800" spc="-90">
                <a:latin typeface="Calibri"/>
                <a:ea typeface="Calibri"/>
                <a:cs typeface="Arial MT"/>
              </a:rPr>
              <a:t> </a:t>
            </a:r>
            <a:r>
              <a:rPr sz="1800">
                <a:latin typeface="Calibri"/>
                <a:ea typeface="Calibri"/>
                <a:cs typeface="Arial MT"/>
              </a:rPr>
              <a:t>up</a:t>
            </a:r>
            <a:r>
              <a:rPr sz="1800" spc="-90">
                <a:latin typeface="Calibri"/>
                <a:ea typeface="Calibri"/>
                <a:cs typeface="Arial MT"/>
              </a:rPr>
              <a:t> </a:t>
            </a:r>
            <a:r>
              <a:rPr sz="1800">
                <a:latin typeface="Calibri"/>
                <a:ea typeface="Calibri"/>
                <a:cs typeface="Arial MT"/>
              </a:rPr>
              <a:t>to</a:t>
            </a:r>
            <a:r>
              <a:rPr sz="1800" spc="-105">
                <a:latin typeface="Calibri"/>
                <a:ea typeface="Calibri"/>
                <a:cs typeface="Arial MT"/>
              </a:rPr>
              <a:t> </a:t>
            </a:r>
            <a:r>
              <a:rPr sz="1800">
                <a:latin typeface="Calibri"/>
                <a:ea typeface="Calibri"/>
                <a:cs typeface="Arial MT"/>
              </a:rPr>
              <a:t>the</a:t>
            </a:r>
            <a:r>
              <a:rPr sz="1800" spc="-105">
                <a:latin typeface="Calibri"/>
                <a:ea typeface="Calibri"/>
                <a:cs typeface="Arial MT"/>
              </a:rPr>
              <a:t> </a:t>
            </a:r>
            <a:r>
              <a:rPr sz="1800">
                <a:latin typeface="Calibri"/>
                <a:ea typeface="Calibri"/>
                <a:cs typeface="Arial MT"/>
                <a:hlinkClick r:id="rId4"/>
              </a:rPr>
              <a:t>National</a:t>
            </a:r>
            <a:r>
              <a:rPr sz="1800" spc="-60">
                <a:latin typeface="Calibri"/>
                <a:ea typeface="Calibri"/>
                <a:cs typeface="Arial MT"/>
                <a:hlinkClick r:id="rId4"/>
              </a:rPr>
              <a:t> </a:t>
            </a:r>
            <a:r>
              <a:rPr sz="1800" spc="-10">
                <a:latin typeface="Calibri"/>
                <a:ea typeface="Calibri"/>
                <a:cs typeface="Arial MT"/>
                <a:hlinkClick r:id="rId4"/>
              </a:rPr>
              <a:t>Prevention</a:t>
            </a:r>
            <a:r>
              <a:rPr sz="1800" spc="-95">
                <a:latin typeface="Calibri"/>
                <a:ea typeface="Calibri"/>
                <a:cs typeface="Arial MT"/>
                <a:hlinkClick r:id="rId4"/>
              </a:rPr>
              <a:t> </a:t>
            </a:r>
            <a:r>
              <a:rPr sz="1800">
                <a:latin typeface="Calibri"/>
                <a:ea typeface="Calibri"/>
                <a:cs typeface="Arial MT"/>
                <a:hlinkClick r:id="rId4"/>
              </a:rPr>
              <a:t>Concordat</a:t>
            </a:r>
            <a:r>
              <a:rPr sz="1800" spc="-60">
                <a:latin typeface="Calibri"/>
                <a:ea typeface="Calibri"/>
                <a:cs typeface="Arial MT"/>
                <a:hlinkClick r:id="rId4"/>
              </a:rPr>
              <a:t> </a:t>
            </a:r>
            <a:r>
              <a:rPr sz="1800">
                <a:latin typeface="Calibri"/>
                <a:ea typeface="Calibri"/>
                <a:cs typeface="Arial MT"/>
                <a:hlinkClick r:id="rId4"/>
              </a:rPr>
              <a:t>for</a:t>
            </a:r>
            <a:r>
              <a:rPr sz="1800" spc="-85">
                <a:latin typeface="Calibri"/>
                <a:ea typeface="Calibri"/>
                <a:cs typeface="Arial MT"/>
                <a:hlinkClick r:id="rId4"/>
              </a:rPr>
              <a:t> </a:t>
            </a:r>
            <a:r>
              <a:rPr sz="1800">
                <a:latin typeface="Calibri"/>
                <a:ea typeface="Calibri"/>
                <a:cs typeface="Arial MT"/>
                <a:hlinkClick r:id="rId4"/>
              </a:rPr>
              <a:t>Better</a:t>
            </a:r>
            <a:r>
              <a:rPr sz="1800" spc="-125">
                <a:latin typeface="Calibri"/>
                <a:ea typeface="Calibri"/>
                <a:cs typeface="Arial MT"/>
                <a:hlinkClick r:id="rId4"/>
              </a:rPr>
              <a:t> </a:t>
            </a:r>
            <a:r>
              <a:rPr sz="1800">
                <a:latin typeface="Calibri"/>
                <a:ea typeface="Calibri"/>
                <a:cs typeface="Arial MT"/>
                <a:hlinkClick r:id="rId4"/>
              </a:rPr>
              <a:t>Mental</a:t>
            </a:r>
            <a:r>
              <a:rPr sz="1800" spc="-95">
                <a:latin typeface="Calibri"/>
                <a:ea typeface="Calibri"/>
                <a:cs typeface="Arial MT"/>
                <a:hlinkClick r:id="rId4"/>
              </a:rPr>
              <a:t> </a:t>
            </a:r>
            <a:r>
              <a:rPr sz="1800" spc="-10">
                <a:latin typeface="Calibri"/>
                <a:ea typeface="Calibri"/>
                <a:cs typeface="Arial MT"/>
                <a:hlinkClick r:id="rId4"/>
              </a:rPr>
              <a:t>Health</a:t>
            </a:r>
            <a:endParaRPr sz="1800">
              <a:latin typeface="Calibri"/>
              <a:ea typeface="Calibri"/>
              <a:cs typeface="Arial MT"/>
            </a:endParaRPr>
          </a:p>
          <a:p>
            <a:pPr>
              <a:lnSpc>
                <a:spcPct val="100000"/>
              </a:lnSpc>
              <a:spcBef>
                <a:spcPts val="90"/>
              </a:spcBef>
              <a:buFont typeface="Arial MT"/>
              <a:buChar char="•"/>
            </a:pPr>
            <a:endParaRPr sz="1800">
              <a:latin typeface="Calibri"/>
              <a:ea typeface="Calibri"/>
              <a:cs typeface="Arial MT"/>
            </a:endParaRPr>
          </a:p>
          <a:p>
            <a:pPr marL="469900" marR="8255" indent="-457200">
              <a:lnSpc>
                <a:spcPct val="100000"/>
              </a:lnSpc>
              <a:buChar char="•"/>
              <a:tabLst>
                <a:tab pos="469900" algn="l"/>
              </a:tabLst>
            </a:pPr>
            <a:r>
              <a:rPr sz="1800" spc="-20">
                <a:latin typeface="Calibri"/>
                <a:ea typeface="Calibri"/>
                <a:cs typeface="Arial MT"/>
              </a:rPr>
              <a:t>Strengthening</a:t>
            </a:r>
            <a:r>
              <a:rPr sz="1800" spc="-105">
                <a:latin typeface="Calibri"/>
                <a:ea typeface="Calibri"/>
                <a:cs typeface="Arial MT"/>
              </a:rPr>
              <a:t> </a:t>
            </a:r>
            <a:r>
              <a:rPr sz="1800" spc="-10">
                <a:latin typeface="Calibri"/>
                <a:ea typeface="Calibri"/>
                <a:cs typeface="Arial MT"/>
              </a:rPr>
              <a:t>partnership</a:t>
            </a:r>
            <a:r>
              <a:rPr sz="1800" spc="-110">
                <a:latin typeface="Calibri"/>
                <a:ea typeface="Calibri"/>
                <a:cs typeface="Arial MT"/>
              </a:rPr>
              <a:t> </a:t>
            </a:r>
            <a:r>
              <a:rPr sz="1800">
                <a:latin typeface="Calibri"/>
                <a:ea typeface="Calibri"/>
                <a:cs typeface="Arial MT"/>
              </a:rPr>
              <a:t>working</a:t>
            </a:r>
            <a:r>
              <a:rPr sz="1800" spc="-85">
                <a:latin typeface="Calibri"/>
                <a:ea typeface="Calibri"/>
                <a:cs typeface="Arial MT"/>
              </a:rPr>
              <a:t> </a:t>
            </a:r>
            <a:r>
              <a:rPr sz="1800">
                <a:latin typeface="Calibri"/>
                <a:ea typeface="Calibri"/>
                <a:cs typeface="Arial MT"/>
              </a:rPr>
              <a:t>with</a:t>
            </a:r>
            <a:r>
              <a:rPr sz="1800" spc="-100">
                <a:latin typeface="Calibri"/>
                <a:ea typeface="Calibri"/>
                <a:cs typeface="Arial MT"/>
              </a:rPr>
              <a:t> </a:t>
            </a:r>
            <a:r>
              <a:rPr sz="1800" spc="-10">
                <a:latin typeface="Calibri"/>
                <a:ea typeface="Calibri"/>
                <a:cs typeface="Arial MT"/>
              </a:rPr>
              <a:t>Newham’s</a:t>
            </a:r>
            <a:r>
              <a:rPr sz="1800" spc="-5">
                <a:latin typeface="Calibri"/>
                <a:ea typeface="Calibri"/>
                <a:cs typeface="Arial MT"/>
              </a:rPr>
              <a:t> </a:t>
            </a:r>
            <a:r>
              <a:rPr sz="1800">
                <a:latin typeface="Calibri"/>
                <a:ea typeface="Calibri"/>
                <a:cs typeface="Arial MT"/>
              </a:rPr>
              <a:t>voluntary</a:t>
            </a:r>
            <a:r>
              <a:rPr sz="1800" spc="-125">
                <a:latin typeface="Calibri"/>
                <a:ea typeface="Calibri"/>
                <a:cs typeface="Arial MT"/>
              </a:rPr>
              <a:t> </a:t>
            </a:r>
            <a:r>
              <a:rPr sz="1800">
                <a:latin typeface="Calibri"/>
                <a:ea typeface="Calibri"/>
                <a:cs typeface="Arial MT"/>
              </a:rPr>
              <a:t>community</a:t>
            </a:r>
            <a:r>
              <a:rPr sz="1800" spc="-100">
                <a:latin typeface="Calibri"/>
                <a:ea typeface="Calibri"/>
                <a:cs typeface="Arial MT"/>
              </a:rPr>
              <a:t> </a:t>
            </a:r>
            <a:r>
              <a:rPr sz="1800">
                <a:latin typeface="Calibri"/>
                <a:ea typeface="Calibri"/>
                <a:cs typeface="Arial MT"/>
              </a:rPr>
              <a:t>and</a:t>
            </a:r>
            <a:r>
              <a:rPr sz="1800" spc="-125">
                <a:latin typeface="Calibri"/>
                <a:ea typeface="Calibri"/>
                <a:cs typeface="Arial MT"/>
              </a:rPr>
              <a:t> </a:t>
            </a:r>
            <a:r>
              <a:rPr sz="1800">
                <a:latin typeface="Calibri"/>
                <a:ea typeface="Calibri"/>
                <a:cs typeface="Arial MT"/>
              </a:rPr>
              <a:t>faith</a:t>
            </a:r>
            <a:r>
              <a:rPr sz="1800" spc="-120">
                <a:latin typeface="Calibri"/>
                <a:ea typeface="Calibri"/>
                <a:cs typeface="Arial MT"/>
              </a:rPr>
              <a:t> </a:t>
            </a:r>
            <a:r>
              <a:rPr sz="1800">
                <a:latin typeface="Calibri"/>
                <a:ea typeface="Calibri"/>
                <a:cs typeface="Arial MT"/>
              </a:rPr>
              <a:t>sector</a:t>
            </a:r>
            <a:r>
              <a:rPr sz="1800" spc="-50">
                <a:latin typeface="Calibri"/>
                <a:ea typeface="Calibri"/>
                <a:cs typeface="Arial MT"/>
              </a:rPr>
              <a:t> </a:t>
            </a:r>
            <a:r>
              <a:rPr sz="1800" spc="-10" err="1">
                <a:latin typeface="Calibri"/>
                <a:ea typeface="Calibri"/>
                <a:cs typeface="Arial MT"/>
              </a:rPr>
              <a:t>organisations</a:t>
            </a:r>
            <a:r>
              <a:rPr sz="1800" spc="-10">
                <a:latin typeface="Calibri"/>
                <a:ea typeface="Calibri"/>
                <a:cs typeface="Arial MT"/>
              </a:rPr>
              <a:t> </a:t>
            </a:r>
            <a:r>
              <a:rPr sz="1800">
                <a:latin typeface="Calibri"/>
                <a:ea typeface="Calibri"/>
                <a:cs typeface="Arial MT"/>
              </a:rPr>
              <a:t>through</a:t>
            </a:r>
            <a:r>
              <a:rPr sz="1800" spc="-70">
                <a:latin typeface="Calibri"/>
                <a:ea typeface="Calibri"/>
                <a:cs typeface="Arial MT"/>
              </a:rPr>
              <a:t> </a:t>
            </a:r>
            <a:r>
              <a:rPr sz="1800">
                <a:latin typeface="Calibri"/>
                <a:ea typeface="Calibri"/>
                <a:cs typeface="Arial MT"/>
              </a:rPr>
              <a:t>the</a:t>
            </a:r>
            <a:r>
              <a:rPr sz="1800" spc="-80">
                <a:latin typeface="Calibri"/>
                <a:ea typeface="Calibri"/>
                <a:cs typeface="Arial MT"/>
              </a:rPr>
              <a:t> </a:t>
            </a:r>
            <a:r>
              <a:rPr sz="1800">
                <a:latin typeface="Calibri"/>
                <a:ea typeface="Calibri"/>
                <a:cs typeface="Arial MT"/>
                <a:hlinkClick r:id="rId5"/>
              </a:rPr>
              <a:t>50</a:t>
            </a:r>
            <a:r>
              <a:rPr sz="1800" spc="-85">
                <a:latin typeface="Calibri"/>
                <a:ea typeface="Calibri"/>
                <a:cs typeface="Arial MT"/>
                <a:hlinkClick r:id="rId5"/>
              </a:rPr>
              <a:t> </a:t>
            </a:r>
            <a:r>
              <a:rPr sz="1800">
                <a:latin typeface="Calibri"/>
                <a:ea typeface="Calibri"/>
                <a:cs typeface="Arial MT"/>
                <a:hlinkClick r:id="rId5"/>
              </a:rPr>
              <a:t>steps</a:t>
            </a:r>
            <a:r>
              <a:rPr sz="1800" spc="-75">
                <a:latin typeface="Calibri"/>
                <a:ea typeface="Calibri"/>
                <a:cs typeface="Arial MT"/>
                <a:hlinkClick r:id="rId5"/>
              </a:rPr>
              <a:t> </a:t>
            </a:r>
            <a:r>
              <a:rPr sz="1800">
                <a:latin typeface="Calibri"/>
                <a:ea typeface="Calibri"/>
                <a:cs typeface="Arial MT"/>
                <a:hlinkClick r:id="rId5"/>
              </a:rPr>
              <a:t>to</a:t>
            </a:r>
            <a:r>
              <a:rPr sz="1800" spc="-95">
                <a:latin typeface="Calibri"/>
                <a:ea typeface="Calibri"/>
                <a:cs typeface="Arial MT"/>
                <a:hlinkClick r:id="rId5"/>
              </a:rPr>
              <a:t> </a:t>
            </a:r>
            <a:r>
              <a:rPr sz="1800">
                <a:latin typeface="Calibri"/>
                <a:ea typeface="Calibri"/>
                <a:cs typeface="Arial MT"/>
                <a:hlinkClick r:id="rId5"/>
              </a:rPr>
              <a:t>a</a:t>
            </a:r>
            <a:r>
              <a:rPr sz="1800" spc="-90">
                <a:latin typeface="Calibri"/>
                <a:ea typeface="Calibri"/>
                <a:cs typeface="Arial MT"/>
                <a:hlinkClick r:id="rId5"/>
              </a:rPr>
              <a:t> </a:t>
            </a:r>
            <a:r>
              <a:rPr sz="1800" spc="-10">
                <a:latin typeface="Calibri"/>
                <a:ea typeface="Calibri"/>
                <a:cs typeface="Arial MT"/>
                <a:hlinkClick r:id="rId5"/>
              </a:rPr>
              <a:t>Healthier</a:t>
            </a:r>
            <a:r>
              <a:rPr sz="1800" spc="-40">
                <a:latin typeface="Calibri"/>
                <a:ea typeface="Calibri"/>
                <a:cs typeface="Arial MT"/>
                <a:hlinkClick r:id="rId5"/>
              </a:rPr>
              <a:t> </a:t>
            </a:r>
            <a:r>
              <a:rPr sz="1800" spc="-10">
                <a:latin typeface="Calibri"/>
                <a:ea typeface="Calibri"/>
                <a:cs typeface="Arial MT"/>
                <a:hlinkClick r:id="rId5"/>
              </a:rPr>
              <a:t>Newham</a:t>
            </a:r>
            <a:r>
              <a:rPr sz="1800" spc="-35">
                <a:latin typeface="Calibri"/>
                <a:ea typeface="Calibri"/>
                <a:cs typeface="Arial MT"/>
              </a:rPr>
              <a:t> </a:t>
            </a:r>
            <a:r>
              <a:rPr sz="1800">
                <a:latin typeface="Calibri"/>
                <a:ea typeface="Calibri"/>
                <a:cs typeface="Arial MT"/>
              </a:rPr>
              <a:t>and</a:t>
            </a:r>
            <a:r>
              <a:rPr sz="1800" spc="-65">
                <a:latin typeface="Calibri"/>
                <a:ea typeface="Calibri"/>
                <a:cs typeface="Arial MT"/>
              </a:rPr>
              <a:t> </a:t>
            </a:r>
            <a:r>
              <a:rPr sz="1800">
                <a:latin typeface="Calibri"/>
                <a:ea typeface="Calibri"/>
                <a:cs typeface="Arial MT"/>
              </a:rPr>
              <a:t>the</a:t>
            </a:r>
            <a:r>
              <a:rPr sz="1800" spc="-90">
                <a:latin typeface="Calibri"/>
                <a:ea typeface="Calibri"/>
                <a:cs typeface="Arial MT"/>
              </a:rPr>
              <a:t> </a:t>
            </a:r>
            <a:r>
              <a:rPr sz="1800">
                <a:latin typeface="Calibri"/>
                <a:ea typeface="Calibri"/>
                <a:cs typeface="Arial MT"/>
              </a:rPr>
              <a:t>mental</a:t>
            </a:r>
            <a:r>
              <a:rPr sz="1800" spc="-70">
                <a:latin typeface="Calibri"/>
                <a:ea typeface="Calibri"/>
                <a:cs typeface="Arial MT"/>
              </a:rPr>
              <a:t> </a:t>
            </a:r>
            <a:r>
              <a:rPr sz="1800">
                <a:latin typeface="Calibri"/>
                <a:ea typeface="Calibri"/>
                <a:cs typeface="Arial MT"/>
              </a:rPr>
              <a:t>health</a:t>
            </a:r>
            <a:r>
              <a:rPr sz="1800" spc="-70">
                <a:latin typeface="Calibri"/>
                <a:ea typeface="Calibri"/>
                <a:cs typeface="Arial MT"/>
              </a:rPr>
              <a:t> </a:t>
            </a:r>
            <a:r>
              <a:rPr sz="1800">
                <a:latin typeface="Calibri"/>
                <a:ea typeface="Calibri"/>
                <a:cs typeface="Arial MT"/>
              </a:rPr>
              <a:t>small</a:t>
            </a:r>
            <a:r>
              <a:rPr sz="1800" spc="-65">
                <a:latin typeface="Calibri"/>
                <a:ea typeface="Calibri"/>
                <a:cs typeface="Arial MT"/>
              </a:rPr>
              <a:t> </a:t>
            </a:r>
            <a:r>
              <a:rPr sz="1800">
                <a:latin typeface="Calibri"/>
                <a:ea typeface="Calibri"/>
                <a:cs typeface="Arial MT"/>
              </a:rPr>
              <a:t>grants</a:t>
            </a:r>
            <a:r>
              <a:rPr sz="1800" spc="-80">
                <a:latin typeface="Calibri"/>
                <a:ea typeface="Calibri"/>
                <a:cs typeface="Arial MT"/>
              </a:rPr>
              <a:t> </a:t>
            </a:r>
            <a:r>
              <a:rPr sz="1800" spc="-10" err="1">
                <a:latin typeface="Calibri"/>
                <a:ea typeface="Calibri"/>
                <a:cs typeface="Arial MT"/>
              </a:rPr>
              <a:t>programme</a:t>
            </a:r>
            <a:endParaRPr sz="1800" err="1">
              <a:latin typeface="Calibri"/>
              <a:ea typeface="Calibri"/>
              <a:cs typeface="Arial MT"/>
            </a:endParaRPr>
          </a:p>
          <a:p>
            <a:pPr>
              <a:lnSpc>
                <a:spcPct val="100000"/>
              </a:lnSpc>
              <a:spcBef>
                <a:spcPts val="90"/>
              </a:spcBef>
              <a:buFont typeface="Arial MT"/>
              <a:buChar char="•"/>
            </a:pPr>
            <a:endParaRPr sz="1800">
              <a:latin typeface="Calibri"/>
              <a:ea typeface="Calibri"/>
              <a:cs typeface="Arial MT"/>
            </a:endParaRPr>
          </a:p>
          <a:p>
            <a:pPr marL="469900" marR="5080" indent="-457200">
              <a:lnSpc>
                <a:spcPct val="100000"/>
              </a:lnSpc>
              <a:buChar char="•"/>
              <a:tabLst>
                <a:tab pos="469900" algn="l"/>
              </a:tabLst>
            </a:pPr>
            <a:r>
              <a:rPr sz="1800" spc="-10">
                <a:latin typeface="Calibri"/>
                <a:ea typeface="Calibri"/>
                <a:cs typeface="Arial MT"/>
              </a:rPr>
              <a:t>Developed</a:t>
            </a:r>
            <a:r>
              <a:rPr sz="1800" spc="-85">
                <a:latin typeface="Calibri"/>
                <a:ea typeface="Calibri"/>
                <a:cs typeface="Arial MT"/>
              </a:rPr>
              <a:t> </a:t>
            </a:r>
            <a:r>
              <a:rPr sz="1800">
                <a:latin typeface="Calibri"/>
                <a:ea typeface="Calibri"/>
                <a:cs typeface="Arial MT"/>
              </a:rPr>
              <a:t>the</a:t>
            </a:r>
            <a:r>
              <a:rPr sz="1800" spc="-75">
                <a:latin typeface="Calibri"/>
                <a:ea typeface="Calibri"/>
                <a:cs typeface="Arial MT"/>
              </a:rPr>
              <a:t> </a:t>
            </a:r>
            <a:r>
              <a:rPr sz="1800">
                <a:latin typeface="Calibri"/>
                <a:ea typeface="Calibri"/>
                <a:cs typeface="Arial MT"/>
                <a:hlinkClick r:id="rId6"/>
              </a:rPr>
              <a:t>Well</a:t>
            </a:r>
            <a:r>
              <a:rPr sz="1800" spc="-75">
                <a:latin typeface="Calibri"/>
                <a:ea typeface="Calibri"/>
                <a:cs typeface="Arial MT"/>
                <a:hlinkClick r:id="rId6"/>
              </a:rPr>
              <a:t> </a:t>
            </a:r>
            <a:r>
              <a:rPr sz="1800" spc="-10">
                <a:latin typeface="Calibri"/>
                <a:ea typeface="Calibri"/>
                <a:cs typeface="Arial MT"/>
                <a:hlinkClick r:id="rId6"/>
              </a:rPr>
              <a:t>Newham</a:t>
            </a:r>
            <a:r>
              <a:rPr sz="1800" spc="-25">
                <a:latin typeface="Calibri"/>
                <a:ea typeface="Calibri"/>
                <a:cs typeface="Arial MT"/>
                <a:hlinkClick r:id="rId6"/>
              </a:rPr>
              <a:t> </a:t>
            </a:r>
            <a:r>
              <a:rPr sz="1800">
                <a:latin typeface="Calibri"/>
                <a:ea typeface="Calibri"/>
                <a:cs typeface="Arial MT"/>
                <a:hlinkClick r:id="rId6"/>
              </a:rPr>
              <a:t>Hub</a:t>
            </a:r>
            <a:r>
              <a:rPr sz="1800" spc="-45">
                <a:latin typeface="Calibri"/>
                <a:ea typeface="Calibri"/>
                <a:cs typeface="Arial MT"/>
              </a:rPr>
              <a:t> </a:t>
            </a:r>
            <a:r>
              <a:rPr sz="1800" spc="-10">
                <a:latin typeface="Calibri"/>
                <a:ea typeface="Calibri"/>
                <a:cs typeface="Arial MT"/>
              </a:rPr>
              <a:t>providing</a:t>
            </a:r>
            <a:r>
              <a:rPr sz="1800" spc="-55">
                <a:latin typeface="Calibri"/>
                <a:ea typeface="Calibri"/>
                <a:cs typeface="Arial MT"/>
              </a:rPr>
              <a:t> </a:t>
            </a:r>
            <a:r>
              <a:rPr sz="1800">
                <a:latin typeface="Calibri"/>
                <a:ea typeface="Calibri"/>
                <a:cs typeface="Arial MT"/>
              </a:rPr>
              <a:t>a</a:t>
            </a:r>
            <a:r>
              <a:rPr sz="1800" spc="-75">
                <a:latin typeface="Calibri"/>
                <a:ea typeface="Calibri"/>
                <a:cs typeface="Arial MT"/>
              </a:rPr>
              <a:t> </a:t>
            </a:r>
            <a:r>
              <a:rPr sz="1800" spc="-10">
                <a:latin typeface="Calibri"/>
                <a:ea typeface="Calibri"/>
                <a:cs typeface="Arial MT"/>
              </a:rPr>
              <a:t>directory</a:t>
            </a:r>
            <a:r>
              <a:rPr sz="1800" spc="-55">
                <a:latin typeface="Calibri"/>
                <a:ea typeface="Calibri"/>
                <a:cs typeface="Arial MT"/>
              </a:rPr>
              <a:t> </a:t>
            </a:r>
            <a:r>
              <a:rPr sz="1800">
                <a:latin typeface="Calibri"/>
                <a:ea typeface="Calibri"/>
                <a:cs typeface="Arial MT"/>
              </a:rPr>
              <a:t>of</a:t>
            </a:r>
            <a:r>
              <a:rPr sz="1800" spc="-75">
                <a:latin typeface="Calibri"/>
                <a:ea typeface="Calibri"/>
                <a:cs typeface="Arial MT"/>
              </a:rPr>
              <a:t> </a:t>
            </a:r>
            <a:r>
              <a:rPr sz="1800" spc="-10">
                <a:latin typeface="Calibri"/>
                <a:ea typeface="Calibri"/>
                <a:cs typeface="Arial MT"/>
              </a:rPr>
              <a:t>voluntary</a:t>
            </a:r>
            <a:r>
              <a:rPr sz="1800" spc="-45">
                <a:latin typeface="Calibri"/>
                <a:ea typeface="Calibri"/>
                <a:cs typeface="Arial MT"/>
              </a:rPr>
              <a:t> </a:t>
            </a:r>
            <a:r>
              <a:rPr sz="1800">
                <a:latin typeface="Calibri"/>
                <a:ea typeface="Calibri"/>
                <a:cs typeface="Arial MT"/>
              </a:rPr>
              <a:t>and</a:t>
            </a:r>
            <a:r>
              <a:rPr sz="1800" spc="-75">
                <a:latin typeface="Calibri"/>
                <a:ea typeface="Calibri"/>
                <a:cs typeface="Arial MT"/>
              </a:rPr>
              <a:t> </a:t>
            </a:r>
            <a:r>
              <a:rPr sz="1800" spc="-10">
                <a:latin typeface="Calibri"/>
                <a:ea typeface="Calibri"/>
                <a:cs typeface="Arial MT"/>
              </a:rPr>
              <a:t>community </a:t>
            </a:r>
            <a:r>
              <a:rPr sz="1800">
                <a:latin typeface="Calibri"/>
                <a:ea typeface="Calibri"/>
                <a:cs typeface="Arial MT"/>
              </a:rPr>
              <a:t>sector</a:t>
            </a:r>
            <a:r>
              <a:rPr sz="1800" spc="-100">
                <a:latin typeface="Calibri"/>
                <a:ea typeface="Calibri"/>
                <a:cs typeface="Arial MT"/>
              </a:rPr>
              <a:t> </a:t>
            </a:r>
            <a:r>
              <a:rPr sz="1800">
                <a:latin typeface="Calibri"/>
                <a:ea typeface="Calibri"/>
                <a:cs typeface="Arial MT"/>
              </a:rPr>
              <a:t>support</a:t>
            </a:r>
            <a:r>
              <a:rPr sz="1800" spc="-75">
                <a:latin typeface="Calibri"/>
                <a:ea typeface="Calibri"/>
                <a:cs typeface="Arial MT"/>
              </a:rPr>
              <a:t> </a:t>
            </a:r>
            <a:r>
              <a:rPr sz="1800">
                <a:latin typeface="Calibri"/>
                <a:ea typeface="Calibri"/>
                <a:cs typeface="Arial MT"/>
              </a:rPr>
              <a:t>that</a:t>
            </a:r>
            <a:r>
              <a:rPr sz="1800" spc="-95">
                <a:latin typeface="Calibri"/>
                <a:ea typeface="Calibri"/>
                <a:cs typeface="Arial MT"/>
              </a:rPr>
              <a:t> </a:t>
            </a:r>
            <a:r>
              <a:rPr sz="1800">
                <a:latin typeface="Calibri"/>
                <a:ea typeface="Calibri"/>
                <a:cs typeface="Arial MT"/>
              </a:rPr>
              <a:t>promote</a:t>
            </a:r>
            <a:r>
              <a:rPr sz="1800" spc="-85">
                <a:latin typeface="Calibri"/>
                <a:ea typeface="Calibri"/>
                <a:cs typeface="Arial MT"/>
              </a:rPr>
              <a:t> </a:t>
            </a:r>
            <a:r>
              <a:rPr sz="1800">
                <a:latin typeface="Calibri"/>
                <a:ea typeface="Calibri"/>
                <a:cs typeface="Arial MT"/>
              </a:rPr>
              <a:t>good</a:t>
            </a:r>
            <a:r>
              <a:rPr sz="1800" spc="-90">
                <a:latin typeface="Calibri"/>
                <a:ea typeface="Calibri"/>
                <a:cs typeface="Arial MT"/>
              </a:rPr>
              <a:t> </a:t>
            </a:r>
            <a:r>
              <a:rPr sz="1800">
                <a:latin typeface="Calibri"/>
                <a:ea typeface="Calibri"/>
                <a:cs typeface="Arial MT"/>
              </a:rPr>
              <a:t>mental</a:t>
            </a:r>
            <a:r>
              <a:rPr sz="1800" spc="-100">
                <a:latin typeface="Calibri"/>
                <a:ea typeface="Calibri"/>
                <a:cs typeface="Arial MT"/>
              </a:rPr>
              <a:t> </a:t>
            </a:r>
            <a:r>
              <a:rPr sz="1800">
                <a:latin typeface="Calibri"/>
                <a:ea typeface="Calibri"/>
                <a:cs typeface="Arial MT"/>
              </a:rPr>
              <a:t>health</a:t>
            </a:r>
            <a:r>
              <a:rPr sz="1800" spc="-80">
                <a:latin typeface="Calibri"/>
                <a:ea typeface="Calibri"/>
                <a:cs typeface="Arial MT"/>
              </a:rPr>
              <a:t> </a:t>
            </a:r>
            <a:r>
              <a:rPr sz="1800">
                <a:latin typeface="Calibri"/>
                <a:ea typeface="Calibri"/>
                <a:cs typeface="Arial MT"/>
              </a:rPr>
              <a:t>and</a:t>
            </a:r>
            <a:r>
              <a:rPr sz="1800" spc="-100">
                <a:latin typeface="Calibri"/>
                <a:ea typeface="Calibri"/>
                <a:cs typeface="Arial MT"/>
              </a:rPr>
              <a:t> </a:t>
            </a:r>
            <a:r>
              <a:rPr sz="1800" spc="-10">
                <a:latin typeface="Calibri"/>
                <a:ea typeface="Calibri"/>
                <a:cs typeface="Arial MT"/>
              </a:rPr>
              <a:t>wellbeing</a:t>
            </a:r>
            <a:r>
              <a:rPr sz="1800" spc="-55">
                <a:latin typeface="Calibri"/>
                <a:ea typeface="Calibri"/>
                <a:cs typeface="Arial MT"/>
              </a:rPr>
              <a:t> </a:t>
            </a:r>
            <a:endParaRPr lang="en-GB" sz="1800" spc="-25">
              <a:latin typeface="Calibri"/>
              <a:ea typeface="Calibri"/>
              <a:cs typeface="Arial MT"/>
            </a:endParaRPr>
          </a:p>
          <a:p>
            <a:pPr>
              <a:lnSpc>
                <a:spcPct val="100000"/>
              </a:lnSpc>
              <a:spcBef>
                <a:spcPts val="90"/>
              </a:spcBef>
              <a:buFont typeface="Arial MT"/>
              <a:buChar char="•"/>
            </a:pPr>
            <a:endParaRPr sz="1800">
              <a:latin typeface="Calibri"/>
              <a:ea typeface="Calibri"/>
              <a:cs typeface="Arial MT"/>
            </a:endParaRPr>
          </a:p>
          <a:p>
            <a:pPr marL="469265" indent="-456565">
              <a:lnSpc>
                <a:spcPct val="100000"/>
              </a:lnSpc>
              <a:spcBef>
                <a:spcPts val="5"/>
              </a:spcBef>
              <a:buChar char="•"/>
              <a:tabLst>
                <a:tab pos="469265" algn="l"/>
              </a:tabLst>
            </a:pPr>
            <a:r>
              <a:rPr sz="1800" spc="-10">
                <a:latin typeface="Calibri"/>
                <a:ea typeface="Calibri"/>
                <a:cs typeface="Arial MT"/>
              </a:rPr>
              <a:t>Supporting</a:t>
            </a:r>
            <a:r>
              <a:rPr sz="1800" spc="-85">
                <a:latin typeface="Calibri"/>
                <a:ea typeface="Calibri"/>
                <a:cs typeface="Arial MT"/>
              </a:rPr>
              <a:t> </a:t>
            </a:r>
            <a:r>
              <a:rPr sz="1800">
                <a:latin typeface="Calibri"/>
                <a:ea typeface="Calibri"/>
                <a:cs typeface="Arial MT"/>
              </a:rPr>
              <a:t>the</a:t>
            </a:r>
            <a:r>
              <a:rPr sz="1800" spc="-70">
                <a:latin typeface="Calibri"/>
                <a:ea typeface="Calibri"/>
                <a:cs typeface="Arial MT"/>
              </a:rPr>
              <a:t> </a:t>
            </a:r>
            <a:r>
              <a:rPr sz="1800">
                <a:latin typeface="Calibri"/>
                <a:ea typeface="Calibri"/>
                <a:cs typeface="Arial MT"/>
              </a:rPr>
              <a:t>roll</a:t>
            </a:r>
            <a:r>
              <a:rPr sz="1800" spc="-55">
                <a:latin typeface="Calibri"/>
                <a:ea typeface="Calibri"/>
                <a:cs typeface="Arial MT"/>
              </a:rPr>
              <a:t> </a:t>
            </a:r>
            <a:r>
              <a:rPr sz="1800">
                <a:latin typeface="Calibri"/>
                <a:ea typeface="Calibri"/>
                <a:cs typeface="Arial MT"/>
              </a:rPr>
              <a:t>out</a:t>
            </a:r>
            <a:r>
              <a:rPr sz="1800" spc="-70">
                <a:latin typeface="Calibri"/>
                <a:ea typeface="Calibri"/>
                <a:cs typeface="Arial MT"/>
              </a:rPr>
              <a:t> </a:t>
            </a:r>
            <a:r>
              <a:rPr sz="1800">
                <a:latin typeface="Calibri"/>
                <a:ea typeface="Calibri"/>
                <a:cs typeface="Arial MT"/>
              </a:rPr>
              <a:t>of</a:t>
            </a:r>
            <a:r>
              <a:rPr sz="1800" spc="-60">
                <a:latin typeface="Calibri"/>
                <a:ea typeface="Calibri"/>
                <a:cs typeface="Arial MT"/>
              </a:rPr>
              <a:t> </a:t>
            </a:r>
            <a:r>
              <a:rPr sz="1800">
                <a:latin typeface="Calibri"/>
                <a:ea typeface="Calibri"/>
                <a:cs typeface="Arial MT"/>
                <a:hlinkClick r:id="rId7"/>
              </a:rPr>
              <a:t>Good</a:t>
            </a:r>
            <a:r>
              <a:rPr sz="1800" spc="-95">
                <a:latin typeface="Calibri"/>
                <a:ea typeface="Calibri"/>
                <a:cs typeface="Arial MT"/>
                <a:hlinkClick r:id="rId7"/>
              </a:rPr>
              <a:t> </a:t>
            </a:r>
            <a:r>
              <a:rPr sz="1800" spc="-20">
                <a:latin typeface="Calibri"/>
                <a:ea typeface="Calibri"/>
                <a:cs typeface="Arial MT"/>
                <a:hlinkClick r:id="rId7"/>
              </a:rPr>
              <a:t>Thinking</a:t>
            </a:r>
            <a:r>
              <a:rPr sz="1800" spc="-105">
                <a:latin typeface="Calibri"/>
                <a:ea typeface="Calibri"/>
                <a:cs typeface="Arial MT"/>
                <a:hlinkClick r:id="rId7"/>
              </a:rPr>
              <a:t> </a:t>
            </a:r>
            <a:r>
              <a:rPr sz="1800">
                <a:latin typeface="Calibri"/>
                <a:ea typeface="Calibri"/>
                <a:cs typeface="Arial MT"/>
                <a:hlinkClick r:id="rId7"/>
              </a:rPr>
              <a:t>App</a:t>
            </a:r>
            <a:r>
              <a:rPr sz="1800" spc="-70">
                <a:latin typeface="Calibri"/>
                <a:ea typeface="Calibri"/>
                <a:cs typeface="Arial MT"/>
              </a:rPr>
              <a:t> </a:t>
            </a:r>
            <a:r>
              <a:rPr sz="1800">
                <a:latin typeface="Calibri"/>
                <a:ea typeface="Calibri"/>
                <a:cs typeface="Arial MT"/>
              </a:rPr>
              <a:t>in</a:t>
            </a:r>
            <a:r>
              <a:rPr sz="1800" spc="-75">
                <a:latin typeface="Calibri"/>
                <a:ea typeface="Calibri"/>
                <a:cs typeface="Arial MT"/>
              </a:rPr>
              <a:t> </a:t>
            </a:r>
            <a:r>
              <a:rPr sz="1800">
                <a:latin typeface="Calibri"/>
                <a:ea typeface="Calibri"/>
                <a:cs typeface="Arial MT"/>
              </a:rPr>
              <a:t>Newham</a:t>
            </a:r>
            <a:r>
              <a:rPr sz="1800" spc="-20">
                <a:latin typeface="Calibri"/>
                <a:ea typeface="Calibri"/>
                <a:cs typeface="Arial MT"/>
              </a:rPr>
              <a:t> </a:t>
            </a:r>
            <a:r>
              <a:rPr sz="1800" spc="-10">
                <a:latin typeface="Calibri"/>
                <a:ea typeface="Calibri"/>
                <a:cs typeface="Arial MT"/>
              </a:rPr>
              <a:t>including</a:t>
            </a:r>
            <a:r>
              <a:rPr sz="1800" spc="-35">
                <a:latin typeface="Calibri"/>
                <a:ea typeface="Calibri"/>
                <a:cs typeface="Arial MT"/>
              </a:rPr>
              <a:t> </a:t>
            </a:r>
            <a:r>
              <a:rPr sz="1800">
                <a:latin typeface="Calibri"/>
                <a:ea typeface="Calibri"/>
                <a:cs typeface="Arial MT"/>
              </a:rPr>
              <a:t>small</a:t>
            </a:r>
            <a:r>
              <a:rPr sz="1800" spc="-55">
                <a:latin typeface="Calibri"/>
                <a:ea typeface="Calibri"/>
                <a:cs typeface="Arial MT"/>
              </a:rPr>
              <a:t> </a:t>
            </a:r>
            <a:r>
              <a:rPr sz="1800">
                <a:latin typeface="Calibri"/>
                <a:ea typeface="Calibri"/>
                <a:cs typeface="Arial MT"/>
              </a:rPr>
              <a:t>grants</a:t>
            </a:r>
            <a:r>
              <a:rPr sz="1800" spc="-65">
                <a:latin typeface="Calibri"/>
                <a:ea typeface="Calibri"/>
                <a:cs typeface="Arial MT"/>
              </a:rPr>
              <a:t> </a:t>
            </a:r>
            <a:r>
              <a:rPr sz="1800">
                <a:latin typeface="Calibri"/>
                <a:ea typeface="Calibri"/>
                <a:cs typeface="Arial MT"/>
              </a:rPr>
              <a:t>to</a:t>
            </a:r>
            <a:r>
              <a:rPr sz="1800" spc="-75">
                <a:latin typeface="Calibri"/>
                <a:ea typeface="Calibri"/>
                <a:cs typeface="Arial MT"/>
              </a:rPr>
              <a:t> </a:t>
            </a:r>
            <a:r>
              <a:rPr sz="1800">
                <a:latin typeface="Calibri"/>
                <a:ea typeface="Calibri"/>
                <a:cs typeface="Arial MT"/>
              </a:rPr>
              <a:t>support</a:t>
            </a:r>
            <a:r>
              <a:rPr sz="1800" spc="-50">
                <a:latin typeface="Calibri"/>
                <a:ea typeface="Calibri"/>
                <a:cs typeface="Arial MT"/>
              </a:rPr>
              <a:t> </a:t>
            </a:r>
            <a:r>
              <a:rPr sz="1800">
                <a:latin typeface="Calibri"/>
                <a:ea typeface="Calibri"/>
                <a:cs typeface="Arial MT"/>
              </a:rPr>
              <a:t>train</a:t>
            </a:r>
            <a:r>
              <a:rPr sz="1800" spc="-55">
                <a:latin typeface="Calibri"/>
                <a:ea typeface="Calibri"/>
                <a:cs typeface="Arial MT"/>
              </a:rPr>
              <a:t> </a:t>
            </a:r>
            <a:r>
              <a:rPr sz="1800" spc="-25">
                <a:latin typeface="Calibri"/>
                <a:ea typeface="Calibri"/>
                <a:cs typeface="Arial MT"/>
              </a:rPr>
              <a:t>the</a:t>
            </a:r>
            <a:endParaRPr sz="1800">
              <a:latin typeface="Calibri"/>
              <a:ea typeface="Calibri"/>
              <a:cs typeface="Arial MT"/>
            </a:endParaRPr>
          </a:p>
          <a:p>
            <a:pPr marL="469900">
              <a:lnSpc>
                <a:spcPct val="100000"/>
              </a:lnSpc>
            </a:pPr>
            <a:r>
              <a:rPr sz="1800">
                <a:latin typeface="Calibri"/>
                <a:ea typeface="Calibri"/>
                <a:cs typeface="Arial MT"/>
              </a:rPr>
              <a:t>trainer</a:t>
            </a:r>
            <a:r>
              <a:rPr sz="1800" spc="-75">
                <a:latin typeface="Calibri"/>
                <a:ea typeface="Calibri"/>
                <a:cs typeface="Arial MT"/>
              </a:rPr>
              <a:t> </a:t>
            </a:r>
            <a:r>
              <a:rPr sz="1800">
                <a:latin typeface="Calibri"/>
                <a:ea typeface="Calibri"/>
                <a:cs typeface="Arial MT"/>
              </a:rPr>
              <a:t>within</a:t>
            </a:r>
            <a:r>
              <a:rPr sz="1800" spc="-50">
                <a:latin typeface="Calibri"/>
                <a:ea typeface="Calibri"/>
                <a:cs typeface="Arial MT"/>
              </a:rPr>
              <a:t> </a:t>
            </a:r>
            <a:r>
              <a:rPr sz="1800">
                <a:latin typeface="Calibri"/>
                <a:ea typeface="Calibri"/>
                <a:cs typeface="Arial MT"/>
              </a:rPr>
              <a:t>the</a:t>
            </a:r>
            <a:r>
              <a:rPr sz="1800" spc="-90">
                <a:latin typeface="Calibri"/>
                <a:ea typeface="Calibri"/>
                <a:cs typeface="Arial MT"/>
              </a:rPr>
              <a:t> </a:t>
            </a:r>
            <a:r>
              <a:rPr sz="1800" spc="-10">
                <a:latin typeface="Calibri"/>
                <a:ea typeface="Calibri"/>
                <a:cs typeface="Arial MT"/>
              </a:rPr>
              <a:t>voluntary</a:t>
            </a:r>
            <a:r>
              <a:rPr sz="1800" spc="-70">
                <a:latin typeface="Calibri"/>
                <a:ea typeface="Calibri"/>
                <a:cs typeface="Arial MT"/>
              </a:rPr>
              <a:t> </a:t>
            </a:r>
            <a:r>
              <a:rPr sz="1800">
                <a:latin typeface="Calibri"/>
                <a:ea typeface="Calibri"/>
                <a:cs typeface="Arial MT"/>
              </a:rPr>
              <a:t>and</a:t>
            </a:r>
            <a:r>
              <a:rPr sz="1800" spc="-90">
                <a:latin typeface="Calibri"/>
                <a:ea typeface="Calibri"/>
                <a:cs typeface="Arial MT"/>
              </a:rPr>
              <a:t> </a:t>
            </a:r>
            <a:r>
              <a:rPr sz="1800">
                <a:latin typeface="Calibri"/>
                <a:ea typeface="Calibri"/>
                <a:cs typeface="Arial MT"/>
              </a:rPr>
              <a:t>faith</a:t>
            </a:r>
            <a:r>
              <a:rPr sz="1800" spc="-90">
                <a:latin typeface="Calibri"/>
                <a:ea typeface="Calibri"/>
                <a:cs typeface="Arial MT"/>
              </a:rPr>
              <a:t> </a:t>
            </a:r>
            <a:r>
              <a:rPr sz="1800" spc="-10">
                <a:latin typeface="Calibri"/>
                <a:ea typeface="Calibri"/>
                <a:cs typeface="Arial MT"/>
              </a:rPr>
              <a:t>sector.</a:t>
            </a:r>
            <a:endParaRPr sz="1800">
              <a:latin typeface="Calibri"/>
              <a:ea typeface="Calibri"/>
              <a:cs typeface="Arial M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74980" y="341503"/>
            <a:ext cx="9964420" cy="1243289"/>
          </a:xfrm>
          <a:prstGeom prst="rect">
            <a:avLst/>
          </a:prstGeom>
        </p:spPr>
        <p:txBody>
          <a:bodyPr vert="horz" wrap="square" lIns="0" tIns="12065" rIns="0" bIns="0" rtlCol="0" anchor="t">
            <a:spAutoFit/>
          </a:bodyPr>
          <a:lstStyle/>
          <a:p>
            <a:pPr marL="12700">
              <a:spcBef>
                <a:spcPts val="95"/>
              </a:spcBef>
            </a:pPr>
            <a:r>
              <a:rPr lang="en-GB"/>
              <a:t>Future Priorities: Commissioning</a:t>
            </a:r>
            <a:r>
              <a:rPr spc="-240"/>
              <a:t> </a:t>
            </a:r>
            <a:r>
              <a:rPr spc="-10"/>
              <a:t>Intentions</a:t>
            </a:r>
            <a:r>
              <a:rPr lang="en-GB" spc="-10"/>
              <a:t> for 2025-26</a:t>
            </a:r>
          </a:p>
        </p:txBody>
      </p:sp>
      <p:sp>
        <p:nvSpPr>
          <p:cNvPr id="3" name="object 3"/>
          <p:cNvSpPr txBox="1"/>
          <p:nvPr/>
        </p:nvSpPr>
        <p:spPr>
          <a:xfrm>
            <a:off x="802335" y="1664919"/>
            <a:ext cx="9924415" cy="2254463"/>
          </a:xfrm>
          <a:prstGeom prst="rect">
            <a:avLst/>
          </a:prstGeom>
        </p:spPr>
        <p:txBody>
          <a:bodyPr vert="horz" wrap="square" lIns="0" tIns="12700" rIns="0" bIns="0" rtlCol="0" anchor="t">
            <a:spAutoFit/>
          </a:bodyPr>
          <a:lstStyle/>
          <a:p>
            <a:pPr marL="299085" indent="-286385">
              <a:lnSpc>
                <a:spcPct val="100000"/>
              </a:lnSpc>
              <a:spcBef>
                <a:spcPts val="100"/>
              </a:spcBef>
              <a:buChar char="•"/>
              <a:tabLst>
                <a:tab pos="299085" algn="l"/>
              </a:tabLst>
            </a:pPr>
            <a:r>
              <a:rPr sz="1800">
                <a:latin typeface="Calibri"/>
                <a:ea typeface="Calibri"/>
                <a:cs typeface="Arial MT"/>
              </a:rPr>
              <a:t>Commissioning</a:t>
            </a:r>
            <a:r>
              <a:rPr sz="1800" spc="-35">
                <a:latin typeface="Calibri"/>
                <a:ea typeface="Calibri"/>
                <a:cs typeface="Arial MT"/>
              </a:rPr>
              <a:t> </a:t>
            </a:r>
            <a:r>
              <a:rPr lang="en-GB" spc="-35">
                <a:latin typeface="Calibri"/>
                <a:ea typeface="Calibri"/>
                <a:cs typeface="Arial MT"/>
              </a:rPr>
              <a:t>s</a:t>
            </a:r>
            <a:r>
              <a:rPr lang="en-GB">
                <a:latin typeface="Calibri"/>
                <a:ea typeface="Calibri"/>
                <a:cs typeface="Arial MT"/>
              </a:rPr>
              <a:t>pecialist</a:t>
            </a:r>
            <a:r>
              <a:rPr sz="1800" spc="-40">
                <a:latin typeface="Calibri"/>
                <a:ea typeface="Calibri"/>
                <a:cs typeface="Arial MT"/>
              </a:rPr>
              <a:t> </a:t>
            </a:r>
            <a:r>
              <a:rPr sz="1800">
                <a:latin typeface="Calibri"/>
                <a:ea typeface="Calibri"/>
                <a:cs typeface="Arial MT"/>
              </a:rPr>
              <a:t>supported</a:t>
            </a:r>
            <a:r>
              <a:rPr sz="1800" spc="-50">
                <a:latin typeface="Calibri"/>
                <a:ea typeface="Calibri"/>
                <a:cs typeface="Arial MT"/>
              </a:rPr>
              <a:t> </a:t>
            </a:r>
            <a:r>
              <a:rPr sz="1800">
                <a:latin typeface="Calibri"/>
                <a:ea typeface="Calibri"/>
                <a:cs typeface="Arial MT"/>
              </a:rPr>
              <a:t>accommodation</a:t>
            </a:r>
            <a:r>
              <a:rPr sz="1800" spc="-30">
                <a:latin typeface="Calibri"/>
                <a:ea typeface="Calibri"/>
                <a:cs typeface="Arial MT"/>
              </a:rPr>
              <a:t> </a:t>
            </a:r>
            <a:r>
              <a:rPr sz="1800">
                <a:latin typeface="Calibri"/>
                <a:ea typeface="Calibri"/>
                <a:cs typeface="Arial MT"/>
              </a:rPr>
              <a:t>for</a:t>
            </a:r>
            <a:r>
              <a:rPr sz="1800" spc="-50">
                <a:latin typeface="Calibri"/>
                <a:ea typeface="Calibri"/>
                <a:cs typeface="Arial MT"/>
              </a:rPr>
              <a:t> </a:t>
            </a:r>
            <a:r>
              <a:rPr sz="1800">
                <a:latin typeface="Calibri"/>
                <a:ea typeface="Calibri"/>
                <a:cs typeface="Arial MT"/>
              </a:rPr>
              <a:t>adult</a:t>
            </a:r>
            <a:r>
              <a:rPr sz="1800" spc="-40">
                <a:latin typeface="Calibri"/>
                <a:ea typeface="Calibri"/>
                <a:cs typeface="Arial MT"/>
              </a:rPr>
              <a:t> </a:t>
            </a:r>
            <a:r>
              <a:rPr sz="1800">
                <a:latin typeface="Calibri"/>
                <a:ea typeface="Calibri"/>
                <a:cs typeface="Arial MT"/>
              </a:rPr>
              <a:t>mental</a:t>
            </a:r>
            <a:r>
              <a:rPr sz="1800" spc="-60">
                <a:latin typeface="Calibri"/>
                <a:ea typeface="Calibri"/>
                <a:cs typeface="Arial MT"/>
              </a:rPr>
              <a:t> </a:t>
            </a:r>
            <a:r>
              <a:rPr sz="1800">
                <a:latin typeface="Calibri"/>
                <a:ea typeface="Calibri"/>
                <a:cs typeface="Arial MT"/>
              </a:rPr>
              <a:t>health</a:t>
            </a:r>
            <a:r>
              <a:rPr sz="1800" spc="-45">
                <a:latin typeface="Calibri"/>
                <a:ea typeface="Calibri"/>
                <a:cs typeface="Arial MT"/>
              </a:rPr>
              <a:t> </a:t>
            </a:r>
            <a:r>
              <a:rPr sz="1800">
                <a:latin typeface="Calibri"/>
                <a:ea typeface="Calibri"/>
                <a:cs typeface="Arial MT"/>
              </a:rPr>
              <a:t>through</a:t>
            </a:r>
            <a:r>
              <a:rPr sz="1800" spc="-45">
                <a:latin typeface="Calibri"/>
                <a:ea typeface="Calibri"/>
                <a:cs typeface="Arial MT"/>
              </a:rPr>
              <a:t> </a:t>
            </a:r>
            <a:r>
              <a:rPr sz="1800" spc="-25">
                <a:latin typeface="Calibri"/>
                <a:ea typeface="Calibri"/>
                <a:cs typeface="Arial MT"/>
              </a:rPr>
              <a:t>the</a:t>
            </a:r>
            <a:endParaRPr sz="1800">
              <a:latin typeface="Calibri"/>
              <a:ea typeface="Calibri"/>
              <a:cs typeface="Arial MT"/>
            </a:endParaRPr>
          </a:p>
          <a:p>
            <a:pPr marL="299085">
              <a:lnSpc>
                <a:spcPct val="100000"/>
              </a:lnSpc>
              <a:spcBef>
                <a:spcPts val="5"/>
              </a:spcBef>
            </a:pPr>
            <a:r>
              <a:rPr sz="1800">
                <a:latin typeface="Calibri"/>
                <a:ea typeface="Calibri"/>
                <a:cs typeface="Arial MT"/>
              </a:rPr>
              <a:t>dynamic</a:t>
            </a:r>
            <a:r>
              <a:rPr sz="1800" spc="-35">
                <a:latin typeface="Calibri"/>
                <a:ea typeface="Calibri"/>
                <a:cs typeface="Arial MT"/>
              </a:rPr>
              <a:t> </a:t>
            </a:r>
            <a:r>
              <a:rPr sz="1800">
                <a:latin typeface="Calibri"/>
                <a:ea typeface="Calibri"/>
                <a:cs typeface="Arial MT"/>
              </a:rPr>
              <a:t>purchasing</a:t>
            </a:r>
            <a:r>
              <a:rPr sz="1800" spc="-45">
                <a:latin typeface="Calibri"/>
                <a:ea typeface="Calibri"/>
                <a:cs typeface="Arial MT"/>
              </a:rPr>
              <a:t> </a:t>
            </a:r>
            <a:r>
              <a:rPr sz="1800">
                <a:latin typeface="Calibri"/>
                <a:ea typeface="Calibri"/>
                <a:cs typeface="Arial MT"/>
              </a:rPr>
              <a:t>vehicle</a:t>
            </a:r>
            <a:r>
              <a:rPr sz="1800" spc="-55">
                <a:latin typeface="Calibri"/>
                <a:ea typeface="Calibri"/>
                <a:cs typeface="Arial MT"/>
              </a:rPr>
              <a:t> </a:t>
            </a:r>
            <a:r>
              <a:rPr sz="1800" spc="-10">
                <a:latin typeface="Calibri"/>
                <a:ea typeface="Calibri"/>
                <a:cs typeface="Arial MT"/>
              </a:rPr>
              <a:t>(DPV)</a:t>
            </a:r>
            <a:r>
              <a:rPr lang="en-GB" sz="1800" spc="-10">
                <a:latin typeface="Calibri"/>
                <a:ea typeface="Calibri"/>
                <a:cs typeface="Arial MT"/>
              </a:rPr>
              <a:t> 2025 -26</a:t>
            </a:r>
            <a:r>
              <a:rPr sz="1800" spc="-10">
                <a:latin typeface="Calibri"/>
                <a:ea typeface="Calibri"/>
                <a:cs typeface="Arial MT"/>
              </a:rPr>
              <a:t>.</a:t>
            </a:r>
            <a:endParaRPr sz="1800">
              <a:latin typeface="Calibri"/>
              <a:ea typeface="Calibri"/>
              <a:cs typeface="Arial MT"/>
            </a:endParaRPr>
          </a:p>
          <a:p>
            <a:pPr>
              <a:lnSpc>
                <a:spcPct val="100000"/>
              </a:lnSpc>
              <a:spcBef>
                <a:spcPts val="85"/>
              </a:spcBef>
            </a:pPr>
            <a:endParaRPr sz="1800">
              <a:latin typeface="Calibri"/>
              <a:ea typeface="Calibri"/>
              <a:cs typeface="Arial MT"/>
            </a:endParaRPr>
          </a:p>
          <a:p>
            <a:pPr marL="299085" marR="5080" indent="-287020">
              <a:lnSpc>
                <a:spcPct val="100000"/>
              </a:lnSpc>
              <a:spcBef>
                <a:spcPts val="5"/>
              </a:spcBef>
              <a:buChar char="•"/>
              <a:tabLst>
                <a:tab pos="299085" algn="l"/>
              </a:tabLst>
            </a:pPr>
            <a:r>
              <a:rPr sz="1800" spc="-30">
                <a:latin typeface="Calibri"/>
                <a:ea typeface="Calibri"/>
                <a:cs typeface="Arial MT"/>
              </a:rPr>
              <a:t>Test</a:t>
            </a:r>
            <a:r>
              <a:rPr sz="1800" spc="-40">
                <a:latin typeface="Calibri"/>
                <a:ea typeface="Calibri"/>
                <a:cs typeface="Arial MT"/>
              </a:rPr>
              <a:t> </a:t>
            </a:r>
            <a:r>
              <a:rPr sz="1800">
                <a:latin typeface="Calibri"/>
                <a:ea typeface="Calibri"/>
                <a:cs typeface="Arial MT"/>
              </a:rPr>
              <a:t>through</a:t>
            </a:r>
            <a:r>
              <a:rPr sz="1800" spc="-25">
                <a:latin typeface="Calibri"/>
                <a:ea typeface="Calibri"/>
                <a:cs typeface="Arial MT"/>
              </a:rPr>
              <a:t> </a:t>
            </a:r>
            <a:r>
              <a:rPr sz="1800">
                <a:latin typeface="Calibri"/>
                <a:ea typeface="Calibri"/>
                <a:cs typeface="Arial MT"/>
              </a:rPr>
              <a:t>a</a:t>
            </a:r>
            <a:r>
              <a:rPr sz="1800" spc="-30">
                <a:latin typeface="Calibri"/>
                <a:ea typeface="Calibri"/>
                <a:cs typeface="Arial MT"/>
              </a:rPr>
              <a:t> </a:t>
            </a:r>
            <a:r>
              <a:rPr sz="1800">
                <a:latin typeface="Calibri"/>
                <a:ea typeface="Calibri"/>
                <a:cs typeface="Arial MT"/>
              </a:rPr>
              <a:t>pilot</a:t>
            </a:r>
            <a:r>
              <a:rPr sz="1800" spc="-30">
                <a:latin typeface="Calibri"/>
                <a:ea typeface="Calibri"/>
                <a:cs typeface="Arial MT"/>
              </a:rPr>
              <a:t> </a:t>
            </a:r>
            <a:r>
              <a:rPr sz="1800">
                <a:latin typeface="Calibri"/>
                <a:ea typeface="Calibri"/>
                <a:cs typeface="Arial MT"/>
              </a:rPr>
              <a:t>the</a:t>
            </a:r>
            <a:r>
              <a:rPr sz="1800" spc="-35">
                <a:latin typeface="Calibri"/>
                <a:ea typeface="Calibri"/>
                <a:cs typeface="Arial MT"/>
              </a:rPr>
              <a:t> </a:t>
            </a:r>
            <a:r>
              <a:rPr sz="1800">
                <a:latin typeface="Calibri"/>
                <a:ea typeface="Calibri"/>
                <a:cs typeface="Arial MT"/>
              </a:rPr>
              <a:t>approach</a:t>
            </a:r>
            <a:r>
              <a:rPr sz="1800" spc="-15">
                <a:latin typeface="Calibri"/>
                <a:ea typeface="Calibri"/>
                <a:cs typeface="Arial MT"/>
              </a:rPr>
              <a:t> </a:t>
            </a:r>
            <a:r>
              <a:rPr sz="1800">
                <a:latin typeface="Calibri"/>
                <a:ea typeface="Calibri"/>
                <a:cs typeface="Arial MT"/>
              </a:rPr>
              <a:t>for</a:t>
            </a:r>
            <a:r>
              <a:rPr sz="1800" spc="-30">
                <a:latin typeface="Calibri"/>
                <a:ea typeface="Calibri"/>
                <a:cs typeface="Arial MT"/>
              </a:rPr>
              <a:t> </a:t>
            </a:r>
            <a:r>
              <a:rPr sz="1800">
                <a:latin typeface="Calibri"/>
                <a:ea typeface="Calibri"/>
                <a:cs typeface="Arial MT"/>
              </a:rPr>
              <a:t>adult</a:t>
            </a:r>
            <a:r>
              <a:rPr sz="1800" spc="-25">
                <a:latin typeface="Calibri"/>
                <a:ea typeface="Calibri"/>
                <a:cs typeface="Arial MT"/>
              </a:rPr>
              <a:t> </a:t>
            </a:r>
            <a:r>
              <a:rPr sz="1800">
                <a:latin typeface="Calibri"/>
                <a:ea typeface="Calibri"/>
                <a:cs typeface="Arial MT"/>
              </a:rPr>
              <a:t>mental</a:t>
            </a:r>
            <a:r>
              <a:rPr sz="1800" spc="-25">
                <a:latin typeface="Calibri"/>
                <a:ea typeface="Calibri"/>
                <a:cs typeface="Arial MT"/>
              </a:rPr>
              <a:t> </a:t>
            </a:r>
            <a:r>
              <a:rPr sz="1800">
                <a:latin typeface="Calibri"/>
                <a:ea typeface="Calibri"/>
                <a:cs typeface="Arial MT"/>
              </a:rPr>
              <a:t>health</a:t>
            </a:r>
            <a:r>
              <a:rPr sz="1800" spc="-20">
                <a:latin typeface="Calibri"/>
                <a:ea typeface="Calibri"/>
                <a:cs typeface="Arial MT"/>
              </a:rPr>
              <a:t> </a:t>
            </a:r>
            <a:r>
              <a:rPr sz="1800">
                <a:latin typeface="Calibri"/>
                <a:ea typeface="Calibri"/>
                <a:cs typeface="Arial MT"/>
              </a:rPr>
              <a:t>floating</a:t>
            </a:r>
            <a:r>
              <a:rPr sz="1800" spc="-25">
                <a:latin typeface="Calibri"/>
                <a:ea typeface="Calibri"/>
                <a:cs typeface="Arial MT"/>
              </a:rPr>
              <a:t> </a:t>
            </a:r>
            <a:r>
              <a:rPr sz="1800">
                <a:latin typeface="Calibri"/>
                <a:ea typeface="Calibri"/>
                <a:cs typeface="Arial MT"/>
              </a:rPr>
              <a:t>support</a:t>
            </a:r>
            <a:r>
              <a:rPr sz="1800" spc="-15">
                <a:latin typeface="Calibri"/>
                <a:ea typeface="Calibri"/>
                <a:cs typeface="Arial MT"/>
              </a:rPr>
              <a:t> </a:t>
            </a:r>
            <a:r>
              <a:rPr sz="1800">
                <a:latin typeface="Calibri"/>
                <a:ea typeface="Calibri"/>
                <a:cs typeface="Arial MT"/>
              </a:rPr>
              <a:t>2024</a:t>
            </a:r>
            <a:r>
              <a:rPr sz="1800" spc="-5">
                <a:latin typeface="Calibri"/>
                <a:ea typeface="Calibri"/>
                <a:cs typeface="Arial MT"/>
              </a:rPr>
              <a:t> </a:t>
            </a:r>
            <a:r>
              <a:rPr sz="1800" spc="-10">
                <a:latin typeface="Calibri"/>
                <a:ea typeface="Calibri"/>
                <a:cs typeface="Arial MT"/>
              </a:rPr>
              <a:t>-</a:t>
            </a:r>
            <a:r>
              <a:rPr sz="1800">
                <a:latin typeface="Calibri"/>
                <a:ea typeface="Calibri"/>
                <a:cs typeface="Arial MT"/>
              </a:rPr>
              <a:t>25</a:t>
            </a:r>
            <a:r>
              <a:rPr sz="1800" spc="-40">
                <a:latin typeface="Calibri"/>
                <a:ea typeface="Calibri"/>
                <a:cs typeface="Arial MT"/>
              </a:rPr>
              <a:t> </a:t>
            </a:r>
            <a:r>
              <a:rPr sz="1800">
                <a:latin typeface="Calibri"/>
                <a:ea typeface="Calibri"/>
                <a:cs typeface="Arial MT"/>
              </a:rPr>
              <a:t>with </a:t>
            </a:r>
            <a:r>
              <a:rPr sz="1800" spc="-10">
                <a:latin typeface="Calibri"/>
                <a:ea typeface="Calibri"/>
                <a:cs typeface="Arial MT"/>
              </a:rPr>
              <a:t>capacity </a:t>
            </a:r>
            <a:r>
              <a:rPr sz="1800">
                <a:latin typeface="Calibri"/>
                <a:ea typeface="Calibri"/>
                <a:cs typeface="Arial MT"/>
              </a:rPr>
              <a:t>for</a:t>
            </a:r>
            <a:r>
              <a:rPr sz="1800" spc="-25">
                <a:latin typeface="Calibri"/>
                <a:ea typeface="Calibri"/>
                <a:cs typeface="Arial MT"/>
              </a:rPr>
              <a:t> </a:t>
            </a:r>
            <a:r>
              <a:rPr sz="1800">
                <a:latin typeface="Calibri"/>
                <a:ea typeface="Calibri"/>
                <a:cs typeface="Arial MT"/>
              </a:rPr>
              <a:t>call</a:t>
            </a:r>
            <a:r>
              <a:rPr sz="1800" spc="-20">
                <a:latin typeface="Calibri"/>
                <a:ea typeface="Calibri"/>
                <a:cs typeface="Arial MT"/>
              </a:rPr>
              <a:t> </a:t>
            </a:r>
            <a:r>
              <a:rPr sz="1800">
                <a:latin typeface="Calibri"/>
                <a:ea typeface="Calibri"/>
                <a:cs typeface="Arial MT"/>
              </a:rPr>
              <a:t>off</a:t>
            </a:r>
            <a:r>
              <a:rPr sz="1800" spc="-20">
                <a:latin typeface="Calibri"/>
                <a:ea typeface="Calibri"/>
                <a:cs typeface="Arial MT"/>
              </a:rPr>
              <a:t> </a:t>
            </a:r>
            <a:r>
              <a:rPr sz="1800">
                <a:latin typeface="Calibri"/>
                <a:ea typeface="Calibri"/>
                <a:cs typeface="Arial MT"/>
              </a:rPr>
              <a:t>for</a:t>
            </a:r>
            <a:r>
              <a:rPr sz="1800" spc="-25">
                <a:latin typeface="Calibri"/>
                <a:ea typeface="Calibri"/>
                <a:cs typeface="Arial MT"/>
              </a:rPr>
              <a:t> </a:t>
            </a:r>
            <a:r>
              <a:rPr sz="1800">
                <a:latin typeface="Calibri"/>
                <a:ea typeface="Calibri"/>
                <a:cs typeface="Arial MT"/>
              </a:rPr>
              <a:t>floating</a:t>
            </a:r>
            <a:r>
              <a:rPr sz="1800" spc="-15">
                <a:latin typeface="Calibri"/>
                <a:ea typeface="Calibri"/>
                <a:cs typeface="Arial MT"/>
              </a:rPr>
              <a:t> </a:t>
            </a:r>
            <a:r>
              <a:rPr sz="1800">
                <a:latin typeface="Calibri"/>
                <a:ea typeface="Calibri"/>
                <a:cs typeface="Arial MT"/>
              </a:rPr>
              <a:t>support</a:t>
            </a:r>
            <a:r>
              <a:rPr sz="1800" spc="-20">
                <a:latin typeface="Calibri"/>
                <a:ea typeface="Calibri"/>
                <a:cs typeface="Arial MT"/>
              </a:rPr>
              <a:t> </a:t>
            </a:r>
            <a:r>
              <a:rPr sz="1800">
                <a:latin typeface="Calibri"/>
                <a:ea typeface="Calibri"/>
                <a:cs typeface="Arial MT"/>
              </a:rPr>
              <a:t>services</a:t>
            </a:r>
            <a:r>
              <a:rPr sz="1800" spc="-15">
                <a:latin typeface="Calibri"/>
                <a:ea typeface="Calibri"/>
                <a:cs typeface="Arial MT"/>
              </a:rPr>
              <a:t> </a:t>
            </a:r>
            <a:r>
              <a:rPr sz="1800">
                <a:latin typeface="Calibri"/>
                <a:ea typeface="Calibri"/>
                <a:cs typeface="Arial MT"/>
              </a:rPr>
              <a:t>through</a:t>
            </a:r>
            <a:r>
              <a:rPr sz="1800" spc="-20">
                <a:latin typeface="Calibri"/>
                <a:ea typeface="Calibri"/>
                <a:cs typeface="Arial MT"/>
              </a:rPr>
              <a:t> </a:t>
            </a:r>
            <a:r>
              <a:rPr sz="1800">
                <a:latin typeface="Calibri"/>
                <a:ea typeface="Calibri"/>
                <a:cs typeface="Arial MT"/>
              </a:rPr>
              <a:t>the</a:t>
            </a:r>
            <a:r>
              <a:rPr sz="1800" spc="-30">
                <a:latin typeface="Calibri"/>
                <a:ea typeface="Calibri"/>
                <a:cs typeface="Arial MT"/>
              </a:rPr>
              <a:t> </a:t>
            </a:r>
            <a:r>
              <a:rPr sz="1800">
                <a:latin typeface="Calibri"/>
                <a:ea typeface="Calibri"/>
                <a:cs typeface="Arial MT"/>
              </a:rPr>
              <a:t>DPV</a:t>
            </a:r>
            <a:r>
              <a:rPr sz="1800" spc="-25">
                <a:latin typeface="Calibri"/>
                <a:ea typeface="Calibri"/>
                <a:cs typeface="Arial MT"/>
              </a:rPr>
              <a:t> </a:t>
            </a:r>
            <a:r>
              <a:rPr sz="1800">
                <a:latin typeface="Calibri"/>
                <a:ea typeface="Calibri"/>
                <a:cs typeface="Arial MT"/>
              </a:rPr>
              <a:t>under</a:t>
            </a:r>
            <a:r>
              <a:rPr sz="1800" spc="-10">
                <a:latin typeface="Calibri"/>
                <a:ea typeface="Calibri"/>
                <a:cs typeface="Arial MT"/>
              </a:rPr>
              <a:t> </a:t>
            </a:r>
            <a:r>
              <a:rPr sz="1800">
                <a:latin typeface="Calibri"/>
                <a:ea typeface="Calibri"/>
                <a:cs typeface="Arial MT"/>
              </a:rPr>
              <a:t>category</a:t>
            </a:r>
            <a:r>
              <a:rPr sz="1800" spc="-15">
                <a:latin typeface="Calibri"/>
                <a:ea typeface="Calibri"/>
                <a:cs typeface="Arial MT"/>
              </a:rPr>
              <a:t> </a:t>
            </a:r>
            <a:r>
              <a:rPr sz="1800">
                <a:latin typeface="Calibri"/>
                <a:ea typeface="Calibri"/>
                <a:cs typeface="Arial MT"/>
              </a:rPr>
              <a:t>3</a:t>
            </a:r>
            <a:r>
              <a:rPr sz="1800" spc="-20">
                <a:latin typeface="Calibri"/>
                <a:ea typeface="Calibri"/>
                <a:cs typeface="Arial MT"/>
              </a:rPr>
              <a:t> </a:t>
            </a:r>
            <a:r>
              <a:rPr sz="1800">
                <a:latin typeface="Calibri"/>
                <a:ea typeface="Calibri"/>
                <a:cs typeface="Arial MT"/>
              </a:rPr>
              <a:t>or</a:t>
            </a:r>
            <a:r>
              <a:rPr sz="1800" spc="-25">
                <a:latin typeface="Calibri"/>
                <a:ea typeface="Calibri"/>
                <a:cs typeface="Arial MT"/>
              </a:rPr>
              <a:t> </a:t>
            </a:r>
            <a:r>
              <a:rPr sz="1800">
                <a:latin typeface="Calibri"/>
                <a:ea typeface="Calibri"/>
                <a:cs typeface="Arial MT"/>
              </a:rPr>
              <a:t>through</a:t>
            </a:r>
            <a:r>
              <a:rPr sz="1800" spc="-15">
                <a:latin typeface="Calibri"/>
                <a:ea typeface="Calibri"/>
                <a:cs typeface="Arial MT"/>
              </a:rPr>
              <a:t> </a:t>
            </a:r>
            <a:r>
              <a:rPr sz="1800">
                <a:latin typeface="Calibri"/>
                <a:ea typeface="Calibri"/>
                <a:cs typeface="Arial MT"/>
              </a:rPr>
              <a:t>a</a:t>
            </a:r>
            <a:r>
              <a:rPr sz="1800" spc="-25">
                <a:latin typeface="Calibri"/>
                <a:ea typeface="Calibri"/>
                <a:cs typeface="Arial MT"/>
              </a:rPr>
              <a:t> </a:t>
            </a:r>
            <a:r>
              <a:rPr sz="1800" spc="-20">
                <a:latin typeface="Calibri"/>
                <a:ea typeface="Calibri"/>
                <a:cs typeface="Arial MT"/>
              </a:rPr>
              <a:t>mini </a:t>
            </a:r>
            <a:r>
              <a:rPr sz="1800">
                <a:latin typeface="Calibri"/>
                <a:ea typeface="Calibri"/>
                <a:cs typeface="Arial MT"/>
              </a:rPr>
              <a:t>competition</a:t>
            </a:r>
            <a:r>
              <a:rPr sz="1800" spc="-65">
                <a:latin typeface="Calibri"/>
                <a:ea typeface="Calibri"/>
                <a:cs typeface="Arial MT"/>
              </a:rPr>
              <a:t> </a:t>
            </a:r>
            <a:r>
              <a:rPr sz="1800" spc="-10">
                <a:latin typeface="Calibri"/>
                <a:ea typeface="Calibri"/>
                <a:cs typeface="Arial MT"/>
              </a:rPr>
              <a:t>process</a:t>
            </a:r>
            <a:r>
              <a:rPr lang="en-GB" sz="1800" spc="-10">
                <a:latin typeface="Calibri"/>
                <a:ea typeface="Calibri"/>
                <a:cs typeface="Arial MT"/>
              </a:rPr>
              <a:t> in 2025 -26</a:t>
            </a:r>
            <a:r>
              <a:rPr sz="1800" spc="-10">
                <a:latin typeface="Calibri"/>
                <a:ea typeface="Calibri"/>
                <a:cs typeface="Arial MT"/>
              </a:rPr>
              <a:t>.</a:t>
            </a:r>
            <a:endParaRPr sz="1800">
              <a:latin typeface="Calibri"/>
              <a:ea typeface="Calibri"/>
              <a:cs typeface="Arial MT"/>
            </a:endParaRPr>
          </a:p>
          <a:p>
            <a:pPr>
              <a:lnSpc>
                <a:spcPct val="100000"/>
              </a:lnSpc>
              <a:spcBef>
                <a:spcPts val="90"/>
              </a:spcBef>
              <a:buFont typeface="Arial MT"/>
              <a:buChar char="•"/>
            </a:pPr>
            <a:endParaRPr sz="1800">
              <a:latin typeface="Calibri"/>
              <a:ea typeface="Calibri"/>
              <a:cs typeface="Arial MT"/>
            </a:endParaRPr>
          </a:p>
          <a:p>
            <a:pPr marL="299085" indent="-286385">
              <a:lnSpc>
                <a:spcPct val="100000"/>
              </a:lnSpc>
              <a:buChar char="•"/>
              <a:tabLst>
                <a:tab pos="299085" algn="l"/>
              </a:tabLst>
            </a:pPr>
            <a:r>
              <a:rPr sz="1800">
                <a:latin typeface="Calibri"/>
                <a:ea typeface="Calibri"/>
                <a:cs typeface="Arial MT"/>
              </a:rPr>
              <a:t>Pilot</a:t>
            </a:r>
            <a:r>
              <a:rPr sz="1800" spc="-30">
                <a:latin typeface="Calibri"/>
                <a:ea typeface="Calibri"/>
                <a:cs typeface="Arial MT"/>
              </a:rPr>
              <a:t> </a:t>
            </a:r>
            <a:r>
              <a:rPr sz="1800">
                <a:latin typeface="Calibri"/>
                <a:ea typeface="Calibri"/>
                <a:cs typeface="Arial MT"/>
              </a:rPr>
              <a:t>the</a:t>
            </a:r>
            <a:r>
              <a:rPr sz="1800" spc="-25">
                <a:latin typeface="Calibri"/>
                <a:ea typeface="Calibri"/>
                <a:cs typeface="Arial MT"/>
              </a:rPr>
              <a:t> </a:t>
            </a:r>
            <a:r>
              <a:rPr sz="1800">
                <a:latin typeface="Calibri"/>
                <a:ea typeface="Calibri"/>
                <a:cs typeface="Arial MT"/>
              </a:rPr>
              <a:t>use</a:t>
            </a:r>
            <a:r>
              <a:rPr sz="1800" spc="-10">
                <a:latin typeface="Calibri"/>
                <a:ea typeface="Calibri"/>
                <a:cs typeface="Arial MT"/>
              </a:rPr>
              <a:t> </a:t>
            </a:r>
            <a:r>
              <a:rPr sz="1800">
                <a:latin typeface="Calibri"/>
                <a:ea typeface="Calibri"/>
                <a:cs typeface="Arial MT"/>
              </a:rPr>
              <a:t>of</a:t>
            </a:r>
            <a:r>
              <a:rPr sz="1800" spc="-25">
                <a:latin typeface="Calibri"/>
                <a:ea typeface="Calibri"/>
                <a:cs typeface="Arial MT"/>
              </a:rPr>
              <a:t> </a:t>
            </a:r>
            <a:r>
              <a:rPr sz="1800">
                <a:latin typeface="Calibri"/>
                <a:ea typeface="Calibri"/>
                <a:cs typeface="Arial MT"/>
              </a:rPr>
              <a:t>the</a:t>
            </a:r>
            <a:r>
              <a:rPr sz="1800" spc="-25">
                <a:latin typeface="Calibri"/>
                <a:ea typeface="Calibri"/>
                <a:cs typeface="Arial MT"/>
              </a:rPr>
              <a:t> </a:t>
            </a:r>
            <a:r>
              <a:rPr sz="1800">
                <a:latin typeface="Calibri"/>
                <a:ea typeface="Calibri"/>
                <a:cs typeface="Arial MT"/>
              </a:rPr>
              <a:t>Outcome</a:t>
            </a:r>
            <a:r>
              <a:rPr sz="1800" spc="-15">
                <a:latin typeface="Calibri"/>
                <a:ea typeface="Calibri"/>
                <a:cs typeface="Arial MT"/>
              </a:rPr>
              <a:t> </a:t>
            </a:r>
            <a:r>
              <a:rPr sz="1800">
                <a:latin typeface="Calibri"/>
                <a:ea typeface="Calibri"/>
                <a:cs typeface="Arial MT"/>
              </a:rPr>
              <a:t>Star</a:t>
            </a:r>
            <a:r>
              <a:rPr sz="1800" spc="-15">
                <a:latin typeface="Calibri"/>
                <a:ea typeface="Calibri"/>
                <a:cs typeface="Arial MT"/>
              </a:rPr>
              <a:t> </a:t>
            </a:r>
            <a:r>
              <a:rPr sz="1800">
                <a:latin typeface="Calibri"/>
                <a:ea typeface="Calibri"/>
                <a:cs typeface="Arial MT"/>
              </a:rPr>
              <a:t>in</a:t>
            </a:r>
            <a:r>
              <a:rPr sz="1800" spc="-25">
                <a:latin typeface="Calibri"/>
                <a:ea typeface="Calibri"/>
                <a:cs typeface="Arial MT"/>
              </a:rPr>
              <a:t> </a:t>
            </a:r>
            <a:r>
              <a:rPr sz="1800">
                <a:latin typeface="Calibri"/>
                <a:ea typeface="Calibri"/>
                <a:cs typeface="Arial MT"/>
              </a:rPr>
              <a:t>Mental</a:t>
            </a:r>
            <a:r>
              <a:rPr sz="1800" spc="-10">
                <a:latin typeface="Calibri"/>
                <a:ea typeface="Calibri"/>
                <a:cs typeface="Arial MT"/>
              </a:rPr>
              <a:t> </a:t>
            </a:r>
            <a:r>
              <a:rPr sz="1800">
                <a:latin typeface="Calibri"/>
                <a:ea typeface="Calibri"/>
                <a:cs typeface="Arial MT"/>
              </a:rPr>
              <a:t>Health</a:t>
            </a:r>
            <a:r>
              <a:rPr sz="1800" spc="-5">
                <a:latin typeface="Calibri"/>
                <a:ea typeface="Calibri"/>
                <a:cs typeface="Arial MT"/>
              </a:rPr>
              <a:t> </a:t>
            </a:r>
            <a:r>
              <a:rPr sz="1800" spc="-10">
                <a:latin typeface="Calibri"/>
                <a:ea typeface="Calibri"/>
                <a:cs typeface="Arial MT"/>
              </a:rPr>
              <a:t>Supported</a:t>
            </a:r>
            <a:r>
              <a:rPr sz="1800" spc="-95">
                <a:latin typeface="Calibri"/>
                <a:ea typeface="Calibri"/>
                <a:cs typeface="Arial MT"/>
              </a:rPr>
              <a:t> </a:t>
            </a:r>
            <a:r>
              <a:rPr sz="1800">
                <a:latin typeface="Calibri"/>
                <a:ea typeface="Calibri"/>
                <a:cs typeface="Arial MT"/>
              </a:rPr>
              <a:t>Accommodation</a:t>
            </a:r>
            <a:r>
              <a:rPr sz="1800" spc="5">
                <a:latin typeface="Calibri"/>
                <a:ea typeface="Calibri"/>
                <a:cs typeface="Arial MT"/>
              </a:rPr>
              <a:t> </a:t>
            </a:r>
            <a:r>
              <a:rPr sz="1800" spc="-10">
                <a:latin typeface="Calibri"/>
                <a:ea typeface="Calibri"/>
                <a:cs typeface="Arial MT"/>
              </a:rPr>
              <a:t>settings</a:t>
            </a:r>
            <a:r>
              <a:rPr lang="en-GB" sz="1800" spc="-10">
                <a:latin typeface="Calibri"/>
                <a:ea typeface="Calibri"/>
                <a:cs typeface="Arial MT"/>
              </a:rPr>
              <a:t> 2025 -26</a:t>
            </a:r>
            <a:r>
              <a:rPr sz="1800" spc="-10">
                <a:latin typeface="Calibri"/>
                <a:ea typeface="Calibri"/>
                <a:cs typeface="Arial MT"/>
              </a:rPr>
              <a:t>.</a:t>
            </a:r>
            <a:endParaRPr sz="1800">
              <a:latin typeface="Calibri"/>
              <a:ea typeface="Calibri"/>
              <a:cs typeface="Arial M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74980" y="341503"/>
            <a:ext cx="7905750" cy="627736"/>
          </a:xfrm>
          <a:prstGeom prst="rect">
            <a:avLst/>
          </a:prstGeom>
        </p:spPr>
        <p:txBody>
          <a:bodyPr vert="horz" wrap="square" lIns="0" tIns="12065" rIns="0" bIns="0" rtlCol="0" anchor="t">
            <a:spAutoFit/>
          </a:bodyPr>
          <a:lstStyle/>
          <a:p>
            <a:pPr marL="12700">
              <a:spcBef>
                <a:spcPts val="95"/>
              </a:spcBef>
            </a:pPr>
            <a:r>
              <a:rPr lang="en-GB" spc="-229"/>
              <a:t>Future Priorities</a:t>
            </a:r>
            <a:endParaRPr lang="en-GB" spc="-10"/>
          </a:p>
        </p:txBody>
      </p:sp>
      <p:sp>
        <p:nvSpPr>
          <p:cNvPr id="3" name="object 3"/>
          <p:cNvSpPr txBox="1"/>
          <p:nvPr/>
        </p:nvSpPr>
        <p:spPr>
          <a:xfrm>
            <a:off x="470364" y="1211021"/>
            <a:ext cx="9947910" cy="4747453"/>
          </a:xfrm>
          <a:prstGeom prst="rect">
            <a:avLst/>
          </a:prstGeom>
        </p:spPr>
        <p:txBody>
          <a:bodyPr vert="horz" wrap="square" lIns="0" tIns="12700" rIns="0" bIns="0" rtlCol="0" anchor="t">
            <a:spAutoFit/>
          </a:bodyPr>
          <a:lstStyle/>
          <a:p>
            <a:pPr marL="299085" indent="-286385">
              <a:lnSpc>
                <a:spcPct val="100000"/>
              </a:lnSpc>
              <a:spcBef>
                <a:spcPts val="100"/>
              </a:spcBef>
              <a:buChar char="•"/>
              <a:tabLst>
                <a:tab pos="299085" algn="l"/>
              </a:tabLst>
            </a:pPr>
            <a:r>
              <a:rPr sz="1800">
                <a:latin typeface="Calibri"/>
                <a:ea typeface="Calibri"/>
                <a:cs typeface="Arial MT"/>
              </a:rPr>
              <a:t>Deeper</a:t>
            </a:r>
            <a:r>
              <a:rPr sz="1800" spc="-45">
                <a:latin typeface="Calibri"/>
                <a:ea typeface="Calibri"/>
                <a:cs typeface="Arial MT"/>
              </a:rPr>
              <a:t> </a:t>
            </a:r>
            <a:r>
              <a:rPr sz="1800">
                <a:latin typeface="Calibri"/>
                <a:ea typeface="Calibri"/>
                <a:cs typeface="Arial MT"/>
              </a:rPr>
              <a:t>dive</a:t>
            </a:r>
            <a:r>
              <a:rPr sz="1800" spc="-45">
                <a:latin typeface="Calibri"/>
                <a:ea typeface="Calibri"/>
                <a:cs typeface="Arial MT"/>
              </a:rPr>
              <a:t> </a:t>
            </a:r>
            <a:r>
              <a:rPr sz="1800">
                <a:latin typeface="Calibri"/>
                <a:ea typeface="Calibri"/>
                <a:cs typeface="Arial MT"/>
              </a:rPr>
              <a:t>needs</a:t>
            </a:r>
            <a:r>
              <a:rPr sz="1800" spc="-35">
                <a:latin typeface="Calibri"/>
                <a:ea typeface="Calibri"/>
                <a:cs typeface="Arial MT"/>
              </a:rPr>
              <a:t> </a:t>
            </a:r>
            <a:r>
              <a:rPr sz="1800">
                <a:latin typeface="Calibri"/>
                <a:ea typeface="Calibri"/>
                <a:cs typeface="Arial MT"/>
              </a:rPr>
              <a:t>analysis</a:t>
            </a:r>
            <a:r>
              <a:rPr sz="1800" spc="-15">
                <a:latin typeface="Calibri"/>
                <a:ea typeface="Calibri"/>
                <a:cs typeface="Arial MT"/>
              </a:rPr>
              <a:t> </a:t>
            </a:r>
            <a:r>
              <a:rPr sz="1800">
                <a:latin typeface="Calibri"/>
                <a:ea typeface="Calibri"/>
                <a:cs typeface="Arial MT"/>
              </a:rPr>
              <a:t>for</a:t>
            </a:r>
            <a:r>
              <a:rPr sz="1800" spc="-45">
                <a:latin typeface="Calibri"/>
                <a:ea typeface="Calibri"/>
                <a:cs typeface="Arial MT"/>
              </a:rPr>
              <a:t> </a:t>
            </a:r>
            <a:r>
              <a:rPr sz="1800">
                <a:latin typeface="Calibri"/>
                <a:ea typeface="Calibri"/>
                <a:cs typeface="Arial MT"/>
              </a:rPr>
              <a:t>specialist</a:t>
            </a:r>
            <a:r>
              <a:rPr sz="1800" spc="-30">
                <a:latin typeface="Calibri"/>
                <a:ea typeface="Calibri"/>
                <a:cs typeface="Arial MT"/>
              </a:rPr>
              <a:t> </a:t>
            </a:r>
            <a:r>
              <a:rPr sz="1800">
                <a:latin typeface="Calibri"/>
                <a:ea typeface="Calibri"/>
                <a:cs typeface="Arial MT"/>
              </a:rPr>
              <a:t>supported</a:t>
            </a:r>
            <a:r>
              <a:rPr sz="1800" spc="-30">
                <a:latin typeface="Calibri"/>
                <a:ea typeface="Calibri"/>
                <a:cs typeface="Arial MT"/>
              </a:rPr>
              <a:t> </a:t>
            </a:r>
            <a:r>
              <a:rPr sz="1800">
                <a:latin typeface="Calibri"/>
                <a:ea typeface="Calibri"/>
                <a:cs typeface="Arial MT"/>
              </a:rPr>
              <a:t>accommodation</a:t>
            </a:r>
            <a:r>
              <a:rPr sz="1800" spc="-25">
                <a:latin typeface="Calibri"/>
                <a:ea typeface="Calibri"/>
                <a:cs typeface="Arial MT"/>
              </a:rPr>
              <a:t> </a:t>
            </a:r>
            <a:r>
              <a:rPr sz="1800">
                <a:latin typeface="Calibri"/>
                <a:ea typeface="Calibri"/>
                <a:cs typeface="Arial MT"/>
              </a:rPr>
              <a:t>for</a:t>
            </a:r>
            <a:r>
              <a:rPr sz="1800" spc="-55">
                <a:latin typeface="Calibri"/>
                <a:ea typeface="Calibri"/>
                <a:cs typeface="Arial MT"/>
              </a:rPr>
              <a:t> </a:t>
            </a:r>
            <a:r>
              <a:rPr lang="en-GB">
                <a:latin typeface="Calibri"/>
                <a:ea typeface="Calibri"/>
                <a:cs typeface="Arial MT"/>
              </a:rPr>
              <a:t>women</a:t>
            </a:r>
            <a:r>
              <a:rPr sz="1800" spc="-35">
                <a:latin typeface="Calibri"/>
                <a:ea typeface="Calibri"/>
                <a:cs typeface="Arial MT"/>
              </a:rPr>
              <a:t> </a:t>
            </a:r>
            <a:r>
              <a:rPr sz="1800">
                <a:latin typeface="Calibri"/>
                <a:ea typeface="Calibri"/>
                <a:cs typeface="Arial MT"/>
              </a:rPr>
              <a:t>with</a:t>
            </a:r>
            <a:r>
              <a:rPr sz="1800" spc="-15">
                <a:latin typeface="Calibri"/>
                <a:ea typeface="Calibri"/>
                <a:cs typeface="Arial MT"/>
              </a:rPr>
              <a:t> </a:t>
            </a:r>
            <a:r>
              <a:rPr sz="1800" spc="-10">
                <a:latin typeface="Calibri"/>
                <a:ea typeface="Calibri"/>
                <a:cs typeface="Arial MT"/>
              </a:rPr>
              <a:t>complex</a:t>
            </a:r>
            <a:endParaRPr sz="1800">
              <a:latin typeface="Calibri"/>
              <a:ea typeface="Calibri"/>
              <a:cs typeface="Arial MT"/>
            </a:endParaRPr>
          </a:p>
          <a:p>
            <a:pPr marL="299085">
              <a:lnSpc>
                <a:spcPct val="100000"/>
              </a:lnSpc>
              <a:spcBef>
                <a:spcPts val="5"/>
              </a:spcBef>
            </a:pPr>
            <a:r>
              <a:rPr sz="1800">
                <a:latin typeface="Calibri"/>
                <a:ea typeface="Calibri"/>
                <a:cs typeface="Arial MT"/>
              </a:rPr>
              <a:t>needs</a:t>
            </a:r>
            <a:r>
              <a:rPr sz="1800" spc="-40">
                <a:latin typeface="Calibri"/>
                <a:ea typeface="Calibri"/>
                <a:cs typeface="Arial MT"/>
              </a:rPr>
              <a:t> </a:t>
            </a:r>
            <a:r>
              <a:rPr sz="1800">
                <a:latin typeface="Calibri"/>
                <a:ea typeface="Calibri"/>
                <a:cs typeface="Arial MT"/>
              </a:rPr>
              <a:t>alongside</a:t>
            </a:r>
            <a:r>
              <a:rPr sz="1800" spc="-30">
                <a:latin typeface="Calibri"/>
                <a:ea typeface="Calibri"/>
                <a:cs typeface="Arial MT"/>
              </a:rPr>
              <a:t> </a:t>
            </a:r>
            <a:r>
              <a:rPr sz="1800">
                <a:latin typeface="Calibri"/>
                <a:ea typeface="Calibri"/>
                <a:cs typeface="Arial MT"/>
              </a:rPr>
              <a:t>enduring</a:t>
            </a:r>
            <a:r>
              <a:rPr sz="1800" spc="-20">
                <a:latin typeface="Calibri"/>
                <a:ea typeface="Calibri"/>
                <a:cs typeface="Arial MT"/>
              </a:rPr>
              <a:t> </a:t>
            </a:r>
            <a:r>
              <a:rPr sz="1800">
                <a:latin typeface="Calibri"/>
                <a:ea typeface="Calibri"/>
                <a:cs typeface="Arial MT"/>
              </a:rPr>
              <a:t>mental</a:t>
            </a:r>
            <a:r>
              <a:rPr sz="1800" spc="-35">
                <a:latin typeface="Calibri"/>
                <a:ea typeface="Calibri"/>
                <a:cs typeface="Arial MT"/>
              </a:rPr>
              <a:t> </a:t>
            </a:r>
            <a:r>
              <a:rPr sz="1800">
                <a:latin typeface="Calibri"/>
                <a:ea typeface="Calibri"/>
                <a:cs typeface="Arial MT"/>
              </a:rPr>
              <a:t>health</a:t>
            </a:r>
            <a:r>
              <a:rPr sz="1800" spc="-25">
                <a:latin typeface="Calibri"/>
                <a:ea typeface="Calibri"/>
                <a:cs typeface="Arial MT"/>
              </a:rPr>
              <a:t> </a:t>
            </a:r>
            <a:r>
              <a:rPr sz="1800" spc="-10">
                <a:latin typeface="Calibri"/>
                <a:ea typeface="Calibri"/>
                <a:cs typeface="Arial MT"/>
              </a:rPr>
              <a:t>difficulties.</a:t>
            </a:r>
            <a:endParaRPr sz="1800">
              <a:latin typeface="Calibri"/>
              <a:ea typeface="Calibri"/>
              <a:cs typeface="Arial MT"/>
            </a:endParaRPr>
          </a:p>
          <a:p>
            <a:pPr>
              <a:lnSpc>
                <a:spcPct val="100000"/>
              </a:lnSpc>
              <a:spcBef>
                <a:spcPts val="90"/>
              </a:spcBef>
            </a:pPr>
            <a:endParaRPr sz="1800">
              <a:latin typeface="Calibri"/>
              <a:ea typeface="Calibri"/>
              <a:cs typeface="Arial MT"/>
            </a:endParaRPr>
          </a:p>
          <a:p>
            <a:pPr marL="299085" marR="5080" indent="-287020">
              <a:buChar char="•"/>
              <a:tabLst>
                <a:tab pos="299085" algn="l"/>
              </a:tabLst>
            </a:pPr>
            <a:r>
              <a:rPr sz="1800">
                <a:latin typeface="Calibri"/>
                <a:ea typeface="Calibri"/>
                <a:cs typeface="Arial MT"/>
              </a:rPr>
              <a:t>Deeper</a:t>
            </a:r>
            <a:r>
              <a:rPr sz="1800" spc="-20">
                <a:latin typeface="Calibri"/>
                <a:ea typeface="Calibri"/>
                <a:cs typeface="Arial MT"/>
              </a:rPr>
              <a:t> </a:t>
            </a:r>
            <a:r>
              <a:rPr sz="1800">
                <a:latin typeface="Calibri"/>
                <a:ea typeface="Calibri"/>
                <a:cs typeface="Arial MT"/>
              </a:rPr>
              <a:t>dive</a:t>
            </a:r>
            <a:r>
              <a:rPr sz="1800" spc="-20">
                <a:latin typeface="Calibri"/>
                <a:ea typeface="Calibri"/>
                <a:cs typeface="Arial MT"/>
              </a:rPr>
              <a:t> </a:t>
            </a:r>
            <a:r>
              <a:rPr lang="en-GB" spc="-20">
                <a:latin typeface="Calibri"/>
                <a:ea typeface="Calibri"/>
                <a:cs typeface="Arial MT"/>
              </a:rPr>
              <a:t>needs </a:t>
            </a:r>
            <a:r>
              <a:rPr lang="en-GB">
                <a:latin typeface="Calibri"/>
                <a:ea typeface="Calibri"/>
                <a:cs typeface="Arial MT"/>
              </a:rPr>
              <a:t>analysis</a:t>
            </a:r>
            <a:r>
              <a:rPr sz="1800">
                <a:latin typeface="Calibri"/>
                <a:ea typeface="Calibri"/>
                <a:cs typeface="Arial MT"/>
              </a:rPr>
              <a:t> on</a:t>
            </a:r>
            <a:r>
              <a:rPr sz="1800" spc="-20">
                <a:latin typeface="Calibri"/>
                <a:ea typeface="Calibri"/>
                <a:cs typeface="Arial MT"/>
              </a:rPr>
              <a:t> </a:t>
            </a:r>
            <a:r>
              <a:rPr sz="1800">
                <a:latin typeface="Calibri"/>
                <a:ea typeface="Calibri"/>
                <a:cs typeface="Arial MT"/>
              </a:rPr>
              <a:t>the</a:t>
            </a:r>
            <a:r>
              <a:rPr sz="1800" spc="-30">
                <a:latin typeface="Calibri"/>
                <a:ea typeface="Calibri"/>
                <a:cs typeface="Arial MT"/>
              </a:rPr>
              <a:t> </a:t>
            </a:r>
            <a:r>
              <a:rPr sz="1800">
                <a:latin typeface="Calibri"/>
                <a:ea typeface="Calibri"/>
                <a:cs typeface="Arial MT"/>
              </a:rPr>
              <a:t>need</a:t>
            </a:r>
            <a:r>
              <a:rPr sz="1800" spc="-20">
                <a:latin typeface="Calibri"/>
                <a:ea typeface="Calibri"/>
                <a:cs typeface="Arial MT"/>
              </a:rPr>
              <a:t> </a:t>
            </a:r>
            <a:r>
              <a:rPr sz="1800">
                <a:latin typeface="Calibri"/>
                <a:ea typeface="Calibri"/>
                <a:cs typeface="Arial MT"/>
              </a:rPr>
              <a:t>for</a:t>
            </a:r>
            <a:r>
              <a:rPr sz="1800" spc="-35">
                <a:latin typeface="Calibri"/>
                <a:ea typeface="Calibri"/>
                <a:cs typeface="Arial MT"/>
              </a:rPr>
              <a:t> </a:t>
            </a:r>
            <a:r>
              <a:rPr sz="1800">
                <a:latin typeface="Calibri"/>
                <a:ea typeface="Calibri"/>
                <a:cs typeface="Arial MT"/>
              </a:rPr>
              <a:t>specialist accommodation</a:t>
            </a:r>
            <a:r>
              <a:rPr sz="1800" spc="-10">
                <a:latin typeface="Calibri"/>
                <a:ea typeface="Calibri"/>
                <a:cs typeface="Arial MT"/>
              </a:rPr>
              <a:t> </a:t>
            </a:r>
            <a:r>
              <a:rPr sz="1800">
                <a:latin typeface="Calibri"/>
                <a:ea typeface="Calibri"/>
                <a:cs typeface="Arial MT"/>
              </a:rPr>
              <a:t>for</a:t>
            </a:r>
            <a:r>
              <a:rPr sz="1800" spc="-30">
                <a:latin typeface="Calibri"/>
                <a:ea typeface="Calibri"/>
                <a:cs typeface="Arial MT"/>
              </a:rPr>
              <a:t> </a:t>
            </a:r>
            <a:r>
              <a:rPr sz="1800">
                <a:latin typeface="Calibri"/>
                <a:ea typeface="Calibri"/>
                <a:cs typeface="Arial MT"/>
              </a:rPr>
              <a:t>adults</a:t>
            </a:r>
            <a:r>
              <a:rPr sz="1800" spc="-10">
                <a:latin typeface="Calibri"/>
                <a:ea typeface="Calibri"/>
                <a:cs typeface="Arial MT"/>
              </a:rPr>
              <a:t> </a:t>
            </a:r>
            <a:r>
              <a:rPr sz="1800">
                <a:latin typeface="Calibri"/>
                <a:ea typeface="Calibri"/>
                <a:cs typeface="Arial MT"/>
              </a:rPr>
              <a:t>in</a:t>
            </a:r>
            <a:r>
              <a:rPr sz="1800" spc="-35">
                <a:latin typeface="Calibri"/>
                <a:ea typeface="Calibri"/>
                <a:cs typeface="Arial MT"/>
              </a:rPr>
              <a:t> </a:t>
            </a:r>
            <a:r>
              <a:rPr sz="1800">
                <a:latin typeface="Calibri"/>
                <a:ea typeface="Calibri"/>
                <a:cs typeface="Arial MT"/>
              </a:rPr>
              <a:t>the</a:t>
            </a:r>
            <a:r>
              <a:rPr sz="1800" spc="-35">
                <a:latin typeface="Calibri"/>
                <a:ea typeface="Calibri"/>
                <a:cs typeface="Arial MT"/>
              </a:rPr>
              <a:t> </a:t>
            </a:r>
            <a:r>
              <a:rPr sz="1800">
                <a:latin typeface="Calibri"/>
                <a:ea typeface="Calibri"/>
                <a:cs typeface="Arial MT"/>
              </a:rPr>
              <a:t>forensic</a:t>
            </a:r>
            <a:r>
              <a:rPr sz="1800" spc="-15">
                <a:latin typeface="Calibri"/>
                <a:ea typeface="Calibri"/>
                <a:cs typeface="Arial MT"/>
              </a:rPr>
              <a:t> </a:t>
            </a:r>
            <a:r>
              <a:rPr sz="1800" spc="-10">
                <a:latin typeface="Calibri"/>
                <a:ea typeface="Calibri"/>
                <a:cs typeface="Arial MT"/>
              </a:rPr>
              <a:t>mental </a:t>
            </a:r>
            <a:r>
              <a:rPr sz="1800">
                <a:latin typeface="Calibri"/>
                <a:ea typeface="Calibri"/>
                <a:cs typeface="Arial MT"/>
              </a:rPr>
              <a:t>health</a:t>
            </a:r>
            <a:r>
              <a:rPr sz="1800" spc="-25">
                <a:latin typeface="Calibri"/>
                <a:ea typeface="Calibri"/>
                <a:cs typeface="Arial MT"/>
              </a:rPr>
              <a:t> </a:t>
            </a:r>
            <a:r>
              <a:rPr sz="1800" spc="-10">
                <a:latin typeface="Calibri"/>
                <a:ea typeface="Calibri"/>
                <a:cs typeface="Arial MT"/>
              </a:rPr>
              <a:t>system.</a:t>
            </a:r>
            <a:endParaRPr sz="1800">
              <a:latin typeface="Calibri"/>
              <a:ea typeface="Calibri"/>
              <a:cs typeface="Arial MT"/>
            </a:endParaRPr>
          </a:p>
          <a:p>
            <a:pPr>
              <a:lnSpc>
                <a:spcPct val="100000"/>
              </a:lnSpc>
              <a:spcBef>
                <a:spcPts val="90"/>
              </a:spcBef>
              <a:buFont typeface="Arial MT"/>
              <a:buChar char="•"/>
            </a:pPr>
            <a:endParaRPr sz="1800">
              <a:latin typeface="Calibri"/>
              <a:ea typeface="Calibri"/>
              <a:cs typeface="Arial MT"/>
            </a:endParaRPr>
          </a:p>
          <a:p>
            <a:pPr marL="299085" marR="526415" indent="-287020">
              <a:lnSpc>
                <a:spcPct val="100000"/>
              </a:lnSpc>
              <a:buChar char="•"/>
              <a:tabLst>
                <a:tab pos="299085" algn="l"/>
              </a:tabLst>
            </a:pPr>
            <a:r>
              <a:rPr sz="1800">
                <a:latin typeface="Calibri"/>
                <a:ea typeface="Calibri"/>
                <a:cs typeface="Arial MT"/>
              </a:rPr>
              <a:t>Connecting</a:t>
            </a:r>
            <a:r>
              <a:rPr sz="1800" spc="-25">
                <a:latin typeface="Calibri"/>
                <a:ea typeface="Calibri"/>
                <a:cs typeface="Arial MT"/>
              </a:rPr>
              <a:t> </a:t>
            </a:r>
            <a:r>
              <a:rPr sz="1800" spc="-10">
                <a:latin typeface="Calibri"/>
                <a:ea typeface="Calibri"/>
                <a:cs typeface="Arial MT"/>
              </a:rPr>
              <a:t>Supported</a:t>
            </a:r>
            <a:r>
              <a:rPr sz="1800" spc="-114">
                <a:latin typeface="Calibri"/>
                <a:ea typeface="Calibri"/>
                <a:cs typeface="Arial MT"/>
              </a:rPr>
              <a:t> </a:t>
            </a:r>
            <a:r>
              <a:rPr sz="1800">
                <a:latin typeface="Calibri"/>
                <a:ea typeface="Calibri"/>
                <a:cs typeface="Arial MT"/>
              </a:rPr>
              <a:t>Accommodation</a:t>
            </a:r>
            <a:r>
              <a:rPr sz="1800" spc="-15">
                <a:latin typeface="Calibri"/>
                <a:ea typeface="Calibri"/>
                <a:cs typeface="Arial MT"/>
              </a:rPr>
              <a:t> </a:t>
            </a:r>
            <a:r>
              <a:rPr sz="1800">
                <a:latin typeface="Calibri"/>
                <a:ea typeface="Calibri"/>
                <a:cs typeface="Arial MT"/>
              </a:rPr>
              <a:t>Schemes</a:t>
            </a:r>
            <a:r>
              <a:rPr sz="1800" spc="-35">
                <a:latin typeface="Calibri"/>
                <a:ea typeface="Calibri"/>
                <a:cs typeface="Arial MT"/>
              </a:rPr>
              <a:t> </a:t>
            </a:r>
            <a:r>
              <a:rPr sz="1800">
                <a:latin typeface="Calibri"/>
                <a:ea typeface="Calibri"/>
                <a:cs typeface="Arial MT"/>
              </a:rPr>
              <a:t>with</a:t>
            </a:r>
            <a:r>
              <a:rPr sz="1800" spc="10">
                <a:latin typeface="Calibri"/>
                <a:ea typeface="Calibri"/>
                <a:cs typeface="Arial MT"/>
              </a:rPr>
              <a:t> </a:t>
            </a:r>
            <a:r>
              <a:rPr sz="1800">
                <a:latin typeface="Calibri"/>
                <a:ea typeface="Calibri"/>
                <a:cs typeface="Arial MT"/>
              </a:rPr>
              <a:t>the</a:t>
            </a:r>
            <a:r>
              <a:rPr sz="1800" spc="-40">
                <a:latin typeface="Calibri"/>
                <a:ea typeface="Calibri"/>
                <a:cs typeface="Arial MT"/>
              </a:rPr>
              <a:t> </a:t>
            </a:r>
            <a:r>
              <a:rPr sz="1800">
                <a:latin typeface="Calibri"/>
                <a:ea typeface="Calibri"/>
                <a:cs typeface="Arial MT"/>
              </a:rPr>
              <a:t>community</a:t>
            </a:r>
            <a:r>
              <a:rPr sz="1800" spc="-35">
                <a:latin typeface="Calibri"/>
                <a:ea typeface="Calibri"/>
                <a:cs typeface="Arial MT"/>
              </a:rPr>
              <a:t> </a:t>
            </a:r>
            <a:r>
              <a:rPr sz="1800">
                <a:latin typeface="Calibri"/>
                <a:ea typeface="Calibri"/>
                <a:cs typeface="Arial MT"/>
              </a:rPr>
              <a:t>mental</a:t>
            </a:r>
            <a:r>
              <a:rPr sz="1800" spc="-30">
                <a:latin typeface="Calibri"/>
                <a:ea typeface="Calibri"/>
                <a:cs typeface="Arial MT"/>
              </a:rPr>
              <a:t> </a:t>
            </a:r>
            <a:r>
              <a:rPr sz="1800">
                <a:latin typeface="Calibri"/>
                <a:ea typeface="Calibri"/>
                <a:cs typeface="Arial MT"/>
              </a:rPr>
              <a:t>health</a:t>
            </a:r>
            <a:r>
              <a:rPr sz="1800" spc="-20">
                <a:latin typeface="Calibri"/>
                <a:ea typeface="Calibri"/>
                <a:cs typeface="Arial MT"/>
              </a:rPr>
              <a:t> </a:t>
            </a:r>
            <a:r>
              <a:rPr sz="1800" spc="-10">
                <a:latin typeface="Calibri"/>
                <a:ea typeface="Calibri"/>
                <a:cs typeface="Arial MT"/>
              </a:rPr>
              <a:t>offer </a:t>
            </a:r>
            <a:r>
              <a:rPr sz="1800">
                <a:latin typeface="Calibri"/>
                <a:ea typeface="Calibri"/>
                <a:cs typeface="Arial MT"/>
              </a:rPr>
              <a:t>through</a:t>
            </a:r>
            <a:r>
              <a:rPr sz="1800" spc="-30">
                <a:latin typeface="Calibri"/>
                <a:ea typeface="Calibri"/>
                <a:cs typeface="Arial MT"/>
              </a:rPr>
              <a:t> </a:t>
            </a:r>
            <a:r>
              <a:rPr sz="1800">
                <a:latin typeface="Calibri"/>
                <a:ea typeface="Calibri"/>
                <a:cs typeface="Arial MT"/>
              </a:rPr>
              <a:t>Healthier</a:t>
            </a:r>
            <a:r>
              <a:rPr sz="1800" spc="-5">
                <a:latin typeface="Calibri"/>
                <a:ea typeface="Calibri"/>
                <a:cs typeface="Arial MT"/>
              </a:rPr>
              <a:t> </a:t>
            </a:r>
            <a:r>
              <a:rPr sz="1800">
                <a:latin typeface="Calibri"/>
                <a:ea typeface="Calibri"/>
                <a:cs typeface="Arial MT"/>
              </a:rPr>
              <a:t>Lives,</a:t>
            </a:r>
            <a:r>
              <a:rPr sz="1800" spc="-30">
                <a:latin typeface="Calibri"/>
                <a:ea typeface="Calibri"/>
                <a:cs typeface="Arial MT"/>
              </a:rPr>
              <a:t> </a:t>
            </a:r>
            <a:r>
              <a:rPr sz="1800">
                <a:latin typeface="Calibri"/>
                <a:ea typeface="Calibri"/>
                <a:cs typeface="Arial MT"/>
              </a:rPr>
              <a:t>Change</a:t>
            </a:r>
            <a:r>
              <a:rPr sz="1800" spc="-20">
                <a:latin typeface="Calibri"/>
                <a:ea typeface="Calibri"/>
                <a:cs typeface="Arial MT"/>
              </a:rPr>
              <a:t> </a:t>
            </a:r>
            <a:r>
              <a:rPr sz="1800">
                <a:latin typeface="Calibri"/>
                <a:ea typeface="Calibri"/>
                <a:cs typeface="Arial MT"/>
              </a:rPr>
              <a:t>Grow</a:t>
            </a:r>
            <a:r>
              <a:rPr sz="1800" spc="-35">
                <a:latin typeface="Calibri"/>
                <a:ea typeface="Calibri"/>
                <a:cs typeface="Arial MT"/>
              </a:rPr>
              <a:t> </a:t>
            </a:r>
            <a:r>
              <a:rPr sz="1800">
                <a:latin typeface="Calibri"/>
                <a:ea typeface="Calibri"/>
                <a:cs typeface="Arial MT"/>
              </a:rPr>
              <a:t>Live</a:t>
            </a:r>
            <a:r>
              <a:rPr sz="1800" spc="-30">
                <a:latin typeface="Calibri"/>
                <a:ea typeface="Calibri"/>
                <a:cs typeface="Arial MT"/>
              </a:rPr>
              <a:t> </a:t>
            </a:r>
            <a:r>
              <a:rPr sz="1800">
                <a:latin typeface="Calibri"/>
                <a:ea typeface="Calibri"/>
                <a:cs typeface="Arial MT"/>
              </a:rPr>
              <a:t>and</a:t>
            </a:r>
            <a:r>
              <a:rPr sz="1800" spc="-25">
                <a:latin typeface="Calibri"/>
                <a:ea typeface="Calibri"/>
                <a:cs typeface="Arial MT"/>
              </a:rPr>
              <a:t> </a:t>
            </a:r>
            <a:r>
              <a:rPr sz="1800">
                <a:latin typeface="Calibri"/>
                <a:ea typeface="Calibri"/>
                <a:cs typeface="Arial MT"/>
              </a:rPr>
              <a:t>the</a:t>
            </a:r>
            <a:r>
              <a:rPr sz="1800" spc="-40">
                <a:latin typeface="Calibri"/>
                <a:ea typeface="Calibri"/>
                <a:cs typeface="Arial MT"/>
              </a:rPr>
              <a:t> </a:t>
            </a:r>
            <a:r>
              <a:rPr sz="1800">
                <a:latin typeface="Calibri"/>
                <a:ea typeface="Calibri"/>
                <a:cs typeface="Arial MT"/>
              </a:rPr>
              <a:t>Community</a:t>
            </a:r>
            <a:r>
              <a:rPr sz="1800" spc="-15">
                <a:latin typeface="Calibri"/>
                <a:ea typeface="Calibri"/>
                <a:cs typeface="Arial MT"/>
              </a:rPr>
              <a:t> </a:t>
            </a:r>
            <a:r>
              <a:rPr sz="1800">
                <a:latin typeface="Calibri"/>
                <a:ea typeface="Calibri"/>
                <a:cs typeface="Arial MT"/>
              </a:rPr>
              <a:t>Connectors</a:t>
            </a:r>
            <a:r>
              <a:rPr sz="1800" spc="-25">
                <a:latin typeface="Calibri"/>
                <a:ea typeface="Calibri"/>
                <a:cs typeface="Arial MT"/>
              </a:rPr>
              <a:t> </a:t>
            </a:r>
            <a:r>
              <a:rPr sz="1800">
                <a:latin typeface="Calibri"/>
                <a:ea typeface="Calibri"/>
                <a:cs typeface="Arial MT"/>
              </a:rPr>
              <a:t>and</a:t>
            </a:r>
            <a:r>
              <a:rPr sz="1800" spc="-25">
                <a:latin typeface="Calibri"/>
                <a:ea typeface="Calibri"/>
                <a:cs typeface="Arial MT"/>
              </a:rPr>
              <a:t> </a:t>
            </a:r>
            <a:r>
              <a:rPr lang="en-GB" sz="1800" spc="-25">
                <a:latin typeface="Calibri"/>
                <a:ea typeface="Calibri"/>
                <a:cs typeface="Arial MT"/>
              </a:rPr>
              <a:t>the </a:t>
            </a:r>
            <a:r>
              <a:rPr sz="1800" spc="-10">
                <a:latin typeface="Calibri"/>
                <a:ea typeface="Calibri"/>
                <a:cs typeface="Arial MT"/>
              </a:rPr>
              <a:t>Recovery College</a:t>
            </a:r>
            <a:r>
              <a:rPr lang="en-GB" sz="1800" spc="-10">
                <a:latin typeface="Calibri"/>
                <a:ea typeface="Calibri"/>
                <a:cs typeface="Arial MT"/>
              </a:rPr>
              <a:t> and Crisis Café offers</a:t>
            </a:r>
            <a:r>
              <a:rPr sz="1800" spc="-10">
                <a:latin typeface="Calibri"/>
                <a:ea typeface="Calibri"/>
                <a:cs typeface="Arial MT"/>
              </a:rPr>
              <a:t>.</a:t>
            </a:r>
          </a:p>
          <a:p>
            <a:pPr marL="299085" marR="526415" indent="-287020">
              <a:buChar char="•"/>
              <a:tabLst>
                <a:tab pos="299085" algn="l"/>
              </a:tabLst>
            </a:pPr>
            <a:endParaRPr lang="en-GB" spc="-10">
              <a:latin typeface="Calibri"/>
              <a:ea typeface="Calibri"/>
              <a:cs typeface="Arial MT"/>
            </a:endParaRPr>
          </a:p>
          <a:p>
            <a:pPr marL="299085" marR="526415" indent="-287020">
              <a:buChar char="•"/>
              <a:tabLst>
                <a:tab pos="299085" algn="l"/>
              </a:tabLst>
            </a:pPr>
            <a:r>
              <a:rPr lang="en-GB" spc="-10">
                <a:latin typeface="Calibri"/>
                <a:ea typeface="Calibri"/>
                <a:cs typeface="Arial MT"/>
              </a:rPr>
              <a:t>Working with the voluntary, community and faith sector on addressing inequalities in mental health access to services.</a:t>
            </a:r>
          </a:p>
          <a:p>
            <a:pPr marL="299085" marR="526415" indent="-287020">
              <a:buChar char="•"/>
              <a:tabLst>
                <a:tab pos="299085" algn="l"/>
              </a:tabLst>
            </a:pPr>
            <a:endParaRPr lang="en-GB" spc="-10">
              <a:latin typeface="Calibri"/>
              <a:ea typeface="Calibri"/>
              <a:cs typeface="Arial MT"/>
            </a:endParaRPr>
          </a:p>
          <a:p>
            <a:pPr marL="299085" marR="526415" indent="-287020">
              <a:buChar char="•"/>
              <a:tabLst>
                <a:tab pos="299085" algn="l"/>
              </a:tabLst>
            </a:pPr>
            <a:r>
              <a:rPr lang="en-GB" spc="-10">
                <a:latin typeface="Calibri"/>
                <a:ea typeface="Calibri"/>
                <a:cs typeface="Arial MT"/>
              </a:rPr>
              <a:t>Reviewing our mental health enablement offer and piloting floating support to maintain residents independence.</a:t>
            </a:r>
          </a:p>
          <a:p>
            <a:pPr marL="12065" marR="526415">
              <a:tabLst>
                <a:tab pos="299085" algn="l"/>
              </a:tabLst>
            </a:pPr>
            <a:endParaRPr lang="en-GB" spc="-10">
              <a:latin typeface="Calibri"/>
              <a:ea typeface="Calibri"/>
              <a:cs typeface="Arial MT"/>
            </a:endParaRPr>
          </a:p>
          <a:p>
            <a:pPr marL="299085" marR="526415" indent="-287020">
              <a:buChar char="•"/>
              <a:tabLst>
                <a:tab pos="299085" algn="l"/>
              </a:tabLst>
            </a:pPr>
            <a:r>
              <a:rPr lang="en-GB" spc="-10">
                <a:latin typeface="Calibri"/>
                <a:ea typeface="Calibri"/>
                <a:cs typeface="Arial MT"/>
              </a:rPr>
              <a:t>Developing the Newham Mental Health Strategy.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065" rIns="0" bIns="0" rtlCol="0" anchor="t">
            <a:spAutoFit/>
          </a:bodyPr>
          <a:lstStyle/>
          <a:p>
            <a:pPr marL="12700">
              <a:lnSpc>
                <a:spcPct val="100000"/>
              </a:lnSpc>
              <a:spcBef>
                <a:spcPts val="95"/>
              </a:spcBef>
            </a:pPr>
            <a:r>
              <a:rPr lang="en-US"/>
              <a:t>Overview</a:t>
            </a:r>
          </a:p>
        </p:txBody>
      </p:sp>
      <p:sp>
        <p:nvSpPr>
          <p:cNvPr id="3" name="object 3"/>
          <p:cNvSpPr txBox="1"/>
          <p:nvPr/>
        </p:nvSpPr>
        <p:spPr>
          <a:xfrm>
            <a:off x="360172" y="1112012"/>
            <a:ext cx="11444605" cy="6410088"/>
          </a:xfrm>
          <a:prstGeom prst="rect">
            <a:avLst/>
          </a:prstGeom>
        </p:spPr>
        <p:txBody>
          <a:bodyPr vert="horz" wrap="square" lIns="0" tIns="13335" rIns="0" bIns="0" rtlCol="0" anchor="t">
            <a:spAutoFit/>
          </a:bodyPr>
          <a:lstStyle/>
          <a:p>
            <a:pPr marL="12065" marR="384810">
              <a:spcBef>
                <a:spcPts val="105"/>
              </a:spcBef>
              <a:tabLst>
                <a:tab pos="299085" algn="l"/>
              </a:tabLst>
            </a:pPr>
            <a:r>
              <a:rPr lang="en-US" sz="2000" spc="-35">
                <a:latin typeface="Calibri"/>
                <a:ea typeface="Calibri"/>
                <a:cs typeface="Calibri"/>
              </a:rPr>
              <a:t>The Market Position Statement for Adult Mental Health sets out the London Borough of Newham's commissioning plans and intentions based on the needs of residents. You can use this document to find out how these plans are shaped by our corporate priorities and our commitments across the mental health partnership.</a:t>
            </a:r>
            <a:endParaRPr lang="en-US" sz="2000" spc="-35">
              <a:solidFill>
                <a:srgbClr val="000000"/>
              </a:solidFill>
              <a:latin typeface="Calibri"/>
              <a:ea typeface="Calibri"/>
              <a:cs typeface="Calibri"/>
            </a:endParaRPr>
          </a:p>
          <a:p>
            <a:pPr marL="12065" marR="384810">
              <a:spcBef>
                <a:spcPts val="105"/>
              </a:spcBef>
              <a:tabLst>
                <a:tab pos="299085" algn="l"/>
              </a:tabLst>
            </a:pPr>
            <a:r>
              <a:rPr lang="en-US" sz="2000" spc="-35">
                <a:solidFill>
                  <a:srgbClr val="000000"/>
                </a:solidFill>
                <a:latin typeface="Calibri"/>
                <a:ea typeface="Calibri"/>
                <a:cs typeface="Calibri"/>
              </a:rPr>
              <a:t>In the document we cover:</a:t>
            </a:r>
          </a:p>
          <a:p>
            <a:pPr marL="297815" marR="384810" indent="-285750">
              <a:spcBef>
                <a:spcPts val="105"/>
              </a:spcBef>
              <a:buFont typeface="Calibri"/>
              <a:buChar char="-"/>
              <a:tabLst>
                <a:tab pos="299085" algn="l"/>
              </a:tabLst>
            </a:pPr>
            <a:r>
              <a:rPr lang="en-US" sz="2000" spc="-35">
                <a:solidFill>
                  <a:srgbClr val="000000"/>
                </a:solidFill>
                <a:latin typeface="Calibri"/>
                <a:ea typeface="Calibri"/>
                <a:cs typeface="Calibri"/>
              </a:rPr>
              <a:t>Demand and Need</a:t>
            </a:r>
          </a:p>
          <a:p>
            <a:pPr marL="297815" marR="384810" indent="-285750">
              <a:spcBef>
                <a:spcPts val="105"/>
              </a:spcBef>
              <a:buFont typeface="Calibri"/>
              <a:buChar char="-"/>
              <a:tabLst>
                <a:tab pos="299085" algn="l"/>
              </a:tabLst>
            </a:pPr>
            <a:r>
              <a:rPr lang="en-US" sz="2000" spc="-35">
                <a:solidFill>
                  <a:srgbClr val="000000"/>
                </a:solidFill>
                <a:latin typeface="Calibri"/>
                <a:ea typeface="Calibri"/>
                <a:cs typeface="Calibri"/>
              </a:rPr>
              <a:t>Equity</a:t>
            </a:r>
          </a:p>
          <a:p>
            <a:pPr marL="297815" marR="384810" indent="-285750">
              <a:spcBef>
                <a:spcPts val="105"/>
              </a:spcBef>
              <a:buFont typeface="Calibri"/>
              <a:buChar char="-"/>
              <a:tabLst>
                <a:tab pos="299085" algn="l"/>
              </a:tabLst>
            </a:pPr>
            <a:r>
              <a:rPr lang="en-US" sz="2000" spc="-35">
                <a:solidFill>
                  <a:srgbClr val="000000"/>
                </a:solidFill>
                <a:latin typeface="Calibri"/>
                <a:ea typeface="Calibri"/>
                <a:cs typeface="Calibri"/>
              </a:rPr>
              <a:t>Supply – existing services</a:t>
            </a:r>
          </a:p>
          <a:p>
            <a:pPr marL="297815" marR="384810" indent="-285750">
              <a:spcBef>
                <a:spcPts val="105"/>
              </a:spcBef>
              <a:buFont typeface="Calibri"/>
              <a:buChar char="-"/>
              <a:tabLst>
                <a:tab pos="299085" algn="l"/>
              </a:tabLst>
            </a:pPr>
            <a:r>
              <a:rPr lang="en-US" sz="2000" spc="-35">
                <a:solidFill>
                  <a:srgbClr val="000000"/>
                </a:solidFill>
                <a:latin typeface="Calibri"/>
                <a:ea typeface="Calibri"/>
                <a:cs typeface="Calibri"/>
              </a:rPr>
              <a:t>Current commissioning</a:t>
            </a:r>
          </a:p>
          <a:p>
            <a:pPr marL="297815" marR="384810" indent="-285750">
              <a:spcBef>
                <a:spcPts val="105"/>
              </a:spcBef>
              <a:buFont typeface="Calibri"/>
              <a:buChar char="-"/>
              <a:tabLst>
                <a:tab pos="299085" algn="l"/>
              </a:tabLst>
            </a:pPr>
            <a:r>
              <a:rPr lang="en-US" sz="2000" spc="-35">
                <a:solidFill>
                  <a:srgbClr val="000000"/>
                </a:solidFill>
                <a:latin typeface="Calibri"/>
                <a:ea typeface="Calibri"/>
                <a:cs typeface="Calibri"/>
              </a:rPr>
              <a:t>Future priorities</a:t>
            </a:r>
          </a:p>
          <a:p>
            <a:pPr marL="297815" marR="384810" indent="-285750">
              <a:spcBef>
                <a:spcPts val="105"/>
              </a:spcBef>
              <a:buFont typeface="Calibri"/>
              <a:buChar char="-"/>
              <a:tabLst>
                <a:tab pos="299085" algn="l"/>
              </a:tabLst>
            </a:pPr>
            <a:endParaRPr lang="en-US" sz="2000" spc="-35">
              <a:solidFill>
                <a:srgbClr val="000000"/>
              </a:solidFill>
              <a:latin typeface="Calibri"/>
              <a:ea typeface="Calibri"/>
              <a:cs typeface="Calibri"/>
            </a:endParaRPr>
          </a:p>
          <a:p>
            <a:pPr marL="12065" marR="384810">
              <a:spcBef>
                <a:spcPts val="105"/>
              </a:spcBef>
              <a:tabLst>
                <a:tab pos="299085" algn="l"/>
              </a:tabLst>
            </a:pPr>
            <a:r>
              <a:rPr lang="en-US" sz="2000" spc="-35">
                <a:solidFill>
                  <a:srgbClr val="000000"/>
                </a:solidFill>
                <a:latin typeface="Calibri"/>
                <a:ea typeface="Calibri"/>
                <a:cs typeface="Calibri"/>
              </a:rPr>
              <a:t>Within the context of our overarching adult social care priorities and our strategic policies we are seeking to reshape the provision of support for adults with long term mental ill health to remain living independently wherever possible with support from community mental health teams, enablement and floating support along with technology and wider community. Providing supported accommodation to those with the greatest support needs.  </a:t>
            </a:r>
            <a:endParaRPr lang="en-US" sz="1200" spc="-35">
              <a:solidFill>
                <a:srgbClr val="000000"/>
              </a:solidFill>
              <a:latin typeface="Calibri"/>
              <a:ea typeface="Calibri"/>
              <a:cs typeface="Calibri"/>
            </a:endParaRPr>
          </a:p>
          <a:p>
            <a:pPr marL="12065" marR="384810">
              <a:spcBef>
                <a:spcPts val="105"/>
              </a:spcBef>
              <a:tabLst>
                <a:tab pos="299085" algn="l"/>
              </a:tabLst>
            </a:pPr>
            <a:endParaRPr lang="en-US" sz="1400" spc="-35">
              <a:solidFill>
                <a:srgbClr val="000000"/>
              </a:solidFill>
              <a:latin typeface="Calibri"/>
              <a:ea typeface="Calibri"/>
              <a:cs typeface="Calibri"/>
            </a:endParaRPr>
          </a:p>
          <a:p>
            <a:pPr marL="12065" marR="384810">
              <a:spcBef>
                <a:spcPts val="105"/>
              </a:spcBef>
              <a:tabLst>
                <a:tab pos="299085" algn="l"/>
              </a:tabLst>
            </a:pPr>
            <a:endParaRPr lang="en-US" sz="1400" spc="-35">
              <a:solidFill>
                <a:srgbClr val="000000"/>
              </a:solidFill>
              <a:latin typeface="Calibri"/>
              <a:ea typeface="Calibri"/>
              <a:cs typeface="Calibri"/>
            </a:endParaRPr>
          </a:p>
          <a:p>
            <a:pPr marL="12065" marR="384810">
              <a:spcBef>
                <a:spcPts val="105"/>
              </a:spcBef>
              <a:tabLst>
                <a:tab pos="299085" algn="l"/>
              </a:tabLst>
            </a:pPr>
            <a:endParaRPr lang="en-US" sz="1400" spc="-35">
              <a:solidFill>
                <a:srgbClr val="000000"/>
              </a:solidFill>
              <a:latin typeface="Calibri"/>
              <a:ea typeface="Calibri"/>
              <a:cs typeface="Calibri"/>
            </a:endParaRPr>
          </a:p>
          <a:p>
            <a:pPr marL="12065" marR="384810">
              <a:spcBef>
                <a:spcPts val="105"/>
              </a:spcBef>
              <a:tabLst>
                <a:tab pos="299085" algn="l"/>
              </a:tabLst>
            </a:pPr>
            <a:endParaRPr lang="en-US" sz="1400" spc="-35">
              <a:solidFill>
                <a:srgbClr val="000000"/>
              </a:solidFill>
              <a:latin typeface="Calibri"/>
              <a:ea typeface="Calibri"/>
              <a:cs typeface="Calibri"/>
            </a:endParaRPr>
          </a:p>
          <a:p>
            <a:pPr marL="12065" marR="384810">
              <a:spcBef>
                <a:spcPts val="105"/>
              </a:spcBef>
              <a:tabLst>
                <a:tab pos="299085" algn="l"/>
              </a:tabLst>
            </a:pPr>
            <a:endParaRPr lang="en-US" sz="1400" spc="-35">
              <a:solidFill>
                <a:srgbClr val="000000"/>
              </a:solidFill>
              <a:latin typeface="Calibri"/>
              <a:ea typeface="Calibri"/>
              <a:cs typeface="Calibri"/>
            </a:endParaRPr>
          </a:p>
          <a:p>
            <a:pPr marL="12065" marR="384810">
              <a:spcBef>
                <a:spcPts val="105"/>
              </a:spcBef>
              <a:tabLst>
                <a:tab pos="299085" algn="l"/>
              </a:tabLst>
            </a:pPr>
            <a:endParaRPr lang="en-US" sz="1400" spc="-35">
              <a:solidFill>
                <a:srgbClr val="000000"/>
              </a:solidFill>
              <a:latin typeface="Calibri"/>
              <a:ea typeface="Calibri"/>
              <a:cs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97A826-6C74-4A73-B50E-D6C650400FE6}"/>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B680C835-885E-791A-BCA9-49AE8703780D}"/>
              </a:ext>
            </a:extLst>
          </p:cNvPr>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pPr>
            <a:r>
              <a:t>Demand</a:t>
            </a:r>
            <a:r>
              <a:rPr spc="-65"/>
              <a:t> </a:t>
            </a:r>
            <a:r>
              <a:t>and</a:t>
            </a:r>
            <a:r>
              <a:rPr spc="-80"/>
              <a:t> </a:t>
            </a:r>
            <a:r>
              <a:rPr spc="-20"/>
              <a:t>Need</a:t>
            </a:r>
          </a:p>
        </p:txBody>
      </p:sp>
      <p:sp>
        <p:nvSpPr>
          <p:cNvPr id="3" name="object 3">
            <a:extLst>
              <a:ext uri="{FF2B5EF4-FFF2-40B4-BE49-F238E27FC236}">
                <a16:creationId xmlns:a16="http://schemas.microsoft.com/office/drawing/2014/main" id="{018188BC-0B52-D29A-AFAF-3C4360CBEFF2}"/>
              </a:ext>
            </a:extLst>
          </p:cNvPr>
          <p:cNvSpPr txBox="1"/>
          <p:nvPr/>
        </p:nvSpPr>
        <p:spPr>
          <a:xfrm>
            <a:off x="487172" y="1112012"/>
            <a:ext cx="11317605" cy="4627549"/>
          </a:xfrm>
          <a:prstGeom prst="rect">
            <a:avLst/>
          </a:prstGeom>
        </p:spPr>
        <p:txBody>
          <a:bodyPr vert="horz" wrap="square" lIns="0" tIns="13335" rIns="0" bIns="0" rtlCol="0" anchor="t">
            <a:spAutoFit/>
          </a:bodyPr>
          <a:lstStyle/>
          <a:p>
            <a:pPr marL="299085" marR="384810" indent="-287020">
              <a:spcBef>
                <a:spcPts val="105"/>
              </a:spcBef>
              <a:buChar char="•"/>
              <a:tabLst>
                <a:tab pos="299085" algn="l"/>
              </a:tabLst>
            </a:pPr>
            <a:r>
              <a:rPr lang="en-GB" sz="1400" spc="-35" dirty="0">
                <a:latin typeface="Calibri"/>
                <a:ea typeface="Calibri"/>
                <a:cs typeface="Calibri"/>
              </a:rPr>
              <a:t>In 2019, an estimated one in four Newham residents aged 16+ had a common mental illness (defined as any type of depression or anxiety), modelled using data from the Adult Psychiatric Morbidity Survey (APMS) and the demographics of the local population. This was the second highest in England, according to the OHID mental health and wellbeing JSNA (2019). While this was an estimate, and true prevalence might be different, it indicates the potential scale of mental health need in Newham’s adult population, and inequality between Newham and other places. </a:t>
            </a:r>
            <a:endParaRPr lang="en-US" sz="1400" spc="-35" dirty="0">
              <a:latin typeface="Calibri"/>
              <a:ea typeface="Calibri"/>
              <a:cs typeface="Calibri"/>
            </a:endParaRPr>
          </a:p>
          <a:p>
            <a:pPr marL="12065" marR="384810">
              <a:spcBef>
                <a:spcPts val="105"/>
              </a:spcBef>
              <a:tabLst>
                <a:tab pos="299085" algn="l"/>
              </a:tabLst>
            </a:pPr>
            <a:endParaRPr lang="en-US" sz="1400" spc="-35">
              <a:latin typeface="Calibri"/>
              <a:ea typeface="Calibri"/>
              <a:cs typeface="Calibri"/>
            </a:endParaRPr>
          </a:p>
          <a:p>
            <a:pPr marL="299085" marR="384810" indent="-287020">
              <a:spcBef>
                <a:spcPts val="105"/>
              </a:spcBef>
              <a:buChar char="•"/>
              <a:tabLst>
                <a:tab pos="299085" algn="l"/>
              </a:tabLst>
            </a:pPr>
            <a:r>
              <a:rPr lang="en-US" sz="1400" spc="-35" dirty="0">
                <a:latin typeface="Calibri"/>
                <a:ea typeface="Calibri"/>
                <a:cs typeface="Calibri"/>
              </a:rPr>
              <a:t>The recorded prevalence for depression in residents aged 18+ in 2022/23 showed Newham as the lowest (worst) borough at 7%, significantly lower than London average of 13%.</a:t>
            </a:r>
          </a:p>
          <a:p>
            <a:pPr marL="12065" marR="384810">
              <a:spcBef>
                <a:spcPts val="105"/>
              </a:spcBef>
              <a:tabLst>
                <a:tab pos="299085" algn="l"/>
              </a:tabLst>
            </a:pPr>
            <a:endParaRPr lang="en-US" sz="1400" spc="-35">
              <a:latin typeface="Calibri"/>
              <a:ea typeface="Calibri"/>
              <a:cs typeface="Calibri"/>
            </a:endParaRPr>
          </a:p>
          <a:p>
            <a:pPr marL="299085" marR="384810" indent="-287020">
              <a:spcBef>
                <a:spcPts val="105"/>
              </a:spcBef>
              <a:buChar char="•"/>
              <a:tabLst>
                <a:tab pos="299085" algn="l"/>
              </a:tabLst>
            </a:pPr>
            <a:r>
              <a:rPr sz="1400" spc="-35" dirty="0">
                <a:latin typeface="Calibri"/>
                <a:ea typeface="Calibri"/>
                <a:cs typeface="Arial MT"/>
              </a:rPr>
              <a:t>Levels</a:t>
            </a:r>
            <a:r>
              <a:rPr sz="1400" spc="-65" dirty="0">
                <a:latin typeface="Calibri"/>
                <a:ea typeface="Calibri"/>
                <a:cs typeface="Arial MT"/>
              </a:rPr>
              <a:t> </a:t>
            </a:r>
            <a:r>
              <a:rPr sz="1400" spc="-10" dirty="0">
                <a:latin typeface="Calibri"/>
                <a:ea typeface="Calibri"/>
                <a:cs typeface="Arial MT"/>
              </a:rPr>
              <a:t>of</a:t>
            </a:r>
            <a:r>
              <a:rPr sz="1400" spc="-70" dirty="0">
                <a:latin typeface="Calibri"/>
                <a:ea typeface="Calibri"/>
                <a:cs typeface="Arial MT"/>
              </a:rPr>
              <a:t> </a:t>
            </a:r>
            <a:r>
              <a:rPr sz="1400" spc="-35" dirty="0">
                <a:latin typeface="Calibri"/>
                <a:ea typeface="Calibri"/>
                <a:cs typeface="Arial MT"/>
              </a:rPr>
              <a:t>Newham</a:t>
            </a:r>
            <a:r>
              <a:rPr sz="1400" spc="-50" dirty="0">
                <a:latin typeface="Calibri"/>
                <a:ea typeface="Calibri"/>
                <a:cs typeface="Arial MT"/>
              </a:rPr>
              <a:t> </a:t>
            </a:r>
            <a:r>
              <a:rPr sz="1400" spc="-35" dirty="0">
                <a:latin typeface="Calibri"/>
                <a:ea typeface="Calibri"/>
                <a:cs typeface="Arial MT"/>
              </a:rPr>
              <a:t>residents</a:t>
            </a:r>
            <a:r>
              <a:rPr sz="1400" spc="-60" dirty="0">
                <a:latin typeface="Calibri"/>
                <a:ea typeface="Calibri"/>
                <a:cs typeface="Arial MT"/>
              </a:rPr>
              <a:t> </a:t>
            </a:r>
            <a:r>
              <a:rPr sz="1400" spc="-30" dirty="0">
                <a:latin typeface="Calibri"/>
                <a:ea typeface="Calibri"/>
                <a:cs typeface="Arial MT"/>
              </a:rPr>
              <a:t>with</a:t>
            </a:r>
            <a:r>
              <a:rPr sz="1400" spc="-50" dirty="0">
                <a:latin typeface="Calibri"/>
                <a:ea typeface="Calibri"/>
                <a:cs typeface="Arial MT"/>
              </a:rPr>
              <a:t> </a:t>
            </a:r>
            <a:r>
              <a:rPr sz="1400" spc="-45" dirty="0">
                <a:latin typeface="Calibri"/>
                <a:ea typeface="Calibri"/>
                <a:cs typeface="Arial MT"/>
              </a:rPr>
              <a:t>long-</a:t>
            </a:r>
            <a:r>
              <a:rPr sz="1400" spc="-25" dirty="0">
                <a:latin typeface="Calibri"/>
                <a:ea typeface="Calibri"/>
                <a:cs typeface="Arial MT"/>
              </a:rPr>
              <a:t>term</a:t>
            </a:r>
            <a:r>
              <a:rPr sz="1400" spc="-65" dirty="0">
                <a:latin typeface="Calibri"/>
                <a:ea typeface="Calibri"/>
                <a:cs typeface="Arial MT"/>
              </a:rPr>
              <a:t> </a:t>
            </a:r>
            <a:r>
              <a:rPr sz="1400" spc="-35" dirty="0">
                <a:latin typeface="Calibri"/>
                <a:ea typeface="Calibri"/>
                <a:cs typeface="Arial MT"/>
              </a:rPr>
              <a:t>mental</a:t>
            </a:r>
            <a:r>
              <a:rPr sz="1400" spc="-60" dirty="0">
                <a:latin typeface="Calibri"/>
                <a:ea typeface="Calibri"/>
                <a:cs typeface="Arial MT"/>
              </a:rPr>
              <a:t> </a:t>
            </a:r>
            <a:r>
              <a:rPr sz="1400" spc="-35" dirty="0">
                <a:latin typeface="Calibri"/>
                <a:ea typeface="Calibri"/>
                <a:cs typeface="Arial MT"/>
              </a:rPr>
              <a:t>health</a:t>
            </a:r>
            <a:r>
              <a:rPr sz="1400" spc="-70" dirty="0">
                <a:latin typeface="Calibri"/>
                <a:ea typeface="Calibri"/>
                <a:cs typeface="Arial MT"/>
              </a:rPr>
              <a:t> </a:t>
            </a:r>
            <a:r>
              <a:rPr sz="1400" spc="-35" dirty="0">
                <a:latin typeface="Calibri"/>
                <a:ea typeface="Calibri"/>
                <a:cs typeface="Arial MT"/>
              </a:rPr>
              <a:t>problems</a:t>
            </a:r>
            <a:r>
              <a:rPr sz="1400" spc="-50" dirty="0">
                <a:latin typeface="Calibri"/>
                <a:ea typeface="Calibri"/>
                <a:cs typeface="Arial MT"/>
              </a:rPr>
              <a:t> </a:t>
            </a:r>
            <a:r>
              <a:rPr sz="1400" spc="-30" dirty="0">
                <a:latin typeface="Calibri"/>
                <a:ea typeface="Calibri"/>
                <a:cs typeface="Arial MT"/>
              </a:rPr>
              <a:t>who</a:t>
            </a:r>
            <a:r>
              <a:rPr sz="1400" spc="-50" dirty="0">
                <a:latin typeface="Calibri"/>
                <a:ea typeface="Calibri"/>
                <a:cs typeface="Arial MT"/>
              </a:rPr>
              <a:t> </a:t>
            </a:r>
            <a:r>
              <a:rPr sz="1400" spc="-25" dirty="0">
                <a:latin typeface="Calibri"/>
                <a:ea typeface="Calibri"/>
                <a:cs typeface="Arial MT"/>
              </a:rPr>
              <a:t>are</a:t>
            </a:r>
            <a:r>
              <a:rPr sz="1400" spc="-75" dirty="0">
                <a:latin typeface="Calibri"/>
                <a:ea typeface="Calibri"/>
                <a:cs typeface="Arial MT"/>
              </a:rPr>
              <a:t> </a:t>
            </a:r>
            <a:r>
              <a:rPr sz="1400" spc="-10" dirty="0">
                <a:latin typeface="Calibri"/>
                <a:ea typeface="Calibri"/>
                <a:cs typeface="Arial MT"/>
              </a:rPr>
              <a:t>in</a:t>
            </a:r>
            <a:r>
              <a:rPr sz="1400" spc="-60" dirty="0">
                <a:latin typeface="Calibri"/>
                <a:ea typeface="Calibri"/>
                <a:cs typeface="Arial MT"/>
              </a:rPr>
              <a:t> </a:t>
            </a:r>
            <a:r>
              <a:rPr sz="1400" spc="-30" dirty="0">
                <a:latin typeface="Calibri"/>
                <a:ea typeface="Calibri"/>
                <a:cs typeface="Arial MT"/>
              </a:rPr>
              <a:t>work</a:t>
            </a:r>
            <a:r>
              <a:rPr sz="1400" spc="-55" dirty="0">
                <a:latin typeface="Calibri"/>
                <a:ea typeface="Calibri"/>
                <a:cs typeface="Arial MT"/>
              </a:rPr>
              <a:t> </a:t>
            </a:r>
            <a:r>
              <a:rPr sz="1400" spc="-40" dirty="0">
                <a:latin typeface="Calibri"/>
                <a:ea typeface="Calibri"/>
                <a:cs typeface="Arial MT"/>
              </a:rPr>
              <a:t>continues</a:t>
            </a:r>
            <a:r>
              <a:rPr sz="1400" spc="-60" dirty="0">
                <a:latin typeface="Calibri"/>
                <a:ea typeface="Calibri"/>
                <a:cs typeface="Arial MT"/>
              </a:rPr>
              <a:t> </a:t>
            </a:r>
            <a:r>
              <a:rPr sz="1400" spc="-10" dirty="0">
                <a:latin typeface="Calibri"/>
                <a:ea typeface="Calibri"/>
                <a:cs typeface="Arial MT"/>
              </a:rPr>
              <a:t>to</a:t>
            </a:r>
            <a:r>
              <a:rPr sz="1400" spc="-75" dirty="0">
                <a:latin typeface="Calibri"/>
                <a:ea typeface="Calibri"/>
                <a:cs typeface="Arial MT"/>
              </a:rPr>
              <a:t> </a:t>
            </a:r>
            <a:r>
              <a:rPr sz="1400" spc="-35" dirty="0">
                <a:latin typeface="Calibri"/>
                <a:ea typeface="Calibri"/>
                <a:cs typeface="Arial MT"/>
              </a:rPr>
              <a:t>remain</a:t>
            </a:r>
            <a:r>
              <a:rPr sz="1400" spc="-60" dirty="0">
                <a:latin typeface="Calibri"/>
                <a:ea typeface="Calibri"/>
                <a:cs typeface="Arial MT"/>
              </a:rPr>
              <a:t> </a:t>
            </a:r>
            <a:r>
              <a:rPr sz="1400" dirty="0">
                <a:latin typeface="Calibri"/>
                <a:ea typeface="Calibri"/>
                <a:cs typeface="Arial MT"/>
              </a:rPr>
              <a:t>just</a:t>
            </a:r>
            <a:r>
              <a:rPr sz="1400" spc="285" dirty="0">
                <a:latin typeface="Calibri"/>
                <a:ea typeface="Calibri"/>
                <a:cs typeface="Arial MT"/>
              </a:rPr>
              <a:t> </a:t>
            </a:r>
            <a:r>
              <a:rPr sz="1400" spc="-35" dirty="0">
                <a:latin typeface="Calibri"/>
                <a:ea typeface="Calibri"/>
                <a:cs typeface="Arial MT"/>
              </a:rPr>
              <a:t>below</a:t>
            </a:r>
            <a:r>
              <a:rPr sz="1400" spc="-65" dirty="0">
                <a:latin typeface="Calibri"/>
                <a:ea typeface="Calibri"/>
                <a:cs typeface="Arial MT"/>
              </a:rPr>
              <a:t> </a:t>
            </a:r>
            <a:r>
              <a:rPr sz="1400" spc="-25" dirty="0">
                <a:latin typeface="Calibri"/>
                <a:ea typeface="Calibri"/>
                <a:cs typeface="Arial MT"/>
              </a:rPr>
              <a:t>the</a:t>
            </a:r>
            <a:r>
              <a:rPr sz="1400" spc="-70" dirty="0">
                <a:latin typeface="Calibri"/>
                <a:ea typeface="Calibri"/>
                <a:cs typeface="Arial MT"/>
              </a:rPr>
              <a:t> </a:t>
            </a:r>
            <a:r>
              <a:rPr sz="1400" spc="-35" dirty="0">
                <a:latin typeface="Calibri"/>
                <a:ea typeface="Calibri"/>
                <a:cs typeface="Arial MT"/>
              </a:rPr>
              <a:t>England</a:t>
            </a:r>
            <a:r>
              <a:rPr sz="1400" spc="-50" dirty="0">
                <a:latin typeface="Calibri"/>
                <a:ea typeface="Calibri"/>
                <a:cs typeface="Arial MT"/>
              </a:rPr>
              <a:t> </a:t>
            </a:r>
            <a:r>
              <a:rPr sz="1400" spc="-35" dirty="0">
                <a:latin typeface="Calibri"/>
                <a:ea typeface="Calibri"/>
                <a:cs typeface="Arial MT"/>
              </a:rPr>
              <a:t>average</a:t>
            </a:r>
            <a:r>
              <a:rPr sz="1400" spc="-50" dirty="0">
                <a:latin typeface="Calibri"/>
                <a:ea typeface="Calibri"/>
                <a:cs typeface="Arial MT"/>
              </a:rPr>
              <a:t> </a:t>
            </a:r>
            <a:r>
              <a:rPr sz="1400" spc="-25" dirty="0">
                <a:latin typeface="Calibri"/>
                <a:ea typeface="Calibri"/>
                <a:cs typeface="Arial MT"/>
              </a:rPr>
              <a:t>of </a:t>
            </a:r>
            <a:r>
              <a:rPr sz="1400" spc="-35" dirty="0">
                <a:latin typeface="Calibri"/>
                <a:ea typeface="Calibri"/>
                <a:cs typeface="Arial MT"/>
              </a:rPr>
              <a:t>65.3%</a:t>
            </a:r>
            <a:r>
              <a:rPr sz="1400" spc="-65" dirty="0">
                <a:latin typeface="Calibri"/>
                <a:ea typeface="Calibri"/>
                <a:cs typeface="Arial MT"/>
              </a:rPr>
              <a:t> </a:t>
            </a:r>
            <a:r>
              <a:rPr sz="1400" spc="-10" dirty="0">
                <a:latin typeface="Calibri"/>
                <a:ea typeface="Calibri"/>
                <a:cs typeface="Arial MT"/>
              </a:rPr>
              <a:t>at</a:t>
            </a:r>
            <a:r>
              <a:rPr sz="1400" spc="-55" dirty="0">
                <a:latin typeface="Calibri"/>
                <a:ea typeface="Calibri"/>
                <a:cs typeface="Arial MT"/>
              </a:rPr>
              <a:t> </a:t>
            </a:r>
            <a:r>
              <a:rPr sz="1400" spc="-35" dirty="0">
                <a:latin typeface="Calibri"/>
                <a:ea typeface="Calibri"/>
                <a:cs typeface="Arial MT"/>
              </a:rPr>
              <a:t>55.5%</a:t>
            </a:r>
            <a:r>
              <a:rPr sz="1400" spc="-50" dirty="0">
                <a:latin typeface="Calibri"/>
                <a:ea typeface="Calibri"/>
                <a:cs typeface="Arial MT"/>
              </a:rPr>
              <a:t> </a:t>
            </a:r>
            <a:r>
              <a:rPr sz="1400" spc="-40" dirty="0">
                <a:latin typeface="Calibri"/>
                <a:ea typeface="Calibri"/>
                <a:cs typeface="Arial MT"/>
              </a:rPr>
              <a:t>2022/23.</a:t>
            </a:r>
            <a:r>
              <a:rPr sz="1400" spc="-55" dirty="0">
                <a:latin typeface="Calibri"/>
                <a:ea typeface="Calibri"/>
                <a:cs typeface="Arial MT"/>
              </a:rPr>
              <a:t> </a:t>
            </a:r>
            <a:r>
              <a:rPr sz="1400" spc="-30" dirty="0">
                <a:latin typeface="Calibri"/>
                <a:ea typeface="Calibri"/>
                <a:cs typeface="Arial MT"/>
              </a:rPr>
              <a:t>We</a:t>
            </a:r>
            <a:r>
              <a:rPr sz="1400" spc="-90" dirty="0">
                <a:latin typeface="Calibri"/>
                <a:ea typeface="Calibri"/>
                <a:cs typeface="Arial MT"/>
              </a:rPr>
              <a:t> </a:t>
            </a:r>
            <a:r>
              <a:rPr sz="1400" spc="-30" dirty="0">
                <a:latin typeface="Calibri"/>
                <a:ea typeface="Calibri"/>
                <a:cs typeface="Arial MT"/>
              </a:rPr>
              <a:t>could</a:t>
            </a:r>
            <a:r>
              <a:rPr sz="1400" spc="-45" dirty="0">
                <a:latin typeface="Calibri"/>
                <a:ea typeface="Calibri"/>
                <a:cs typeface="Arial MT"/>
              </a:rPr>
              <a:t> </a:t>
            </a:r>
            <a:r>
              <a:rPr sz="1400" spc="-30" dirty="0">
                <a:latin typeface="Calibri"/>
                <a:ea typeface="Calibri"/>
                <a:cs typeface="Arial MT"/>
              </a:rPr>
              <a:t>make</a:t>
            </a:r>
            <a:r>
              <a:rPr sz="1400" spc="-65" dirty="0">
                <a:latin typeface="Calibri"/>
                <a:ea typeface="Calibri"/>
                <a:cs typeface="Arial MT"/>
              </a:rPr>
              <a:t> </a:t>
            </a:r>
            <a:r>
              <a:rPr sz="1400" spc="-20" dirty="0">
                <a:latin typeface="Calibri"/>
                <a:ea typeface="Calibri"/>
                <a:cs typeface="Arial MT"/>
              </a:rPr>
              <a:t>an</a:t>
            </a:r>
            <a:r>
              <a:rPr sz="1400" spc="-60" dirty="0">
                <a:latin typeface="Calibri"/>
                <a:ea typeface="Calibri"/>
                <a:cs typeface="Arial MT"/>
              </a:rPr>
              <a:t> </a:t>
            </a:r>
            <a:r>
              <a:rPr sz="1400" spc="-40" dirty="0">
                <a:latin typeface="Calibri"/>
                <a:ea typeface="Calibri"/>
                <a:cs typeface="Arial MT"/>
              </a:rPr>
              <a:t>assumption</a:t>
            </a:r>
            <a:r>
              <a:rPr sz="1400" spc="-65" dirty="0">
                <a:latin typeface="Calibri"/>
                <a:ea typeface="Calibri"/>
                <a:cs typeface="Arial MT"/>
              </a:rPr>
              <a:t> </a:t>
            </a:r>
            <a:r>
              <a:rPr sz="1400" spc="-30" dirty="0">
                <a:latin typeface="Calibri"/>
                <a:ea typeface="Calibri"/>
                <a:cs typeface="Arial MT"/>
              </a:rPr>
              <a:t>that</a:t>
            </a:r>
            <a:r>
              <a:rPr sz="1400" spc="-55" dirty="0">
                <a:latin typeface="Calibri"/>
                <a:ea typeface="Calibri"/>
                <a:cs typeface="Arial MT"/>
              </a:rPr>
              <a:t> </a:t>
            </a:r>
            <a:r>
              <a:rPr sz="1400" spc="-30" dirty="0">
                <a:latin typeface="Calibri"/>
                <a:ea typeface="Calibri"/>
                <a:cs typeface="Arial MT"/>
              </a:rPr>
              <a:t>this</a:t>
            </a:r>
            <a:r>
              <a:rPr sz="1400" spc="-55" dirty="0">
                <a:latin typeface="Calibri"/>
                <a:ea typeface="Calibri"/>
                <a:cs typeface="Arial MT"/>
              </a:rPr>
              <a:t> </a:t>
            </a:r>
            <a:r>
              <a:rPr sz="1400" spc="-10" dirty="0">
                <a:latin typeface="Calibri"/>
                <a:ea typeface="Calibri"/>
                <a:cs typeface="Arial MT"/>
              </a:rPr>
              <a:t>is</a:t>
            </a:r>
            <a:r>
              <a:rPr sz="1400" spc="-50" dirty="0">
                <a:latin typeface="Calibri"/>
                <a:ea typeface="Calibri"/>
                <a:cs typeface="Arial MT"/>
              </a:rPr>
              <a:t> </a:t>
            </a:r>
            <a:r>
              <a:rPr sz="1400" spc="-35" dirty="0">
                <a:latin typeface="Calibri"/>
                <a:ea typeface="Calibri"/>
                <a:cs typeface="Arial MT"/>
              </a:rPr>
              <a:t>due</a:t>
            </a:r>
            <a:r>
              <a:rPr sz="1400" spc="-65" dirty="0">
                <a:latin typeface="Calibri"/>
                <a:ea typeface="Calibri"/>
                <a:cs typeface="Arial MT"/>
              </a:rPr>
              <a:t> </a:t>
            </a:r>
            <a:r>
              <a:rPr sz="1400" spc="-10" dirty="0">
                <a:latin typeface="Calibri"/>
                <a:ea typeface="Calibri"/>
                <a:cs typeface="Arial MT"/>
              </a:rPr>
              <a:t>to</a:t>
            </a:r>
            <a:r>
              <a:rPr sz="1400" spc="-60" dirty="0">
                <a:latin typeface="Calibri"/>
                <a:ea typeface="Calibri"/>
                <a:cs typeface="Arial MT"/>
              </a:rPr>
              <a:t> </a:t>
            </a:r>
            <a:r>
              <a:rPr sz="1400" spc="-40" dirty="0">
                <a:latin typeface="Calibri"/>
                <a:ea typeface="Calibri"/>
                <a:cs typeface="Arial MT"/>
              </a:rPr>
              <a:t>increasing</a:t>
            </a:r>
            <a:r>
              <a:rPr sz="1400" spc="-45" dirty="0">
                <a:latin typeface="Calibri"/>
                <a:ea typeface="Calibri"/>
                <a:cs typeface="Arial MT"/>
              </a:rPr>
              <a:t> </a:t>
            </a:r>
            <a:r>
              <a:rPr sz="1400" spc="-30" dirty="0">
                <a:latin typeface="Calibri"/>
                <a:ea typeface="Calibri"/>
                <a:cs typeface="Arial MT"/>
              </a:rPr>
              <a:t>good</a:t>
            </a:r>
            <a:r>
              <a:rPr sz="1400" spc="-65" dirty="0">
                <a:latin typeface="Calibri"/>
                <a:ea typeface="Calibri"/>
                <a:cs typeface="Arial MT"/>
              </a:rPr>
              <a:t> </a:t>
            </a:r>
            <a:r>
              <a:rPr sz="1400" spc="-35" dirty="0">
                <a:latin typeface="Calibri"/>
                <a:ea typeface="Calibri"/>
                <a:cs typeface="Arial MT"/>
              </a:rPr>
              <a:t>mental</a:t>
            </a:r>
            <a:r>
              <a:rPr sz="1400" spc="-45" dirty="0">
                <a:latin typeface="Calibri"/>
                <a:ea typeface="Calibri"/>
                <a:cs typeface="Arial MT"/>
              </a:rPr>
              <a:t> </a:t>
            </a:r>
            <a:r>
              <a:rPr sz="1400" spc="-35" dirty="0">
                <a:latin typeface="Calibri"/>
                <a:ea typeface="Calibri"/>
                <a:cs typeface="Arial MT"/>
              </a:rPr>
              <a:t>health</a:t>
            </a:r>
            <a:r>
              <a:rPr sz="1400" spc="-65" dirty="0">
                <a:latin typeface="Calibri"/>
                <a:ea typeface="Calibri"/>
                <a:cs typeface="Arial MT"/>
              </a:rPr>
              <a:t> </a:t>
            </a:r>
            <a:r>
              <a:rPr sz="1400" spc="-10" dirty="0">
                <a:latin typeface="Calibri"/>
                <a:ea typeface="Calibri"/>
                <a:cs typeface="Arial MT"/>
              </a:rPr>
              <a:t>in</a:t>
            </a:r>
            <a:r>
              <a:rPr sz="1400" spc="-45" dirty="0">
                <a:latin typeface="Calibri"/>
                <a:ea typeface="Calibri"/>
                <a:cs typeface="Arial MT"/>
              </a:rPr>
              <a:t> </a:t>
            </a:r>
            <a:r>
              <a:rPr sz="1400" spc="-25" dirty="0">
                <a:latin typeface="Calibri"/>
                <a:ea typeface="Calibri"/>
                <a:cs typeface="Arial MT"/>
              </a:rPr>
              <a:t>the</a:t>
            </a:r>
            <a:r>
              <a:rPr sz="1400" spc="-75" dirty="0">
                <a:latin typeface="Calibri"/>
                <a:ea typeface="Calibri"/>
                <a:cs typeface="Arial MT"/>
              </a:rPr>
              <a:t> </a:t>
            </a:r>
            <a:r>
              <a:rPr sz="1400" spc="-40" dirty="0">
                <a:latin typeface="Calibri"/>
                <a:ea typeface="Calibri"/>
                <a:cs typeface="Arial MT"/>
              </a:rPr>
              <a:t>population. </a:t>
            </a:r>
            <a:r>
              <a:rPr sz="1400" spc="-10" dirty="0">
                <a:latin typeface="Calibri"/>
                <a:ea typeface="Calibri"/>
                <a:cs typeface="Arial MT"/>
              </a:rPr>
              <a:t>Or</a:t>
            </a:r>
            <a:r>
              <a:rPr sz="1400" spc="-60" dirty="0">
                <a:latin typeface="Calibri"/>
                <a:ea typeface="Calibri"/>
                <a:cs typeface="Arial MT"/>
              </a:rPr>
              <a:t> </a:t>
            </a:r>
            <a:r>
              <a:rPr sz="1400" spc="-25" dirty="0">
                <a:latin typeface="Calibri"/>
                <a:ea typeface="Calibri"/>
                <a:cs typeface="Arial MT"/>
              </a:rPr>
              <a:t>more</a:t>
            </a:r>
            <a:r>
              <a:rPr sz="1400" spc="-45" dirty="0">
                <a:latin typeface="Calibri"/>
                <a:ea typeface="Calibri"/>
                <a:cs typeface="Arial MT"/>
              </a:rPr>
              <a:t> </a:t>
            </a:r>
            <a:r>
              <a:rPr sz="1400" spc="-35" dirty="0">
                <a:latin typeface="Calibri"/>
                <a:ea typeface="Calibri"/>
                <a:cs typeface="Arial MT"/>
              </a:rPr>
              <a:t>likely</a:t>
            </a:r>
            <a:r>
              <a:rPr sz="1400" spc="-40" dirty="0">
                <a:latin typeface="Calibri"/>
                <a:ea typeface="Calibri"/>
                <a:cs typeface="Arial MT"/>
              </a:rPr>
              <a:t> </a:t>
            </a:r>
            <a:r>
              <a:rPr sz="1400" spc="-25" dirty="0">
                <a:latin typeface="Calibri"/>
                <a:ea typeface="Calibri"/>
                <a:cs typeface="Arial MT"/>
              </a:rPr>
              <a:t>due </a:t>
            </a:r>
            <a:r>
              <a:rPr sz="1400" spc="-10" dirty="0">
                <a:latin typeface="Calibri"/>
                <a:ea typeface="Calibri"/>
                <a:cs typeface="Arial MT"/>
              </a:rPr>
              <a:t>to</a:t>
            </a:r>
            <a:r>
              <a:rPr sz="1400" spc="-60" dirty="0">
                <a:latin typeface="Calibri"/>
                <a:ea typeface="Calibri"/>
                <a:cs typeface="Arial MT"/>
              </a:rPr>
              <a:t> </a:t>
            </a:r>
            <a:r>
              <a:rPr sz="1400" spc="-45" dirty="0">
                <a:latin typeface="Calibri"/>
                <a:ea typeface="Calibri"/>
                <a:cs typeface="Arial MT"/>
              </a:rPr>
              <a:t>under-</a:t>
            </a:r>
            <a:r>
              <a:rPr sz="1400" spc="-35" dirty="0">
                <a:latin typeface="Calibri"/>
                <a:ea typeface="Calibri"/>
                <a:cs typeface="Arial MT"/>
              </a:rPr>
              <a:t>reporting</a:t>
            </a:r>
            <a:r>
              <a:rPr sz="1400" spc="-45" dirty="0">
                <a:latin typeface="Calibri"/>
                <a:ea typeface="Calibri"/>
                <a:cs typeface="Arial MT"/>
              </a:rPr>
              <a:t> </a:t>
            </a:r>
            <a:r>
              <a:rPr sz="1400" spc="-20" dirty="0">
                <a:latin typeface="Calibri"/>
                <a:ea typeface="Calibri"/>
                <a:cs typeface="Arial MT"/>
              </a:rPr>
              <a:t>of</a:t>
            </a:r>
            <a:r>
              <a:rPr sz="1400" spc="-65" dirty="0">
                <a:latin typeface="Calibri"/>
                <a:ea typeface="Calibri"/>
                <a:cs typeface="Arial MT"/>
              </a:rPr>
              <a:t> </a:t>
            </a:r>
            <a:r>
              <a:rPr sz="1400" spc="-35" dirty="0">
                <a:latin typeface="Calibri"/>
                <a:ea typeface="Calibri"/>
                <a:cs typeface="Arial MT"/>
              </a:rPr>
              <a:t>mental</a:t>
            </a:r>
            <a:r>
              <a:rPr sz="1400" spc="-40" dirty="0">
                <a:latin typeface="Calibri"/>
                <a:ea typeface="Calibri"/>
                <a:cs typeface="Arial MT"/>
              </a:rPr>
              <a:t> </a:t>
            </a:r>
            <a:r>
              <a:rPr sz="1400" spc="-35" dirty="0">
                <a:latin typeface="Calibri"/>
                <a:ea typeface="Calibri"/>
                <a:cs typeface="Arial MT"/>
              </a:rPr>
              <a:t>health</a:t>
            </a:r>
            <a:r>
              <a:rPr sz="1400" spc="-45" dirty="0">
                <a:latin typeface="Calibri"/>
                <a:ea typeface="Calibri"/>
                <a:cs typeface="Arial MT"/>
              </a:rPr>
              <a:t> </a:t>
            </a:r>
            <a:r>
              <a:rPr sz="1400" spc="-40" dirty="0">
                <a:latin typeface="Calibri"/>
                <a:ea typeface="Calibri"/>
                <a:cs typeface="Arial MT"/>
              </a:rPr>
              <a:t>difficulties </a:t>
            </a:r>
            <a:r>
              <a:rPr sz="1400" spc="-35" dirty="0">
                <a:latin typeface="Calibri"/>
                <a:ea typeface="Calibri"/>
                <a:cs typeface="Arial MT"/>
              </a:rPr>
              <a:t>within</a:t>
            </a:r>
            <a:r>
              <a:rPr sz="1400" spc="-30" dirty="0">
                <a:latin typeface="Calibri"/>
                <a:ea typeface="Calibri"/>
                <a:cs typeface="Arial MT"/>
              </a:rPr>
              <a:t> </a:t>
            </a:r>
            <a:r>
              <a:rPr sz="1400" spc="-35" dirty="0">
                <a:latin typeface="Calibri"/>
                <a:ea typeface="Calibri"/>
                <a:cs typeface="Arial MT"/>
              </a:rPr>
              <a:t>resident</a:t>
            </a:r>
            <a:r>
              <a:rPr sz="1400" spc="-40" dirty="0">
                <a:latin typeface="Calibri"/>
                <a:ea typeface="Calibri"/>
                <a:cs typeface="Arial MT"/>
              </a:rPr>
              <a:t> </a:t>
            </a:r>
            <a:r>
              <a:rPr sz="1400" spc="-10" dirty="0">
                <a:latin typeface="Calibri"/>
                <a:ea typeface="Calibri"/>
                <a:cs typeface="Arial MT"/>
              </a:rPr>
              <a:t>communities.</a:t>
            </a:r>
            <a:endParaRPr sz="1400" dirty="0">
              <a:latin typeface="Calibri"/>
              <a:ea typeface="Calibri"/>
              <a:cs typeface="Arial MT"/>
            </a:endParaRPr>
          </a:p>
          <a:p>
            <a:pPr>
              <a:lnSpc>
                <a:spcPct val="100000"/>
              </a:lnSpc>
              <a:spcBef>
                <a:spcPts val="70"/>
              </a:spcBef>
              <a:buFont typeface="Arial MT"/>
              <a:buChar char="•"/>
            </a:pPr>
            <a:endParaRPr sz="1400">
              <a:latin typeface="Calibri"/>
              <a:ea typeface="Calibri"/>
              <a:cs typeface="Arial MT"/>
            </a:endParaRPr>
          </a:p>
          <a:p>
            <a:pPr marL="299085" marR="805815" indent="-287020">
              <a:spcBef>
                <a:spcPts val="5"/>
              </a:spcBef>
              <a:buChar char="•"/>
              <a:tabLst>
                <a:tab pos="299085" algn="l"/>
              </a:tabLst>
            </a:pPr>
            <a:r>
              <a:rPr sz="1400" spc="-10" dirty="0">
                <a:latin typeface="Calibri"/>
                <a:ea typeface="Calibri"/>
                <a:cs typeface="Arial MT"/>
              </a:rPr>
              <a:t>Newham</a:t>
            </a:r>
            <a:r>
              <a:rPr sz="1400" spc="-35" dirty="0">
                <a:latin typeface="Calibri"/>
                <a:ea typeface="Calibri"/>
                <a:cs typeface="Arial MT"/>
              </a:rPr>
              <a:t> </a:t>
            </a:r>
            <a:r>
              <a:rPr sz="1400" spc="-20" dirty="0">
                <a:latin typeface="Calibri"/>
                <a:ea typeface="Calibri"/>
                <a:cs typeface="Arial MT"/>
              </a:rPr>
              <a:t>accommodates</a:t>
            </a:r>
            <a:r>
              <a:rPr sz="1400" spc="-70" dirty="0">
                <a:latin typeface="Calibri"/>
                <a:ea typeface="Calibri"/>
                <a:cs typeface="Arial MT"/>
              </a:rPr>
              <a:t> </a:t>
            </a:r>
            <a:r>
              <a:rPr lang="en-GB" sz="1400" dirty="0">
                <a:latin typeface="Calibri"/>
                <a:ea typeface="Calibri"/>
                <a:cs typeface="Arial MT"/>
              </a:rPr>
              <a:t>320 </a:t>
            </a:r>
            <a:r>
              <a:rPr lang="en-GB" sz="1400" spc="-10" dirty="0">
                <a:latin typeface="Calibri"/>
                <a:ea typeface="Calibri"/>
                <a:cs typeface="Arial MT"/>
              </a:rPr>
              <a:t>adults</a:t>
            </a:r>
            <a:r>
              <a:rPr sz="1400" spc="-65" dirty="0">
                <a:latin typeface="Calibri"/>
                <a:ea typeface="Calibri"/>
                <a:cs typeface="Arial MT"/>
              </a:rPr>
              <a:t> </a:t>
            </a:r>
            <a:r>
              <a:rPr sz="1400" dirty="0">
                <a:latin typeface="Calibri"/>
                <a:ea typeface="Calibri"/>
                <a:cs typeface="Arial MT"/>
              </a:rPr>
              <a:t>with</a:t>
            </a:r>
            <a:r>
              <a:rPr sz="1400" spc="-25" dirty="0">
                <a:latin typeface="Calibri"/>
                <a:ea typeface="Calibri"/>
                <a:cs typeface="Arial MT"/>
              </a:rPr>
              <a:t> </a:t>
            </a:r>
            <a:r>
              <a:rPr sz="1400" spc="-10" dirty="0">
                <a:latin typeface="Calibri"/>
                <a:ea typeface="Calibri"/>
                <a:cs typeface="Arial MT"/>
              </a:rPr>
              <a:t>mental</a:t>
            </a:r>
            <a:r>
              <a:rPr sz="1400" spc="-60" dirty="0">
                <a:latin typeface="Calibri"/>
                <a:ea typeface="Calibri"/>
                <a:cs typeface="Arial MT"/>
              </a:rPr>
              <a:t> </a:t>
            </a:r>
            <a:r>
              <a:rPr sz="1400" spc="-10" dirty="0">
                <a:latin typeface="Calibri"/>
                <a:ea typeface="Calibri"/>
                <a:cs typeface="Arial MT"/>
              </a:rPr>
              <a:t>health</a:t>
            </a:r>
            <a:r>
              <a:rPr sz="1400" spc="-55" dirty="0">
                <a:latin typeface="Calibri"/>
                <a:ea typeface="Calibri"/>
                <a:cs typeface="Arial MT"/>
              </a:rPr>
              <a:t> </a:t>
            </a:r>
            <a:r>
              <a:rPr sz="1400" spc="-10" dirty="0">
                <a:latin typeface="Calibri"/>
                <a:ea typeface="Calibri"/>
                <a:cs typeface="Arial MT"/>
              </a:rPr>
              <a:t>problems</a:t>
            </a:r>
            <a:r>
              <a:rPr sz="1400" spc="-55" dirty="0">
                <a:latin typeface="Calibri"/>
                <a:ea typeface="Calibri"/>
                <a:cs typeface="Arial MT"/>
              </a:rPr>
              <a:t> </a:t>
            </a:r>
            <a:r>
              <a:rPr sz="1400" dirty="0">
                <a:latin typeface="Calibri"/>
                <a:ea typeface="Calibri"/>
                <a:cs typeface="Arial MT"/>
              </a:rPr>
              <a:t>with</a:t>
            </a:r>
            <a:r>
              <a:rPr sz="1400" spc="-25" dirty="0">
                <a:latin typeface="Calibri"/>
                <a:ea typeface="Calibri"/>
                <a:cs typeface="Arial MT"/>
              </a:rPr>
              <a:t> </a:t>
            </a:r>
            <a:r>
              <a:rPr sz="1400" spc="-10" dirty="0">
                <a:latin typeface="Calibri"/>
                <a:ea typeface="Calibri"/>
                <a:cs typeface="Arial MT"/>
              </a:rPr>
              <a:t>supported</a:t>
            </a:r>
            <a:r>
              <a:rPr sz="1400" spc="-85" dirty="0">
                <a:latin typeface="Calibri"/>
                <a:ea typeface="Calibri"/>
                <a:cs typeface="Arial MT"/>
              </a:rPr>
              <a:t> </a:t>
            </a:r>
            <a:r>
              <a:rPr sz="1400" spc="-20" dirty="0">
                <a:latin typeface="Calibri"/>
                <a:ea typeface="Calibri"/>
                <a:cs typeface="Arial MT"/>
              </a:rPr>
              <a:t>accommodation</a:t>
            </a:r>
            <a:r>
              <a:rPr sz="1400" spc="-70" dirty="0">
                <a:latin typeface="Calibri"/>
                <a:ea typeface="Calibri"/>
                <a:cs typeface="Arial MT"/>
              </a:rPr>
              <a:t> </a:t>
            </a:r>
            <a:r>
              <a:rPr sz="1400" spc="-10" dirty="0">
                <a:latin typeface="Calibri"/>
                <a:ea typeface="Calibri"/>
                <a:cs typeface="Arial MT"/>
              </a:rPr>
              <a:t>schemes; </a:t>
            </a:r>
            <a:r>
              <a:rPr lang="en-GB" sz="1400" spc="-10" dirty="0">
                <a:latin typeface="Calibri"/>
                <a:ea typeface="Calibri"/>
                <a:cs typeface="Arial MT"/>
              </a:rPr>
              <a:t>approximately a third of</a:t>
            </a:r>
            <a:r>
              <a:rPr sz="1400" spc="-60" dirty="0">
                <a:latin typeface="Calibri"/>
                <a:ea typeface="Calibri"/>
                <a:cs typeface="Arial MT"/>
              </a:rPr>
              <a:t> </a:t>
            </a:r>
            <a:r>
              <a:rPr sz="1400" spc="-10" dirty="0">
                <a:latin typeface="Calibri"/>
                <a:ea typeface="Calibri"/>
                <a:cs typeface="Arial MT"/>
              </a:rPr>
              <a:t>placements</a:t>
            </a:r>
            <a:r>
              <a:rPr sz="1400" spc="-65" dirty="0">
                <a:latin typeface="Calibri"/>
                <a:ea typeface="Calibri"/>
                <a:cs typeface="Arial MT"/>
              </a:rPr>
              <a:t> </a:t>
            </a:r>
            <a:r>
              <a:rPr sz="1400" dirty="0">
                <a:latin typeface="Calibri"/>
                <a:ea typeface="Calibri"/>
                <a:cs typeface="Arial MT"/>
              </a:rPr>
              <a:t>are</a:t>
            </a:r>
            <a:r>
              <a:rPr sz="1400" spc="-45" dirty="0">
                <a:latin typeface="Calibri"/>
                <a:ea typeface="Calibri"/>
                <a:cs typeface="Arial MT"/>
              </a:rPr>
              <a:t> </a:t>
            </a:r>
            <a:r>
              <a:rPr sz="1400" spc="-20" dirty="0">
                <a:latin typeface="Calibri"/>
                <a:ea typeface="Calibri"/>
                <a:cs typeface="Arial MT"/>
              </a:rPr>
              <a:t>with </a:t>
            </a:r>
            <a:r>
              <a:rPr sz="1400" spc="-10" dirty="0">
                <a:latin typeface="Calibri"/>
                <a:ea typeface="Calibri"/>
                <a:cs typeface="Arial MT"/>
              </a:rPr>
              <a:t>providers</a:t>
            </a:r>
            <a:r>
              <a:rPr sz="1400" spc="-55" dirty="0">
                <a:latin typeface="Calibri"/>
                <a:ea typeface="Calibri"/>
                <a:cs typeface="Arial MT"/>
              </a:rPr>
              <a:t> </a:t>
            </a:r>
            <a:r>
              <a:rPr sz="1400" spc="-10" dirty="0">
                <a:latin typeface="Calibri"/>
                <a:ea typeface="Calibri"/>
                <a:cs typeface="Arial MT"/>
              </a:rPr>
              <a:t>outside</a:t>
            </a:r>
            <a:r>
              <a:rPr sz="1400" spc="-65" dirty="0">
                <a:latin typeface="Calibri"/>
                <a:ea typeface="Calibri"/>
                <a:cs typeface="Arial MT"/>
              </a:rPr>
              <a:t> </a:t>
            </a:r>
            <a:r>
              <a:rPr sz="1400" dirty="0">
                <a:latin typeface="Calibri"/>
                <a:ea typeface="Calibri"/>
                <a:cs typeface="Arial MT"/>
              </a:rPr>
              <a:t>of</a:t>
            </a:r>
            <a:r>
              <a:rPr sz="1400" spc="-60" dirty="0">
                <a:latin typeface="Calibri"/>
                <a:ea typeface="Calibri"/>
                <a:cs typeface="Arial MT"/>
              </a:rPr>
              <a:t> </a:t>
            </a:r>
            <a:r>
              <a:rPr sz="1400" spc="-10" dirty="0">
                <a:latin typeface="Calibri"/>
                <a:ea typeface="Calibri"/>
                <a:cs typeface="Arial MT"/>
              </a:rPr>
              <a:t>Newham</a:t>
            </a:r>
            <a:r>
              <a:rPr sz="1400" spc="-45" dirty="0">
                <a:latin typeface="Calibri"/>
                <a:ea typeface="Calibri"/>
                <a:cs typeface="Arial MT"/>
              </a:rPr>
              <a:t> </a:t>
            </a:r>
            <a:r>
              <a:rPr sz="1400" spc="-10" dirty="0">
                <a:latin typeface="Calibri"/>
                <a:ea typeface="Calibri"/>
                <a:cs typeface="Arial MT"/>
              </a:rPr>
              <a:t>(</a:t>
            </a:r>
            <a:r>
              <a:rPr sz="1400" spc="-10" dirty="0" err="1">
                <a:latin typeface="Calibri"/>
                <a:ea typeface="Calibri"/>
                <a:cs typeface="Arial MT"/>
              </a:rPr>
              <a:t>Azeus</a:t>
            </a:r>
            <a:r>
              <a:rPr sz="1400" spc="-65" dirty="0">
                <a:latin typeface="Calibri"/>
                <a:ea typeface="Calibri"/>
                <a:cs typeface="Arial MT"/>
              </a:rPr>
              <a:t> </a:t>
            </a:r>
            <a:r>
              <a:rPr lang="en-GB" sz="1400" spc="-65" dirty="0">
                <a:latin typeface="Calibri"/>
                <a:ea typeface="Calibri"/>
                <a:cs typeface="Arial MT"/>
              </a:rPr>
              <a:t>April 2025</a:t>
            </a:r>
            <a:r>
              <a:rPr sz="1400" spc="-10" dirty="0">
                <a:latin typeface="Calibri"/>
                <a:ea typeface="Calibri"/>
                <a:cs typeface="Arial MT"/>
              </a:rPr>
              <a:t>).</a:t>
            </a:r>
            <a:endParaRPr sz="1400" dirty="0">
              <a:latin typeface="Calibri"/>
              <a:ea typeface="Calibri"/>
              <a:cs typeface="Arial MT"/>
            </a:endParaRPr>
          </a:p>
          <a:p>
            <a:pPr>
              <a:lnSpc>
                <a:spcPct val="100000"/>
              </a:lnSpc>
              <a:spcBef>
                <a:spcPts val="65"/>
              </a:spcBef>
              <a:buFont typeface="Arial MT"/>
              <a:buChar char="•"/>
            </a:pPr>
            <a:endParaRPr sz="1400">
              <a:latin typeface="Calibri"/>
              <a:ea typeface="Calibri"/>
              <a:cs typeface="Arial MT"/>
            </a:endParaRPr>
          </a:p>
          <a:p>
            <a:pPr marL="296545" marR="279400" indent="-284480" algn="just">
              <a:spcBef>
                <a:spcPts val="5"/>
              </a:spcBef>
              <a:buChar char="•"/>
              <a:tabLst>
                <a:tab pos="299085" algn="l"/>
              </a:tabLst>
            </a:pPr>
            <a:r>
              <a:rPr sz="1400" dirty="0">
                <a:latin typeface="Calibri"/>
                <a:ea typeface="Calibri"/>
                <a:cs typeface="Arial MT"/>
              </a:rPr>
              <a:t>Mental</a:t>
            </a:r>
            <a:r>
              <a:rPr sz="1400" spc="-55" dirty="0">
                <a:latin typeface="Calibri"/>
                <a:ea typeface="Calibri"/>
                <a:cs typeface="Arial MT"/>
              </a:rPr>
              <a:t> </a:t>
            </a:r>
            <a:r>
              <a:rPr sz="1400" dirty="0">
                <a:latin typeface="Calibri"/>
                <a:ea typeface="Calibri"/>
                <a:cs typeface="Arial MT"/>
              </a:rPr>
              <a:t>health</a:t>
            </a:r>
            <a:r>
              <a:rPr sz="1400" spc="-50" dirty="0">
                <a:latin typeface="Calibri"/>
                <a:ea typeface="Calibri"/>
                <a:cs typeface="Arial MT"/>
              </a:rPr>
              <a:t> </a:t>
            </a:r>
            <a:r>
              <a:rPr sz="1400" dirty="0">
                <a:latin typeface="Calibri"/>
                <a:ea typeface="Calibri"/>
                <a:cs typeface="Arial MT"/>
              </a:rPr>
              <a:t>conditions</a:t>
            </a:r>
            <a:r>
              <a:rPr sz="1400" spc="-45" dirty="0">
                <a:latin typeface="Calibri"/>
                <a:ea typeface="Calibri"/>
                <a:cs typeface="Arial MT"/>
              </a:rPr>
              <a:t> </a:t>
            </a:r>
            <a:r>
              <a:rPr sz="1400" dirty="0">
                <a:latin typeface="Calibri"/>
                <a:ea typeface="Calibri"/>
                <a:cs typeface="Arial MT"/>
              </a:rPr>
              <a:t>tend</a:t>
            </a:r>
            <a:r>
              <a:rPr sz="1400" spc="-50" dirty="0">
                <a:latin typeface="Calibri"/>
                <a:ea typeface="Calibri"/>
                <a:cs typeface="Arial MT"/>
              </a:rPr>
              <a:t> </a:t>
            </a:r>
            <a:r>
              <a:rPr sz="1400" dirty="0">
                <a:latin typeface="Calibri"/>
                <a:ea typeface="Calibri"/>
                <a:cs typeface="Arial MT"/>
              </a:rPr>
              <a:t>to</a:t>
            </a:r>
            <a:r>
              <a:rPr sz="1400" spc="-50" dirty="0">
                <a:latin typeface="Calibri"/>
                <a:ea typeface="Calibri"/>
                <a:cs typeface="Arial MT"/>
              </a:rPr>
              <a:t> </a:t>
            </a:r>
            <a:r>
              <a:rPr sz="1400" dirty="0">
                <a:latin typeface="Calibri"/>
                <a:ea typeface="Calibri"/>
                <a:cs typeface="Arial MT"/>
              </a:rPr>
              <a:t>be</a:t>
            </a:r>
            <a:r>
              <a:rPr sz="1400" spc="-55" dirty="0">
                <a:latin typeface="Calibri"/>
                <a:ea typeface="Calibri"/>
                <a:cs typeface="Arial MT"/>
              </a:rPr>
              <a:t> </a:t>
            </a:r>
            <a:r>
              <a:rPr sz="1400" spc="-25" dirty="0">
                <a:latin typeface="Calibri"/>
                <a:ea typeface="Calibri"/>
                <a:cs typeface="Arial MT"/>
              </a:rPr>
              <a:t>under-</a:t>
            </a:r>
            <a:r>
              <a:rPr sz="1400" dirty="0">
                <a:latin typeface="Calibri"/>
                <a:ea typeface="Calibri"/>
                <a:cs typeface="Arial MT"/>
              </a:rPr>
              <a:t>reported</a:t>
            </a:r>
            <a:r>
              <a:rPr sz="1400" spc="-35" dirty="0">
                <a:latin typeface="Calibri"/>
                <a:ea typeface="Calibri"/>
                <a:cs typeface="Arial MT"/>
              </a:rPr>
              <a:t> </a:t>
            </a:r>
            <a:r>
              <a:rPr sz="1400" dirty="0">
                <a:latin typeface="Calibri"/>
                <a:ea typeface="Calibri"/>
                <a:cs typeface="Arial MT"/>
              </a:rPr>
              <a:t>and</a:t>
            </a:r>
            <a:r>
              <a:rPr sz="1400" spc="-40" dirty="0">
                <a:latin typeface="Calibri"/>
                <a:ea typeface="Calibri"/>
                <a:cs typeface="Arial MT"/>
              </a:rPr>
              <a:t> </a:t>
            </a:r>
            <a:r>
              <a:rPr sz="1400" dirty="0">
                <a:latin typeface="Calibri"/>
                <a:ea typeface="Calibri"/>
                <a:cs typeface="Arial MT"/>
              </a:rPr>
              <a:t>diagnosed</a:t>
            </a:r>
            <a:r>
              <a:rPr sz="1400" spc="-50" dirty="0">
                <a:latin typeface="Calibri"/>
                <a:ea typeface="Calibri"/>
                <a:cs typeface="Arial MT"/>
              </a:rPr>
              <a:t> </a:t>
            </a:r>
            <a:r>
              <a:rPr sz="1400" dirty="0">
                <a:latin typeface="Calibri"/>
                <a:ea typeface="Calibri"/>
                <a:cs typeface="Arial MT"/>
              </a:rPr>
              <a:t>amongst</a:t>
            </a:r>
            <a:r>
              <a:rPr sz="1400" spc="-45" dirty="0">
                <a:latin typeface="Calibri"/>
                <a:ea typeface="Calibri"/>
                <a:cs typeface="Arial MT"/>
              </a:rPr>
              <a:t> </a:t>
            </a:r>
            <a:r>
              <a:rPr sz="1400" spc="-10" dirty="0">
                <a:latin typeface="Calibri"/>
                <a:ea typeface="Calibri"/>
                <a:cs typeface="Arial MT"/>
              </a:rPr>
              <a:t>some</a:t>
            </a:r>
            <a:r>
              <a:rPr sz="1400" spc="-65" dirty="0">
                <a:latin typeface="Calibri"/>
                <a:ea typeface="Calibri"/>
                <a:cs typeface="Arial MT"/>
              </a:rPr>
              <a:t> </a:t>
            </a:r>
            <a:r>
              <a:rPr sz="1400" dirty="0">
                <a:latin typeface="Calibri"/>
                <a:ea typeface="Calibri"/>
                <a:cs typeface="Arial MT"/>
              </a:rPr>
              <a:t>ethnic</a:t>
            </a:r>
            <a:r>
              <a:rPr sz="1400" spc="-40" dirty="0">
                <a:latin typeface="Calibri"/>
                <a:ea typeface="Calibri"/>
                <a:cs typeface="Arial MT"/>
              </a:rPr>
              <a:t> </a:t>
            </a:r>
            <a:r>
              <a:rPr sz="1400" dirty="0">
                <a:latin typeface="Calibri"/>
                <a:ea typeface="Calibri"/>
                <a:cs typeface="Arial MT"/>
              </a:rPr>
              <a:t>groups</a:t>
            </a:r>
            <a:r>
              <a:rPr sz="1400" spc="-45" dirty="0">
                <a:latin typeface="Calibri"/>
                <a:ea typeface="Calibri"/>
                <a:cs typeface="Arial MT"/>
              </a:rPr>
              <a:t> </a:t>
            </a:r>
            <a:r>
              <a:rPr sz="1400" dirty="0">
                <a:latin typeface="Calibri"/>
                <a:ea typeface="Calibri"/>
                <a:cs typeface="Arial MT"/>
              </a:rPr>
              <a:t>potentially</a:t>
            </a:r>
            <a:r>
              <a:rPr sz="1400" spc="-60" dirty="0">
                <a:latin typeface="Calibri"/>
                <a:ea typeface="Calibri"/>
                <a:cs typeface="Arial MT"/>
              </a:rPr>
              <a:t> </a:t>
            </a:r>
            <a:r>
              <a:rPr sz="1400" dirty="0">
                <a:latin typeface="Calibri"/>
                <a:ea typeface="Calibri"/>
                <a:cs typeface="Arial MT"/>
              </a:rPr>
              <a:t>leading</a:t>
            </a:r>
            <a:r>
              <a:rPr sz="1400" spc="-50" dirty="0">
                <a:latin typeface="Calibri"/>
                <a:ea typeface="Calibri"/>
                <a:cs typeface="Arial MT"/>
              </a:rPr>
              <a:t> </a:t>
            </a:r>
            <a:r>
              <a:rPr sz="1400" dirty="0">
                <a:latin typeface="Calibri"/>
                <a:ea typeface="Calibri"/>
                <a:cs typeface="Arial MT"/>
              </a:rPr>
              <a:t>to</a:t>
            </a:r>
            <a:r>
              <a:rPr sz="1400" spc="-50" dirty="0">
                <a:latin typeface="Calibri"/>
                <a:ea typeface="Calibri"/>
                <a:cs typeface="Arial MT"/>
              </a:rPr>
              <a:t> </a:t>
            </a:r>
            <a:r>
              <a:rPr sz="1400" spc="-25" dirty="0">
                <a:latin typeface="Calibri"/>
                <a:ea typeface="Calibri"/>
                <a:cs typeface="Arial MT"/>
              </a:rPr>
              <a:t>under-</a:t>
            </a:r>
            <a:r>
              <a:rPr sz="1400" dirty="0">
                <a:latin typeface="Calibri"/>
                <a:ea typeface="Calibri"/>
                <a:cs typeface="Arial MT"/>
              </a:rPr>
              <a:t>reporting</a:t>
            </a:r>
            <a:r>
              <a:rPr sz="1400" spc="-40" dirty="0">
                <a:latin typeface="Calibri"/>
                <a:ea typeface="Calibri"/>
                <a:cs typeface="Arial MT"/>
              </a:rPr>
              <a:t> </a:t>
            </a:r>
            <a:r>
              <a:rPr sz="1400" spc="-25" dirty="0">
                <a:latin typeface="Calibri"/>
                <a:ea typeface="Calibri"/>
                <a:cs typeface="Arial MT"/>
              </a:rPr>
              <a:t>and </a:t>
            </a:r>
            <a:r>
              <a:rPr sz="1400" dirty="0">
                <a:latin typeface="Calibri"/>
                <a:ea typeface="Calibri"/>
                <a:cs typeface="Arial MT"/>
              </a:rPr>
              <a:t>diagnosis</a:t>
            </a:r>
            <a:r>
              <a:rPr sz="1400" spc="90" dirty="0">
                <a:latin typeface="Calibri"/>
                <a:ea typeface="Calibri"/>
                <a:cs typeface="Arial MT"/>
              </a:rPr>
              <a:t> </a:t>
            </a:r>
            <a:r>
              <a:rPr sz="1400" dirty="0">
                <a:latin typeface="Calibri"/>
                <a:ea typeface="Calibri"/>
                <a:cs typeface="Arial MT"/>
              </a:rPr>
              <a:t>might</a:t>
            </a:r>
            <a:r>
              <a:rPr sz="1400" spc="95" dirty="0">
                <a:latin typeface="Calibri"/>
                <a:ea typeface="Calibri"/>
                <a:cs typeface="Arial MT"/>
              </a:rPr>
              <a:t> </a:t>
            </a:r>
            <a:r>
              <a:rPr sz="1400" dirty="0">
                <a:latin typeface="Calibri"/>
                <a:ea typeface="Calibri"/>
                <a:cs typeface="Arial MT"/>
              </a:rPr>
              <a:t>be</a:t>
            </a:r>
            <a:r>
              <a:rPr sz="1400" spc="100" dirty="0">
                <a:latin typeface="Calibri"/>
                <a:ea typeface="Calibri"/>
                <a:cs typeface="Arial MT"/>
              </a:rPr>
              <a:t> </a:t>
            </a:r>
            <a:r>
              <a:rPr sz="1400" dirty="0">
                <a:latin typeface="Calibri"/>
                <a:ea typeface="Calibri"/>
                <a:cs typeface="Arial MT"/>
              </a:rPr>
              <a:t>under-</a:t>
            </a:r>
            <a:r>
              <a:rPr sz="1400" spc="90" dirty="0">
                <a:latin typeface="Calibri"/>
                <a:ea typeface="Calibri"/>
                <a:cs typeface="Arial MT"/>
              </a:rPr>
              <a:t> </a:t>
            </a:r>
            <a:r>
              <a:rPr sz="1400" dirty="0">
                <a:latin typeface="Calibri"/>
                <a:ea typeface="Calibri"/>
                <a:cs typeface="Arial MT"/>
              </a:rPr>
              <a:t>reported</a:t>
            </a:r>
            <a:r>
              <a:rPr sz="1400" spc="90" dirty="0">
                <a:latin typeface="Calibri"/>
                <a:ea typeface="Calibri"/>
                <a:cs typeface="Arial MT"/>
              </a:rPr>
              <a:t> </a:t>
            </a:r>
            <a:r>
              <a:rPr sz="1400" dirty="0">
                <a:latin typeface="Calibri"/>
                <a:ea typeface="Calibri"/>
                <a:cs typeface="Arial MT"/>
              </a:rPr>
              <a:t>amongst</a:t>
            </a:r>
            <a:r>
              <a:rPr sz="1400" spc="105" dirty="0">
                <a:latin typeface="Calibri"/>
                <a:ea typeface="Calibri"/>
                <a:cs typeface="Arial MT"/>
              </a:rPr>
              <a:t> </a:t>
            </a:r>
            <a:r>
              <a:rPr sz="1400" dirty="0">
                <a:latin typeface="Calibri"/>
                <a:ea typeface="Calibri"/>
                <a:cs typeface="Arial MT"/>
              </a:rPr>
              <a:t>Asian</a:t>
            </a:r>
            <a:r>
              <a:rPr sz="1400" spc="90" dirty="0">
                <a:latin typeface="Calibri"/>
                <a:ea typeface="Calibri"/>
                <a:cs typeface="Arial MT"/>
              </a:rPr>
              <a:t> </a:t>
            </a:r>
            <a:r>
              <a:rPr sz="1400" dirty="0">
                <a:latin typeface="Calibri"/>
                <a:ea typeface="Calibri"/>
                <a:cs typeface="Arial MT"/>
              </a:rPr>
              <a:t>communities</a:t>
            </a:r>
            <a:r>
              <a:rPr sz="1400" spc="114" dirty="0">
                <a:latin typeface="Calibri"/>
                <a:ea typeface="Calibri"/>
                <a:cs typeface="Arial MT"/>
              </a:rPr>
              <a:t> </a:t>
            </a:r>
            <a:r>
              <a:rPr sz="1400" dirty="0">
                <a:latin typeface="Calibri"/>
                <a:ea typeface="Calibri"/>
                <a:cs typeface="Arial MT"/>
              </a:rPr>
              <a:t>and</a:t>
            </a:r>
            <a:r>
              <a:rPr sz="1400" spc="100" dirty="0">
                <a:latin typeface="Calibri"/>
                <a:ea typeface="Calibri"/>
                <a:cs typeface="Arial MT"/>
              </a:rPr>
              <a:t> </a:t>
            </a:r>
            <a:r>
              <a:rPr sz="1400" dirty="0">
                <a:latin typeface="Calibri"/>
                <a:ea typeface="Calibri"/>
                <a:cs typeface="Arial MT"/>
              </a:rPr>
              <a:t>amongst</a:t>
            </a:r>
            <a:r>
              <a:rPr sz="1400" spc="100" dirty="0">
                <a:latin typeface="Calibri"/>
                <a:ea typeface="Calibri"/>
                <a:cs typeface="Arial MT"/>
              </a:rPr>
              <a:t> </a:t>
            </a:r>
            <a:r>
              <a:rPr sz="1400" dirty="0">
                <a:latin typeface="Calibri"/>
                <a:ea typeface="Calibri"/>
                <a:cs typeface="Arial MT"/>
              </a:rPr>
              <a:t>Asian</a:t>
            </a:r>
            <a:r>
              <a:rPr sz="1400" spc="90" dirty="0">
                <a:latin typeface="Calibri"/>
                <a:ea typeface="Calibri"/>
                <a:cs typeface="Arial MT"/>
              </a:rPr>
              <a:t> </a:t>
            </a:r>
            <a:r>
              <a:rPr sz="1400" dirty="0">
                <a:latin typeface="Calibri"/>
                <a:ea typeface="Calibri"/>
                <a:cs typeface="Arial MT"/>
              </a:rPr>
              <a:t>females</a:t>
            </a:r>
            <a:r>
              <a:rPr sz="1400" spc="110" dirty="0">
                <a:latin typeface="Calibri"/>
                <a:ea typeface="Calibri"/>
                <a:cs typeface="Arial MT"/>
              </a:rPr>
              <a:t> </a:t>
            </a:r>
            <a:r>
              <a:rPr sz="1400" dirty="0">
                <a:latin typeface="Calibri"/>
                <a:ea typeface="Calibri"/>
                <a:cs typeface="Arial MT"/>
              </a:rPr>
              <a:t>in</a:t>
            </a:r>
            <a:r>
              <a:rPr sz="1400" spc="100" dirty="0">
                <a:latin typeface="Calibri"/>
                <a:ea typeface="Calibri"/>
                <a:cs typeface="Arial MT"/>
              </a:rPr>
              <a:t> </a:t>
            </a:r>
            <a:r>
              <a:rPr sz="1400" dirty="0">
                <a:latin typeface="Calibri"/>
                <a:ea typeface="Calibri"/>
                <a:cs typeface="Arial MT"/>
              </a:rPr>
              <a:t>particular.</a:t>
            </a:r>
            <a:r>
              <a:rPr sz="1400" spc="95" dirty="0">
                <a:latin typeface="Calibri"/>
                <a:ea typeface="Calibri"/>
                <a:cs typeface="Arial MT"/>
              </a:rPr>
              <a:t> </a:t>
            </a:r>
            <a:r>
              <a:rPr sz="1400" dirty="0">
                <a:latin typeface="Calibri"/>
                <a:ea typeface="Calibri"/>
                <a:cs typeface="Arial MT"/>
              </a:rPr>
              <a:t>A</a:t>
            </a:r>
            <a:r>
              <a:rPr sz="1400" spc="25" dirty="0">
                <a:latin typeface="Calibri"/>
                <a:ea typeface="Calibri"/>
                <a:cs typeface="Arial MT"/>
              </a:rPr>
              <a:t> </a:t>
            </a:r>
            <a:r>
              <a:rPr sz="1400" dirty="0">
                <a:latin typeface="Calibri"/>
                <a:ea typeface="Calibri"/>
                <a:cs typeface="Arial MT"/>
              </a:rPr>
              <a:t>recent</a:t>
            </a:r>
            <a:r>
              <a:rPr sz="1400" spc="95" dirty="0">
                <a:latin typeface="Calibri"/>
                <a:ea typeface="Calibri"/>
                <a:cs typeface="Arial MT"/>
              </a:rPr>
              <a:t> </a:t>
            </a:r>
            <a:r>
              <a:rPr sz="1400" dirty="0">
                <a:latin typeface="Calibri"/>
                <a:ea typeface="Calibri"/>
                <a:cs typeface="Arial MT"/>
              </a:rPr>
              <a:t>research</a:t>
            </a:r>
            <a:r>
              <a:rPr sz="1400" spc="80" dirty="0">
                <a:latin typeface="Calibri"/>
                <a:ea typeface="Calibri"/>
                <a:cs typeface="Arial MT"/>
              </a:rPr>
              <a:t> </a:t>
            </a:r>
            <a:r>
              <a:rPr sz="1400" dirty="0">
                <a:latin typeface="Calibri"/>
                <a:ea typeface="Calibri"/>
                <a:cs typeface="Arial MT"/>
              </a:rPr>
              <a:t>study</a:t>
            </a:r>
            <a:r>
              <a:rPr sz="1400" spc="70" dirty="0">
                <a:latin typeface="Calibri"/>
                <a:ea typeface="Calibri"/>
                <a:cs typeface="Arial MT"/>
              </a:rPr>
              <a:t> </a:t>
            </a:r>
            <a:r>
              <a:rPr lang="en-GB" sz="1400" spc="-25" dirty="0">
                <a:latin typeface="Calibri"/>
                <a:ea typeface="Calibri"/>
                <a:cs typeface="Arial MT"/>
              </a:rPr>
              <a:t>by </a:t>
            </a:r>
            <a:r>
              <a:rPr lang="en-GB" sz="1400" dirty="0">
                <a:latin typeface="Calibri"/>
                <a:ea typeface="Calibri"/>
                <a:cs typeface="Arial MT"/>
              </a:rPr>
              <a:t>Blossom</a:t>
            </a:r>
            <a:r>
              <a:rPr sz="1400" spc="-55" dirty="0">
                <a:latin typeface="Calibri"/>
                <a:ea typeface="Calibri"/>
                <a:cs typeface="Arial MT"/>
              </a:rPr>
              <a:t> </a:t>
            </a:r>
            <a:r>
              <a:rPr sz="1400" dirty="0">
                <a:latin typeface="Calibri"/>
                <a:ea typeface="Calibri"/>
                <a:cs typeface="Arial MT"/>
              </a:rPr>
              <a:t>CIC</a:t>
            </a:r>
            <a:r>
              <a:rPr sz="1400" spc="-50" dirty="0">
                <a:latin typeface="Calibri"/>
                <a:ea typeface="Calibri"/>
                <a:cs typeface="Arial MT"/>
              </a:rPr>
              <a:t> </a:t>
            </a:r>
            <a:r>
              <a:rPr sz="1400" spc="-20" dirty="0">
                <a:latin typeface="Calibri"/>
                <a:ea typeface="Calibri"/>
                <a:cs typeface="Arial MT"/>
              </a:rPr>
              <a:t>interviewed</a:t>
            </a:r>
            <a:r>
              <a:rPr sz="1400" spc="-45" dirty="0">
                <a:latin typeface="Calibri"/>
                <a:ea typeface="Calibri"/>
                <a:cs typeface="Arial MT"/>
              </a:rPr>
              <a:t> </a:t>
            </a:r>
            <a:r>
              <a:rPr sz="1400" dirty="0">
                <a:latin typeface="Calibri"/>
                <a:ea typeface="Calibri"/>
                <a:cs typeface="Arial MT"/>
              </a:rPr>
              <a:t>450</a:t>
            </a:r>
            <a:r>
              <a:rPr sz="1400" spc="-40" dirty="0">
                <a:latin typeface="Calibri"/>
                <a:ea typeface="Calibri"/>
                <a:cs typeface="Arial MT"/>
              </a:rPr>
              <a:t> </a:t>
            </a:r>
            <a:r>
              <a:rPr sz="1400" dirty="0">
                <a:latin typeface="Calibri"/>
                <a:ea typeface="Calibri"/>
                <a:cs typeface="Arial MT"/>
              </a:rPr>
              <a:t>south</a:t>
            </a:r>
            <a:r>
              <a:rPr sz="1400" spc="-50" dirty="0">
                <a:latin typeface="Calibri"/>
                <a:ea typeface="Calibri"/>
                <a:cs typeface="Arial MT"/>
              </a:rPr>
              <a:t> </a:t>
            </a:r>
            <a:r>
              <a:rPr sz="1400" dirty="0">
                <a:latin typeface="Calibri"/>
                <a:ea typeface="Calibri"/>
                <a:cs typeface="Arial MT"/>
              </a:rPr>
              <a:t>Asian</a:t>
            </a:r>
            <a:r>
              <a:rPr sz="1400" spc="-45" dirty="0">
                <a:latin typeface="Calibri"/>
                <a:ea typeface="Calibri"/>
                <a:cs typeface="Arial MT"/>
              </a:rPr>
              <a:t> </a:t>
            </a:r>
            <a:r>
              <a:rPr sz="1400" dirty="0">
                <a:latin typeface="Calibri"/>
                <a:ea typeface="Calibri"/>
                <a:cs typeface="Arial MT"/>
              </a:rPr>
              <a:t>women</a:t>
            </a:r>
            <a:r>
              <a:rPr sz="1400" spc="-50" dirty="0">
                <a:latin typeface="Calibri"/>
                <a:ea typeface="Calibri"/>
                <a:cs typeface="Arial MT"/>
              </a:rPr>
              <a:t> </a:t>
            </a:r>
            <a:r>
              <a:rPr sz="1400" dirty="0">
                <a:latin typeface="Calibri"/>
                <a:ea typeface="Calibri"/>
                <a:cs typeface="Arial MT"/>
              </a:rPr>
              <a:t>80%</a:t>
            </a:r>
            <a:r>
              <a:rPr sz="1400" spc="-50" dirty="0">
                <a:latin typeface="Calibri"/>
                <a:ea typeface="Calibri"/>
                <a:cs typeface="Arial MT"/>
              </a:rPr>
              <a:t> </a:t>
            </a:r>
            <a:r>
              <a:rPr sz="1400" spc="-10" dirty="0">
                <a:latin typeface="Calibri"/>
                <a:ea typeface="Calibri"/>
                <a:cs typeface="Arial MT"/>
              </a:rPr>
              <a:t>acknowledged</a:t>
            </a:r>
            <a:r>
              <a:rPr sz="1400" spc="-45" dirty="0">
                <a:latin typeface="Calibri"/>
                <a:ea typeface="Calibri"/>
                <a:cs typeface="Arial MT"/>
              </a:rPr>
              <a:t> </a:t>
            </a:r>
            <a:r>
              <a:rPr sz="1400" dirty="0">
                <a:latin typeface="Calibri"/>
                <a:ea typeface="Calibri"/>
                <a:cs typeface="Arial MT"/>
              </a:rPr>
              <a:t>that</a:t>
            </a:r>
            <a:r>
              <a:rPr sz="1400" spc="-50" dirty="0">
                <a:latin typeface="Calibri"/>
                <a:ea typeface="Calibri"/>
                <a:cs typeface="Arial MT"/>
              </a:rPr>
              <a:t> </a:t>
            </a:r>
            <a:r>
              <a:rPr sz="1400" spc="-10" dirty="0">
                <a:latin typeface="Calibri"/>
                <a:ea typeface="Calibri"/>
                <a:cs typeface="Arial MT"/>
              </a:rPr>
              <a:t>cultural</a:t>
            </a:r>
            <a:r>
              <a:rPr sz="1400" spc="-45" dirty="0">
                <a:latin typeface="Calibri"/>
                <a:ea typeface="Calibri"/>
                <a:cs typeface="Arial MT"/>
              </a:rPr>
              <a:t> </a:t>
            </a:r>
            <a:r>
              <a:rPr sz="1400" spc="-10" dirty="0">
                <a:latin typeface="Calibri"/>
                <a:ea typeface="Calibri"/>
                <a:cs typeface="Arial MT"/>
              </a:rPr>
              <a:t>background</a:t>
            </a:r>
            <a:r>
              <a:rPr sz="1400" spc="-55" dirty="0">
                <a:latin typeface="Calibri"/>
                <a:ea typeface="Calibri"/>
                <a:cs typeface="Arial MT"/>
              </a:rPr>
              <a:t> </a:t>
            </a:r>
            <a:r>
              <a:rPr sz="1400" spc="-10" dirty="0">
                <a:latin typeface="Calibri"/>
                <a:ea typeface="Calibri"/>
                <a:cs typeface="Arial MT"/>
              </a:rPr>
              <a:t>influenced</a:t>
            </a:r>
            <a:r>
              <a:rPr sz="1400" spc="-55" dirty="0">
                <a:latin typeface="Calibri"/>
                <a:ea typeface="Calibri"/>
                <a:cs typeface="Arial MT"/>
              </a:rPr>
              <a:t> </a:t>
            </a:r>
            <a:r>
              <a:rPr sz="1400" spc="-10" dirty="0">
                <a:latin typeface="Calibri"/>
                <a:ea typeface="Calibri"/>
                <a:cs typeface="Arial MT"/>
              </a:rPr>
              <a:t>perception</a:t>
            </a:r>
            <a:r>
              <a:rPr sz="1400" spc="-55" dirty="0">
                <a:latin typeface="Calibri"/>
                <a:ea typeface="Calibri"/>
                <a:cs typeface="Arial MT"/>
              </a:rPr>
              <a:t> </a:t>
            </a:r>
            <a:r>
              <a:rPr sz="1400" dirty="0">
                <a:latin typeface="Calibri"/>
                <a:ea typeface="Calibri"/>
                <a:cs typeface="Arial MT"/>
              </a:rPr>
              <a:t>of</a:t>
            </a:r>
            <a:r>
              <a:rPr sz="1400" spc="-40" dirty="0">
                <a:latin typeface="Calibri"/>
                <a:ea typeface="Calibri"/>
                <a:cs typeface="Arial MT"/>
              </a:rPr>
              <a:t> </a:t>
            </a:r>
            <a:r>
              <a:rPr sz="1400" spc="-10" dirty="0">
                <a:latin typeface="Calibri"/>
                <a:ea typeface="Calibri"/>
                <a:cs typeface="Arial MT"/>
              </a:rPr>
              <a:t>mental</a:t>
            </a:r>
            <a:r>
              <a:rPr sz="1400" spc="-40" dirty="0">
                <a:latin typeface="Calibri"/>
                <a:ea typeface="Calibri"/>
                <a:cs typeface="Arial MT"/>
              </a:rPr>
              <a:t> </a:t>
            </a:r>
            <a:r>
              <a:rPr sz="1400" spc="-10" dirty="0">
                <a:latin typeface="Calibri"/>
                <a:ea typeface="Calibri"/>
                <a:cs typeface="Arial MT"/>
              </a:rPr>
              <a:t>health</a:t>
            </a:r>
            <a:r>
              <a:rPr sz="1400" spc="-60" dirty="0">
                <a:latin typeface="Calibri"/>
                <a:ea typeface="Calibri"/>
                <a:cs typeface="Arial MT"/>
              </a:rPr>
              <a:t> </a:t>
            </a:r>
            <a:r>
              <a:rPr sz="1400" spc="-25" dirty="0">
                <a:latin typeface="Calibri"/>
                <a:ea typeface="Calibri"/>
                <a:cs typeface="Arial MT"/>
              </a:rPr>
              <a:t>and </a:t>
            </a:r>
            <a:r>
              <a:rPr sz="1400" spc="-10" dirty="0">
                <a:latin typeface="Calibri"/>
                <a:ea typeface="Calibri"/>
                <a:cs typeface="Arial MT"/>
              </a:rPr>
              <a:t>wellbeing</a:t>
            </a:r>
            <a:r>
              <a:rPr sz="1400" spc="-40" dirty="0">
                <a:latin typeface="Calibri"/>
                <a:ea typeface="Calibri"/>
                <a:cs typeface="Arial MT"/>
              </a:rPr>
              <a:t> </a:t>
            </a:r>
            <a:r>
              <a:rPr sz="1400" spc="-20" dirty="0">
                <a:latin typeface="Calibri"/>
                <a:ea typeface="Calibri"/>
                <a:cs typeface="Arial MT"/>
              </a:rPr>
              <a:t>(2023-24).</a:t>
            </a:r>
            <a:r>
              <a:rPr lang="en-GB" sz="1400" spc="-20" dirty="0">
                <a:latin typeface="Calibri"/>
                <a:ea typeface="Calibri"/>
                <a:cs typeface="Arial MT"/>
              </a:rPr>
              <a:t>  Ankh Place have also undertaken a community engagement and leadership programme with young black men exploring the barriers t accessing mental health support. There is now an ongoing leadership coproduction project being lead by Ankh Place to develop solutions.</a:t>
            </a:r>
            <a:endParaRPr sz="1400" dirty="0">
              <a:latin typeface="Calibri"/>
              <a:ea typeface="Calibri"/>
              <a:cs typeface="Arial MT"/>
            </a:endParaRPr>
          </a:p>
          <a:p>
            <a:pPr>
              <a:lnSpc>
                <a:spcPct val="100000"/>
              </a:lnSpc>
              <a:spcBef>
                <a:spcPts val="70"/>
              </a:spcBef>
              <a:buFont typeface="Arial MT"/>
              <a:buChar char="•"/>
              <a:tabLst>
                <a:tab pos="299085" algn="l"/>
              </a:tabLst>
            </a:pPr>
            <a:endParaRPr sz="1400" spc="-10" dirty="0">
              <a:latin typeface="Calibri"/>
              <a:ea typeface="Calibri"/>
              <a:cs typeface="Arial MT"/>
            </a:endParaRPr>
          </a:p>
        </p:txBody>
      </p:sp>
      <p:sp>
        <p:nvSpPr>
          <p:cNvPr id="4" name="object 4">
            <a:extLst>
              <a:ext uri="{FF2B5EF4-FFF2-40B4-BE49-F238E27FC236}">
                <a16:creationId xmlns:a16="http://schemas.microsoft.com/office/drawing/2014/main" id="{C5BA35B6-36F0-B3CF-A0B7-2125BFB937B3}"/>
              </a:ext>
            </a:extLst>
          </p:cNvPr>
          <p:cNvSpPr txBox="1"/>
          <p:nvPr/>
        </p:nvSpPr>
        <p:spPr>
          <a:xfrm>
            <a:off x="2758567" y="6231128"/>
            <a:ext cx="3837304" cy="299720"/>
          </a:xfrm>
          <a:prstGeom prst="rect">
            <a:avLst/>
          </a:prstGeom>
        </p:spPr>
        <p:txBody>
          <a:bodyPr vert="horz" wrap="square" lIns="0" tIns="12700" rIns="0" bIns="0" rtlCol="0">
            <a:spAutoFit/>
          </a:bodyPr>
          <a:lstStyle/>
          <a:p>
            <a:pPr marL="12700">
              <a:lnSpc>
                <a:spcPct val="100000"/>
              </a:lnSpc>
              <a:spcBef>
                <a:spcPts val="100"/>
              </a:spcBef>
            </a:pPr>
            <a:r>
              <a:rPr sz="1800" u="sng">
                <a:solidFill>
                  <a:srgbClr val="0462C1"/>
                </a:solidFill>
                <a:uFill>
                  <a:solidFill>
                    <a:srgbClr val="0462C1"/>
                  </a:solidFill>
                </a:uFill>
                <a:latin typeface="Calibri"/>
                <a:cs typeface="Calibri"/>
                <a:hlinkClick r:id="rId2"/>
              </a:rPr>
              <a:t>Public</a:t>
            </a:r>
            <a:r>
              <a:rPr sz="1800" u="sng" spc="-30">
                <a:solidFill>
                  <a:srgbClr val="0462C1"/>
                </a:solidFill>
                <a:uFill>
                  <a:solidFill>
                    <a:srgbClr val="0462C1"/>
                  </a:solidFill>
                </a:uFill>
                <a:latin typeface="Calibri"/>
                <a:cs typeface="Calibri"/>
                <a:hlinkClick r:id="rId2"/>
              </a:rPr>
              <a:t> </a:t>
            </a:r>
            <a:r>
              <a:rPr sz="1800" u="sng">
                <a:solidFill>
                  <a:srgbClr val="0462C1"/>
                </a:solidFill>
                <a:uFill>
                  <a:solidFill>
                    <a:srgbClr val="0462C1"/>
                  </a:solidFill>
                </a:uFill>
                <a:latin typeface="Calibri"/>
                <a:cs typeface="Calibri"/>
                <a:hlinkClick r:id="rId2"/>
              </a:rPr>
              <a:t>health</a:t>
            </a:r>
            <a:r>
              <a:rPr sz="1800" u="sng" spc="-30">
                <a:solidFill>
                  <a:srgbClr val="0462C1"/>
                </a:solidFill>
                <a:uFill>
                  <a:solidFill>
                    <a:srgbClr val="0462C1"/>
                  </a:solidFill>
                </a:uFill>
                <a:latin typeface="Calibri"/>
                <a:cs typeface="Calibri"/>
                <a:hlinkClick r:id="rId2"/>
              </a:rPr>
              <a:t> </a:t>
            </a:r>
            <a:r>
              <a:rPr sz="1800" u="sng">
                <a:solidFill>
                  <a:srgbClr val="0462C1"/>
                </a:solidFill>
                <a:uFill>
                  <a:solidFill>
                    <a:srgbClr val="0462C1"/>
                  </a:solidFill>
                </a:uFill>
                <a:latin typeface="Calibri"/>
                <a:cs typeface="Calibri"/>
                <a:hlinkClick r:id="rId2"/>
              </a:rPr>
              <a:t>profiles</a:t>
            </a:r>
            <a:r>
              <a:rPr sz="1800" u="sng" spc="-30">
                <a:solidFill>
                  <a:srgbClr val="0462C1"/>
                </a:solidFill>
                <a:uFill>
                  <a:solidFill>
                    <a:srgbClr val="0462C1"/>
                  </a:solidFill>
                </a:uFill>
                <a:latin typeface="Calibri"/>
                <a:cs typeface="Calibri"/>
                <a:hlinkClick r:id="rId2"/>
              </a:rPr>
              <a:t> </a:t>
            </a:r>
            <a:r>
              <a:rPr sz="1800" u="sng">
                <a:solidFill>
                  <a:srgbClr val="0462C1"/>
                </a:solidFill>
                <a:uFill>
                  <a:solidFill>
                    <a:srgbClr val="0462C1"/>
                  </a:solidFill>
                </a:uFill>
                <a:latin typeface="Calibri"/>
                <a:cs typeface="Calibri"/>
                <a:hlinkClick r:id="rId2"/>
              </a:rPr>
              <a:t>-</a:t>
            </a:r>
            <a:r>
              <a:rPr sz="1800" u="sng" spc="-30">
                <a:solidFill>
                  <a:srgbClr val="0462C1"/>
                </a:solidFill>
                <a:uFill>
                  <a:solidFill>
                    <a:srgbClr val="0462C1"/>
                  </a:solidFill>
                </a:uFill>
                <a:latin typeface="Calibri"/>
                <a:cs typeface="Calibri"/>
                <a:hlinkClick r:id="rId2"/>
              </a:rPr>
              <a:t> </a:t>
            </a:r>
            <a:r>
              <a:rPr sz="1800" u="sng">
                <a:solidFill>
                  <a:srgbClr val="0462C1"/>
                </a:solidFill>
                <a:uFill>
                  <a:solidFill>
                    <a:srgbClr val="0462C1"/>
                  </a:solidFill>
                </a:uFill>
                <a:latin typeface="Calibri"/>
                <a:cs typeface="Calibri"/>
                <a:hlinkClick r:id="rId2"/>
              </a:rPr>
              <a:t>OHID</a:t>
            </a:r>
            <a:r>
              <a:rPr sz="1800" u="sng" spc="-30">
                <a:solidFill>
                  <a:srgbClr val="0462C1"/>
                </a:solidFill>
                <a:uFill>
                  <a:solidFill>
                    <a:srgbClr val="0462C1"/>
                  </a:solidFill>
                </a:uFill>
                <a:latin typeface="Calibri"/>
                <a:cs typeface="Calibri"/>
                <a:hlinkClick r:id="rId2"/>
              </a:rPr>
              <a:t> </a:t>
            </a:r>
            <a:r>
              <a:rPr sz="1800" u="sng" spc="-10">
                <a:solidFill>
                  <a:srgbClr val="0462C1"/>
                </a:solidFill>
                <a:uFill>
                  <a:solidFill>
                    <a:srgbClr val="0462C1"/>
                  </a:solidFill>
                </a:uFill>
                <a:latin typeface="Calibri"/>
                <a:cs typeface="Calibri"/>
                <a:hlinkClick r:id="rId2"/>
              </a:rPr>
              <a:t>(phe.org.uk)</a:t>
            </a:r>
            <a:endParaRPr sz="1800">
              <a:latin typeface="Calibri"/>
              <a:cs typeface="Calibri"/>
            </a:endParaRPr>
          </a:p>
        </p:txBody>
      </p:sp>
    </p:spTree>
    <p:extLst>
      <p:ext uri="{BB962C8B-B14F-4D97-AF65-F5344CB8AC3E}">
        <p14:creationId xmlns:p14="http://schemas.microsoft.com/office/powerpoint/2010/main" val="4231801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88B2A9-955D-F550-DB0E-B7DDC39E503D}"/>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3D93E537-864F-7DA4-4CE0-C1F606B5E5BC}"/>
              </a:ext>
            </a:extLst>
          </p:cNvPr>
          <p:cNvSpPr txBox="1">
            <a:spLocks noGrp="1"/>
          </p:cNvSpPr>
          <p:nvPr>
            <p:ph type="title"/>
          </p:nvPr>
        </p:nvSpPr>
        <p:spPr>
          <a:prstGeom prst="rect">
            <a:avLst/>
          </a:prstGeom>
        </p:spPr>
        <p:txBody>
          <a:bodyPr vert="horz" wrap="square" lIns="0" tIns="12065" rIns="0" bIns="0" rtlCol="0" anchor="t">
            <a:spAutoFit/>
          </a:bodyPr>
          <a:lstStyle/>
          <a:p>
            <a:pPr marL="12700">
              <a:lnSpc>
                <a:spcPct val="100000"/>
              </a:lnSpc>
              <a:spcBef>
                <a:spcPts val="95"/>
              </a:spcBef>
            </a:pPr>
            <a:r>
              <a:rPr lang="en-US"/>
              <a:t>Equity</a:t>
            </a:r>
          </a:p>
        </p:txBody>
      </p:sp>
      <p:sp>
        <p:nvSpPr>
          <p:cNvPr id="3" name="object 3">
            <a:extLst>
              <a:ext uri="{FF2B5EF4-FFF2-40B4-BE49-F238E27FC236}">
                <a16:creationId xmlns:a16="http://schemas.microsoft.com/office/drawing/2014/main" id="{18ABD239-655A-B86C-40AB-00671D419675}"/>
              </a:ext>
            </a:extLst>
          </p:cNvPr>
          <p:cNvSpPr txBox="1"/>
          <p:nvPr/>
        </p:nvSpPr>
        <p:spPr>
          <a:xfrm>
            <a:off x="487172" y="1112012"/>
            <a:ext cx="11317605" cy="2537233"/>
          </a:xfrm>
          <a:prstGeom prst="rect">
            <a:avLst/>
          </a:prstGeom>
        </p:spPr>
        <p:txBody>
          <a:bodyPr vert="horz" wrap="square" lIns="0" tIns="13335" rIns="0" bIns="0" rtlCol="0" anchor="t">
            <a:spAutoFit/>
          </a:bodyPr>
          <a:lstStyle/>
          <a:p>
            <a:pPr marL="299085" marR="5080" indent="-287020">
              <a:buChar char="•"/>
              <a:tabLst>
                <a:tab pos="299085" algn="l"/>
              </a:tabLst>
            </a:pPr>
            <a:r>
              <a:rPr lang="en-GB" sz="1200">
                <a:latin typeface="Calibri"/>
                <a:ea typeface="Calibri"/>
                <a:cs typeface="Calibri"/>
              </a:rPr>
              <a:t>In 2024, among adults in Newham with a diagnosed common mental illness, over 60% were female, and rates increased with age up to 69 years. This aligned with patterns seen nationally, such as within the Mental health and wellbeing in England: Adult Psychiatric Morbidity Survey (2014). The gender gap may be linked to gender-related pressures which affect men and women in different ways, meaning that, for example, women are more likely to have a common mental illness (‘internalising disorders’), while men are more likely to experience addiction or drug or alcohol abuse (‘externalising disorders’), as published in the Gender Equality Index of 2021. </a:t>
            </a:r>
            <a:endParaRPr lang="en-GB" sz="1200">
              <a:solidFill>
                <a:srgbClr val="000000"/>
              </a:solidFill>
              <a:latin typeface="Calibri"/>
              <a:ea typeface="Calibri"/>
              <a:cs typeface="Calibri"/>
            </a:endParaRPr>
          </a:p>
          <a:p>
            <a:pPr marL="12065" marR="5080">
              <a:tabLst>
                <a:tab pos="299085" algn="l"/>
              </a:tabLst>
            </a:pPr>
            <a:endParaRPr lang="en-GB" sz="1200">
              <a:latin typeface="Calibri"/>
              <a:ea typeface="Calibri"/>
              <a:cs typeface="Calibri"/>
            </a:endParaRPr>
          </a:p>
          <a:p>
            <a:pPr marL="299085" marR="5080" indent="-287020">
              <a:buChar char="•"/>
              <a:tabLst>
                <a:tab pos="299085" algn="l"/>
              </a:tabLst>
            </a:pPr>
            <a:r>
              <a:rPr lang="en-GB" sz="1200">
                <a:latin typeface="Calibri"/>
                <a:ea typeface="Calibri"/>
                <a:cs typeface="Calibri"/>
              </a:rPr>
              <a:t>In the same period, prevalence of diagnosed common mental illness was highest among White British groups in Newham, and rates were significantly lower in all other ethnic groups. In contrast, a large national study found that levels of common mental illness were similar between ethnic groups after adjusting for demographic and socioeconomic factors, which suggests there may be significant under-diagnosis among some ethnic groups in Newham. The analysis also found that, compared to White British groups, all other ethnic groups were less likely to be receiving treatment for common mental illness, which supports the possibility that Black, Asian and other ethnic groups in Newham may be under-diagnosed and under-treated. This highlights that improving equity in access to, and outcomes from, mental health treatment and support should be a key priority in Newham.</a:t>
            </a:r>
          </a:p>
          <a:p>
            <a:pPr marL="299085" marR="5080" indent="-287020">
              <a:buChar char="•"/>
              <a:tabLst>
                <a:tab pos="299085" algn="l"/>
              </a:tabLst>
            </a:pPr>
            <a:endParaRPr lang="en-GB">
              <a:latin typeface="Calibri"/>
              <a:ea typeface="Calibri"/>
              <a:cs typeface="Calibri"/>
            </a:endParaRPr>
          </a:p>
          <a:p>
            <a:pPr marL="12065" marR="5080">
              <a:tabLst>
                <a:tab pos="299085" algn="l"/>
              </a:tabLst>
            </a:pPr>
            <a:endParaRPr lang="en-US" sz="1400">
              <a:latin typeface="Calibri"/>
              <a:ea typeface="Calibri"/>
              <a:cs typeface="Arial MT"/>
            </a:endParaRPr>
          </a:p>
        </p:txBody>
      </p:sp>
      <p:pic>
        <p:nvPicPr>
          <p:cNvPr id="5" name="Picture 4">
            <a:extLst>
              <a:ext uri="{FF2B5EF4-FFF2-40B4-BE49-F238E27FC236}">
                <a16:creationId xmlns:a16="http://schemas.microsoft.com/office/drawing/2014/main" id="{430E5A49-BA9A-CB81-F36F-0D06E04F4CE0}"/>
              </a:ext>
            </a:extLst>
          </p:cNvPr>
          <p:cNvPicPr>
            <a:picLocks noChangeAspect="1"/>
          </p:cNvPicPr>
          <p:nvPr/>
        </p:nvPicPr>
        <p:blipFill>
          <a:blip r:embed="rId2"/>
          <a:stretch>
            <a:fillRect/>
          </a:stretch>
        </p:blipFill>
        <p:spPr>
          <a:xfrm>
            <a:off x="6851196" y="3166382"/>
            <a:ext cx="4933950" cy="2876550"/>
          </a:xfrm>
          <a:prstGeom prst="rect">
            <a:avLst/>
          </a:prstGeom>
        </p:spPr>
      </p:pic>
      <p:sp>
        <p:nvSpPr>
          <p:cNvPr id="6" name="Rectangle 5">
            <a:extLst>
              <a:ext uri="{FF2B5EF4-FFF2-40B4-BE49-F238E27FC236}">
                <a16:creationId xmlns:a16="http://schemas.microsoft.com/office/drawing/2014/main" id="{DA2E4DF2-AF9F-E023-4AD9-3F23BA04AA6D}"/>
              </a:ext>
            </a:extLst>
          </p:cNvPr>
          <p:cNvSpPr/>
          <p:nvPr/>
        </p:nvSpPr>
        <p:spPr>
          <a:xfrm>
            <a:off x="5049672" y="6168159"/>
            <a:ext cx="5114649" cy="52322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i="1"/>
              <a:t>Source: CEG East London Database, courtesy of the Clinical Effectiveness Group at Queen Mary University of London</a:t>
            </a:r>
          </a:p>
        </p:txBody>
      </p:sp>
      <p:sp>
        <p:nvSpPr>
          <p:cNvPr id="7" name="TextBox 5">
            <a:extLst>
              <a:ext uri="{FF2B5EF4-FFF2-40B4-BE49-F238E27FC236}">
                <a16:creationId xmlns:a16="http://schemas.microsoft.com/office/drawing/2014/main" id="{D7E89705-7420-4CE8-5A15-5F703C63FD92}"/>
              </a:ext>
            </a:extLst>
          </p:cNvPr>
          <p:cNvSpPr txBox="1"/>
          <p:nvPr/>
        </p:nvSpPr>
        <p:spPr>
          <a:xfrm>
            <a:off x="471505" y="3163784"/>
            <a:ext cx="6342952" cy="2123658"/>
          </a:xfrm>
          <a:prstGeom prst="rect">
            <a:avLst/>
          </a:prstGeom>
          <a:solidFill>
            <a:schemeClr val="bg1"/>
          </a:solidFill>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a:buChar char="•"/>
            </a:pPr>
            <a:r>
              <a:rPr lang="en-GB" sz="1200"/>
              <a:t>In the same period, prevalence rates were significantly higher among Black ethnic groups compared to other groups (more detailed ethnic groups have been aggregated to broader ethnic groups due to small numbers), and rates of diagnosed psychosis (one type of complex mental illness) had the same pattern. These patterns are similar across the UK and have been for decades. One large national study found that Black males had higher rates of complex mental illness than males in other ethnic groups (rates in females were similar in all groups),  while other studies have found that risk is highest in Black populations and also higher in Asian and other minoritised ethnic groups compared to White British groups. This inequality is thought to be due to complex factors including racially based social and economic disadvantage, experiences of racism and discrimination, and inequalities in access, quality and experiences of healthcare and other public services. </a:t>
            </a:r>
            <a:endParaRPr lang="en-GB" sz="1200">
              <a:ea typeface="Calibri"/>
              <a:cs typeface="Calibri"/>
            </a:endParaRPr>
          </a:p>
        </p:txBody>
      </p:sp>
      <p:sp>
        <p:nvSpPr>
          <p:cNvPr id="4" name="TextBox 3">
            <a:extLst>
              <a:ext uri="{FF2B5EF4-FFF2-40B4-BE49-F238E27FC236}">
                <a16:creationId xmlns:a16="http://schemas.microsoft.com/office/drawing/2014/main" id="{5687ACAF-8836-28BD-F644-0E1CE551BEDB}"/>
              </a:ext>
            </a:extLst>
          </p:cNvPr>
          <p:cNvSpPr txBox="1"/>
          <p:nvPr/>
        </p:nvSpPr>
        <p:spPr>
          <a:xfrm>
            <a:off x="473739" y="6425136"/>
            <a:ext cx="4786407" cy="2616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1100"/>
              <a:t>From Mental Health Strategy Needs Assessment 2025</a:t>
            </a:r>
          </a:p>
        </p:txBody>
      </p:sp>
    </p:spTree>
    <p:extLst>
      <p:ext uri="{BB962C8B-B14F-4D97-AF65-F5344CB8AC3E}">
        <p14:creationId xmlns:p14="http://schemas.microsoft.com/office/powerpoint/2010/main" val="1182175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894578" y="1504035"/>
            <a:ext cx="908685" cy="800100"/>
          </a:xfrm>
          <a:prstGeom prst="rect">
            <a:avLst/>
          </a:prstGeom>
        </p:spPr>
        <p:txBody>
          <a:bodyPr vert="horz" wrap="square" lIns="0" tIns="12700" rIns="0" bIns="0" rtlCol="0">
            <a:spAutoFit/>
          </a:bodyPr>
          <a:lstStyle/>
          <a:p>
            <a:pPr marL="65405" marR="5080" indent="-53340">
              <a:lnSpc>
                <a:spcPct val="127000"/>
              </a:lnSpc>
              <a:spcBef>
                <a:spcPts val="100"/>
              </a:spcBef>
            </a:pPr>
            <a:r>
              <a:rPr sz="2000" spc="-55">
                <a:latin typeface="Calibri"/>
                <a:cs typeface="Calibri"/>
              </a:rPr>
              <a:t>Targeted </a:t>
            </a:r>
            <a:r>
              <a:rPr sz="2000" spc="-10">
                <a:latin typeface="Calibri"/>
                <a:cs typeface="Calibri"/>
              </a:rPr>
              <a:t>support</a:t>
            </a:r>
            <a:endParaRPr sz="2000">
              <a:latin typeface="Calibri"/>
              <a:cs typeface="Calibri"/>
            </a:endParaRPr>
          </a:p>
        </p:txBody>
      </p:sp>
      <p:sp>
        <p:nvSpPr>
          <p:cNvPr id="3" name="object 3"/>
          <p:cNvSpPr/>
          <p:nvPr/>
        </p:nvSpPr>
        <p:spPr>
          <a:xfrm>
            <a:off x="4520184" y="2433827"/>
            <a:ext cx="3721735" cy="1450975"/>
          </a:xfrm>
          <a:custGeom>
            <a:avLst/>
            <a:gdLst/>
            <a:ahLst/>
            <a:cxnLst/>
            <a:rect l="l" t="t" r="r" b="b"/>
            <a:pathLst>
              <a:path w="3721734" h="1450975">
                <a:moveTo>
                  <a:pt x="2790951" y="0"/>
                </a:moveTo>
                <a:lnTo>
                  <a:pt x="930528" y="0"/>
                </a:lnTo>
                <a:lnTo>
                  <a:pt x="0" y="1450721"/>
                </a:lnTo>
                <a:lnTo>
                  <a:pt x="3721481" y="1450721"/>
                </a:lnTo>
                <a:lnTo>
                  <a:pt x="2790951" y="0"/>
                </a:lnTo>
                <a:close/>
              </a:path>
            </a:pathLst>
          </a:custGeom>
          <a:solidFill>
            <a:srgbClr val="5B9BD3"/>
          </a:solidFill>
        </p:spPr>
        <p:txBody>
          <a:bodyPr wrap="square" lIns="0" tIns="0" rIns="0" bIns="0" rtlCol="0"/>
          <a:lstStyle/>
          <a:p>
            <a:endParaRPr/>
          </a:p>
        </p:txBody>
      </p:sp>
      <p:sp>
        <p:nvSpPr>
          <p:cNvPr id="4" name="object 4"/>
          <p:cNvSpPr txBox="1"/>
          <p:nvPr/>
        </p:nvSpPr>
        <p:spPr>
          <a:xfrm>
            <a:off x="5263388" y="2586685"/>
            <a:ext cx="2299970" cy="1065530"/>
          </a:xfrm>
          <a:prstGeom prst="rect">
            <a:avLst/>
          </a:prstGeom>
        </p:spPr>
        <p:txBody>
          <a:bodyPr vert="horz" wrap="square" lIns="0" tIns="48260" rIns="0" bIns="0" rtlCol="0">
            <a:spAutoFit/>
          </a:bodyPr>
          <a:lstStyle/>
          <a:p>
            <a:pPr marL="12065" marR="5080" indent="-1905" algn="ctr">
              <a:lnSpc>
                <a:spcPts val="2650"/>
              </a:lnSpc>
              <a:spcBef>
                <a:spcPts val="380"/>
              </a:spcBef>
            </a:pPr>
            <a:r>
              <a:rPr sz="2400">
                <a:latin typeface="Calibri"/>
                <a:cs typeface="Calibri"/>
              </a:rPr>
              <a:t>Mental</a:t>
            </a:r>
            <a:r>
              <a:rPr sz="2400" spc="-140">
                <a:latin typeface="Calibri"/>
                <a:cs typeface="Calibri"/>
              </a:rPr>
              <a:t> </a:t>
            </a:r>
            <a:r>
              <a:rPr sz="2400" spc="-10">
                <a:latin typeface="Calibri"/>
                <a:cs typeface="Calibri"/>
              </a:rPr>
              <a:t>health supporting </a:t>
            </a:r>
            <a:r>
              <a:rPr sz="2400">
                <a:latin typeface="Calibri"/>
                <a:cs typeface="Calibri"/>
              </a:rPr>
              <a:t>services</a:t>
            </a:r>
            <a:r>
              <a:rPr sz="2400" spc="-110">
                <a:latin typeface="Calibri"/>
                <a:cs typeface="Calibri"/>
              </a:rPr>
              <a:t> </a:t>
            </a:r>
            <a:r>
              <a:rPr sz="2400">
                <a:latin typeface="Calibri"/>
                <a:cs typeface="Calibri"/>
              </a:rPr>
              <a:t>&amp;</a:t>
            </a:r>
            <a:r>
              <a:rPr sz="2400" spc="-100">
                <a:latin typeface="Calibri"/>
                <a:cs typeface="Calibri"/>
              </a:rPr>
              <a:t> </a:t>
            </a:r>
            <a:r>
              <a:rPr sz="2400" spc="-10">
                <a:latin typeface="Calibri"/>
                <a:cs typeface="Calibri"/>
              </a:rPr>
              <a:t>settings</a:t>
            </a:r>
            <a:endParaRPr sz="2400">
              <a:latin typeface="Calibri"/>
              <a:cs typeface="Calibri"/>
            </a:endParaRPr>
          </a:p>
        </p:txBody>
      </p:sp>
      <p:sp>
        <p:nvSpPr>
          <p:cNvPr id="5" name="object 5"/>
          <p:cNvSpPr/>
          <p:nvPr/>
        </p:nvSpPr>
        <p:spPr>
          <a:xfrm>
            <a:off x="3506723" y="4037076"/>
            <a:ext cx="5582285" cy="1449070"/>
          </a:xfrm>
          <a:custGeom>
            <a:avLst/>
            <a:gdLst/>
            <a:ahLst/>
            <a:cxnLst/>
            <a:rect l="l" t="t" r="r" b="b"/>
            <a:pathLst>
              <a:path w="5582284" h="1449070">
                <a:moveTo>
                  <a:pt x="4652518" y="0"/>
                </a:moveTo>
                <a:lnTo>
                  <a:pt x="929513" y="0"/>
                </a:lnTo>
                <a:lnTo>
                  <a:pt x="0" y="1448943"/>
                </a:lnTo>
                <a:lnTo>
                  <a:pt x="5581904" y="1448943"/>
                </a:lnTo>
                <a:lnTo>
                  <a:pt x="4652518" y="0"/>
                </a:lnTo>
                <a:close/>
              </a:path>
            </a:pathLst>
          </a:custGeom>
          <a:solidFill>
            <a:srgbClr val="5B9BD3"/>
          </a:solidFill>
        </p:spPr>
        <p:txBody>
          <a:bodyPr wrap="square" lIns="0" tIns="0" rIns="0" bIns="0" rtlCol="0"/>
          <a:lstStyle/>
          <a:p>
            <a:endParaRPr/>
          </a:p>
        </p:txBody>
      </p:sp>
      <p:sp>
        <p:nvSpPr>
          <p:cNvPr id="6" name="object 6"/>
          <p:cNvSpPr txBox="1"/>
          <p:nvPr/>
        </p:nvSpPr>
        <p:spPr>
          <a:xfrm>
            <a:off x="4324603" y="4315205"/>
            <a:ext cx="3406140" cy="746760"/>
          </a:xfrm>
          <a:prstGeom prst="rect">
            <a:avLst/>
          </a:prstGeom>
        </p:spPr>
        <p:txBody>
          <a:bodyPr vert="horz" wrap="square" lIns="0" tIns="33019" rIns="0" bIns="0" rtlCol="0">
            <a:spAutoFit/>
          </a:bodyPr>
          <a:lstStyle/>
          <a:p>
            <a:pPr marL="765175" marR="5080" indent="-753110">
              <a:lnSpc>
                <a:spcPts val="2800"/>
              </a:lnSpc>
              <a:spcBef>
                <a:spcPts val="259"/>
              </a:spcBef>
            </a:pPr>
            <a:r>
              <a:rPr sz="2400" spc="-55">
                <a:latin typeface="Calibri"/>
                <a:cs typeface="Calibri"/>
              </a:rPr>
              <a:t>Well-</a:t>
            </a:r>
            <a:r>
              <a:rPr sz="2400">
                <a:latin typeface="Calibri"/>
                <a:cs typeface="Calibri"/>
              </a:rPr>
              <a:t>being</a:t>
            </a:r>
            <a:r>
              <a:rPr sz="2400" spc="-75">
                <a:latin typeface="Calibri"/>
                <a:cs typeface="Calibri"/>
              </a:rPr>
              <a:t> </a:t>
            </a:r>
            <a:r>
              <a:rPr sz="2400">
                <a:latin typeface="Calibri"/>
                <a:cs typeface="Calibri"/>
              </a:rPr>
              <a:t>and</a:t>
            </a:r>
            <a:r>
              <a:rPr sz="2400" spc="-50">
                <a:latin typeface="Calibri"/>
                <a:cs typeface="Calibri"/>
              </a:rPr>
              <a:t> </a:t>
            </a:r>
            <a:r>
              <a:rPr sz="2400" spc="-10">
                <a:latin typeface="Calibri"/>
                <a:cs typeface="Calibri"/>
              </a:rPr>
              <a:t>resilience</a:t>
            </a:r>
            <a:r>
              <a:rPr sz="2400" spc="-60">
                <a:latin typeface="Calibri"/>
                <a:cs typeface="Calibri"/>
              </a:rPr>
              <a:t> </a:t>
            </a:r>
            <a:r>
              <a:rPr sz="2400" spc="-25">
                <a:latin typeface="Calibri"/>
                <a:cs typeface="Calibri"/>
              </a:rPr>
              <a:t>in </a:t>
            </a:r>
            <a:r>
              <a:rPr sz="2400">
                <a:latin typeface="Calibri"/>
                <a:cs typeface="Calibri"/>
              </a:rPr>
              <a:t>the</a:t>
            </a:r>
            <a:r>
              <a:rPr sz="2400" spc="-70">
                <a:latin typeface="Calibri"/>
                <a:cs typeface="Calibri"/>
              </a:rPr>
              <a:t> </a:t>
            </a:r>
            <a:r>
              <a:rPr sz="2400" spc="-10">
                <a:latin typeface="Calibri"/>
                <a:cs typeface="Calibri"/>
              </a:rPr>
              <a:t>community</a:t>
            </a:r>
            <a:endParaRPr sz="2400">
              <a:latin typeface="Calibri"/>
              <a:cs typeface="Calibri"/>
            </a:endParaRPr>
          </a:p>
        </p:txBody>
      </p:sp>
      <p:grpSp>
        <p:nvGrpSpPr>
          <p:cNvPr id="7" name="object 7"/>
          <p:cNvGrpSpPr/>
          <p:nvPr/>
        </p:nvGrpSpPr>
        <p:grpSpPr>
          <a:xfrm>
            <a:off x="7770621" y="5144770"/>
            <a:ext cx="4093845" cy="709295"/>
            <a:chOff x="7770621" y="5144770"/>
            <a:chExt cx="4093845" cy="709295"/>
          </a:xfrm>
        </p:grpSpPr>
        <p:sp>
          <p:nvSpPr>
            <p:cNvPr id="8" name="object 8"/>
            <p:cNvSpPr/>
            <p:nvPr/>
          </p:nvSpPr>
          <p:spPr>
            <a:xfrm>
              <a:off x="7776971" y="5151120"/>
              <a:ext cx="4081145" cy="696595"/>
            </a:xfrm>
            <a:custGeom>
              <a:avLst/>
              <a:gdLst/>
              <a:ahLst/>
              <a:cxnLst/>
              <a:rect l="l" t="t" r="r" b="b"/>
              <a:pathLst>
                <a:path w="4081145" h="696595">
                  <a:moveTo>
                    <a:pt x="3964685" y="0"/>
                  </a:moveTo>
                  <a:lnTo>
                    <a:pt x="116077" y="0"/>
                  </a:lnTo>
                  <a:lnTo>
                    <a:pt x="70866" y="9143"/>
                  </a:lnTo>
                  <a:lnTo>
                    <a:pt x="34035" y="34035"/>
                  </a:lnTo>
                  <a:lnTo>
                    <a:pt x="9144" y="70865"/>
                  </a:lnTo>
                  <a:lnTo>
                    <a:pt x="0" y="116077"/>
                  </a:lnTo>
                  <a:lnTo>
                    <a:pt x="0" y="580288"/>
                  </a:lnTo>
                  <a:lnTo>
                    <a:pt x="9144" y="625462"/>
                  </a:lnTo>
                  <a:lnTo>
                    <a:pt x="34035" y="662343"/>
                  </a:lnTo>
                  <a:lnTo>
                    <a:pt x="70866" y="687222"/>
                  </a:lnTo>
                  <a:lnTo>
                    <a:pt x="116077" y="696340"/>
                  </a:lnTo>
                  <a:lnTo>
                    <a:pt x="3964685" y="696340"/>
                  </a:lnTo>
                  <a:lnTo>
                    <a:pt x="4009898" y="687222"/>
                  </a:lnTo>
                  <a:lnTo>
                    <a:pt x="4046728" y="662343"/>
                  </a:lnTo>
                  <a:lnTo>
                    <a:pt x="4071620" y="625462"/>
                  </a:lnTo>
                  <a:lnTo>
                    <a:pt x="4080763" y="580288"/>
                  </a:lnTo>
                  <a:lnTo>
                    <a:pt x="4080763" y="116077"/>
                  </a:lnTo>
                  <a:lnTo>
                    <a:pt x="4071620" y="70865"/>
                  </a:lnTo>
                  <a:lnTo>
                    <a:pt x="4046728" y="34035"/>
                  </a:lnTo>
                  <a:lnTo>
                    <a:pt x="4009898" y="9143"/>
                  </a:lnTo>
                  <a:lnTo>
                    <a:pt x="3964685" y="0"/>
                  </a:lnTo>
                  <a:close/>
                </a:path>
              </a:pathLst>
            </a:custGeom>
            <a:solidFill>
              <a:srgbClr val="F4AF83"/>
            </a:solidFill>
          </p:spPr>
          <p:txBody>
            <a:bodyPr wrap="square" lIns="0" tIns="0" rIns="0" bIns="0" rtlCol="0"/>
            <a:lstStyle/>
            <a:p>
              <a:endParaRPr/>
            </a:p>
          </p:txBody>
        </p:sp>
        <p:sp>
          <p:nvSpPr>
            <p:cNvPr id="9" name="object 9"/>
            <p:cNvSpPr/>
            <p:nvPr/>
          </p:nvSpPr>
          <p:spPr>
            <a:xfrm>
              <a:off x="7776971" y="5151120"/>
              <a:ext cx="4081145" cy="696595"/>
            </a:xfrm>
            <a:custGeom>
              <a:avLst/>
              <a:gdLst/>
              <a:ahLst/>
              <a:cxnLst/>
              <a:rect l="l" t="t" r="r" b="b"/>
              <a:pathLst>
                <a:path w="4081145" h="696595">
                  <a:moveTo>
                    <a:pt x="0" y="116077"/>
                  </a:moveTo>
                  <a:lnTo>
                    <a:pt x="9144" y="70865"/>
                  </a:lnTo>
                  <a:lnTo>
                    <a:pt x="34035" y="34035"/>
                  </a:lnTo>
                  <a:lnTo>
                    <a:pt x="70866" y="9143"/>
                  </a:lnTo>
                  <a:lnTo>
                    <a:pt x="116077" y="0"/>
                  </a:lnTo>
                  <a:lnTo>
                    <a:pt x="3964685" y="0"/>
                  </a:lnTo>
                  <a:lnTo>
                    <a:pt x="4009898" y="9143"/>
                  </a:lnTo>
                  <a:lnTo>
                    <a:pt x="4046728" y="34035"/>
                  </a:lnTo>
                  <a:lnTo>
                    <a:pt x="4071620" y="70865"/>
                  </a:lnTo>
                  <a:lnTo>
                    <a:pt x="4080763" y="116077"/>
                  </a:lnTo>
                  <a:lnTo>
                    <a:pt x="4080763" y="580288"/>
                  </a:lnTo>
                  <a:lnTo>
                    <a:pt x="4071620" y="625462"/>
                  </a:lnTo>
                  <a:lnTo>
                    <a:pt x="4046728" y="662343"/>
                  </a:lnTo>
                  <a:lnTo>
                    <a:pt x="4009898" y="687222"/>
                  </a:lnTo>
                  <a:lnTo>
                    <a:pt x="3964685" y="696340"/>
                  </a:lnTo>
                  <a:lnTo>
                    <a:pt x="116077" y="696340"/>
                  </a:lnTo>
                  <a:lnTo>
                    <a:pt x="70866" y="687222"/>
                  </a:lnTo>
                  <a:lnTo>
                    <a:pt x="34035" y="662343"/>
                  </a:lnTo>
                  <a:lnTo>
                    <a:pt x="9144" y="625462"/>
                  </a:lnTo>
                  <a:lnTo>
                    <a:pt x="0" y="580288"/>
                  </a:lnTo>
                  <a:lnTo>
                    <a:pt x="0" y="116077"/>
                  </a:lnTo>
                  <a:close/>
                </a:path>
              </a:pathLst>
            </a:custGeom>
            <a:ln w="12191">
              <a:solidFill>
                <a:srgbClr val="416F9C"/>
              </a:solidFill>
            </a:ln>
          </p:spPr>
          <p:txBody>
            <a:bodyPr wrap="square" lIns="0" tIns="0" rIns="0" bIns="0" rtlCol="0"/>
            <a:lstStyle/>
            <a:p>
              <a:endParaRPr/>
            </a:p>
          </p:txBody>
        </p:sp>
      </p:grpSp>
      <p:sp>
        <p:nvSpPr>
          <p:cNvPr id="10" name="object 10"/>
          <p:cNvSpPr txBox="1"/>
          <p:nvPr/>
        </p:nvSpPr>
        <p:spPr>
          <a:xfrm>
            <a:off x="8128761" y="5267705"/>
            <a:ext cx="3342640" cy="452755"/>
          </a:xfrm>
          <a:prstGeom prst="rect">
            <a:avLst/>
          </a:prstGeom>
        </p:spPr>
        <p:txBody>
          <a:bodyPr vert="horz" wrap="square" lIns="0" tIns="12700" rIns="0" bIns="0" rtlCol="0">
            <a:spAutoFit/>
          </a:bodyPr>
          <a:lstStyle/>
          <a:p>
            <a:pPr marL="756285" marR="5080" indent="-744220">
              <a:lnSpc>
                <a:spcPct val="100000"/>
              </a:lnSpc>
              <a:spcBef>
                <a:spcPts val="100"/>
              </a:spcBef>
            </a:pPr>
            <a:r>
              <a:rPr sz="1400" spc="-10">
                <a:latin typeface="Calibri"/>
                <a:cs typeface="Calibri"/>
              </a:rPr>
              <a:t>Promote</a:t>
            </a:r>
            <a:r>
              <a:rPr sz="1400" spc="-70">
                <a:latin typeface="Calibri"/>
                <a:cs typeface="Calibri"/>
              </a:rPr>
              <a:t> </a:t>
            </a:r>
            <a:r>
              <a:rPr sz="1400">
                <a:latin typeface="Calibri"/>
                <a:cs typeface="Calibri"/>
              </a:rPr>
              <a:t>mental</a:t>
            </a:r>
            <a:r>
              <a:rPr sz="1400" spc="-65">
                <a:latin typeface="Calibri"/>
                <a:cs typeface="Calibri"/>
              </a:rPr>
              <a:t> </a:t>
            </a:r>
            <a:r>
              <a:rPr sz="1400" spc="-20">
                <a:latin typeface="Calibri"/>
                <a:cs typeface="Calibri"/>
              </a:rPr>
              <a:t>well-</a:t>
            </a:r>
            <a:r>
              <a:rPr sz="1400">
                <a:latin typeface="Calibri"/>
                <a:cs typeface="Calibri"/>
              </a:rPr>
              <a:t>being</a:t>
            </a:r>
            <a:r>
              <a:rPr sz="1400" spc="-40">
                <a:latin typeface="Calibri"/>
                <a:cs typeface="Calibri"/>
              </a:rPr>
              <a:t> </a:t>
            </a:r>
            <a:r>
              <a:rPr sz="1400">
                <a:latin typeface="Calibri"/>
                <a:cs typeface="Calibri"/>
              </a:rPr>
              <a:t>and</a:t>
            </a:r>
            <a:r>
              <a:rPr sz="1400" spc="-60">
                <a:latin typeface="Calibri"/>
                <a:cs typeface="Calibri"/>
              </a:rPr>
              <a:t> </a:t>
            </a:r>
            <a:r>
              <a:rPr sz="1400">
                <a:latin typeface="Calibri"/>
                <a:cs typeface="Calibri"/>
              </a:rPr>
              <a:t>actively</a:t>
            </a:r>
            <a:r>
              <a:rPr sz="1400" spc="-30">
                <a:latin typeface="Calibri"/>
                <a:cs typeface="Calibri"/>
              </a:rPr>
              <a:t> </a:t>
            </a:r>
            <a:r>
              <a:rPr sz="1400" spc="-10">
                <a:latin typeface="Calibri"/>
                <a:cs typeface="Calibri"/>
              </a:rPr>
              <a:t>tackle </a:t>
            </a:r>
            <a:r>
              <a:rPr sz="1400">
                <a:latin typeface="Calibri"/>
                <a:cs typeface="Calibri"/>
              </a:rPr>
              <a:t>stigma</a:t>
            </a:r>
            <a:r>
              <a:rPr sz="1400" spc="-70">
                <a:latin typeface="Calibri"/>
                <a:cs typeface="Calibri"/>
              </a:rPr>
              <a:t> </a:t>
            </a:r>
            <a:r>
              <a:rPr sz="1400">
                <a:latin typeface="Calibri"/>
                <a:cs typeface="Calibri"/>
              </a:rPr>
              <a:t>and</a:t>
            </a:r>
            <a:r>
              <a:rPr sz="1400" spc="-75">
                <a:latin typeface="Calibri"/>
                <a:cs typeface="Calibri"/>
              </a:rPr>
              <a:t> </a:t>
            </a:r>
            <a:r>
              <a:rPr sz="1400" spc="-10">
                <a:latin typeface="Calibri"/>
                <a:cs typeface="Calibri"/>
              </a:rPr>
              <a:t>discrimination</a:t>
            </a:r>
            <a:endParaRPr sz="1400">
              <a:latin typeface="Calibri"/>
              <a:cs typeface="Calibri"/>
            </a:endParaRPr>
          </a:p>
        </p:txBody>
      </p:sp>
      <p:grpSp>
        <p:nvGrpSpPr>
          <p:cNvPr id="11" name="object 11"/>
          <p:cNvGrpSpPr/>
          <p:nvPr/>
        </p:nvGrpSpPr>
        <p:grpSpPr>
          <a:xfrm>
            <a:off x="7758430" y="4356861"/>
            <a:ext cx="4095115" cy="707390"/>
            <a:chOff x="7758430" y="4356861"/>
            <a:chExt cx="4095115" cy="707390"/>
          </a:xfrm>
        </p:grpSpPr>
        <p:sp>
          <p:nvSpPr>
            <p:cNvPr id="12" name="object 12"/>
            <p:cNvSpPr/>
            <p:nvPr/>
          </p:nvSpPr>
          <p:spPr>
            <a:xfrm>
              <a:off x="7764780" y="4363211"/>
              <a:ext cx="4082415" cy="694690"/>
            </a:xfrm>
            <a:custGeom>
              <a:avLst/>
              <a:gdLst/>
              <a:ahLst/>
              <a:cxnLst/>
              <a:rect l="l" t="t" r="r" b="b"/>
              <a:pathLst>
                <a:path w="4082415" h="694689">
                  <a:moveTo>
                    <a:pt x="3966464" y="0"/>
                  </a:moveTo>
                  <a:lnTo>
                    <a:pt x="115824" y="0"/>
                  </a:lnTo>
                  <a:lnTo>
                    <a:pt x="70739" y="9143"/>
                  </a:lnTo>
                  <a:lnTo>
                    <a:pt x="33909" y="33908"/>
                  </a:lnTo>
                  <a:lnTo>
                    <a:pt x="9144" y="70738"/>
                  </a:lnTo>
                  <a:lnTo>
                    <a:pt x="0" y="115696"/>
                  </a:lnTo>
                  <a:lnTo>
                    <a:pt x="0" y="578738"/>
                  </a:lnTo>
                  <a:lnTo>
                    <a:pt x="9144" y="623824"/>
                  </a:lnTo>
                  <a:lnTo>
                    <a:pt x="33909" y="660654"/>
                  </a:lnTo>
                  <a:lnTo>
                    <a:pt x="70739" y="685419"/>
                  </a:lnTo>
                  <a:lnTo>
                    <a:pt x="115824" y="694563"/>
                  </a:lnTo>
                  <a:lnTo>
                    <a:pt x="3966464" y="694563"/>
                  </a:lnTo>
                  <a:lnTo>
                    <a:pt x="4011549" y="685419"/>
                  </a:lnTo>
                  <a:lnTo>
                    <a:pt x="4048379" y="660654"/>
                  </a:lnTo>
                  <a:lnTo>
                    <a:pt x="4073144" y="623824"/>
                  </a:lnTo>
                  <a:lnTo>
                    <a:pt x="4082288" y="578738"/>
                  </a:lnTo>
                  <a:lnTo>
                    <a:pt x="4082288" y="115696"/>
                  </a:lnTo>
                  <a:lnTo>
                    <a:pt x="4073144" y="70738"/>
                  </a:lnTo>
                  <a:lnTo>
                    <a:pt x="4048379" y="33908"/>
                  </a:lnTo>
                  <a:lnTo>
                    <a:pt x="4011549" y="9143"/>
                  </a:lnTo>
                  <a:lnTo>
                    <a:pt x="3966464" y="0"/>
                  </a:lnTo>
                  <a:close/>
                </a:path>
              </a:pathLst>
            </a:custGeom>
            <a:solidFill>
              <a:srgbClr val="F4AF83"/>
            </a:solidFill>
          </p:spPr>
          <p:txBody>
            <a:bodyPr wrap="square" lIns="0" tIns="0" rIns="0" bIns="0" rtlCol="0"/>
            <a:lstStyle/>
            <a:p>
              <a:endParaRPr/>
            </a:p>
          </p:txBody>
        </p:sp>
        <p:sp>
          <p:nvSpPr>
            <p:cNvPr id="13" name="object 13"/>
            <p:cNvSpPr/>
            <p:nvPr/>
          </p:nvSpPr>
          <p:spPr>
            <a:xfrm>
              <a:off x="7764780" y="4363211"/>
              <a:ext cx="4082415" cy="694690"/>
            </a:xfrm>
            <a:custGeom>
              <a:avLst/>
              <a:gdLst/>
              <a:ahLst/>
              <a:cxnLst/>
              <a:rect l="l" t="t" r="r" b="b"/>
              <a:pathLst>
                <a:path w="4082415" h="694689">
                  <a:moveTo>
                    <a:pt x="0" y="115696"/>
                  </a:moveTo>
                  <a:lnTo>
                    <a:pt x="9144" y="70738"/>
                  </a:lnTo>
                  <a:lnTo>
                    <a:pt x="33909" y="33908"/>
                  </a:lnTo>
                  <a:lnTo>
                    <a:pt x="70739" y="9143"/>
                  </a:lnTo>
                  <a:lnTo>
                    <a:pt x="115824" y="0"/>
                  </a:lnTo>
                  <a:lnTo>
                    <a:pt x="3966464" y="0"/>
                  </a:lnTo>
                  <a:lnTo>
                    <a:pt x="4011549" y="9143"/>
                  </a:lnTo>
                  <a:lnTo>
                    <a:pt x="4048379" y="33908"/>
                  </a:lnTo>
                  <a:lnTo>
                    <a:pt x="4073144" y="70738"/>
                  </a:lnTo>
                  <a:lnTo>
                    <a:pt x="4082288" y="115696"/>
                  </a:lnTo>
                  <a:lnTo>
                    <a:pt x="4082288" y="578738"/>
                  </a:lnTo>
                  <a:lnTo>
                    <a:pt x="4073144" y="623824"/>
                  </a:lnTo>
                  <a:lnTo>
                    <a:pt x="4048379" y="660654"/>
                  </a:lnTo>
                  <a:lnTo>
                    <a:pt x="4011549" y="685419"/>
                  </a:lnTo>
                  <a:lnTo>
                    <a:pt x="3966464" y="694563"/>
                  </a:lnTo>
                  <a:lnTo>
                    <a:pt x="115824" y="694563"/>
                  </a:lnTo>
                  <a:lnTo>
                    <a:pt x="70739" y="685419"/>
                  </a:lnTo>
                  <a:lnTo>
                    <a:pt x="33909" y="660654"/>
                  </a:lnTo>
                  <a:lnTo>
                    <a:pt x="9144" y="623824"/>
                  </a:lnTo>
                  <a:lnTo>
                    <a:pt x="0" y="578738"/>
                  </a:lnTo>
                  <a:lnTo>
                    <a:pt x="0" y="115696"/>
                  </a:lnTo>
                  <a:close/>
                </a:path>
              </a:pathLst>
            </a:custGeom>
            <a:ln w="12192">
              <a:solidFill>
                <a:srgbClr val="416F9C"/>
              </a:solidFill>
            </a:ln>
          </p:spPr>
          <p:txBody>
            <a:bodyPr wrap="square" lIns="0" tIns="0" rIns="0" bIns="0" rtlCol="0"/>
            <a:lstStyle/>
            <a:p>
              <a:endParaRPr/>
            </a:p>
          </p:txBody>
        </p:sp>
      </p:grpSp>
      <p:sp>
        <p:nvSpPr>
          <p:cNvPr id="14" name="object 14"/>
          <p:cNvSpPr txBox="1"/>
          <p:nvPr/>
        </p:nvSpPr>
        <p:spPr>
          <a:xfrm>
            <a:off x="8019033" y="4522089"/>
            <a:ext cx="3559175" cy="452755"/>
          </a:xfrm>
          <a:prstGeom prst="rect">
            <a:avLst/>
          </a:prstGeom>
        </p:spPr>
        <p:txBody>
          <a:bodyPr vert="horz" wrap="square" lIns="0" tIns="12700" rIns="0" bIns="0" rtlCol="0">
            <a:spAutoFit/>
          </a:bodyPr>
          <a:lstStyle/>
          <a:p>
            <a:pPr marL="1036955" marR="5080" indent="-1024890">
              <a:lnSpc>
                <a:spcPct val="100000"/>
              </a:lnSpc>
              <a:spcBef>
                <a:spcPts val="100"/>
              </a:spcBef>
            </a:pPr>
            <a:r>
              <a:rPr sz="1400" spc="-20">
                <a:latin typeface="Calibri"/>
                <a:cs typeface="Calibri"/>
              </a:rPr>
              <a:t>Strengthen</a:t>
            </a:r>
            <a:r>
              <a:rPr sz="1400" spc="-30">
                <a:latin typeface="Calibri"/>
                <a:cs typeface="Calibri"/>
              </a:rPr>
              <a:t> </a:t>
            </a:r>
            <a:r>
              <a:rPr sz="1400">
                <a:latin typeface="Calibri"/>
                <a:cs typeface="Calibri"/>
              </a:rPr>
              <a:t>mental</a:t>
            </a:r>
            <a:r>
              <a:rPr sz="1400" spc="-15">
                <a:latin typeface="Calibri"/>
                <a:cs typeface="Calibri"/>
              </a:rPr>
              <a:t> </a:t>
            </a:r>
            <a:r>
              <a:rPr sz="1400">
                <a:latin typeface="Calibri"/>
                <a:cs typeface="Calibri"/>
              </a:rPr>
              <a:t>health</a:t>
            </a:r>
            <a:r>
              <a:rPr sz="1400" spc="-25">
                <a:latin typeface="Calibri"/>
                <a:cs typeface="Calibri"/>
              </a:rPr>
              <a:t> </a:t>
            </a:r>
            <a:r>
              <a:rPr sz="1400">
                <a:latin typeface="Calibri"/>
                <a:cs typeface="Calibri"/>
              </a:rPr>
              <a:t>and</a:t>
            </a:r>
            <a:r>
              <a:rPr sz="1400" spc="-35">
                <a:latin typeface="Calibri"/>
                <a:cs typeface="Calibri"/>
              </a:rPr>
              <a:t> </a:t>
            </a:r>
            <a:r>
              <a:rPr sz="1400" spc="-10">
                <a:latin typeface="Calibri"/>
                <a:cs typeface="Calibri"/>
              </a:rPr>
              <a:t>well-being</a:t>
            </a:r>
            <a:r>
              <a:rPr sz="1400" spc="-40">
                <a:latin typeface="Calibri"/>
                <a:cs typeface="Calibri"/>
              </a:rPr>
              <a:t> </a:t>
            </a:r>
            <a:r>
              <a:rPr sz="1400" spc="-10">
                <a:latin typeface="Calibri"/>
                <a:cs typeface="Calibri"/>
              </a:rPr>
              <a:t>support across</a:t>
            </a:r>
            <a:r>
              <a:rPr sz="1400" spc="-60">
                <a:latin typeface="Calibri"/>
                <a:cs typeface="Calibri"/>
              </a:rPr>
              <a:t> </a:t>
            </a:r>
            <a:r>
              <a:rPr sz="1400">
                <a:latin typeface="Calibri"/>
                <a:cs typeface="Calibri"/>
              </a:rPr>
              <a:t>the</a:t>
            </a:r>
            <a:r>
              <a:rPr sz="1400" spc="-10">
                <a:latin typeface="Calibri"/>
                <a:cs typeface="Calibri"/>
              </a:rPr>
              <a:t> life</a:t>
            </a:r>
            <a:r>
              <a:rPr sz="1400" spc="-50">
                <a:latin typeface="Calibri"/>
                <a:cs typeface="Calibri"/>
              </a:rPr>
              <a:t> </a:t>
            </a:r>
            <a:r>
              <a:rPr sz="1400" spc="-10">
                <a:latin typeface="Calibri"/>
                <a:cs typeface="Calibri"/>
              </a:rPr>
              <a:t>course</a:t>
            </a:r>
            <a:endParaRPr sz="1400">
              <a:latin typeface="Calibri"/>
              <a:cs typeface="Calibri"/>
            </a:endParaRPr>
          </a:p>
        </p:txBody>
      </p:sp>
      <p:grpSp>
        <p:nvGrpSpPr>
          <p:cNvPr id="15" name="object 15"/>
          <p:cNvGrpSpPr/>
          <p:nvPr/>
        </p:nvGrpSpPr>
        <p:grpSpPr>
          <a:xfrm>
            <a:off x="7744714" y="3381502"/>
            <a:ext cx="4093845" cy="943610"/>
            <a:chOff x="7744714" y="3381502"/>
            <a:chExt cx="4093845" cy="943610"/>
          </a:xfrm>
        </p:grpSpPr>
        <p:sp>
          <p:nvSpPr>
            <p:cNvPr id="16" name="object 16"/>
            <p:cNvSpPr/>
            <p:nvPr/>
          </p:nvSpPr>
          <p:spPr>
            <a:xfrm>
              <a:off x="7751064" y="3387852"/>
              <a:ext cx="4081145" cy="930910"/>
            </a:xfrm>
            <a:custGeom>
              <a:avLst/>
              <a:gdLst/>
              <a:ahLst/>
              <a:cxnLst/>
              <a:rect l="l" t="t" r="r" b="b"/>
              <a:pathLst>
                <a:path w="4081145" h="930910">
                  <a:moveTo>
                    <a:pt x="3925569" y="0"/>
                  </a:moveTo>
                  <a:lnTo>
                    <a:pt x="155193" y="0"/>
                  </a:lnTo>
                  <a:lnTo>
                    <a:pt x="106171" y="7874"/>
                  </a:lnTo>
                  <a:lnTo>
                    <a:pt x="63500" y="29972"/>
                  </a:lnTo>
                  <a:lnTo>
                    <a:pt x="29971" y="63500"/>
                  </a:lnTo>
                  <a:lnTo>
                    <a:pt x="7874" y="106045"/>
                  </a:lnTo>
                  <a:lnTo>
                    <a:pt x="0" y="155067"/>
                  </a:lnTo>
                  <a:lnTo>
                    <a:pt x="0" y="775589"/>
                  </a:lnTo>
                  <a:lnTo>
                    <a:pt x="7874" y="824738"/>
                  </a:lnTo>
                  <a:lnTo>
                    <a:pt x="29971" y="867283"/>
                  </a:lnTo>
                  <a:lnTo>
                    <a:pt x="63500" y="900811"/>
                  </a:lnTo>
                  <a:lnTo>
                    <a:pt x="106171" y="922909"/>
                  </a:lnTo>
                  <a:lnTo>
                    <a:pt x="155193" y="930783"/>
                  </a:lnTo>
                  <a:lnTo>
                    <a:pt x="3925569" y="930783"/>
                  </a:lnTo>
                  <a:lnTo>
                    <a:pt x="3974591" y="922909"/>
                  </a:lnTo>
                  <a:lnTo>
                    <a:pt x="4017263" y="900811"/>
                  </a:lnTo>
                  <a:lnTo>
                    <a:pt x="4050791" y="867283"/>
                  </a:lnTo>
                  <a:lnTo>
                    <a:pt x="4072889" y="824738"/>
                  </a:lnTo>
                  <a:lnTo>
                    <a:pt x="4080763" y="775589"/>
                  </a:lnTo>
                  <a:lnTo>
                    <a:pt x="4080763" y="155067"/>
                  </a:lnTo>
                  <a:lnTo>
                    <a:pt x="4072889" y="106045"/>
                  </a:lnTo>
                  <a:lnTo>
                    <a:pt x="4050791" y="63500"/>
                  </a:lnTo>
                  <a:lnTo>
                    <a:pt x="4017263" y="29972"/>
                  </a:lnTo>
                  <a:lnTo>
                    <a:pt x="3974591" y="7874"/>
                  </a:lnTo>
                  <a:lnTo>
                    <a:pt x="3925569" y="0"/>
                  </a:lnTo>
                  <a:close/>
                </a:path>
              </a:pathLst>
            </a:custGeom>
            <a:solidFill>
              <a:srgbClr val="F4AF83"/>
            </a:solidFill>
          </p:spPr>
          <p:txBody>
            <a:bodyPr wrap="square" lIns="0" tIns="0" rIns="0" bIns="0" rtlCol="0"/>
            <a:lstStyle/>
            <a:p>
              <a:endParaRPr/>
            </a:p>
          </p:txBody>
        </p:sp>
        <p:sp>
          <p:nvSpPr>
            <p:cNvPr id="17" name="object 17"/>
            <p:cNvSpPr/>
            <p:nvPr/>
          </p:nvSpPr>
          <p:spPr>
            <a:xfrm>
              <a:off x="7751064" y="3387852"/>
              <a:ext cx="4081145" cy="930910"/>
            </a:xfrm>
            <a:custGeom>
              <a:avLst/>
              <a:gdLst/>
              <a:ahLst/>
              <a:cxnLst/>
              <a:rect l="l" t="t" r="r" b="b"/>
              <a:pathLst>
                <a:path w="4081145" h="930910">
                  <a:moveTo>
                    <a:pt x="0" y="155067"/>
                  </a:moveTo>
                  <a:lnTo>
                    <a:pt x="7874" y="106045"/>
                  </a:lnTo>
                  <a:lnTo>
                    <a:pt x="29971" y="63500"/>
                  </a:lnTo>
                  <a:lnTo>
                    <a:pt x="63500" y="29972"/>
                  </a:lnTo>
                  <a:lnTo>
                    <a:pt x="106171" y="7874"/>
                  </a:lnTo>
                  <a:lnTo>
                    <a:pt x="155193" y="0"/>
                  </a:lnTo>
                  <a:lnTo>
                    <a:pt x="3925569" y="0"/>
                  </a:lnTo>
                  <a:lnTo>
                    <a:pt x="3974591" y="7874"/>
                  </a:lnTo>
                  <a:lnTo>
                    <a:pt x="4017263" y="29972"/>
                  </a:lnTo>
                  <a:lnTo>
                    <a:pt x="4050791" y="63500"/>
                  </a:lnTo>
                  <a:lnTo>
                    <a:pt x="4072889" y="106045"/>
                  </a:lnTo>
                  <a:lnTo>
                    <a:pt x="4080763" y="155067"/>
                  </a:lnTo>
                  <a:lnTo>
                    <a:pt x="4080763" y="775589"/>
                  </a:lnTo>
                  <a:lnTo>
                    <a:pt x="4072889" y="824738"/>
                  </a:lnTo>
                  <a:lnTo>
                    <a:pt x="4050791" y="867283"/>
                  </a:lnTo>
                  <a:lnTo>
                    <a:pt x="4017263" y="900811"/>
                  </a:lnTo>
                  <a:lnTo>
                    <a:pt x="3974591" y="922909"/>
                  </a:lnTo>
                  <a:lnTo>
                    <a:pt x="3925569" y="930783"/>
                  </a:lnTo>
                  <a:lnTo>
                    <a:pt x="155193" y="930783"/>
                  </a:lnTo>
                  <a:lnTo>
                    <a:pt x="106171" y="922909"/>
                  </a:lnTo>
                  <a:lnTo>
                    <a:pt x="63500" y="900811"/>
                  </a:lnTo>
                  <a:lnTo>
                    <a:pt x="29971" y="867283"/>
                  </a:lnTo>
                  <a:lnTo>
                    <a:pt x="7874" y="824738"/>
                  </a:lnTo>
                  <a:lnTo>
                    <a:pt x="0" y="775589"/>
                  </a:lnTo>
                  <a:lnTo>
                    <a:pt x="0" y="155067"/>
                  </a:lnTo>
                  <a:close/>
                </a:path>
              </a:pathLst>
            </a:custGeom>
            <a:ln w="12192">
              <a:solidFill>
                <a:srgbClr val="416F9C"/>
              </a:solidFill>
            </a:ln>
          </p:spPr>
          <p:txBody>
            <a:bodyPr wrap="square" lIns="0" tIns="0" rIns="0" bIns="0" rtlCol="0"/>
            <a:lstStyle/>
            <a:p>
              <a:endParaRPr/>
            </a:p>
          </p:txBody>
        </p:sp>
      </p:grpSp>
      <p:sp>
        <p:nvSpPr>
          <p:cNvPr id="18" name="object 18"/>
          <p:cNvSpPr txBox="1"/>
          <p:nvPr/>
        </p:nvSpPr>
        <p:spPr>
          <a:xfrm>
            <a:off x="7907273" y="3568700"/>
            <a:ext cx="3780790" cy="453390"/>
          </a:xfrm>
          <a:prstGeom prst="rect">
            <a:avLst/>
          </a:prstGeom>
        </p:spPr>
        <p:txBody>
          <a:bodyPr vert="horz" wrap="square" lIns="0" tIns="13335" rIns="0" bIns="0" rtlCol="0">
            <a:spAutoFit/>
          </a:bodyPr>
          <a:lstStyle/>
          <a:p>
            <a:pPr marL="515620" marR="5080" indent="-503555">
              <a:lnSpc>
                <a:spcPct val="100000"/>
              </a:lnSpc>
              <a:spcBef>
                <a:spcPts val="105"/>
              </a:spcBef>
            </a:pPr>
            <a:r>
              <a:rPr sz="1400">
                <a:latin typeface="Calibri"/>
                <a:cs typeface="Calibri"/>
              </a:rPr>
              <a:t>Provide</a:t>
            </a:r>
            <a:r>
              <a:rPr sz="1400" spc="-50">
                <a:latin typeface="Calibri"/>
                <a:cs typeface="Calibri"/>
              </a:rPr>
              <a:t> </a:t>
            </a:r>
            <a:r>
              <a:rPr sz="1400" spc="-10">
                <a:latin typeface="Calibri"/>
                <a:cs typeface="Calibri"/>
              </a:rPr>
              <a:t>accessible</a:t>
            </a:r>
            <a:r>
              <a:rPr sz="1400" spc="-45">
                <a:latin typeface="Calibri"/>
                <a:cs typeface="Calibri"/>
              </a:rPr>
              <a:t> </a:t>
            </a:r>
            <a:r>
              <a:rPr sz="1400">
                <a:latin typeface="Calibri"/>
                <a:cs typeface="Calibri"/>
              </a:rPr>
              <a:t>and</a:t>
            </a:r>
            <a:r>
              <a:rPr sz="1400" spc="-45">
                <a:latin typeface="Calibri"/>
                <a:cs typeface="Calibri"/>
              </a:rPr>
              <a:t> </a:t>
            </a:r>
            <a:r>
              <a:rPr sz="1400">
                <a:latin typeface="Calibri"/>
                <a:cs typeface="Calibri"/>
              </a:rPr>
              <a:t>culturally </a:t>
            </a:r>
            <a:r>
              <a:rPr sz="1400" spc="-20">
                <a:latin typeface="Calibri"/>
                <a:cs typeface="Calibri"/>
              </a:rPr>
              <a:t>appropriate</a:t>
            </a:r>
            <a:r>
              <a:rPr sz="1400" spc="-30">
                <a:latin typeface="Calibri"/>
                <a:cs typeface="Calibri"/>
              </a:rPr>
              <a:t> </a:t>
            </a:r>
            <a:r>
              <a:rPr sz="1400" spc="-10">
                <a:latin typeface="Calibri"/>
                <a:cs typeface="Calibri"/>
              </a:rPr>
              <a:t>mental </a:t>
            </a:r>
            <a:r>
              <a:rPr sz="1400">
                <a:latin typeface="Calibri"/>
                <a:cs typeface="Calibri"/>
              </a:rPr>
              <a:t>health</a:t>
            </a:r>
            <a:r>
              <a:rPr sz="1400" spc="-35">
                <a:latin typeface="Calibri"/>
                <a:cs typeface="Calibri"/>
              </a:rPr>
              <a:t> </a:t>
            </a:r>
            <a:r>
              <a:rPr sz="1400">
                <a:latin typeface="Calibri"/>
                <a:cs typeface="Calibri"/>
              </a:rPr>
              <a:t>and</a:t>
            </a:r>
            <a:r>
              <a:rPr sz="1400" spc="-50">
                <a:latin typeface="Calibri"/>
                <a:cs typeface="Calibri"/>
              </a:rPr>
              <a:t> </a:t>
            </a:r>
            <a:r>
              <a:rPr sz="1400" spc="-20">
                <a:latin typeface="Calibri"/>
                <a:cs typeface="Calibri"/>
              </a:rPr>
              <a:t>well-</a:t>
            </a:r>
            <a:r>
              <a:rPr sz="1400">
                <a:latin typeface="Calibri"/>
                <a:cs typeface="Calibri"/>
              </a:rPr>
              <a:t>being</a:t>
            </a:r>
            <a:r>
              <a:rPr sz="1400" spc="-30">
                <a:latin typeface="Calibri"/>
                <a:cs typeface="Calibri"/>
              </a:rPr>
              <a:t> </a:t>
            </a:r>
            <a:r>
              <a:rPr sz="1400" spc="-10">
                <a:latin typeface="Calibri"/>
                <a:cs typeface="Calibri"/>
              </a:rPr>
              <a:t>support</a:t>
            </a:r>
            <a:r>
              <a:rPr sz="1400" spc="-45">
                <a:latin typeface="Calibri"/>
                <a:cs typeface="Calibri"/>
              </a:rPr>
              <a:t> </a:t>
            </a:r>
            <a:r>
              <a:rPr sz="1400" spc="-10">
                <a:latin typeface="Calibri"/>
                <a:cs typeface="Calibri"/>
              </a:rPr>
              <a:t>services</a:t>
            </a:r>
            <a:endParaRPr sz="1400">
              <a:latin typeface="Calibri"/>
              <a:cs typeface="Calibri"/>
            </a:endParaRPr>
          </a:p>
        </p:txBody>
      </p:sp>
      <p:grpSp>
        <p:nvGrpSpPr>
          <p:cNvPr id="19" name="object 19"/>
          <p:cNvGrpSpPr/>
          <p:nvPr/>
        </p:nvGrpSpPr>
        <p:grpSpPr>
          <a:xfrm>
            <a:off x="7725156" y="2299716"/>
            <a:ext cx="4094479" cy="972819"/>
            <a:chOff x="7725156" y="2299716"/>
            <a:chExt cx="4094479" cy="972819"/>
          </a:xfrm>
        </p:grpSpPr>
        <p:sp>
          <p:nvSpPr>
            <p:cNvPr id="20" name="object 20"/>
            <p:cNvSpPr/>
            <p:nvPr/>
          </p:nvSpPr>
          <p:spPr>
            <a:xfrm>
              <a:off x="7731252" y="2305812"/>
              <a:ext cx="4082415" cy="960119"/>
            </a:xfrm>
            <a:custGeom>
              <a:avLst/>
              <a:gdLst/>
              <a:ahLst/>
              <a:cxnLst/>
              <a:rect l="l" t="t" r="r" b="b"/>
              <a:pathLst>
                <a:path w="4082415" h="960120">
                  <a:moveTo>
                    <a:pt x="3922268" y="0"/>
                  </a:moveTo>
                  <a:lnTo>
                    <a:pt x="160020" y="0"/>
                  </a:lnTo>
                  <a:lnTo>
                    <a:pt x="109474" y="8127"/>
                  </a:lnTo>
                  <a:lnTo>
                    <a:pt x="65531" y="30861"/>
                  </a:lnTo>
                  <a:lnTo>
                    <a:pt x="30861" y="65532"/>
                  </a:lnTo>
                  <a:lnTo>
                    <a:pt x="8127" y="109474"/>
                  </a:lnTo>
                  <a:lnTo>
                    <a:pt x="0" y="160020"/>
                  </a:lnTo>
                  <a:lnTo>
                    <a:pt x="0" y="800100"/>
                  </a:lnTo>
                  <a:lnTo>
                    <a:pt x="8127" y="850646"/>
                  </a:lnTo>
                  <a:lnTo>
                    <a:pt x="30861" y="894588"/>
                  </a:lnTo>
                  <a:lnTo>
                    <a:pt x="65531" y="929259"/>
                  </a:lnTo>
                  <a:lnTo>
                    <a:pt x="109474" y="951991"/>
                  </a:lnTo>
                  <a:lnTo>
                    <a:pt x="160020" y="960120"/>
                  </a:lnTo>
                  <a:lnTo>
                    <a:pt x="3922268" y="960120"/>
                  </a:lnTo>
                  <a:lnTo>
                    <a:pt x="3972814" y="951991"/>
                  </a:lnTo>
                  <a:lnTo>
                    <a:pt x="4016755" y="929259"/>
                  </a:lnTo>
                  <a:lnTo>
                    <a:pt x="4051427" y="894588"/>
                  </a:lnTo>
                  <a:lnTo>
                    <a:pt x="4074159" y="850646"/>
                  </a:lnTo>
                  <a:lnTo>
                    <a:pt x="4082288" y="800100"/>
                  </a:lnTo>
                  <a:lnTo>
                    <a:pt x="4082288" y="160020"/>
                  </a:lnTo>
                  <a:lnTo>
                    <a:pt x="4074159" y="109474"/>
                  </a:lnTo>
                  <a:lnTo>
                    <a:pt x="4051427" y="65532"/>
                  </a:lnTo>
                  <a:lnTo>
                    <a:pt x="4016755" y="30861"/>
                  </a:lnTo>
                  <a:lnTo>
                    <a:pt x="3972814" y="8127"/>
                  </a:lnTo>
                  <a:lnTo>
                    <a:pt x="3922268" y="0"/>
                  </a:lnTo>
                  <a:close/>
                </a:path>
              </a:pathLst>
            </a:custGeom>
            <a:solidFill>
              <a:srgbClr val="F4AF83"/>
            </a:solidFill>
          </p:spPr>
          <p:txBody>
            <a:bodyPr wrap="square" lIns="0" tIns="0" rIns="0" bIns="0" rtlCol="0"/>
            <a:lstStyle/>
            <a:p>
              <a:endParaRPr/>
            </a:p>
          </p:txBody>
        </p:sp>
        <p:sp>
          <p:nvSpPr>
            <p:cNvPr id="21" name="object 21"/>
            <p:cNvSpPr/>
            <p:nvPr/>
          </p:nvSpPr>
          <p:spPr>
            <a:xfrm>
              <a:off x="7731252" y="2305812"/>
              <a:ext cx="4082415" cy="960119"/>
            </a:xfrm>
            <a:custGeom>
              <a:avLst/>
              <a:gdLst/>
              <a:ahLst/>
              <a:cxnLst/>
              <a:rect l="l" t="t" r="r" b="b"/>
              <a:pathLst>
                <a:path w="4082415" h="960120">
                  <a:moveTo>
                    <a:pt x="0" y="160020"/>
                  </a:moveTo>
                  <a:lnTo>
                    <a:pt x="8127" y="109474"/>
                  </a:lnTo>
                  <a:lnTo>
                    <a:pt x="30861" y="65532"/>
                  </a:lnTo>
                  <a:lnTo>
                    <a:pt x="65531" y="30861"/>
                  </a:lnTo>
                  <a:lnTo>
                    <a:pt x="109474" y="8127"/>
                  </a:lnTo>
                  <a:lnTo>
                    <a:pt x="160020" y="0"/>
                  </a:lnTo>
                  <a:lnTo>
                    <a:pt x="3922268" y="0"/>
                  </a:lnTo>
                  <a:lnTo>
                    <a:pt x="3972814" y="8127"/>
                  </a:lnTo>
                  <a:lnTo>
                    <a:pt x="4016755" y="30861"/>
                  </a:lnTo>
                  <a:lnTo>
                    <a:pt x="4051427" y="65532"/>
                  </a:lnTo>
                  <a:lnTo>
                    <a:pt x="4074159" y="109474"/>
                  </a:lnTo>
                  <a:lnTo>
                    <a:pt x="4082288" y="160020"/>
                  </a:lnTo>
                  <a:lnTo>
                    <a:pt x="4082288" y="800100"/>
                  </a:lnTo>
                  <a:lnTo>
                    <a:pt x="4074159" y="850646"/>
                  </a:lnTo>
                  <a:lnTo>
                    <a:pt x="4051427" y="894588"/>
                  </a:lnTo>
                  <a:lnTo>
                    <a:pt x="4016755" y="929259"/>
                  </a:lnTo>
                  <a:lnTo>
                    <a:pt x="3972814" y="951991"/>
                  </a:lnTo>
                  <a:lnTo>
                    <a:pt x="3922268" y="960120"/>
                  </a:lnTo>
                  <a:lnTo>
                    <a:pt x="160020" y="960120"/>
                  </a:lnTo>
                  <a:lnTo>
                    <a:pt x="109474" y="951991"/>
                  </a:lnTo>
                  <a:lnTo>
                    <a:pt x="65531" y="929259"/>
                  </a:lnTo>
                  <a:lnTo>
                    <a:pt x="30861" y="894588"/>
                  </a:lnTo>
                  <a:lnTo>
                    <a:pt x="8127" y="850646"/>
                  </a:lnTo>
                  <a:lnTo>
                    <a:pt x="0" y="800100"/>
                  </a:lnTo>
                  <a:lnTo>
                    <a:pt x="0" y="160020"/>
                  </a:lnTo>
                  <a:close/>
                </a:path>
              </a:pathLst>
            </a:custGeom>
            <a:ln w="12192">
              <a:solidFill>
                <a:srgbClr val="416F9C"/>
              </a:solidFill>
            </a:ln>
          </p:spPr>
          <p:txBody>
            <a:bodyPr wrap="square" lIns="0" tIns="0" rIns="0" bIns="0" rtlCol="0"/>
            <a:lstStyle/>
            <a:p>
              <a:endParaRPr/>
            </a:p>
          </p:txBody>
        </p:sp>
      </p:grpSp>
      <p:sp>
        <p:nvSpPr>
          <p:cNvPr id="22" name="object 22"/>
          <p:cNvSpPr txBox="1"/>
          <p:nvPr/>
        </p:nvSpPr>
        <p:spPr>
          <a:xfrm>
            <a:off x="8009001" y="2439162"/>
            <a:ext cx="3627754" cy="666115"/>
          </a:xfrm>
          <a:prstGeom prst="rect">
            <a:avLst/>
          </a:prstGeom>
        </p:spPr>
        <p:txBody>
          <a:bodyPr vert="horz" wrap="square" lIns="0" tIns="13335" rIns="0" bIns="0" rtlCol="0">
            <a:spAutoFit/>
          </a:bodyPr>
          <a:lstStyle/>
          <a:p>
            <a:pPr marL="12700" marR="5080" algn="ctr">
              <a:lnSpc>
                <a:spcPct val="100000"/>
              </a:lnSpc>
              <a:spcBef>
                <a:spcPts val="105"/>
              </a:spcBef>
            </a:pPr>
            <a:r>
              <a:rPr sz="1400">
                <a:latin typeface="Calibri"/>
                <a:cs typeface="Calibri"/>
              </a:rPr>
              <a:t>Build</a:t>
            </a:r>
            <a:r>
              <a:rPr sz="1400" spc="-45">
                <a:latin typeface="Calibri"/>
                <a:cs typeface="Calibri"/>
              </a:rPr>
              <a:t> </a:t>
            </a:r>
            <a:r>
              <a:rPr sz="1400" spc="-20">
                <a:latin typeface="Calibri"/>
                <a:cs typeface="Calibri"/>
              </a:rPr>
              <a:t>connection</a:t>
            </a:r>
            <a:r>
              <a:rPr sz="1400" spc="-45">
                <a:latin typeface="Calibri"/>
                <a:cs typeface="Calibri"/>
              </a:rPr>
              <a:t> </a:t>
            </a:r>
            <a:r>
              <a:rPr sz="1400">
                <a:latin typeface="Calibri"/>
                <a:cs typeface="Calibri"/>
              </a:rPr>
              <a:t>and</a:t>
            </a:r>
            <a:r>
              <a:rPr sz="1400" spc="-35">
                <a:latin typeface="Calibri"/>
                <a:cs typeface="Calibri"/>
              </a:rPr>
              <a:t> </a:t>
            </a:r>
            <a:r>
              <a:rPr sz="1400">
                <a:latin typeface="Calibri"/>
                <a:cs typeface="Calibri"/>
              </a:rPr>
              <a:t>engagement</a:t>
            </a:r>
            <a:r>
              <a:rPr sz="1400" spc="5">
                <a:latin typeface="Calibri"/>
                <a:cs typeface="Calibri"/>
              </a:rPr>
              <a:t> </a:t>
            </a:r>
            <a:r>
              <a:rPr sz="1400">
                <a:latin typeface="Calibri"/>
                <a:cs typeface="Calibri"/>
              </a:rPr>
              <a:t>to</a:t>
            </a:r>
            <a:r>
              <a:rPr sz="1400" spc="-45">
                <a:latin typeface="Calibri"/>
                <a:cs typeface="Calibri"/>
              </a:rPr>
              <a:t> </a:t>
            </a:r>
            <a:r>
              <a:rPr sz="1400">
                <a:latin typeface="Calibri"/>
                <a:cs typeface="Calibri"/>
              </a:rPr>
              <a:t>a</a:t>
            </a:r>
            <a:r>
              <a:rPr sz="1400" spc="-55">
                <a:latin typeface="Calibri"/>
                <a:cs typeface="Calibri"/>
              </a:rPr>
              <a:t> </a:t>
            </a:r>
            <a:r>
              <a:rPr sz="1400">
                <a:latin typeface="Calibri"/>
                <a:cs typeface="Calibri"/>
              </a:rPr>
              <a:t>wide</a:t>
            </a:r>
            <a:r>
              <a:rPr sz="1400" spc="-50">
                <a:latin typeface="Calibri"/>
                <a:cs typeface="Calibri"/>
              </a:rPr>
              <a:t> </a:t>
            </a:r>
            <a:r>
              <a:rPr sz="1400" spc="-10">
                <a:latin typeface="Calibri"/>
                <a:cs typeface="Calibri"/>
              </a:rPr>
              <a:t>range </a:t>
            </a:r>
            <a:r>
              <a:rPr sz="1400">
                <a:latin typeface="Calibri"/>
                <a:cs typeface="Calibri"/>
              </a:rPr>
              <a:t>of</a:t>
            </a:r>
            <a:r>
              <a:rPr sz="1400" spc="-70">
                <a:latin typeface="Calibri"/>
                <a:cs typeface="Calibri"/>
              </a:rPr>
              <a:t> </a:t>
            </a:r>
            <a:r>
              <a:rPr sz="1400" spc="-10">
                <a:latin typeface="Calibri"/>
                <a:cs typeface="Calibri"/>
              </a:rPr>
              <a:t>support</a:t>
            </a:r>
            <a:r>
              <a:rPr sz="1400" spc="-45">
                <a:latin typeface="Calibri"/>
                <a:cs typeface="Calibri"/>
              </a:rPr>
              <a:t> </a:t>
            </a:r>
            <a:r>
              <a:rPr sz="1400">
                <a:latin typeface="Calibri"/>
                <a:cs typeface="Calibri"/>
              </a:rPr>
              <a:t>provided</a:t>
            </a:r>
            <a:r>
              <a:rPr sz="1400" spc="-35">
                <a:latin typeface="Calibri"/>
                <a:cs typeface="Calibri"/>
              </a:rPr>
              <a:t> </a:t>
            </a:r>
            <a:r>
              <a:rPr sz="1400">
                <a:latin typeface="Calibri"/>
                <a:cs typeface="Calibri"/>
              </a:rPr>
              <a:t>by</a:t>
            </a:r>
            <a:r>
              <a:rPr sz="1400" spc="-40">
                <a:latin typeface="Calibri"/>
                <a:cs typeface="Calibri"/>
              </a:rPr>
              <a:t> </a:t>
            </a:r>
            <a:r>
              <a:rPr sz="1400">
                <a:latin typeface="Calibri"/>
                <a:cs typeface="Calibri"/>
              </a:rPr>
              <a:t>clinical</a:t>
            </a:r>
            <a:r>
              <a:rPr sz="1400" spc="-30">
                <a:latin typeface="Calibri"/>
                <a:cs typeface="Calibri"/>
              </a:rPr>
              <a:t> </a:t>
            </a:r>
            <a:r>
              <a:rPr sz="1400">
                <a:latin typeface="Calibri"/>
                <a:cs typeface="Calibri"/>
              </a:rPr>
              <a:t>and</a:t>
            </a:r>
            <a:r>
              <a:rPr sz="1400" spc="-40">
                <a:latin typeface="Calibri"/>
                <a:cs typeface="Calibri"/>
              </a:rPr>
              <a:t> </a:t>
            </a:r>
            <a:r>
              <a:rPr sz="1400" spc="-20">
                <a:latin typeface="Calibri"/>
                <a:cs typeface="Calibri"/>
              </a:rPr>
              <a:t>non-</a:t>
            </a:r>
            <a:r>
              <a:rPr sz="1400" spc="-10">
                <a:latin typeface="Calibri"/>
                <a:cs typeface="Calibri"/>
              </a:rPr>
              <a:t>clinical partners</a:t>
            </a:r>
            <a:endParaRPr sz="1400">
              <a:latin typeface="Calibri"/>
              <a:cs typeface="Calibri"/>
            </a:endParaRPr>
          </a:p>
        </p:txBody>
      </p:sp>
      <p:grpSp>
        <p:nvGrpSpPr>
          <p:cNvPr id="23" name="object 23"/>
          <p:cNvGrpSpPr/>
          <p:nvPr/>
        </p:nvGrpSpPr>
        <p:grpSpPr>
          <a:xfrm>
            <a:off x="7732776" y="1251203"/>
            <a:ext cx="4093210" cy="942975"/>
            <a:chOff x="7732776" y="1251203"/>
            <a:chExt cx="4093210" cy="942975"/>
          </a:xfrm>
        </p:grpSpPr>
        <p:sp>
          <p:nvSpPr>
            <p:cNvPr id="24" name="object 24"/>
            <p:cNvSpPr/>
            <p:nvPr/>
          </p:nvSpPr>
          <p:spPr>
            <a:xfrm>
              <a:off x="7738872" y="1257299"/>
              <a:ext cx="4081145" cy="930910"/>
            </a:xfrm>
            <a:custGeom>
              <a:avLst/>
              <a:gdLst/>
              <a:ahLst/>
              <a:cxnLst/>
              <a:rect l="l" t="t" r="r" b="b"/>
              <a:pathLst>
                <a:path w="4081145" h="930910">
                  <a:moveTo>
                    <a:pt x="3925570" y="0"/>
                  </a:moveTo>
                  <a:lnTo>
                    <a:pt x="155194" y="0"/>
                  </a:lnTo>
                  <a:lnTo>
                    <a:pt x="106172" y="7874"/>
                  </a:lnTo>
                  <a:lnTo>
                    <a:pt x="63500" y="29972"/>
                  </a:lnTo>
                  <a:lnTo>
                    <a:pt x="29972" y="63500"/>
                  </a:lnTo>
                  <a:lnTo>
                    <a:pt x="7874" y="106045"/>
                  </a:lnTo>
                  <a:lnTo>
                    <a:pt x="0" y="155066"/>
                  </a:lnTo>
                  <a:lnTo>
                    <a:pt x="0" y="775715"/>
                  </a:lnTo>
                  <a:lnTo>
                    <a:pt x="7874" y="824738"/>
                  </a:lnTo>
                  <a:lnTo>
                    <a:pt x="29972" y="867283"/>
                  </a:lnTo>
                  <a:lnTo>
                    <a:pt x="63500" y="900811"/>
                  </a:lnTo>
                  <a:lnTo>
                    <a:pt x="106172" y="922909"/>
                  </a:lnTo>
                  <a:lnTo>
                    <a:pt x="155194" y="930783"/>
                  </a:lnTo>
                  <a:lnTo>
                    <a:pt x="3925570" y="930783"/>
                  </a:lnTo>
                  <a:lnTo>
                    <a:pt x="3974592" y="922909"/>
                  </a:lnTo>
                  <a:lnTo>
                    <a:pt x="4017263" y="900811"/>
                  </a:lnTo>
                  <a:lnTo>
                    <a:pt x="4050792" y="867283"/>
                  </a:lnTo>
                  <a:lnTo>
                    <a:pt x="4072889" y="824738"/>
                  </a:lnTo>
                  <a:lnTo>
                    <a:pt x="4080763" y="775715"/>
                  </a:lnTo>
                  <a:lnTo>
                    <a:pt x="4080763" y="155066"/>
                  </a:lnTo>
                  <a:lnTo>
                    <a:pt x="4072889" y="106045"/>
                  </a:lnTo>
                  <a:lnTo>
                    <a:pt x="4050792" y="63500"/>
                  </a:lnTo>
                  <a:lnTo>
                    <a:pt x="4017263" y="29972"/>
                  </a:lnTo>
                  <a:lnTo>
                    <a:pt x="3974592" y="7874"/>
                  </a:lnTo>
                  <a:lnTo>
                    <a:pt x="3925570" y="0"/>
                  </a:lnTo>
                  <a:close/>
                </a:path>
              </a:pathLst>
            </a:custGeom>
            <a:solidFill>
              <a:srgbClr val="F4AF83"/>
            </a:solidFill>
          </p:spPr>
          <p:txBody>
            <a:bodyPr wrap="square" lIns="0" tIns="0" rIns="0" bIns="0" rtlCol="0"/>
            <a:lstStyle/>
            <a:p>
              <a:endParaRPr/>
            </a:p>
          </p:txBody>
        </p:sp>
        <p:sp>
          <p:nvSpPr>
            <p:cNvPr id="25" name="object 25"/>
            <p:cNvSpPr/>
            <p:nvPr/>
          </p:nvSpPr>
          <p:spPr>
            <a:xfrm>
              <a:off x="7738872" y="1257299"/>
              <a:ext cx="4081145" cy="930910"/>
            </a:xfrm>
            <a:custGeom>
              <a:avLst/>
              <a:gdLst/>
              <a:ahLst/>
              <a:cxnLst/>
              <a:rect l="l" t="t" r="r" b="b"/>
              <a:pathLst>
                <a:path w="4081145" h="930910">
                  <a:moveTo>
                    <a:pt x="0" y="155066"/>
                  </a:moveTo>
                  <a:lnTo>
                    <a:pt x="7874" y="106045"/>
                  </a:lnTo>
                  <a:lnTo>
                    <a:pt x="29972" y="63500"/>
                  </a:lnTo>
                  <a:lnTo>
                    <a:pt x="63500" y="29972"/>
                  </a:lnTo>
                  <a:lnTo>
                    <a:pt x="106172" y="7874"/>
                  </a:lnTo>
                  <a:lnTo>
                    <a:pt x="155194" y="0"/>
                  </a:lnTo>
                  <a:lnTo>
                    <a:pt x="3925570" y="0"/>
                  </a:lnTo>
                  <a:lnTo>
                    <a:pt x="3974592" y="7874"/>
                  </a:lnTo>
                  <a:lnTo>
                    <a:pt x="4017263" y="29972"/>
                  </a:lnTo>
                  <a:lnTo>
                    <a:pt x="4050792" y="63500"/>
                  </a:lnTo>
                  <a:lnTo>
                    <a:pt x="4072889" y="106045"/>
                  </a:lnTo>
                  <a:lnTo>
                    <a:pt x="4080763" y="155066"/>
                  </a:lnTo>
                  <a:lnTo>
                    <a:pt x="4080763" y="775715"/>
                  </a:lnTo>
                  <a:lnTo>
                    <a:pt x="4072889" y="824738"/>
                  </a:lnTo>
                  <a:lnTo>
                    <a:pt x="4050792" y="867283"/>
                  </a:lnTo>
                  <a:lnTo>
                    <a:pt x="4017263" y="900811"/>
                  </a:lnTo>
                  <a:lnTo>
                    <a:pt x="3974592" y="922909"/>
                  </a:lnTo>
                  <a:lnTo>
                    <a:pt x="3925570" y="930783"/>
                  </a:lnTo>
                  <a:lnTo>
                    <a:pt x="155194" y="930783"/>
                  </a:lnTo>
                  <a:lnTo>
                    <a:pt x="106172" y="922909"/>
                  </a:lnTo>
                  <a:lnTo>
                    <a:pt x="63500" y="900811"/>
                  </a:lnTo>
                  <a:lnTo>
                    <a:pt x="29972" y="867283"/>
                  </a:lnTo>
                  <a:lnTo>
                    <a:pt x="7874" y="824738"/>
                  </a:lnTo>
                  <a:lnTo>
                    <a:pt x="0" y="775715"/>
                  </a:lnTo>
                  <a:lnTo>
                    <a:pt x="0" y="155066"/>
                  </a:lnTo>
                  <a:close/>
                </a:path>
              </a:pathLst>
            </a:custGeom>
            <a:ln w="12192">
              <a:solidFill>
                <a:srgbClr val="416F9C"/>
              </a:solidFill>
            </a:ln>
          </p:spPr>
          <p:txBody>
            <a:bodyPr wrap="square" lIns="0" tIns="0" rIns="0" bIns="0" rtlCol="0"/>
            <a:lstStyle/>
            <a:p>
              <a:endParaRPr/>
            </a:p>
          </p:txBody>
        </p:sp>
      </p:grpSp>
      <p:sp>
        <p:nvSpPr>
          <p:cNvPr id="26" name="object 26"/>
          <p:cNvSpPr txBox="1"/>
          <p:nvPr/>
        </p:nvSpPr>
        <p:spPr>
          <a:xfrm>
            <a:off x="8185150" y="1366265"/>
            <a:ext cx="3157855" cy="666750"/>
          </a:xfrm>
          <a:prstGeom prst="rect">
            <a:avLst/>
          </a:prstGeom>
        </p:spPr>
        <p:txBody>
          <a:bodyPr vert="horz" wrap="square" lIns="0" tIns="13335" rIns="0" bIns="0" rtlCol="0">
            <a:spAutoFit/>
          </a:bodyPr>
          <a:lstStyle/>
          <a:p>
            <a:pPr marL="12700" marR="5080">
              <a:lnSpc>
                <a:spcPct val="100000"/>
              </a:lnSpc>
              <a:spcBef>
                <a:spcPts val="105"/>
              </a:spcBef>
            </a:pPr>
            <a:r>
              <a:rPr sz="1400">
                <a:latin typeface="Calibri"/>
                <a:cs typeface="Calibri"/>
              </a:rPr>
              <a:t>Protect</a:t>
            </a:r>
            <a:r>
              <a:rPr sz="1400" spc="-70">
                <a:latin typeface="Calibri"/>
                <a:cs typeface="Calibri"/>
              </a:rPr>
              <a:t> </a:t>
            </a:r>
            <a:r>
              <a:rPr sz="1400">
                <a:latin typeface="Calibri"/>
                <a:cs typeface="Calibri"/>
              </a:rPr>
              <a:t>the</a:t>
            </a:r>
            <a:r>
              <a:rPr sz="1400" spc="-55">
                <a:latin typeface="Calibri"/>
                <a:cs typeface="Calibri"/>
              </a:rPr>
              <a:t> </a:t>
            </a:r>
            <a:r>
              <a:rPr sz="1400">
                <a:latin typeface="Calibri"/>
                <a:cs typeface="Calibri"/>
              </a:rPr>
              <a:t>mental</a:t>
            </a:r>
            <a:r>
              <a:rPr sz="1400" spc="-45">
                <a:latin typeface="Calibri"/>
                <a:cs typeface="Calibri"/>
              </a:rPr>
              <a:t> </a:t>
            </a:r>
            <a:r>
              <a:rPr sz="1400">
                <a:latin typeface="Calibri"/>
                <a:cs typeface="Calibri"/>
              </a:rPr>
              <a:t>health</a:t>
            </a:r>
            <a:r>
              <a:rPr sz="1400" spc="-35">
                <a:latin typeface="Calibri"/>
                <a:cs typeface="Calibri"/>
              </a:rPr>
              <a:t> </a:t>
            </a:r>
            <a:r>
              <a:rPr sz="1400">
                <a:latin typeface="Calibri"/>
                <a:cs typeface="Calibri"/>
              </a:rPr>
              <a:t>and</a:t>
            </a:r>
            <a:r>
              <a:rPr sz="1400" spc="-70">
                <a:latin typeface="Calibri"/>
                <a:cs typeface="Calibri"/>
              </a:rPr>
              <a:t> </a:t>
            </a:r>
            <a:r>
              <a:rPr sz="1400" spc="-20">
                <a:latin typeface="Calibri"/>
                <a:cs typeface="Calibri"/>
              </a:rPr>
              <a:t>well-</a:t>
            </a:r>
            <a:r>
              <a:rPr sz="1400">
                <a:latin typeface="Calibri"/>
                <a:cs typeface="Calibri"/>
              </a:rPr>
              <a:t>being</a:t>
            </a:r>
            <a:r>
              <a:rPr sz="1400" spc="-45">
                <a:latin typeface="Calibri"/>
                <a:cs typeface="Calibri"/>
              </a:rPr>
              <a:t> </a:t>
            </a:r>
            <a:r>
              <a:rPr sz="1400" spc="-25">
                <a:latin typeface="Calibri"/>
                <a:cs typeface="Calibri"/>
              </a:rPr>
              <a:t>of </a:t>
            </a:r>
            <a:r>
              <a:rPr sz="1400">
                <a:latin typeface="Calibri"/>
                <a:cs typeface="Calibri"/>
              </a:rPr>
              <a:t>residents</a:t>
            </a:r>
            <a:r>
              <a:rPr sz="1400" spc="-35">
                <a:latin typeface="Calibri"/>
                <a:cs typeface="Calibri"/>
              </a:rPr>
              <a:t> </a:t>
            </a:r>
            <a:r>
              <a:rPr sz="1400">
                <a:latin typeface="Calibri"/>
                <a:cs typeface="Calibri"/>
              </a:rPr>
              <a:t>with</a:t>
            </a:r>
            <a:r>
              <a:rPr sz="1400" spc="-70">
                <a:latin typeface="Calibri"/>
                <a:cs typeface="Calibri"/>
              </a:rPr>
              <a:t> </a:t>
            </a:r>
            <a:r>
              <a:rPr sz="1400">
                <a:latin typeface="Calibri"/>
                <a:cs typeface="Calibri"/>
              </a:rPr>
              <a:t>high</a:t>
            </a:r>
            <a:r>
              <a:rPr sz="1400" spc="-50">
                <a:latin typeface="Calibri"/>
                <a:cs typeface="Calibri"/>
              </a:rPr>
              <a:t> </a:t>
            </a:r>
            <a:r>
              <a:rPr sz="1400" spc="-20">
                <a:latin typeface="Calibri"/>
                <a:cs typeface="Calibri"/>
              </a:rPr>
              <a:t>vulnerability</a:t>
            </a:r>
            <a:r>
              <a:rPr sz="1400" spc="10">
                <a:latin typeface="Calibri"/>
                <a:cs typeface="Calibri"/>
              </a:rPr>
              <a:t> </a:t>
            </a:r>
            <a:r>
              <a:rPr sz="1400" spc="-10">
                <a:latin typeface="Calibri"/>
                <a:cs typeface="Calibri"/>
              </a:rPr>
              <a:t>and/or experiencing</a:t>
            </a:r>
            <a:r>
              <a:rPr sz="1400" spc="-30">
                <a:latin typeface="Calibri"/>
                <a:cs typeface="Calibri"/>
              </a:rPr>
              <a:t> </a:t>
            </a:r>
            <a:r>
              <a:rPr sz="1400">
                <a:latin typeface="Calibri"/>
                <a:cs typeface="Calibri"/>
              </a:rPr>
              <a:t>social</a:t>
            </a:r>
            <a:r>
              <a:rPr sz="1400" spc="-55">
                <a:latin typeface="Calibri"/>
                <a:cs typeface="Calibri"/>
              </a:rPr>
              <a:t> </a:t>
            </a:r>
            <a:r>
              <a:rPr sz="1400" spc="-10">
                <a:latin typeface="Calibri"/>
                <a:cs typeface="Calibri"/>
              </a:rPr>
              <a:t>isolation</a:t>
            </a:r>
            <a:endParaRPr sz="1400">
              <a:latin typeface="Calibri"/>
              <a:cs typeface="Calibri"/>
            </a:endParaRPr>
          </a:p>
        </p:txBody>
      </p:sp>
      <p:sp>
        <p:nvSpPr>
          <p:cNvPr id="27" name="object 27"/>
          <p:cNvSpPr txBox="1"/>
          <p:nvPr/>
        </p:nvSpPr>
        <p:spPr>
          <a:xfrm>
            <a:off x="8316468" y="620268"/>
            <a:ext cx="3139440" cy="407034"/>
          </a:xfrm>
          <a:prstGeom prst="rect">
            <a:avLst/>
          </a:prstGeom>
          <a:solidFill>
            <a:srgbClr val="ACB8C8"/>
          </a:solidFill>
        </p:spPr>
        <p:txBody>
          <a:bodyPr vert="horz" wrap="square" lIns="0" tIns="30480" rIns="0" bIns="0" rtlCol="0" anchor="t">
            <a:spAutoFit/>
          </a:bodyPr>
          <a:lstStyle/>
          <a:p>
            <a:pPr marL="275590">
              <a:lnSpc>
                <a:spcPct val="100000"/>
              </a:lnSpc>
              <a:spcBef>
                <a:spcPts val="240"/>
              </a:spcBef>
            </a:pPr>
            <a:r>
              <a:rPr sz="2400" spc="-10">
                <a:latin typeface="Calibri"/>
                <a:ea typeface="Calibri"/>
                <a:cs typeface="Arial MT"/>
              </a:rPr>
              <a:t>Action</a:t>
            </a:r>
            <a:r>
              <a:rPr sz="2400" spc="-125">
                <a:latin typeface="Calibri"/>
                <a:ea typeface="Calibri"/>
                <a:cs typeface="Arial MT"/>
              </a:rPr>
              <a:t> </a:t>
            </a:r>
            <a:r>
              <a:rPr sz="2400">
                <a:latin typeface="Calibri"/>
                <a:ea typeface="Calibri"/>
                <a:cs typeface="Arial MT"/>
              </a:rPr>
              <a:t>plan</a:t>
            </a:r>
            <a:r>
              <a:rPr sz="2400" spc="-100">
                <a:latin typeface="Calibri"/>
                <a:ea typeface="Calibri"/>
                <a:cs typeface="Arial MT"/>
              </a:rPr>
              <a:t> </a:t>
            </a:r>
            <a:r>
              <a:rPr sz="2400" spc="-10">
                <a:latin typeface="Calibri"/>
                <a:ea typeface="Calibri"/>
                <a:cs typeface="Arial MT"/>
              </a:rPr>
              <a:t>themes</a:t>
            </a:r>
            <a:endParaRPr sz="2400">
              <a:latin typeface="Calibri"/>
              <a:ea typeface="Calibri"/>
              <a:cs typeface="Arial MT"/>
            </a:endParaRPr>
          </a:p>
        </p:txBody>
      </p:sp>
      <p:sp>
        <p:nvSpPr>
          <p:cNvPr id="28" name="object 28"/>
          <p:cNvSpPr txBox="1">
            <a:spLocks noGrp="1"/>
          </p:cNvSpPr>
          <p:nvPr>
            <p:ph type="title"/>
          </p:nvPr>
        </p:nvSpPr>
        <p:spPr>
          <a:xfrm>
            <a:off x="12076" y="-11638"/>
            <a:ext cx="7697196" cy="2475037"/>
          </a:xfrm>
          <a:prstGeom prst="rect">
            <a:avLst/>
          </a:prstGeom>
        </p:spPr>
        <p:txBody>
          <a:bodyPr vert="horz" wrap="square" lIns="0" tIns="281940" rIns="0" bIns="0" rtlCol="0" anchor="t">
            <a:spAutoFit/>
          </a:bodyPr>
          <a:lstStyle/>
          <a:p>
            <a:pPr marL="12700">
              <a:spcBef>
                <a:spcPts val="2220"/>
              </a:spcBef>
            </a:pPr>
            <a:r>
              <a:t>Meeting</a:t>
            </a:r>
            <a:r>
              <a:rPr spc="-60"/>
              <a:t> </a:t>
            </a:r>
            <a:r>
              <a:t>the</a:t>
            </a:r>
            <a:r>
              <a:rPr spc="-70"/>
              <a:t> </a:t>
            </a:r>
            <a:r>
              <a:t>MH</a:t>
            </a:r>
            <a:r>
              <a:rPr spc="-75"/>
              <a:t> </a:t>
            </a:r>
            <a:r>
              <a:rPr spc="-10"/>
              <a:t>Needs</a:t>
            </a:r>
            <a:r>
              <a:rPr lang="en-GB" spc="-10"/>
              <a:t> Newham Priorities</a:t>
            </a:r>
            <a:endParaRPr spc="-10"/>
          </a:p>
          <a:p>
            <a:pPr marL="161290" marR="1065530">
              <a:spcBef>
                <a:spcPts val="955"/>
              </a:spcBef>
            </a:pPr>
            <a:r>
              <a:rPr sz="1800">
                <a:solidFill>
                  <a:srgbClr val="000000"/>
                </a:solidFill>
                <a:latin typeface="Calibri"/>
                <a:cs typeface="Calibri"/>
              </a:rPr>
              <a:t>10</a:t>
            </a:r>
            <a:r>
              <a:rPr sz="1800" spc="-25">
                <a:solidFill>
                  <a:srgbClr val="000000"/>
                </a:solidFill>
                <a:latin typeface="Calibri"/>
                <a:cs typeface="Calibri"/>
              </a:rPr>
              <a:t> </a:t>
            </a:r>
            <a:r>
              <a:rPr sz="1800">
                <a:solidFill>
                  <a:srgbClr val="000000"/>
                </a:solidFill>
                <a:latin typeface="Calibri"/>
                <a:cs typeface="Calibri"/>
              </a:rPr>
              <a:t>year</a:t>
            </a:r>
            <a:r>
              <a:rPr sz="1800" spc="-25">
                <a:solidFill>
                  <a:srgbClr val="000000"/>
                </a:solidFill>
                <a:latin typeface="Calibri"/>
                <a:cs typeface="Calibri"/>
              </a:rPr>
              <a:t> </a:t>
            </a:r>
            <a:r>
              <a:rPr sz="1800">
                <a:solidFill>
                  <a:srgbClr val="000000"/>
                </a:solidFill>
                <a:latin typeface="Calibri"/>
                <a:cs typeface="Calibri"/>
              </a:rPr>
              <a:t>All</a:t>
            </a:r>
            <a:r>
              <a:rPr sz="1800" spc="-35">
                <a:solidFill>
                  <a:srgbClr val="000000"/>
                </a:solidFill>
                <a:latin typeface="Calibri"/>
                <a:cs typeface="Calibri"/>
              </a:rPr>
              <a:t> </a:t>
            </a:r>
            <a:r>
              <a:rPr sz="1800">
                <a:solidFill>
                  <a:srgbClr val="000000"/>
                </a:solidFill>
                <a:latin typeface="Calibri"/>
                <a:cs typeface="Calibri"/>
              </a:rPr>
              <a:t>Age</a:t>
            </a:r>
            <a:r>
              <a:rPr sz="1800" spc="-30">
                <a:solidFill>
                  <a:srgbClr val="000000"/>
                </a:solidFill>
                <a:latin typeface="Calibri"/>
                <a:cs typeface="Calibri"/>
              </a:rPr>
              <a:t> </a:t>
            </a:r>
            <a:r>
              <a:rPr sz="1800">
                <a:solidFill>
                  <a:srgbClr val="000000"/>
                </a:solidFill>
                <a:latin typeface="Calibri"/>
                <a:cs typeface="Calibri"/>
              </a:rPr>
              <a:t>Supported</a:t>
            </a:r>
            <a:r>
              <a:rPr sz="1800" spc="-30">
                <a:solidFill>
                  <a:srgbClr val="000000"/>
                </a:solidFill>
                <a:latin typeface="Calibri"/>
                <a:cs typeface="Calibri"/>
              </a:rPr>
              <a:t> </a:t>
            </a:r>
            <a:r>
              <a:rPr sz="1800">
                <a:solidFill>
                  <a:srgbClr val="000000"/>
                </a:solidFill>
                <a:latin typeface="Calibri"/>
                <a:cs typeface="Calibri"/>
              </a:rPr>
              <a:t>Living</a:t>
            </a:r>
            <a:r>
              <a:rPr sz="1800" spc="-45">
                <a:solidFill>
                  <a:srgbClr val="000000"/>
                </a:solidFill>
                <a:latin typeface="Calibri"/>
                <a:cs typeface="Calibri"/>
              </a:rPr>
              <a:t> </a:t>
            </a:r>
            <a:r>
              <a:rPr sz="1800" spc="-10">
                <a:solidFill>
                  <a:srgbClr val="000000"/>
                </a:solidFill>
                <a:latin typeface="Calibri"/>
                <a:cs typeface="Calibri"/>
              </a:rPr>
              <a:t>Strategy</a:t>
            </a:r>
            <a:r>
              <a:rPr sz="1800" spc="-45">
                <a:solidFill>
                  <a:srgbClr val="000000"/>
                </a:solidFill>
                <a:latin typeface="Calibri"/>
                <a:cs typeface="Calibri"/>
              </a:rPr>
              <a:t> </a:t>
            </a:r>
            <a:r>
              <a:rPr sz="1800" spc="-25">
                <a:solidFill>
                  <a:srgbClr val="000000"/>
                </a:solidFill>
                <a:latin typeface="Calibri"/>
                <a:cs typeface="Calibri"/>
              </a:rPr>
              <a:t>for </a:t>
            </a:r>
            <a:r>
              <a:rPr sz="1800">
                <a:solidFill>
                  <a:srgbClr val="000000"/>
                </a:solidFill>
                <a:latin typeface="Calibri"/>
                <a:cs typeface="Calibri"/>
              </a:rPr>
              <a:t>Newham</a:t>
            </a:r>
            <a:br>
              <a:rPr lang="en-GB" sz="1800">
                <a:solidFill>
                  <a:srgbClr val="000000"/>
                </a:solidFill>
                <a:latin typeface="Calibri"/>
                <a:ea typeface="Calibri"/>
                <a:cs typeface="Calibri"/>
              </a:rPr>
            </a:br>
            <a:br>
              <a:rPr lang="en-GB" sz="1800">
                <a:latin typeface="Calibri"/>
                <a:cs typeface="Calibri"/>
              </a:rPr>
            </a:br>
            <a:endParaRPr lang="en-GB" sz="1800">
              <a:latin typeface="+mj-ea"/>
              <a:cs typeface="Calibri"/>
            </a:endParaRPr>
          </a:p>
        </p:txBody>
      </p:sp>
      <p:sp>
        <p:nvSpPr>
          <p:cNvPr id="29" name="object 29"/>
          <p:cNvSpPr txBox="1"/>
          <p:nvPr/>
        </p:nvSpPr>
        <p:spPr>
          <a:xfrm>
            <a:off x="248208" y="1996821"/>
            <a:ext cx="3894454" cy="299720"/>
          </a:xfrm>
          <a:prstGeom prst="rect">
            <a:avLst/>
          </a:prstGeom>
        </p:spPr>
        <p:txBody>
          <a:bodyPr vert="horz" wrap="square" lIns="0" tIns="12700" rIns="0" bIns="0" rtlCol="0">
            <a:spAutoFit/>
          </a:bodyPr>
          <a:lstStyle/>
          <a:p>
            <a:pPr marL="12700">
              <a:lnSpc>
                <a:spcPct val="100000"/>
              </a:lnSpc>
              <a:spcBef>
                <a:spcPts val="100"/>
              </a:spcBef>
            </a:pPr>
            <a:r>
              <a:rPr sz="1800" b="1">
                <a:latin typeface="Calibri"/>
                <a:cs typeface="Calibri"/>
              </a:rPr>
              <a:t>50</a:t>
            </a:r>
            <a:r>
              <a:rPr sz="1800" b="1" spc="-20">
                <a:latin typeface="Calibri"/>
                <a:cs typeface="Calibri"/>
              </a:rPr>
              <a:t> </a:t>
            </a:r>
            <a:r>
              <a:rPr sz="1800" b="1">
                <a:latin typeface="Calibri"/>
                <a:cs typeface="Calibri"/>
              </a:rPr>
              <a:t>Steps</a:t>
            </a:r>
            <a:r>
              <a:rPr sz="1800" b="1" spc="-25">
                <a:latin typeface="Calibri"/>
                <a:cs typeface="Calibri"/>
              </a:rPr>
              <a:t> </a:t>
            </a:r>
            <a:r>
              <a:rPr sz="1800" b="1">
                <a:latin typeface="Calibri"/>
                <a:cs typeface="Calibri"/>
              </a:rPr>
              <a:t>to</a:t>
            </a:r>
            <a:r>
              <a:rPr sz="1800" b="1" spc="-30">
                <a:latin typeface="Calibri"/>
                <a:cs typeface="Calibri"/>
              </a:rPr>
              <a:t> </a:t>
            </a:r>
            <a:r>
              <a:rPr sz="1800" b="1">
                <a:latin typeface="Calibri"/>
                <a:cs typeface="Calibri"/>
              </a:rPr>
              <a:t>a</a:t>
            </a:r>
            <a:r>
              <a:rPr sz="1800" b="1" spc="-15">
                <a:latin typeface="Calibri"/>
                <a:cs typeface="Calibri"/>
              </a:rPr>
              <a:t> </a:t>
            </a:r>
            <a:r>
              <a:rPr sz="1800" b="1">
                <a:latin typeface="Calibri"/>
                <a:cs typeface="Calibri"/>
              </a:rPr>
              <a:t>Healthier</a:t>
            </a:r>
            <a:r>
              <a:rPr sz="1800" b="1" spc="-45">
                <a:latin typeface="Calibri"/>
                <a:cs typeface="Calibri"/>
              </a:rPr>
              <a:t> </a:t>
            </a:r>
            <a:r>
              <a:rPr sz="1800" b="1">
                <a:latin typeface="Calibri"/>
                <a:cs typeface="Calibri"/>
              </a:rPr>
              <a:t>Newham</a:t>
            </a:r>
            <a:r>
              <a:rPr sz="1800" b="1" spc="-40">
                <a:latin typeface="Calibri"/>
                <a:cs typeface="Calibri"/>
              </a:rPr>
              <a:t> </a:t>
            </a:r>
            <a:r>
              <a:rPr sz="1800" b="1" spc="-10">
                <a:latin typeface="Calibri"/>
                <a:cs typeface="Calibri"/>
              </a:rPr>
              <a:t>2024-</a:t>
            </a:r>
            <a:r>
              <a:rPr sz="1800" b="1" spc="-25">
                <a:latin typeface="Calibri"/>
                <a:cs typeface="Calibri"/>
              </a:rPr>
              <a:t>27</a:t>
            </a:r>
            <a:endParaRPr sz="1800">
              <a:latin typeface="Calibri"/>
              <a:cs typeface="Calibri"/>
            </a:endParaRPr>
          </a:p>
        </p:txBody>
      </p:sp>
      <p:sp>
        <p:nvSpPr>
          <p:cNvPr id="30" name="object 30"/>
          <p:cNvSpPr txBox="1"/>
          <p:nvPr/>
        </p:nvSpPr>
        <p:spPr>
          <a:xfrm>
            <a:off x="248208" y="2316860"/>
            <a:ext cx="4662805" cy="574675"/>
          </a:xfrm>
          <a:prstGeom prst="rect">
            <a:avLst/>
          </a:prstGeom>
        </p:spPr>
        <p:txBody>
          <a:bodyPr vert="horz" wrap="square" lIns="0" tIns="12700" rIns="0" bIns="0" rtlCol="0">
            <a:spAutoFit/>
          </a:bodyPr>
          <a:lstStyle/>
          <a:p>
            <a:pPr marL="12700">
              <a:lnSpc>
                <a:spcPct val="100000"/>
              </a:lnSpc>
              <a:spcBef>
                <a:spcPts val="100"/>
              </a:spcBef>
            </a:pPr>
            <a:r>
              <a:rPr sz="1800" b="1">
                <a:latin typeface="Calibri"/>
                <a:cs typeface="Calibri"/>
              </a:rPr>
              <a:t>Step</a:t>
            </a:r>
            <a:r>
              <a:rPr sz="1800" b="1" spc="-65">
                <a:latin typeface="Calibri"/>
                <a:cs typeface="Calibri"/>
              </a:rPr>
              <a:t> </a:t>
            </a:r>
            <a:r>
              <a:rPr sz="1800" b="1">
                <a:latin typeface="Calibri"/>
                <a:cs typeface="Calibri"/>
              </a:rPr>
              <a:t>8</a:t>
            </a:r>
            <a:r>
              <a:rPr sz="1800" b="1" spc="-45">
                <a:latin typeface="Calibri"/>
                <a:cs typeface="Calibri"/>
              </a:rPr>
              <a:t> </a:t>
            </a:r>
            <a:r>
              <a:rPr sz="1800">
                <a:latin typeface="Calibri"/>
                <a:cs typeface="Calibri"/>
              </a:rPr>
              <a:t>Promote</a:t>
            </a:r>
            <a:r>
              <a:rPr sz="1800" spc="-40">
                <a:latin typeface="Calibri"/>
                <a:cs typeface="Calibri"/>
              </a:rPr>
              <a:t> </a:t>
            </a:r>
            <a:r>
              <a:rPr sz="1800">
                <a:latin typeface="Calibri"/>
                <a:cs typeface="Calibri"/>
              </a:rPr>
              <a:t>mental</a:t>
            </a:r>
            <a:r>
              <a:rPr sz="1800" spc="-55">
                <a:latin typeface="Calibri"/>
                <a:cs typeface="Calibri"/>
              </a:rPr>
              <a:t> </a:t>
            </a:r>
            <a:r>
              <a:rPr sz="1800">
                <a:latin typeface="Calibri"/>
                <a:cs typeface="Calibri"/>
              </a:rPr>
              <a:t>wellbeing</a:t>
            </a:r>
            <a:r>
              <a:rPr sz="1800" spc="-30">
                <a:latin typeface="Calibri"/>
                <a:cs typeface="Calibri"/>
              </a:rPr>
              <a:t> </a:t>
            </a:r>
            <a:r>
              <a:rPr sz="1800">
                <a:latin typeface="Calibri"/>
                <a:cs typeface="Calibri"/>
              </a:rPr>
              <a:t>and</a:t>
            </a:r>
            <a:r>
              <a:rPr sz="1800" spc="-50">
                <a:latin typeface="Calibri"/>
                <a:cs typeface="Calibri"/>
              </a:rPr>
              <a:t> </a:t>
            </a:r>
            <a:r>
              <a:rPr sz="1800" spc="-10">
                <a:latin typeface="Calibri"/>
                <a:cs typeface="Calibri"/>
              </a:rPr>
              <a:t>prevent</a:t>
            </a:r>
            <a:r>
              <a:rPr sz="1800" spc="-55">
                <a:latin typeface="Calibri"/>
                <a:cs typeface="Calibri"/>
              </a:rPr>
              <a:t> </a:t>
            </a:r>
            <a:r>
              <a:rPr sz="1800" spc="-25">
                <a:latin typeface="Calibri"/>
                <a:cs typeface="Calibri"/>
              </a:rPr>
              <a:t>the</a:t>
            </a:r>
            <a:endParaRPr sz="1800">
              <a:latin typeface="Calibri"/>
              <a:cs typeface="Calibri"/>
            </a:endParaRPr>
          </a:p>
          <a:p>
            <a:pPr marL="12700">
              <a:lnSpc>
                <a:spcPct val="100000"/>
              </a:lnSpc>
            </a:pPr>
            <a:r>
              <a:rPr sz="1800">
                <a:latin typeface="Calibri"/>
                <a:cs typeface="Calibri"/>
              </a:rPr>
              <a:t>impact</a:t>
            </a:r>
            <a:r>
              <a:rPr sz="1800" spc="-25">
                <a:latin typeface="Calibri"/>
                <a:cs typeface="Calibri"/>
              </a:rPr>
              <a:t> </a:t>
            </a:r>
            <a:r>
              <a:rPr sz="1800">
                <a:latin typeface="Calibri"/>
                <a:cs typeface="Calibri"/>
              </a:rPr>
              <a:t>of</a:t>
            </a:r>
            <a:r>
              <a:rPr sz="1800" spc="-25">
                <a:latin typeface="Calibri"/>
                <a:cs typeface="Calibri"/>
              </a:rPr>
              <a:t> </a:t>
            </a:r>
            <a:r>
              <a:rPr sz="1800">
                <a:latin typeface="Calibri"/>
                <a:cs typeface="Calibri"/>
              </a:rPr>
              <a:t>poor</a:t>
            </a:r>
            <a:r>
              <a:rPr sz="1800" spc="-20">
                <a:latin typeface="Calibri"/>
                <a:cs typeface="Calibri"/>
              </a:rPr>
              <a:t> </a:t>
            </a:r>
            <a:r>
              <a:rPr sz="1800">
                <a:latin typeface="Calibri"/>
                <a:cs typeface="Calibri"/>
              </a:rPr>
              <a:t>mental</a:t>
            </a:r>
            <a:r>
              <a:rPr sz="1800" spc="-20">
                <a:latin typeface="Calibri"/>
                <a:cs typeface="Calibri"/>
              </a:rPr>
              <a:t> </a:t>
            </a:r>
            <a:r>
              <a:rPr sz="1800" spc="-10">
                <a:latin typeface="Calibri"/>
                <a:cs typeface="Calibri"/>
              </a:rPr>
              <a:t>health</a:t>
            </a:r>
            <a:endParaRPr sz="1800">
              <a:latin typeface="Calibri"/>
              <a:cs typeface="Calibri"/>
            </a:endParaRPr>
          </a:p>
        </p:txBody>
      </p:sp>
      <p:sp>
        <p:nvSpPr>
          <p:cNvPr id="31" name="object 31"/>
          <p:cNvSpPr txBox="1"/>
          <p:nvPr/>
        </p:nvSpPr>
        <p:spPr>
          <a:xfrm>
            <a:off x="248208" y="3140202"/>
            <a:ext cx="4467860" cy="574040"/>
          </a:xfrm>
          <a:prstGeom prst="rect">
            <a:avLst/>
          </a:prstGeom>
        </p:spPr>
        <p:txBody>
          <a:bodyPr vert="horz" wrap="square" lIns="0" tIns="12700" rIns="0" bIns="0" rtlCol="0">
            <a:spAutoFit/>
          </a:bodyPr>
          <a:lstStyle/>
          <a:p>
            <a:pPr marL="12700" marR="5080">
              <a:lnSpc>
                <a:spcPct val="100000"/>
              </a:lnSpc>
              <a:spcBef>
                <a:spcPts val="100"/>
              </a:spcBef>
            </a:pPr>
            <a:r>
              <a:rPr sz="1800" b="1">
                <a:latin typeface="Calibri"/>
                <a:cs typeface="Calibri"/>
              </a:rPr>
              <a:t>Step</a:t>
            </a:r>
            <a:r>
              <a:rPr sz="1800" b="1" spc="-55">
                <a:latin typeface="Calibri"/>
                <a:cs typeface="Calibri"/>
              </a:rPr>
              <a:t> </a:t>
            </a:r>
            <a:r>
              <a:rPr sz="1800" b="1">
                <a:latin typeface="Calibri"/>
                <a:cs typeface="Calibri"/>
              </a:rPr>
              <a:t>9</a:t>
            </a:r>
            <a:r>
              <a:rPr sz="1800" b="1" spc="-35">
                <a:latin typeface="Calibri"/>
                <a:cs typeface="Calibri"/>
              </a:rPr>
              <a:t> </a:t>
            </a:r>
            <a:r>
              <a:rPr sz="1800">
                <a:latin typeface="Calibri"/>
                <a:cs typeface="Calibri"/>
              </a:rPr>
              <a:t>Make</a:t>
            </a:r>
            <a:r>
              <a:rPr sz="1800" spc="-45">
                <a:latin typeface="Calibri"/>
                <a:cs typeface="Calibri"/>
              </a:rPr>
              <a:t> </a:t>
            </a:r>
            <a:r>
              <a:rPr sz="1800" spc="-10">
                <a:latin typeface="Calibri"/>
                <a:cs typeface="Calibri"/>
              </a:rPr>
              <a:t>treatment</a:t>
            </a:r>
            <a:r>
              <a:rPr sz="1800" spc="-45">
                <a:latin typeface="Calibri"/>
                <a:cs typeface="Calibri"/>
              </a:rPr>
              <a:t> </a:t>
            </a:r>
            <a:r>
              <a:rPr sz="1800">
                <a:latin typeface="Calibri"/>
                <a:cs typeface="Calibri"/>
              </a:rPr>
              <a:t>and</a:t>
            </a:r>
            <a:r>
              <a:rPr sz="1800" spc="-35">
                <a:latin typeface="Calibri"/>
                <a:cs typeface="Calibri"/>
              </a:rPr>
              <a:t> </a:t>
            </a:r>
            <a:r>
              <a:rPr sz="1800">
                <a:latin typeface="Calibri"/>
                <a:cs typeface="Calibri"/>
              </a:rPr>
              <a:t>support</a:t>
            </a:r>
            <a:r>
              <a:rPr sz="1800" spc="-55">
                <a:latin typeface="Calibri"/>
                <a:cs typeface="Calibri"/>
              </a:rPr>
              <a:t> </a:t>
            </a:r>
            <a:r>
              <a:rPr sz="1800">
                <a:latin typeface="Calibri"/>
                <a:cs typeface="Calibri"/>
              </a:rPr>
              <a:t>services</a:t>
            </a:r>
            <a:r>
              <a:rPr sz="1800" spc="-35">
                <a:latin typeface="Calibri"/>
                <a:cs typeface="Calibri"/>
              </a:rPr>
              <a:t> </a:t>
            </a:r>
            <a:r>
              <a:rPr sz="1800" spc="-25">
                <a:latin typeface="Calibri"/>
                <a:cs typeface="Calibri"/>
              </a:rPr>
              <a:t>for </a:t>
            </a:r>
            <a:r>
              <a:rPr sz="1800">
                <a:latin typeface="Calibri"/>
                <a:cs typeface="Calibri"/>
              </a:rPr>
              <a:t>people</a:t>
            </a:r>
            <a:r>
              <a:rPr sz="1800" spc="-40">
                <a:latin typeface="Calibri"/>
                <a:cs typeface="Calibri"/>
              </a:rPr>
              <a:t> </a:t>
            </a:r>
            <a:r>
              <a:rPr sz="1800">
                <a:latin typeface="Calibri"/>
                <a:cs typeface="Calibri"/>
              </a:rPr>
              <a:t>with</a:t>
            </a:r>
            <a:r>
              <a:rPr sz="1800" spc="-35">
                <a:latin typeface="Calibri"/>
                <a:cs typeface="Calibri"/>
              </a:rPr>
              <a:t> </a:t>
            </a:r>
            <a:r>
              <a:rPr sz="1800">
                <a:latin typeface="Calibri"/>
                <a:cs typeface="Calibri"/>
              </a:rPr>
              <a:t>mental</a:t>
            </a:r>
            <a:r>
              <a:rPr sz="1800" spc="-45">
                <a:latin typeface="Calibri"/>
                <a:cs typeface="Calibri"/>
              </a:rPr>
              <a:t> </a:t>
            </a:r>
            <a:r>
              <a:rPr sz="1800">
                <a:latin typeface="Calibri"/>
                <a:cs typeface="Calibri"/>
              </a:rPr>
              <a:t>illness</a:t>
            </a:r>
            <a:r>
              <a:rPr sz="1800" spc="-40">
                <a:latin typeface="Calibri"/>
                <a:cs typeface="Calibri"/>
              </a:rPr>
              <a:t> </a:t>
            </a:r>
            <a:r>
              <a:rPr sz="1800">
                <a:latin typeface="Calibri"/>
                <a:cs typeface="Calibri"/>
              </a:rPr>
              <a:t>more</a:t>
            </a:r>
            <a:r>
              <a:rPr sz="1800" spc="-30">
                <a:latin typeface="Calibri"/>
                <a:cs typeface="Calibri"/>
              </a:rPr>
              <a:t> </a:t>
            </a:r>
            <a:r>
              <a:rPr sz="1800" spc="-10">
                <a:latin typeface="Calibri"/>
                <a:cs typeface="Calibri"/>
              </a:rPr>
              <a:t>accessible</a:t>
            </a:r>
            <a:endParaRPr sz="1800">
              <a:latin typeface="Calibri"/>
              <a:cs typeface="Calibri"/>
            </a:endParaRPr>
          </a:p>
        </p:txBody>
      </p:sp>
      <p:sp>
        <p:nvSpPr>
          <p:cNvPr id="32" name="object 32"/>
          <p:cNvSpPr txBox="1"/>
          <p:nvPr/>
        </p:nvSpPr>
        <p:spPr>
          <a:xfrm>
            <a:off x="248208" y="3962857"/>
            <a:ext cx="3536950" cy="574675"/>
          </a:xfrm>
          <a:prstGeom prst="rect">
            <a:avLst/>
          </a:prstGeom>
        </p:spPr>
        <p:txBody>
          <a:bodyPr vert="horz" wrap="square" lIns="0" tIns="12700" rIns="0" bIns="0" rtlCol="0" anchor="t">
            <a:spAutoFit/>
          </a:bodyPr>
          <a:lstStyle/>
          <a:p>
            <a:pPr marL="12700">
              <a:lnSpc>
                <a:spcPct val="100000"/>
              </a:lnSpc>
              <a:spcBef>
                <a:spcPts val="100"/>
              </a:spcBef>
            </a:pPr>
            <a:r>
              <a:rPr sz="1800" b="1">
                <a:latin typeface="Calibri"/>
                <a:cs typeface="Calibri"/>
              </a:rPr>
              <a:t>Step</a:t>
            </a:r>
            <a:r>
              <a:rPr sz="1800" b="1" spc="-35">
                <a:latin typeface="Calibri"/>
                <a:cs typeface="Calibri"/>
              </a:rPr>
              <a:t> </a:t>
            </a:r>
            <a:r>
              <a:rPr sz="1800" b="1">
                <a:latin typeface="Calibri"/>
                <a:cs typeface="Calibri"/>
              </a:rPr>
              <a:t>10</a:t>
            </a:r>
            <a:r>
              <a:rPr sz="1800" b="1" spc="-35">
                <a:latin typeface="Calibri"/>
                <a:cs typeface="Calibri"/>
              </a:rPr>
              <a:t> </a:t>
            </a:r>
            <a:r>
              <a:rPr sz="1800">
                <a:latin typeface="Calibri"/>
                <a:cs typeface="Calibri"/>
              </a:rPr>
              <a:t>Make</a:t>
            </a:r>
            <a:r>
              <a:rPr sz="1800" spc="-35">
                <a:latin typeface="Calibri"/>
                <a:cs typeface="Calibri"/>
              </a:rPr>
              <a:t> </a:t>
            </a:r>
            <a:r>
              <a:rPr sz="1800">
                <a:latin typeface="Calibri"/>
                <a:cs typeface="Calibri"/>
              </a:rPr>
              <a:t>Newham</a:t>
            </a:r>
            <a:r>
              <a:rPr sz="1800" spc="-25">
                <a:latin typeface="Calibri"/>
                <a:cs typeface="Calibri"/>
              </a:rPr>
              <a:t> </a:t>
            </a:r>
            <a:r>
              <a:rPr sz="1800">
                <a:latin typeface="Calibri"/>
                <a:cs typeface="Calibri"/>
              </a:rPr>
              <a:t>a</a:t>
            </a:r>
            <a:r>
              <a:rPr sz="1800" spc="-30">
                <a:latin typeface="Calibri"/>
                <a:cs typeface="Calibri"/>
              </a:rPr>
              <a:t> </a:t>
            </a:r>
            <a:r>
              <a:rPr sz="1800">
                <a:latin typeface="Calibri"/>
                <a:cs typeface="Calibri"/>
              </a:rPr>
              <a:t>place</a:t>
            </a:r>
            <a:r>
              <a:rPr sz="1800" spc="-5">
                <a:latin typeface="Calibri"/>
                <a:cs typeface="Calibri"/>
              </a:rPr>
              <a:t> </a:t>
            </a:r>
            <a:r>
              <a:rPr sz="1800" spc="-10">
                <a:latin typeface="Calibri"/>
                <a:cs typeface="Calibri"/>
              </a:rPr>
              <a:t>where</a:t>
            </a:r>
            <a:endParaRPr sz="1800">
              <a:latin typeface="Calibri"/>
              <a:cs typeface="Calibri"/>
            </a:endParaRPr>
          </a:p>
          <a:p>
            <a:pPr marL="64135">
              <a:lnSpc>
                <a:spcPct val="100000"/>
              </a:lnSpc>
              <a:spcBef>
                <a:spcPts val="5"/>
              </a:spcBef>
            </a:pPr>
            <a:r>
              <a:rPr sz="1800">
                <a:latin typeface="Calibri"/>
                <a:cs typeface="Calibri"/>
              </a:rPr>
              <a:t>everyone</a:t>
            </a:r>
            <a:r>
              <a:rPr sz="1800" spc="-70">
                <a:latin typeface="Calibri"/>
                <a:cs typeface="Calibri"/>
              </a:rPr>
              <a:t> </a:t>
            </a:r>
            <a:r>
              <a:rPr sz="1800">
                <a:latin typeface="Calibri"/>
                <a:cs typeface="Calibri"/>
              </a:rPr>
              <a:t>can</a:t>
            </a:r>
            <a:r>
              <a:rPr sz="1800" spc="-60">
                <a:latin typeface="Calibri"/>
                <a:cs typeface="Calibri"/>
              </a:rPr>
              <a:t> </a:t>
            </a:r>
            <a:r>
              <a:rPr sz="1800">
                <a:latin typeface="Calibri"/>
                <a:cs typeface="Calibri"/>
              </a:rPr>
              <a:t>feel</a:t>
            </a:r>
            <a:r>
              <a:rPr sz="1800" spc="-65">
                <a:latin typeface="Calibri"/>
                <a:cs typeface="Calibri"/>
              </a:rPr>
              <a:t> </a:t>
            </a:r>
            <a:r>
              <a:rPr sz="1800" spc="-10">
                <a:latin typeface="Calibri"/>
                <a:cs typeface="Calibri"/>
              </a:rPr>
              <a:t>connected</a:t>
            </a:r>
            <a:endParaRPr sz="1800">
              <a:latin typeface="Calibri"/>
              <a:cs typeface="Calibri"/>
            </a:endParaRPr>
          </a:p>
        </p:txBody>
      </p:sp>
      <p:sp>
        <p:nvSpPr>
          <p:cNvPr id="33" name="object 33"/>
          <p:cNvSpPr txBox="1"/>
          <p:nvPr/>
        </p:nvSpPr>
        <p:spPr>
          <a:xfrm>
            <a:off x="300939" y="6217107"/>
            <a:ext cx="3529965" cy="299720"/>
          </a:xfrm>
          <a:prstGeom prst="rect">
            <a:avLst/>
          </a:prstGeom>
        </p:spPr>
        <p:txBody>
          <a:bodyPr vert="horz" wrap="square" lIns="0" tIns="12700" rIns="0" bIns="0" rtlCol="0">
            <a:spAutoFit/>
          </a:bodyPr>
          <a:lstStyle/>
          <a:p>
            <a:pPr marL="12700">
              <a:lnSpc>
                <a:spcPct val="100000"/>
              </a:lnSpc>
              <a:spcBef>
                <a:spcPts val="100"/>
              </a:spcBef>
            </a:pPr>
            <a:r>
              <a:rPr sz="1800" u="sng" spc="-10">
                <a:solidFill>
                  <a:srgbClr val="0000FF"/>
                </a:solidFill>
                <a:uFill>
                  <a:solidFill>
                    <a:srgbClr val="0000FF"/>
                  </a:solidFill>
                </a:uFill>
                <a:latin typeface="Calibri"/>
                <a:cs typeface="Calibri"/>
                <a:hlinkClick r:id="rId2"/>
              </a:rPr>
              <a:t>50-</a:t>
            </a:r>
            <a:r>
              <a:rPr sz="1800" u="sng" spc="-20">
                <a:solidFill>
                  <a:srgbClr val="0000FF"/>
                </a:solidFill>
                <a:uFill>
                  <a:solidFill>
                    <a:srgbClr val="0000FF"/>
                  </a:solidFill>
                </a:uFill>
                <a:latin typeface="Calibri"/>
                <a:cs typeface="Calibri"/>
                <a:hlinkClick r:id="rId2"/>
              </a:rPr>
              <a:t>steps-2024-</a:t>
            </a:r>
            <a:r>
              <a:rPr sz="1800" u="sng">
                <a:solidFill>
                  <a:srgbClr val="0000FF"/>
                </a:solidFill>
                <a:uFill>
                  <a:solidFill>
                    <a:srgbClr val="0000FF"/>
                  </a:solidFill>
                </a:uFill>
                <a:latin typeface="Calibri"/>
                <a:cs typeface="Calibri"/>
                <a:hlinkClick r:id="rId2"/>
              </a:rPr>
              <a:t>2027</a:t>
            </a:r>
            <a:r>
              <a:rPr sz="1800" u="sng" spc="55">
                <a:solidFill>
                  <a:srgbClr val="0000FF"/>
                </a:solidFill>
                <a:uFill>
                  <a:solidFill>
                    <a:srgbClr val="0000FF"/>
                  </a:solidFill>
                </a:uFill>
                <a:latin typeface="Calibri"/>
                <a:cs typeface="Calibri"/>
                <a:hlinkClick r:id="rId2"/>
              </a:rPr>
              <a:t> </a:t>
            </a:r>
            <a:r>
              <a:rPr sz="1800" u="sng" spc="-10">
                <a:solidFill>
                  <a:srgbClr val="0000FF"/>
                </a:solidFill>
                <a:uFill>
                  <a:solidFill>
                    <a:srgbClr val="0000FF"/>
                  </a:solidFill>
                </a:uFill>
                <a:latin typeface="Calibri"/>
                <a:cs typeface="Calibri"/>
                <a:hlinkClick r:id="rId2"/>
              </a:rPr>
              <a:t>(newham.gov.uk)</a:t>
            </a:r>
            <a:endParaRPr sz="1800">
              <a:latin typeface="Calibri"/>
              <a:cs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1F967-2AC8-DFB5-0F72-8A0491F9C198}"/>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BCEB196-602A-D1DB-FBCD-865A6EEEB61D}"/>
              </a:ext>
            </a:extLst>
          </p:cNvPr>
          <p:cNvSpPr txBox="1">
            <a:spLocks noGrp="1"/>
          </p:cNvSpPr>
          <p:nvPr>
            <p:ph type="title"/>
          </p:nvPr>
        </p:nvSpPr>
        <p:spPr>
          <a:xfrm>
            <a:off x="474980" y="341503"/>
            <a:ext cx="9963150" cy="627736"/>
          </a:xfrm>
          <a:prstGeom prst="rect">
            <a:avLst/>
          </a:prstGeom>
        </p:spPr>
        <p:txBody>
          <a:bodyPr vert="horz" wrap="square" lIns="0" tIns="12065" rIns="0" bIns="0" rtlCol="0" anchor="t">
            <a:spAutoFit/>
          </a:bodyPr>
          <a:lstStyle/>
          <a:p>
            <a:pPr marL="12700">
              <a:spcBef>
                <a:spcPts val="95"/>
              </a:spcBef>
            </a:pPr>
            <a:r>
              <a:rPr lang="en-GB"/>
              <a:t>Mental Health Services in Newham</a:t>
            </a:r>
          </a:p>
        </p:txBody>
      </p:sp>
      <p:sp>
        <p:nvSpPr>
          <p:cNvPr id="3" name="object 3">
            <a:extLst>
              <a:ext uri="{FF2B5EF4-FFF2-40B4-BE49-F238E27FC236}">
                <a16:creationId xmlns:a16="http://schemas.microsoft.com/office/drawing/2014/main" id="{B45ABBB2-1AEE-6EAD-14E1-F64B6C0D9550}"/>
              </a:ext>
            </a:extLst>
          </p:cNvPr>
          <p:cNvSpPr txBox="1"/>
          <p:nvPr/>
        </p:nvSpPr>
        <p:spPr>
          <a:xfrm>
            <a:off x="473344" y="998183"/>
            <a:ext cx="11552464" cy="6029856"/>
          </a:xfrm>
          <a:prstGeom prst="rect">
            <a:avLst/>
          </a:prstGeom>
        </p:spPr>
        <p:txBody>
          <a:bodyPr vert="horz" wrap="square" lIns="0" tIns="12700" rIns="0" bIns="0" rtlCol="0" anchor="t">
            <a:spAutoFit/>
          </a:bodyPr>
          <a:lstStyle/>
          <a:p>
            <a:pPr marL="298450" marR="177800" indent="-285750">
              <a:spcBef>
                <a:spcPts val="100"/>
              </a:spcBef>
              <a:buFont typeface="Wingdings"/>
              <a:buChar char="ü"/>
              <a:tabLst>
                <a:tab pos="355600" algn="l"/>
              </a:tabLst>
            </a:pPr>
            <a:r>
              <a:rPr lang="en-US" sz="1600" spc="-10">
                <a:latin typeface="Calibri"/>
                <a:ea typeface="Calibri"/>
                <a:cs typeface="Times New Roman"/>
              </a:rPr>
              <a:t>Community Mental Health Services (CMHS) in Newham are broadly divided into “Core” and “Specialist” Teams. </a:t>
            </a:r>
            <a:endParaRPr lang="en-US" sz="1600">
              <a:latin typeface="Calibri"/>
              <a:ea typeface="Calibri"/>
              <a:cs typeface="Calibri"/>
            </a:endParaRPr>
          </a:p>
          <a:p>
            <a:pPr marL="12700" marR="177800">
              <a:spcBef>
                <a:spcPts val="100"/>
              </a:spcBef>
              <a:tabLst>
                <a:tab pos="355600" algn="l"/>
              </a:tabLst>
            </a:pPr>
            <a:endParaRPr lang="en-US" sz="1600" spc="-10">
              <a:latin typeface="Calibri"/>
              <a:ea typeface="Calibri"/>
              <a:cs typeface="Times New Roman"/>
            </a:endParaRPr>
          </a:p>
          <a:p>
            <a:pPr marL="298450" marR="177800" indent="-285750">
              <a:spcBef>
                <a:spcPts val="100"/>
              </a:spcBef>
              <a:buFont typeface="Wingdings"/>
              <a:buChar char="ü"/>
              <a:tabLst>
                <a:tab pos="355600" algn="l"/>
              </a:tabLst>
            </a:pPr>
            <a:r>
              <a:rPr lang="en-US" sz="1600" spc="-10">
                <a:latin typeface="Calibri"/>
                <a:ea typeface="Calibri"/>
                <a:cs typeface="Times New Roman"/>
              </a:rPr>
              <a:t>“Core” CMHS support the majority of people with Serious Mental Illness (SMI) in the Community. Functions range from Assessment, Brief Treatment to longer term care through Medical Outpatients or Care </a:t>
            </a:r>
            <a:r>
              <a:rPr lang="en-US" sz="1600" spc="-10" err="1">
                <a:latin typeface="Calibri"/>
                <a:ea typeface="Calibri"/>
                <a:cs typeface="Times New Roman"/>
              </a:rPr>
              <a:t>Programme</a:t>
            </a:r>
            <a:r>
              <a:rPr lang="en-US" sz="1600" spc="-10">
                <a:latin typeface="Calibri"/>
                <a:ea typeface="Calibri"/>
                <a:cs typeface="Times New Roman"/>
              </a:rPr>
              <a:t> Approach (CPA) – a specific framework of community care for those with the most complex needs. Core teams are often divided into “localities”, aligned to a certain GP Practices. </a:t>
            </a:r>
            <a:endParaRPr lang="en-US" sz="1600">
              <a:latin typeface="Calibri"/>
              <a:ea typeface="Calibri"/>
              <a:cs typeface="Calibri"/>
            </a:endParaRPr>
          </a:p>
          <a:p>
            <a:pPr marL="12700" marR="177800">
              <a:spcBef>
                <a:spcPts val="100"/>
              </a:spcBef>
              <a:tabLst>
                <a:tab pos="355600" algn="l"/>
              </a:tabLst>
            </a:pPr>
            <a:endParaRPr lang="en-US" sz="1600" spc="-10">
              <a:latin typeface="Calibri"/>
              <a:ea typeface="Calibri"/>
              <a:cs typeface="Times New Roman"/>
            </a:endParaRPr>
          </a:p>
          <a:p>
            <a:pPr marL="298450" marR="177800" indent="-285750">
              <a:spcBef>
                <a:spcPts val="100"/>
              </a:spcBef>
              <a:buFont typeface="Wingdings"/>
              <a:buChar char="ü"/>
              <a:tabLst>
                <a:tab pos="355600" algn="l"/>
              </a:tabLst>
            </a:pPr>
            <a:r>
              <a:rPr lang="en-US" sz="1600" spc="-10">
                <a:latin typeface="Calibri"/>
                <a:ea typeface="Calibri"/>
                <a:cs typeface="Times New Roman"/>
              </a:rPr>
              <a:t>“Specialist” Teams support a sub-section of the population who have certain needs. This might be related to their diagnosis or clinical presentation (for example, Early intervention in Psychosis or Crisis Teams) or relate to their life stage (Perinatal Mental Health Team, Older Adults Team). </a:t>
            </a:r>
          </a:p>
          <a:p>
            <a:pPr marL="12700" marR="177800">
              <a:spcBef>
                <a:spcPts val="100"/>
              </a:spcBef>
              <a:tabLst>
                <a:tab pos="355600" algn="l"/>
              </a:tabLst>
            </a:pPr>
            <a:endParaRPr lang="en-US" sz="1600" spc="-10">
              <a:latin typeface="Calibri"/>
              <a:ea typeface="Calibri"/>
              <a:cs typeface="Times New Roman"/>
            </a:endParaRPr>
          </a:p>
          <a:p>
            <a:pPr marL="298450" marR="177800" indent="-285750">
              <a:spcBef>
                <a:spcPts val="100"/>
              </a:spcBef>
              <a:buFont typeface="Wingdings"/>
              <a:buChar char="ü"/>
              <a:tabLst>
                <a:tab pos="355600" algn="l"/>
              </a:tabLst>
            </a:pPr>
            <a:r>
              <a:rPr lang="en-US" sz="1600" spc="-10">
                <a:latin typeface="Calibri"/>
                <a:ea typeface="Calibri"/>
                <a:cs typeface="Times New Roman"/>
              </a:rPr>
              <a:t>Mental Health Adult Social Care Access Team</a:t>
            </a:r>
            <a:r>
              <a:rPr lang="en-US" sz="1600" spc="-10">
                <a:solidFill>
                  <a:schemeClr val="tx1"/>
                </a:solidFill>
                <a:latin typeface="Calibri"/>
                <a:ea typeface="Calibri"/>
                <a:cs typeface="Times New Roman"/>
              </a:rPr>
              <a:t> </a:t>
            </a:r>
            <a:r>
              <a:rPr lang="en-US" sz="1600" spc="-10">
                <a:solidFill>
                  <a:schemeClr val="tx1"/>
                </a:solidFill>
                <a:latin typeface="Calibri"/>
                <a:ea typeface="Open Sans"/>
                <a:cs typeface="Open Sans"/>
              </a:rPr>
              <a:t>is the single point of access for all new referrals to Adult Mental Health Social Care.</a:t>
            </a:r>
            <a:endParaRPr lang="en-US" sz="1600" spc="-10">
              <a:solidFill>
                <a:schemeClr val="tx1"/>
              </a:solidFill>
              <a:latin typeface="Calibri"/>
              <a:ea typeface="Calibri"/>
              <a:cs typeface="Times New Roman"/>
            </a:endParaRPr>
          </a:p>
          <a:p>
            <a:pPr marL="285750" indent="-285750" algn="l">
              <a:buFont typeface="Wingdings"/>
              <a:buChar char="ü"/>
              <a:tabLst>
                <a:tab pos="355600" algn="l"/>
              </a:tabLst>
            </a:pPr>
            <a:r>
              <a:rPr lang="en-US" sz="1400" spc="-10">
                <a:solidFill>
                  <a:schemeClr val="tx1"/>
                </a:solidFill>
                <a:latin typeface="Calibri"/>
                <a:ea typeface="Open Sans"/>
                <a:cs typeface="Open Sans"/>
              </a:rPr>
              <a:t>Provide signposting, information and advice on local mental health services</a:t>
            </a:r>
            <a:endParaRPr lang="en-US" sz="1600" spc="-10">
              <a:solidFill>
                <a:schemeClr val="tx1"/>
              </a:solidFill>
              <a:latin typeface="Calibri"/>
              <a:ea typeface="Open Sans"/>
              <a:cs typeface="Open Sans"/>
            </a:endParaRPr>
          </a:p>
          <a:p>
            <a:pPr marL="285750" indent="-285750" algn="l">
              <a:spcBef>
                <a:spcPts val="100"/>
              </a:spcBef>
              <a:buFont typeface="Wingdings"/>
              <a:buChar char="ü"/>
              <a:tabLst>
                <a:tab pos="355600" algn="l"/>
              </a:tabLst>
            </a:pPr>
            <a:r>
              <a:rPr lang="en-US" sz="1400" spc="-10">
                <a:solidFill>
                  <a:schemeClr val="tx1"/>
                </a:solidFill>
                <a:latin typeface="Calibri"/>
                <a:ea typeface="Open Sans"/>
                <a:cs typeface="Open Sans"/>
              </a:rPr>
              <a:t>Support access to services and resources in the community</a:t>
            </a:r>
            <a:endParaRPr lang="en-US">
              <a:solidFill>
                <a:schemeClr val="tx1"/>
              </a:solidFill>
              <a:latin typeface="Calibri"/>
              <a:ea typeface="Calibri"/>
              <a:cs typeface="Calibri"/>
            </a:endParaRPr>
          </a:p>
          <a:p>
            <a:pPr marL="285750" indent="-285750" algn="l">
              <a:spcBef>
                <a:spcPts val="100"/>
              </a:spcBef>
              <a:buFont typeface="Wingdings"/>
              <a:buChar char="ü"/>
              <a:tabLst>
                <a:tab pos="355600" algn="l"/>
              </a:tabLst>
            </a:pPr>
            <a:r>
              <a:rPr lang="en-US" sz="1400" spc="-10">
                <a:solidFill>
                  <a:schemeClr val="tx1"/>
                </a:solidFill>
                <a:latin typeface="Calibri"/>
                <a:ea typeface="Open Sans"/>
                <a:cs typeface="Open Sans"/>
              </a:rPr>
              <a:t>Undertake an initial needs assessment of people with mental health issues and their carers to establish care and support needs and any risks</a:t>
            </a:r>
            <a:endParaRPr lang="en-US">
              <a:solidFill>
                <a:schemeClr val="tx1"/>
              </a:solidFill>
              <a:latin typeface="Calibri"/>
              <a:ea typeface="Calibri"/>
              <a:cs typeface="Calibri"/>
            </a:endParaRPr>
          </a:p>
          <a:p>
            <a:pPr marL="285750" indent="-285750" algn="l">
              <a:spcBef>
                <a:spcPts val="100"/>
              </a:spcBef>
              <a:buFont typeface="Wingdings"/>
              <a:buChar char="ü"/>
              <a:tabLst>
                <a:tab pos="355600" algn="l"/>
              </a:tabLst>
            </a:pPr>
            <a:r>
              <a:rPr lang="en-US" sz="1400" spc="-10">
                <a:solidFill>
                  <a:schemeClr val="tx1"/>
                </a:solidFill>
                <a:latin typeface="Calibri"/>
                <a:ea typeface="Open Sans"/>
                <a:cs typeface="Open Sans"/>
              </a:rPr>
              <a:t>Determine people's eligibility for care and support under the Care Act</a:t>
            </a:r>
            <a:endParaRPr lang="en-US">
              <a:solidFill>
                <a:schemeClr val="tx1"/>
              </a:solidFill>
              <a:latin typeface="Calibri"/>
              <a:ea typeface="Calibri"/>
              <a:cs typeface="Calibri"/>
            </a:endParaRPr>
          </a:p>
          <a:p>
            <a:pPr marL="285750" indent="-285750" algn="l">
              <a:spcBef>
                <a:spcPts val="100"/>
              </a:spcBef>
              <a:buFont typeface="Wingdings"/>
              <a:buChar char="ü"/>
              <a:tabLst>
                <a:tab pos="355600" algn="l"/>
              </a:tabLst>
            </a:pPr>
            <a:r>
              <a:rPr lang="en-US" sz="1400" spc="-10" err="1">
                <a:solidFill>
                  <a:schemeClr val="tx1"/>
                </a:solidFill>
                <a:latin typeface="Calibri"/>
                <a:ea typeface="Open Sans"/>
                <a:cs typeface="Open Sans"/>
              </a:rPr>
              <a:t>Maximise</a:t>
            </a:r>
            <a:r>
              <a:rPr lang="en-US" sz="1400" spc="-10">
                <a:solidFill>
                  <a:schemeClr val="tx1"/>
                </a:solidFill>
                <a:latin typeface="Calibri"/>
                <a:ea typeface="Open Sans"/>
                <a:cs typeface="Open Sans"/>
              </a:rPr>
              <a:t> the use of available resources to reduce further dependency on social care support</a:t>
            </a:r>
            <a:endParaRPr lang="en-US">
              <a:solidFill>
                <a:schemeClr val="tx1"/>
              </a:solidFill>
              <a:latin typeface="Calibri"/>
              <a:ea typeface="Calibri"/>
              <a:cs typeface="Calibri"/>
            </a:endParaRPr>
          </a:p>
          <a:p>
            <a:pPr marL="285750" indent="-285750" algn="l">
              <a:spcBef>
                <a:spcPts val="100"/>
              </a:spcBef>
              <a:buFont typeface="Wingdings"/>
              <a:buChar char="ü"/>
              <a:tabLst>
                <a:tab pos="355600" algn="l"/>
              </a:tabLst>
            </a:pPr>
            <a:r>
              <a:rPr lang="en-US" sz="1400" spc="-10">
                <a:solidFill>
                  <a:schemeClr val="tx1"/>
                </a:solidFill>
                <a:latin typeface="Calibri"/>
                <a:ea typeface="Open Sans"/>
                <a:cs typeface="Open Sans"/>
              </a:rPr>
              <a:t>Gather information on safeguarding concerns to determine the level of involvement needed</a:t>
            </a:r>
            <a:endParaRPr lang="en-US">
              <a:solidFill>
                <a:schemeClr val="tx1"/>
              </a:solidFill>
              <a:latin typeface="Calibri"/>
              <a:ea typeface="Calibri"/>
              <a:cs typeface="Calibri"/>
            </a:endParaRPr>
          </a:p>
          <a:p>
            <a:pPr marL="285750" indent="-285750" algn="l">
              <a:spcBef>
                <a:spcPts val="100"/>
              </a:spcBef>
              <a:buFont typeface="Wingdings"/>
              <a:buChar char="ü"/>
              <a:tabLst>
                <a:tab pos="355600" algn="l"/>
              </a:tabLst>
            </a:pPr>
            <a:r>
              <a:rPr lang="en-US" sz="1400" spc="-10">
                <a:solidFill>
                  <a:schemeClr val="tx1"/>
                </a:solidFill>
                <a:latin typeface="Calibri"/>
                <a:ea typeface="Open Sans"/>
                <a:cs typeface="Open Sans"/>
              </a:rPr>
              <a:t>Facilitate hospital discharge for residents who have mental health difficulties and are referred by Newham Centre for Mental Health</a:t>
            </a:r>
            <a:endParaRPr lang="en-US">
              <a:solidFill>
                <a:schemeClr val="tx1"/>
              </a:solidFill>
              <a:latin typeface="Calibri"/>
              <a:ea typeface="Calibri"/>
              <a:cs typeface="Calibri"/>
            </a:endParaRPr>
          </a:p>
          <a:p>
            <a:pPr marL="285750" indent="-285750" algn="l">
              <a:spcBef>
                <a:spcPts val="100"/>
              </a:spcBef>
              <a:buFont typeface="Wingdings"/>
              <a:buChar char="ü"/>
              <a:tabLst>
                <a:tab pos="355600" algn="l"/>
              </a:tabLst>
            </a:pPr>
            <a:r>
              <a:rPr lang="en-US" sz="1400" spc="-10">
                <a:solidFill>
                  <a:schemeClr val="tx1"/>
                </a:solidFill>
                <a:latin typeface="Calibri"/>
                <a:ea typeface="Open Sans"/>
                <a:cs typeface="Open Sans"/>
              </a:rPr>
              <a:t>Reduce deterioration in people's situations, and promote independence, control and wellbeing.</a:t>
            </a:r>
            <a:endParaRPr lang="en-US">
              <a:solidFill>
                <a:schemeClr val="tx1"/>
              </a:solidFill>
              <a:latin typeface="Calibri"/>
              <a:ea typeface="Calibri"/>
              <a:cs typeface="Calibri"/>
            </a:endParaRPr>
          </a:p>
          <a:p>
            <a:pPr marL="298450" marR="177800" indent="-285750">
              <a:spcBef>
                <a:spcPts val="100"/>
              </a:spcBef>
              <a:buFont typeface="Wingdings"/>
              <a:buChar char="ü"/>
              <a:tabLst>
                <a:tab pos="355600" algn="l"/>
              </a:tabLst>
            </a:pPr>
            <a:endParaRPr lang="en-US" sz="1600" spc="-10">
              <a:solidFill>
                <a:schemeClr val="tx1"/>
              </a:solidFill>
              <a:latin typeface="Open Sans"/>
              <a:ea typeface="Open Sans"/>
              <a:cs typeface="Open Sans"/>
            </a:endParaRPr>
          </a:p>
          <a:p>
            <a:pPr marL="298450" marR="177800" indent="-285750">
              <a:spcBef>
                <a:spcPts val="100"/>
              </a:spcBef>
              <a:buFont typeface="Wingdings"/>
              <a:buChar char="ü"/>
              <a:tabLst>
                <a:tab pos="355600" algn="l"/>
              </a:tabLst>
            </a:pPr>
            <a:endParaRPr lang="en-US" spc="-10">
              <a:latin typeface="Calibri"/>
              <a:ea typeface="Calibri"/>
              <a:cs typeface="Times New Roman"/>
            </a:endParaRPr>
          </a:p>
          <a:p>
            <a:pPr marL="298450" marR="177800" indent="-285750">
              <a:spcBef>
                <a:spcPts val="100"/>
              </a:spcBef>
              <a:buFont typeface="Wingdings"/>
              <a:buChar char="ü"/>
              <a:tabLst>
                <a:tab pos="355600" algn="l"/>
              </a:tabLst>
            </a:pPr>
            <a:endParaRPr lang="en-US" spc="-10">
              <a:latin typeface="Calibri"/>
              <a:ea typeface="Calibri"/>
              <a:cs typeface="Times New Roman"/>
            </a:endParaRPr>
          </a:p>
          <a:p>
            <a:pPr marL="12700" marR="177800">
              <a:spcBef>
                <a:spcPts val="100"/>
              </a:spcBef>
              <a:tabLst>
                <a:tab pos="355600" algn="l"/>
              </a:tabLst>
            </a:pPr>
            <a:endParaRPr lang="en-US" spc="-10">
              <a:latin typeface="Times New Roman"/>
              <a:ea typeface="Calibri"/>
              <a:cs typeface="Times New Roman"/>
            </a:endParaRPr>
          </a:p>
          <a:p>
            <a:pPr marL="355600" marR="177800" indent="-342900">
              <a:spcBef>
                <a:spcPts val="100"/>
              </a:spcBef>
              <a:buFont typeface="Wingdings"/>
              <a:buChar char="ü"/>
              <a:tabLst>
                <a:tab pos="355600" algn="l"/>
              </a:tabLst>
            </a:pPr>
            <a:endParaRPr lang="en-US" spc="-10">
              <a:latin typeface="Times New Roman"/>
              <a:ea typeface="Calibri"/>
              <a:cs typeface="Times New Roman"/>
            </a:endParaRPr>
          </a:p>
        </p:txBody>
      </p:sp>
    </p:spTree>
    <p:extLst>
      <p:ext uri="{BB962C8B-B14F-4D97-AF65-F5344CB8AC3E}">
        <p14:creationId xmlns:p14="http://schemas.microsoft.com/office/powerpoint/2010/main" val="3324520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E38F2-0F70-A764-90A1-B78BF5198D0D}"/>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3FF73823-E3DA-5384-3008-62ADA21035DA}"/>
              </a:ext>
            </a:extLst>
          </p:cNvPr>
          <p:cNvSpPr txBox="1">
            <a:spLocks noGrp="1"/>
          </p:cNvSpPr>
          <p:nvPr>
            <p:ph type="title"/>
          </p:nvPr>
        </p:nvSpPr>
        <p:spPr>
          <a:xfrm>
            <a:off x="474980" y="341503"/>
            <a:ext cx="10050235" cy="627736"/>
          </a:xfrm>
          <a:prstGeom prst="rect">
            <a:avLst/>
          </a:prstGeom>
        </p:spPr>
        <p:txBody>
          <a:bodyPr vert="horz" wrap="square" lIns="0" tIns="12065" rIns="0" bIns="0" rtlCol="0" anchor="t">
            <a:spAutoFit/>
          </a:bodyPr>
          <a:lstStyle/>
          <a:p>
            <a:pPr marL="12700">
              <a:spcBef>
                <a:spcPts val="95"/>
              </a:spcBef>
            </a:pPr>
            <a:r>
              <a:rPr lang="en-GB"/>
              <a:t>The Newham NHS Mental Health Services</a:t>
            </a:r>
          </a:p>
        </p:txBody>
      </p:sp>
      <p:pic>
        <p:nvPicPr>
          <p:cNvPr id="4" name="Picture 3" descr="A blue and green chart with white text&#10;&#10;AI-generated content may be incorrect.">
            <a:extLst>
              <a:ext uri="{FF2B5EF4-FFF2-40B4-BE49-F238E27FC236}">
                <a16:creationId xmlns:a16="http://schemas.microsoft.com/office/drawing/2014/main" id="{2C882FEC-321E-0A51-A585-F1A3F4559EC9}"/>
              </a:ext>
            </a:extLst>
          </p:cNvPr>
          <p:cNvPicPr>
            <a:picLocks noChangeAspect="1"/>
          </p:cNvPicPr>
          <p:nvPr/>
        </p:nvPicPr>
        <p:blipFill>
          <a:blip r:embed="rId2"/>
          <a:stretch>
            <a:fillRect/>
          </a:stretch>
        </p:blipFill>
        <p:spPr>
          <a:xfrm>
            <a:off x="2205038" y="1338263"/>
            <a:ext cx="7781925" cy="4181475"/>
          </a:xfrm>
          <a:prstGeom prst="rect">
            <a:avLst/>
          </a:prstGeom>
        </p:spPr>
      </p:pic>
    </p:spTree>
    <p:extLst>
      <p:ext uri="{BB962C8B-B14F-4D97-AF65-F5344CB8AC3E}">
        <p14:creationId xmlns:p14="http://schemas.microsoft.com/office/powerpoint/2010/main" val="4139935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7668B3-545F-994D-123D-3ED18FCF44FD}"/>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368F9A94-CD3F-2ABE-A7EF-14C83DDA1555}"/>
              </a:ext>
            </a:extLst>
          </p:cNvPr>
          <p:cNvSpPr txBox="1">
            <a:spLocks noGrp="1"/>
          </p:cNvSpPr>
          <p:nvPr>
            <p:ph type="title"/>
          </p:nvPr>
        </p:nvSpPr>
        <p:spPr>
          <a:xfrm>
            <a:off x="464095" y="341503"/>
            <a:ext cx="9810749" cy="627736"/>
          </a:xfrm>
          <a:prstGeom prst="rect">
            <a:avLst/>
          </a:prstGeom>
        </p:spPr>
        <p:txBody>
          <a:bodyPr vert="horz" wrap="square" lIns="0" tIns="12065" rIns="0" bIns="0" rtlCol="0" anchor="t">
            <a:spAutoFit/>
          </a:bodyPr>
          <a:lstStyle/>
          <a:p>
            <a:pPr marL="12700">
              <a:spcBef>
                <a:spcPts val="95"/>
              </a:spcBef>
            </a:pPr>
            <a:r>
              <a:rPr lang="en-GB"/>
              <a:t>Existing Commissioned</a:t>
            </a:r>
            <a:r>
              <a:rPr spc="-235"/>
              <a:t> </a:t>
            </a:r>
            <a:r>
              <a:rPr spc="-10"/>
              <a:t>Services</a:t>
            </a:r>
            <a:r>
              <a:rPr lang="en-GB" spc="-10"/>
              <a:t> 2025</a:t>
            </a:r>
            <a:endParaRPr spc="-10"/>
          </a:p>
        </p:txBody>
      </p:sp>
      <p:sp>
        <p:nvSpPr>
          <p:cNvPr id="3" name="object 3">
            <a:extLst>
              <a:ext uri="{FF2B5EF4-FFF2-40B4-BE49-F238E27FC236}">
                <a16:creationId xmlns:a16="http://schemas.microsoft.com/office/drawing/2014/main" id="{F6FB2F66-C15C-67ED-FA0D-C7678AF3C55B}"/>
              </a:ext>
            </a:extLst>
          </p:cNvPr>
          <p:cNvSpPr txBox="1"/>
          <p:nvPr/>
        </p:nvSpPr>
        <p:spPr>
          <a:xfrm>
            <a:off x="461798" y="1710042"/>
            <a:ext cx="11517169" cy="2544286"/>
          </a:xfrm>
          <a:prstGeom prst="rect">
            <a:avLst/>
          </a:prstGeom>
        </p:spPr>
        <p:txBody>
          <a:bodyPr vert="horz" wrap="square" lIns="0" tIns="12700" rIns="0" bIns="0" rtlCol="0" anchor="t">
            <a:spAutoFit/>
          </a:bodyPr>
          <a:lstStyle/>
          <a:p>
            <a:pPr marL="355600" marR="177800" indent="-342900">
              <a:spcBef>
                <a:spcPts val="100"/>
              </a:spcBef>
              <a:buChar char="•"/>
              <a:tabLst>
                <a:tab pos="355600" algn="l"/>
              </a:tabLst>
            </a:pPr>
            <a:r>
              <a:rPr sz="1800" spc="-50">
                <a:latin typeface="Calibri"/>
                <a:ea typeface="Calibri"/>
                <a:cs typeface="Arial MT"/>
              </a:rPr>
              <a:t> </a:t>
            </a:r>
            <a:r>
              <a:rPr sz="1800">
                <a:latin typeface="Calibri"/>
                <a:ea typeface="Calibri"/>
                <a:cs typeface="Arial MT"/>
              </a:rPr>
              <a:t>In</a:t>
            </a:r>
            <a:r>
              <a:rPr sz="1800" spc="-55">
                <a:latin typeface="Calibri"/>
                <a:ea typeface="Calibri"/>
                <a:cs typeface="Arial MT"/>
              </a:rPr>
              <a:t> </a:t>
            </a:r>
            <a:r>
              <a:rPr sz="1800" spc="-10">
                <a:latin typeface="Calibri"/>
                <a:ea typeface="Calibri"/>
                <a:cs typeface="Arial MT"/>
              </a:rPr>
              <a:t>September </a:t>
            </a:r>
            <a:r>
              <a:rPr sz="1800">
                <a:latin typeface="Calibri"/>
                <a:ea typeface="Calibri"/>
                <a:cs typeface="Arial MT"/>
              </a:rPr>
              <a:t>2023</a:t>
            </a:r>
            <a:r>
              <a:rPr sz="1800" spc="-40">
                <a:latin typeface="Calibri"/>
                <a:ea typeface="Calibri"/>
                <a:cs typeface="Arial MT"/>
              </a:rPr>
              <a:t> </a:t>
            </a:r>
            <a:r>
              <a:rPr sz="1800">
                <a:latin typeface="Calibri"/>
                <a:ea typeface="Calibri"/>
                <a:cs typeface="Arial MT"/>
              </a:rPr>
              <a:t>ELFT</a:t>
            </a:r>
            <a:r>
              <a:rPr sz="1800" spc="-70">
                <a:latin typeface="Calibri"/>
                <a:ea typeface="Calibri"/>
                <a:cs typeface="Arial MT"/>
              </a:rPr>
              <a:t> </a:t>
            </a:r>
            <a:r>
              <a:rPr sz="1800">
                <a:latin typeface="Calibri"/>
                <a:ea typeface="Calibri"/>
                <a:cs typeface="Arial MT"/>
              </a:rPr>
              <a:t>established</a:t>
            </a:r>
            <a:r>
              <a:rPr sz="1800" spc="-30">
                <a:latin typeface="Calibri"/>
                <a:ea typeface="Calibri"/>
                <a:cs typeface="Arial MT"/>
              </a:rPr>
              <a:t> </a:t>
            </a:r>
            <a:r>
              <a:rPr sz="1800">
                <a:latin typeface="Calibri"/>
                <a:ea typeface="Calibri"/>
                <a:cs typeface="Arial MT"/>
              </a:rPr>
              <a:t>the</a:t>
            </a:r>
            <a:r>
              <a:rPr sz="1800" spc="-40">
                <a:latin typeface="Calibri"/>
                <a:ea typeface="Calibri"/>
                <a:cs typeface="Arial MT"/>
              </a:rPr>
              <a:t> </a:t>
            </a:r>
            <a:r>
              <a:rPr sz="1800">
                <a:latin typeface="Calibri"/>
                <a:ea typeface="Calibri"/>
                <a:cs typeface="Arial MT"/>
              </a:rPr>
              <a:t>Newham</a:t>
            </a:r>
            <a:r>
              <a:rPr sz="1800" spc="5">
                <a:latin typeface="Calibri"/>
                <a:ea typeface="Calibri"/>
                <a:cs typeface="Arial MT"/>
              </a:rPr>
              <a:t> </a:t>
            </a:r>
            <a:r>
              <a:rPr sz="1800">
                <a:latin typeface="Calibri"/>
                <a:ea typeface="Calibri"/>
                <a:cs typeface="Arial MT"/>
              </a:rPr>
              <a:t>Recovery</a:t>
            </a:r>
            <a:r>
              <a:rPr sz="1800" spc="-35">
                <a:latin typeface="Calibri"/>
                <a:ea typeface="Calibri"/>
                <a:cs typeface="Arial MT"/>
              </a:rPr>
              <a:t> </a:t>
            </a:r>
            <a:r>
              <a:rPr sz="1800" spc="-10">
                <a:latin typeface="Calibri"/>
                <a:ea typeface="Calibri"/>
                <a:cs typeface="Arial MT"/>
              </a:rPr>
              <a:t>College</a:t>
            </a:r>
            <a:r>
              <a:rPr lang="en-GB" spc="-10">
                <a:latin typeface="Calibri"/>
                <a:ea typeface="Calibri"/>
                <a:cs typeface="Arial MT"/>
              </a:rPr>
              <a:t> and Crisis Café's also known as Together Café's. </a:t>
            </a:r>
            <a:endParaRPr lang="en-GB" sz="1800" spc="-10">
              <a:latin typeface="Calibri"/>
              <a:ea typeface="Calibri"/>
              <a:cs typeface="Arial MT"/>
            </a:endParaRPr>
          </a:p>
          <a:p>
            <a:pPr>
              <a:lnSpc>
                <a:spcPct val="100000"/>
              </a:lnSpc>
              <a:spcBef>
                <a:spcPts val="185"/>
              </a:spcBef>
              <a:buFont typeface="Arial MT"/>
              <a:buChar char="•"/>
            </a:pPr>
            <a:endParaRPr sz="1800">
              <a:latin typeface="Calibri"/>
              <a:ea typeface="Calibri"/>
              <a:cs typeface="Arial MT"/>
            </a:endParaRPr>
          </a:p>
          <a:p>
            <a:pPr marL="354965" indent="-342265">
              <a:lnSpc>
                <a:spcPct val="100000"/>
              </a:lnSpc>
              <a:spcBef>
                <a:spcPts val="5"/>
              </a:spcBef>
              <a:buChar char="•"/>
              <a:tabLst>
                <a:tab pos="354965" algn="l"/>
              </a:tabLst>
            </a:pPr>
            <a:r>
              <a:rPr sz="1800">
                <a:latin typeface="Calibri"/>
                <a:ea typeface="Calibri"/>
                <a:cs typeface="Arial MT"/>
              </a:rPr>
              <a:t>LBN</a:t>
            </a:r>
            <a:r>
              <a:rPr sz="1800" spc="-75">
                <a:latin typeface="Calibri"/>
                <a:ea typeface="Calibri"/>
                <a:cs typeface="Arial MT"/>
              </a:rPr>
              <a:t> </a:t>
            </a:r>
            <a:r>
              <a:rPr sz="1800">
                <a:latin typeface="Calibri"/>
                <a:ea typeface="Calibri"/>
                <a:cs typeface="Arial MT"/>
              </a:rPr>
              <a:t>commission</a:t>
            </a:r>
            <a:r>
              <a:rPr sz="1800" spc="-85">
                <a:latin typeface="Calibri"/>
                <a:ea typeface="Calibri"/>
                <a:cs typeface="Arial MT"/>
              </a:rPr>
              <a:t> </a:t>
            </a:r>
            <a:r>
              <a:rPr sz="1800">
                <a:latin typeface="Calibri"/>
                <a:ea typeface="Calibri"/>
                <a:cs typeface="Arial MT"/>
              </a:rPr>
              <a:t>a</a:t>
            </a:r>
            <a:r>
              <a:rPr sz="1800" spc="-100">
                <a:latin typeface="Calibri"/>
                <a:ea typeface="Calibri"/>
                <a:cs typeface="Arial MT"/>
              </a:rPr>
              <a:t> </a:t>
            </a:r>
            <a:r>
              <a:rPr sz="1800">
                <a:latin typeface="Calibri"/>
                <a:ea typeface="Calibri"/>
                <a:cs typeface="Arial MT"/>
              </a:rPr>
              <a:t>number</a:t>
            </a:r>
            <a:r>
              <a:rPr sz="1800" spc="-85">
                <a:latin typeface="Calibri"/>
                <a:ea typeface="Calibri"/>
                <a:cs typeface="Arial MT"/>
              </a:rPr>
              <a:t> </a:t>
            </a:r>
            <a:r>
              <a:rPr sz="1800">
                <a:latin typeface="Calibri"/>
                <a:ea typeface="Calibri"/>
                <a:cs typeface="Arial MT"/>
              </a:rPr>
              <a:t>of</a:t>
            </a:r>
            <a:r>
              <a:rPr sz="1800" spc="-90">
                <a:latin typeface="Calibri"/>
                <a:ea typeface="Calibri"/>
                <a:cs typeface="Arial MT"/>
              </a:rPr>
              <a:t> </a:t>
            </a:r>
            <a:r>
              <a:rPr lang="en-GB" sz="1800" spc="-90">
                <a:latin typeface="Calibri"/>
                <a:ea typeface="Calibri"/>
                <a:cs typeface="Arial MT"/>
              </a:rPr>
              <a:t>negotiated contracted </a:t>
            </a:r>
            <a:r>
              <a:rPr sz="1800">
                <a:latin typeface="Calibri"/>
                <a:ea typeface="Calibri"/>
                <a:cs typeface="Arial MT"/>
              </a:rPr>
              <a:t>mental</a:t>
            </a:r>
            <a:r>
              <a:rPr sz="1800" spc="-85">
                <a:latin typeface="Calibri"/>
                <a:ea typeface="Calibri"/>
                <a:cs typeface="Arial MT"/>
              </a:rPr>
              <a:t> </a:t>
            </a:r>
            <a:r>
              <a:rPr sz="1800">
                <a:latin typeface="Calibri"/>
                <a:ea typeface="Calibri"/>
                <a:cs typeface="Arial MT"/>
              </a:rPr>
              <a:t>health</a:t>
            </a:r>
            <a:r>
              <a:rPr sz="1800" spc="-45">
                <a:latin typeface="Calibri"/>
                <a:ea typeface="Calibri"/>
                <a:cs typeface="Arial MT"/>
              </a:rPr>
              <a:t> </a:t>
            </a:r>
            <a:r>
              <a:rPr lang="en-GB" sz="1800" spc="-45">
                <a:latin typeface="Calibri"/>
                <a:ea typeface="Calibri"/>
                <a:cs typeface="Arial MT"/>
              </a:rPr>
              <a:t>supported living </a:t>
            </a:r>
            <a:r>
              <a:rPr sz="1800">
                <a:latin typeface="Calibri"/>
                <a:ea typeface="Calibri"/>
                <a:cs typeface="Arial MT"/>
              </a:rPr>
              <a:t>services</a:t>
            </a:r>
            <a:r>
              <a:rPr sz="1800" spc="-85">
                <a:latin typeface="Calibri"/>
                <a:ea typeface="Calibri"/>
                <a:cs typeface="Arial MT"/>
              </a:rPr>
              <a:t> </a:t>
            </a:r>
            <a:r>
              <a:rPr sz="1800">
                <a:latin typeface="Calibri"/>
                <a:ea typeface="Calibri"/>
                <a:cs typeface="Arial MT"/>
              </a:rPr>
              <a:t>outside</a:t>
            </a:r>
            <a:r>
              <a:rPr sz="1800" spc="-90">
                <a:latin typeface="Calibri"/>
                <a:ea typeface="Calibri"/>
                <a:cs typeface="Arial MT"/>
              </a:rPr>
              <a:t> </a:t>
            </a:r>
            <a:r>
              <a:rPr sz="1800">
                <a:latin typeface="Calibri"/>
                <a:ea typeface="Calibri"/>
                <a:cs typeface="Arial MT"/>
              </a:rPr>
              <a:t>of</a:t>
            </a:r>
            <a:r>
              <a:rPr sz="1800" spc="-100">
                <a:latin typeface="Calibri"/>
                <a:ea typeface="Calibri"/>
                <a:cs typeface="Arial MT"/>
              </a:rPr>
              <a:t> </a:t>
            </a:r>
            <a:r>
              <a:rPr sz="1800">
                <a:latin typeface="Calibri"/>
                <a:ea typeface="Calibri"/>
                <a:cs typeface="Arial MT"/>
              </a:rPr>
              <a:t>this</a:t>
            </a:r>
            <a:r>
              <a:rPr sz="1800" spc="-75">
                <a:latin typeface="Calibri"/>
                <a:ea typeface="Calibri"/>
                <a:cs typeface="Arial MT"/>
              </a:rPr>
              <a:t> </a:t>
            </a:r>
            <a:r>
              <a:rPr sz="1800" spc="-10">
                <a:latin typeface="Calibri"/>
                <a:ea typeface="Calibri"/>
                <a:cs typeface="Arial MT"/>
              </a:rPr>
              <a:t>including:</a:t>
            </a:r>
            <a:endParaRPr sz="1800">
              <a:latin typeface="Calibri"/>
              <a:ea typeface="Calibri"/>
              <a:cs typeface="Arial MT"/>
            </a:endParaRPr>
          </a:p>
          <a:p>
            <a:pPr marL="812800" lvl="1" indent="-342900">
              <a:lnSpc>
                <a:spcPct val="100000"/>
              </a:lnSpc>
              <a:buChar char="•"/>
              <a:tabLst>
                <a:tab pos="812800" algn="l"/>
              </a:tabLst>
            </a:pPr>
            <a:r>
              <a:rPr sz="1800" spc="-20">
                <a:latin typeface="Calibri"/>
                <a:ea typeface="Calibri"/>
                <a:cs typeface="Arial MT"/>
              </a:rPr>
              <a:t>Supported</a:t>
            </a:r>
            <a:r>
              <a:rPr sz="1800" spc="-70">
                <a:latin typeface="Calibri"/>
                <a:ea typeface="Calibri"/>
                <a:cs typeface="Arial MT"/>
              </a:rPr>
              <a:t> </a:t>
            </a:r>
            <a:r>
              <a:rPr sz="1800" spc="-10">
                <a:latin typeface="Calibri"/>
                <a:ea typeface="Calibri"/>
                <a:cs typeface="Arial MT"/>
              </a:rPr>
              <a:t>Living</a:t>
            </a:r>
            <a:r>
              <a:rPr sz="1800" spc="-75">
                <a:latin typeface="Calibri"/>
                <a:ea typeface="Calibri"/>
                <a:cs typeface="Arial MT"/>
              </a:rPr>
              <a:t> </a:t>
            </a:r>
            <a:r>
              <a:rPr sz="1800" spc="-20">
                <a:latin typeface="Calibri"/>
                <a:ea typeface="Calibri"/>
                <a:cs typeface="Arial MT"/>
              </a:rPr>
              <a:t>Provision</a:t>
            </a:r>
            <a:r>
              <a:rPr sz="1800" spc="-60">
                <a:latin typeface="Calibri"/>
                <a:ea typeface="Calibri"/>
                <a:cs typeface="Arial MT"/>
              </a:rPr>
              <a:t> </a:t>
            </a:r>
            <a:r>
              <a:rPr sz="1800">
                <a:latin typeface="Calibri"/>
                <a:ea typeface="Calibri"/>
                <a:cs typeface="Arial MT"/>
              </a:rPr>
              <a:t>of</a:t>
            </a:r>
            <a:r>
              <a:rPr sz="1800" spc="-90">
                <a:latin typeface="Calibri"/>
                <a:ea typeface="Calibri"/>
                <a:cs typeface="Arial MT"/>
              </a:rPr>
              <a:t> </a:t>
            </a:r>
            <a:r>
              <a:rPr sz="1800">
                <a:latin typeface="Calibri"/>
                <a:ea typeface="Calibri"/>
                <a:cs typeface="Arial MT"/>
              </a:rPr>
              <a:t>53</a:t>
            </a:r>
            <a:r>
              <a:rPr sz="1800" spc="-95">
                <a:latin typeface="Calibri"/>
                <a:ea typeface="Calibri"/>
                <a:cs typeface="Arial MT"/>
              </a:rPr>
              <a:t> </a:t>
            </a:r>
            <a:r>
              <a:rPr sz="1800" spc="-10">
                <a:latin typeface="Calibri"/>
                <a:ea typeface="Calibri"/>
                <a:cs typeface="Arial MT"/>
              </a:rPr>
              <a:t>units</a:t>
            </a:r>
            <a:r>
              <a:rPr sz="1800" spc="-85">
                <a:latin typeface="Calibri"/>
                <a:ea typeface="Calibri"/>
                <a:cs typeface="Arial MT"/>
              </a:rPr>
              <a:t> </a:t>
            </a:r>
            <a:r>
              <a:rPr sz="1800" spc="-10">
                <a:latin typeface="Calibri"/>
                <a:ea typeface="Calibri"/>
                <a:cs typeface="Arial MT"/>
              </a:rPr>
              <a:t>within</a:t>
            </a:r>
            <a:r>
              <a:rPr sz="1800" spc="-55">
                <a:latin typeface="Calibri"/>
                <a:ea typeface="Calibri"/>
                <a:cs typeface="Arial MT"/>
              </a:rPr>
              <a:t> </a:t>
            </a:r>
            <a:r>
              <a:rPr sz="1800" spc="-10">
                <a:latin typeface="Calibri"/>
                <a:ea typeface="Calibri"/>
                <a:cs typeface="Arial MT"/>
              </a:rPr>
              <a:t>Newham</a:t>
            </a:r>
            <a:endParaRPr sz="1800">
              <a:latin typeface="Calibri"/>
              <a:ea typeface="Calibri"/>
              <a:cs typeface="Arial MT"/>
            </a:endParaRPr>
          </a:p>
          <a:p>
            <a:pPr marL="812800" lvl="1" indent="-342900">
              <a:lnSpc>
                <a:spcPct val="100000"/>
              </a:lnSpc>
              <a:buChar char="•"/>
              <a:tabLst>
                <a:tab pos="812800" algn="l"/>
              </a:tabLst>
            </a:pPr>
            <a:r>
              <a:rPr sz="1800">
                <a:latin typeface="Calibri"/>
                <a:ea typeface="Calibri"/>
                <a:cs typeface="Arial MT"/>
              </a:rPr>
              <a:t>A</a:t>
            </a:r>
            <a:r>
              <a:rPr sz="1800" spc="-145">
                <a:latin typeface="Calibri"/>
                <a:ea typeface="Calibri"/>
                <a:cs typeface="Arial MT"/>
              </a:rPr>
              <a:t> </a:t>
            </a:r>
            <a:r>
              <a:rPr sz="1800" spc="-20">
                <a:latin typeface="Calibri"/>
                <a:ea typeface="Calibri"/>
                <a:cs typeface="Arial MT"/>
              </a:rPr>
              <a:t>floating</a:t>
            </a:r>
            <a:r>
              <a:rPr sz="1800" spc="-100">
                <a:latin typeface="Calibri"/>
                <a:ea typeface="Calibri"/>
                <a:cs typeface="Arial MT"/>
              </a:rPr>
              <a:t> </a:t>
            </a:r>
            <a:r>
              <a:rPr sz="1800" spc="-10">
                <a:latin typeface="Calibri"/>
                <a:ea typeface="Calibri"/>
                <a:cs typeface="Arial MT"/>
              </a:rPr>
              <a:t>support</a:t>
            </a:r>
            <a:r>
              <a:rPr sz="1800" spc="-55">
                <a:latin typeface="Calibri"/>
                <a:ea typeface="Calibri"/>
                <a:cs typeface="Arial MT"/>
              </a:rPr>
              <a:t> </a:t>
            </a:r>
            <a:r>
              <a:rPr sz="1800" spc="-20">
                <a:latin typeface="Calibri"/>
                <a:ea typeface="Calibri"/>
                <a:cs typeface="Arial MT"/>
              </a:rPr>
              <a:t>pilot</a:t>
            </a:r>
            <a:r>
              <a:rPr lang="en-GB" sz="1800" spc="-20">
                <a:latin typeface="Calibri"/>
                <a:ea typeface="Calibri"/>
                <a:cs typeface="Arial MT"/>
              </a:rPr>
              <a:t> </a:t>
            </a:r>
            <a:r>
              <a:rPr lang="en-GB" spc="-20">
                <a:latin typeface="Calibri"/>
                <a:ea typeface="Calibri"/>
                <a:cs typeface="Arial MT"/>
              </a:rPr>
              <a:t>2024-2026</a:t>
            </a:r>
            <a:endParaRPr sz="1800">
              <a:latin typeface="Calibri"/>
              <a:ea typeface="Calibri"/>
              <a:cs typeface="Arial MT"/>
            </a:endParaRPr>
          </a:p>
          <a:p>
            <a:pPr lvl="1">
              <a:lnSpc>
                <a:spcPct val="100000"/>
              </a:lnSpc>
              <a:spcBef>
                <a:spcPts val="90"/>
              </a:spcBef>
              <a:buFont typeface="Arial MT"/>
              <a:buChar char="•"/>
            </a:pPr>
            <a:endParaRPr sz="1800">
              <a:latin typeface="Calibri"/>
              <a:ea typeface="Calibri"/>
              <a:cs typeface="Arial MT"/>
            </a:endParaRPr>
          </a:p>
          <a:p>
            <a:pPr marL="355600" marR="5080" indent="-342900" algn="just">
              <a:lnSpc>
                <a:spcPct val="100000"/>
              </a:lnSpc>
              <a:buChar char="•"/>
              <a:tabLst>
                <a:tab pos="355600" algn="l"/>
              </a:tabLst>
            </a:pPr>
            <a:r>
              <a:rPr sz="1800">
                <a:latin typeface="Calibri"/>
                <a:ea typeface="Calibri"/>
                <a:cs typeface="Arial MT"/>
              </a:rPr>
              <a:t>LBN</a:t>
            </a:r>
            <a:r>
              <a:rPr sz="1800" spc="-50">
                <a:latin typeface="Calibri"/>
                <a:ea typeface="Calibri"/>
                <a:cs typeface="Arial MT"/>
              </a:rPr>
              <a:t> </a:t>
            </a:r>
            <a:r>
              <a:rPr sz="1800">
                <a:latin typeface="Calibri"/>
                <a:ea typeface="Calibri"/>
                <a:cs typeface="Arial MT"/>
              </a:rPr>
              <a:t>commission</a:t>
            </a:r>
            <a:r>
              <a:rPr sz="1800" spc="-65">
                <a:latin typeface="Calibri"/>
                <a:ea typeface="Calibri"/>
                <a:cs typeface="Arial MT"/>
              </a:rPr>
              <a:t> </a:t>
            </a:r>
            <a:r>
              <a:rPr sz="1800">
                <a:latin typeface="Calibri"/>
                <a:ea typeface="Calibri"/>
                <a:cs typeface="Arial MT"/>
              </a:rPr>
              <a:t>services</a:t>
            </a:r>
            <a:r>
              <a:rPr sz="1800" spc="-105">
                <a:latin typeface="Calibri"/>
                <a:ea typeface="Calibri"/>
                <a:cs typeface="Arial MT"/>
              </a:rPr>
              <a:t> </a:t>
            </a:r>
            <a:r>
              <a:rPr sz="1800">
                <a:latin typeface="Calibri"/>
                <a:ea typeface="Calibri"/>
                <a:cs typeface="Arial MT"/>
              </a:rPr>
              <a:t>which</a:t>
            </a:r>
            <a:r>
              <a:rPr sz="1800" spc="-60">
                <a:latin typeface="Calibri"/>
                <a:ea typeface="Calibri"/>
                <a:cs typeface="Arial MT"/>
              </a:rPr>
              <a:t> </a:t>
            </a:r>
            <a:r>
              <a:rPr sz="1800">
                <a:latin typeface="Calibri"/>
                <a:ea typeface="Calibri"/>
                <a:cs typeface="Arial MT"/>
              </a:rPr>
              <a:t>deal</a:t>
            </a:r>
            <a:r>
              <a:rPr sz="1800" spc="-100">
                <a:latin typeface="Calibri"/>
                <a:ea typeface="Calibri"/>
                <a:cs typeface="Arial MT"/>
              </a:rPr>
              <a:t> </a:t>
            </a:r>
            <a:r>
              <a:rPr sz="1800">
                <a:latin typeface="Calibri"/>
                <a:ea typeface="Calibri"/>
                <a:cs typeface="Arial MT"/>
              </a:rPr>
              <a:t>with</a:t>
            </a:r>
            <a:r>
              <a:rPr sz="1800" spc="-60">
                <a:latin typeface="Calibri"/>
                <a:ea typeface="Calibri"/>
                <a:cs typeface="Arial MT"/>
              </a:rPr>
              <a:t> </a:t>
            </a:r>
            <a:r>
              <a:rPr sz="1800">
                <a:latin typeface="Calibri"/>
                <a:ea typeface="Calibri"/>
                <a:cs typeface="Arial MT"/>
              </a:rPr>
              <a:t>specific</a:t>
            </a:r>
            <a:r>
              <a:rPr sz="1800" spc="-40">
                <a:latin typeface="Calibri"/>
                <a:ea typeface="Calibri"/>
                <a:cs typeface="Arial MT"/>
              </a:rPr>
              <a:t> </a:t>
            </a:r>
            <a:r>
              <a:rPr sz="1800">
                <a:latin typeface="Calibri"/>
                <a:ea typeface="Calibri"/>
                <a:cs typeface="Arial MT"/>
              </a:rPr>
              <a:t>aspects</a:t>
            </a:r>
            <a:r>
              <a:rPr sz="1800" spc="-105">
                <a:latin typeface="Calibri"/>
                <a:ea typeface="Calibri"/>
                <a:cs typeface="Arial MT"/>
              </a:rPr>
              <a:t> </a:t>
            </a:r>
            <a:r>
              <a:rPr sz="1800">
                <a:latin typeface="Calibri"/>
                <a:ea typeface="Calibri"/>
                <a:cs typeface="Arial MT"/>
              </a:rPr>
              <a:t>of</a:t>
            </a:r>
            <a:r>
              <a:rPr sz="1800" spc="-105">
                <a:latin typeface="Calibri"/>
                <a:ea typeface="Calibri"/>
                <a:cs typeface="Arial MT"/>
              </a:rPr>
              <a:t> </a:t>
            </a:r>
            <a:r>
              <a:rPr sz="1800">
                <a:latin typeface="Calibri"/>
                <a:ea typeface="Calibri"/>
                <a:cs typeface="Arial MT"/>
              </a:rPr>
              <a:t>mental</a:t>
            </a:r>
            <a:r>
              <a:rPr sz="1800" spc="-105">
                <a:latin typeface="Calibri"/>
                <a:ea typeface="Calibri"/>
                <a:cs typeface="Arial MT"/>
              </a:rPr>
              <a:t> </a:t>
            </a:r>
            <a:r>
              <a:rPr sz="1800">
                <a:latin typeface="Calibri"/>
                <a:ea typeface="Calibri"/>
                <a:cs typeface="Arial MT"/>
              </a:rPr>
              <a:t>wellbeing</a:t>
            </a:r>
            <a:r>
              <a:rPr sz="1800" spc="-15">
                <a:latin typeface="Calibri"/>
                <a:ea typeface="Calibri"/>
                <a:cs typeface="Arial MT"/>
              </a:rPr>
              <a:t> </a:t>
            </a:r>
            <a:r>
              <a:rPr sz="1800">
                <a:latin typeface="Calibri"/>
                <a:ea typeface="Calibri"/>
                <a:cs typeface="Arial MT"/>
              </a:rPr>
              <a:t>or</a:t>
            </a:r>
            <a:r>
              <a:rPr sz="1800" spc="-110">
                <a:latin typeface="Calibri"/>
                <a:ea typeface="Calibri"/>
                <a:cs typeface="Arial MT"/>
              </a:rPr>
              <a:t> </a:t>
            </a:r>
            <a:r>
              <a:rPr sz="1800">
                <a:latin typeface="Calibri"/>
                <a:ea typeface="Calibri"/>
                <a:cs typeface="Arial MT"/>
              </a:rPr>
              <a:t>health,</a:t>
            </a:r>
            <a:r>
              <a:rPr sz="1800" spc="-95">
                <a:latin typeface="Calibri"/>
                <a:ea typeface="Calibri"/>
                <a:cs typeface="Arial MT"/>
              </a:rPr>
              <a:t> </a:t>
            </a:r>
            <a:r>
              <a:rPr sz="1800">
                <a:latin typeface="Calibri"/>
                <a:ea typeface="Calibri"/>
                <a:cs typeface="Arial MT"/>
              </a:rPr>
              <a:t>and</a:t>
            </a:r>
            <a:r>
              <a:rPr sz="1800" spc="-90">
                <a:latin typeface="Calibri"/>
                <a:ea typeface="Calibri"/>
                <a:cs typeface="Arial MT"/>
              </a:rPr>
              <a:t> </a:t>
            </a:r>
            <a:r>
              <a:rPr sz="1800">
                <a:latin typeface="Calibri"/>
                <a:ea typeface="Calibri"/>
                <a:cs typeface="Arial MT"/>
              </a:rPr>
              <a:t>which</a:t>
            </a:r>
            <a:r>
              <a:rPr sz="1800" spc="-60">
                <a:latin typeface="Calibri"/>
                <a:ea typeface="Calibri"/>
                <a:cs typeface="Arial MT"/>
              </a:rPr>
              <a:t> </a:t>
            </a:r>
            <a:r>
              <a:rPr sz="1800" spc="-10">
                <a:latin typeface="Calibri"/>
                <a:ea typeface="Calibri"/>
                <a:cs typeface="Arial MT"/>
              </a:rPr>
              <a:t>offer preventative</a:t>
            </a:r>
            <a:r>
              <a:rPr sz="1800" spc="-70">
                <a:latin typeface="Calibri"/>
                <a:ea typeface="Calibri"/>
                <a:cs typeface="Arial MT"/>
              </a:rPr>
              <a:t> </a:t>
            </a:r>
            <a:r>
              <a:rPr sz="1800">
                <a:latin typeface="Calibri"/>
                <a:ea typeface="Calibri"/>
                <a:cs typeface="Arial MT"/>
              </a:rPr>
              <a:t>support,</a:t>
            </a:r>
            <a:r>
              <a:rPr sz="1800" spc="-85">
                <a:latin typeface="Calibri"/>
                <a:ea typeface="Calibri"/>
                <a:cs typeface="Arial MT"/>
              </a:rPr>
              <a:t> </a:t>
            </a:r>
            <a:r>
              <a:rPr sz="1800">
                <a:latin typeface="Calibri"/>
                <a:ea typeface="Calibri"/>
                <a:cs typeface="Arial MT"/>
              </a:rPr>
              <a:t>with</a:t>
            </a:r>
            <a:r>
              <a:rPr sz="1800" spc="-45">
                <a:latin typeface="Calibri"/>
                <a:ea typeface="Calibri"/>
                <a:cs typeface="Arial MT"/>
              </a:rPr>
              <a:t> </a:t>
            </a:r>
            <a:r>
              <a:rPr sz="1800">
                <a:latin typeface="Calibri"/>
                <a:ea typeface="Calibri"/>
                <a:cs typeface="Arial MT"/>
              </a:rPr>
              <a:t>a</a:t>
            </a:r>
            <a:r>
              <a:rPr sz="1800" spc="-100">
                <a:latin typeface="Calibri"/>
                <a:ea typeface="Calibri"/>
                <a:cs typeface="Arial MT"/>
              </a:rPr>
              <a:t> </a:t>
            </a:r>
            <a:r>
              <a:rPr sz="1800">
                <a:latin typeface="Calibri"/>
                <a:ea typeface="Calibri"/>
                <a:cs typeface="Arial MT"/>
              </a:rPr>
              <a:t>view</a:t>
            </a:r>
            <a:r>
              <a:rPr sz="1800" spc="-85">
                <a:latin typeface="Calibri"/>
                <a:ea typeface="Calibri"/>
                <a:cs typeface="Arial MT"/>
              </a:rPr>
              <a:t> </a:t>
            </a:r>
            <a:r>
              <a:rPr sz="1800">
                <a:latin typeface="Calibri"/>
                <a:ea typeface="Calibri"/>
                <a:cs typeface="Arial MT"/>
              </a:rPr>
              <a:t>to</a:t>
            </a:r>
            <a:r>
              <a:rPr sz="1800" spc="-100">
                <a:latin typeface="Calibri"/>
                <a:ea typeface="Calibri"/>
                <a:cs typeface="Arial MT"/>
              </a:rPr>
              <a:t> </a:t>
            </a:r>
            <a:r>
              <a:rPr sz="1800">
                <a:latin typeface="Calibri"/>
                <a:ea typeface="Calibri"/>
                <a:cs typeface="Arial MT"/>
              </a:rPr>
              <a:t>halt</a:t>
            </a:r>
            <a:r>
              <a:rPr sz="1800" spc="-75">
                <a:latin typeface="Calibri"/>
                <a:ea typeface="Calibri"/>
                <a:cs typeface="Arial MT"/>
              </a:rPr>
              <a:t> </a:t>
            </a:r>
            <a:r>
              <a:rPr sz="1800">
                <a:latin typeface="Calibri"/>
                <a:ea typeface="Calibri"/>
                <a:cs typeface="Arial MT"/>
              </a:rPr>
              <a:t>the</a:t>
            </a:r>
            <a:r>
              <a:rPr sz="1800" spc="-90">
                <a:latin typeface="Calibri"/>
                <a:ea typeface="Calibri"/>
                <a:cs typeface="Arial MT"/>
              </a:rPr>
              <a:t> </a:t>
            </a:r>
            <a:r>
              <a:rPr sz="1800">
                <a:latin typeface="Calibri"/>
                <a:ea typeface="Calibri"/>
                <a:cs typeface="Arial MT"/>
              </a:rPr>
              <a:t>development</a:t>
            </a:r>
            <a:r>
              <a:rPr sz="1800" spc="-80">
                <a:latin typeface="Calibri"/>
                <a:ea typeface="Calibri"/>
                <a:cs typeface="Arial MT"/>
              </a:rPr>
              <a:t> </a:t>
            </a:r>
            <a:r>
              <a:rPr sz="1800">
                <a:latin typeface="Calibri"/>
                <a:ea typeface="Calibri"/>
                <a:cs typeface="Arial MT"/>
              </a:rPr>
              <a:t>of</a:t>
            </a:r>
            <a:r>
              <a:rPr sz="1800" spc="-125">
                <a:latin typeface="Calibri"/>
                <a:ea typeface="Calibri"/>
                <a:cs typeface="Arial MT"/>
              </a:rPr>
              <a:t> </a:t>
            </a:r>
            <a:r>
              <a:rPr sz="1800">
                <a:latin typeface="Calibri"/>
                <a:ea typeface="Calibri"/>
                <a:cs typeface="Arial MT"/>
              </a:rPr>
              <a:t>more</a:t>
            </a:r>
            <a:r>
              <a:rPr sz="1800" spc="-125">
                <a:latin typeface="Calibri"/>
                <a:ea typeface="Calibri"/>
                <a:cs typeface="Arial MT"/>
              </a:rPr>
              <a:t> </a:t>
            </a:r>
            <a:r>
              <a:rPr sz="1800">
                <a:latin typeface="Calibri"/>
                <a:ea typeface="Calibri"/>
                <a:cs typeface="Arial MT"/>
              </a:rPr>
              <a:t>profound</a:t>
            </a:r>
            <a:r>
              <a:rPr sz="1800" spc="-105">
                <a:latin typeface="Calibri"/>
                <a:ea typeface="Calibri"/>
                <a:cs typeface="Arial MT"/>
              </a:rPr>
              <a:t> </a:t>
            </a:r>
            <a:r>
              <a:rPr sz="1800">
                <a:latin typeface="Calibri"/>
                <a:ea typeface="Calibri"/>
                <a:cs typeface="Arial MT"/>
              </a:rPr>
              <a:t>mental</a:t>
            </a:r>
            <a:r>
              <a:rPr sz="1800" spc="-114">
                <a:latin typeface="Calibri"/>
                <a:ea typeface="Calibri"/>
                <a:cs typeface="Arial MT"/>
              </a:rPr>
              <a:t> </a:t>
            </a:r>
            <a:r>
              <a:rPr sz="1800">
                <a:latin typeface="Calibri"/>
                <a:ea typeface="Calibri"/>
                <a:cs typeface="Arial MT"/>
              </a:rPr>
              <a:t>health</a:t>
            </a:r>
            <a:r>
              <a:rPr sz="1800" spc="-95">
                <a:latin typeface="Calibri"/>
                <a:ea typeface="Calibri"/>
                <a:cs typeface="Arial MT"/>
              </a:rPr>
              <a:t> </a:t>
            </a:r>
            <a:r>
              <a:rPr sz="1800">
                <a:latin typeface="Calibri"/>
                <a:ea typeface="Calibri"/>
                <a:cs typeface="Arial MT"/>
              </a:rPr>
              <a:t>issues</a:t>
            </a:r>
            <a:r>
              <a:rPr sz="1800" spc="-60">
                <a:latin typeface="Calibri"/>
                <a:ea typeface="Calibri"/>
                <a:cs typeface="Arial MT"/>
              </a:rPr>
              <a:t> </a:t>
            </a:r>
            <a:r>
              <a:rPr sz="1800" spc="-10">
                <a:latin typeface="Calibri"/>
                <a:ea typeface="Calibri"/>
                <a:cs typeface="Arial MT"/>
              </a:rPr>
              <a:t>through </a:t>
            </a:r>
            <a:r>
              <a:rPr sz="1800">
                <a:latin typeface="Calibri"/>
                <a:ea typeface="Calibri"/>
                <a:cs typeface="Arial MT"/>
              </a:rPr>
              <a:t>the</a:t>
            </a:r>
            <a:r>
              <a:rPr sz="1800" spc="-95">
                <a:latin typeface="Calibri"/>
                <a:ea typeface="Calibri"/>
                <a:cs typeface="Arial MT"/>
              </a:rPr>
              <a:t> </a:t>
            </a:r>
            <a:r>
              <a:rPr sz="1800" spc="-10">
                <a:latin typeface="Calibri"/>
                <a:ea typeface="Calibri"/>
                <a:cs typeface="Arial MT"/>
              </a:rPr>
              <a:t>Healthier</a:t>
            </a:r>
            <a:r>
              <a:rPr sz="1800" spc="-60">
                <a:latin typeface="Calibri"/>
                <a:ea typeface="Calibri"/>
                <a:cs typeface="Arial MT"/>
              </a:rPr>
              <a:t> </a:t>
            </a:r>
            <a:r>
              <a:rPr sz="1800">
                <a:latin typeface="Calibri"/>
                <a:ea typeface="Calibri"/>
                <a:cs typeface="Arial MT"/>
              </a:rPr>
              <a:t>Lives</a:t>
            </a:r>
            <a:r>
              <a:rPr sz="1800" spc="-65">
                <a:latin typeface="Calibri"/>
                <a:ea typeface="Calibri"/>
                <a:cs typeface="Arial MT"/>
              </a:rPr>
              <a:t> </a:t>
            </a:r>
            <a:r>
              <a:rPr sz="1800" spc="-10" err="1">
                <a:latin typeface="Calibri"/>
                <a:ea typeface="Calibri"/>
                <a:cs typeface="Arial MT"/>
              </a:rPr>
              <a:t>Programme</a:t>
            </a:r>
            <a:r>
              <a:rPr sz="1800" spc="-70">
                <a:latin typeface="Calibri"/>
                <a:ea typeface="Calibri"/>
                <a:cs typeface="Arial MT"/>
              </a:rPr>
              <a:t> </a:t>
            </a:r>
            <a:r>
              <a:rPr sz="1800">
                <a:latin typeface="Calibri"/>
                <a:ea typeface="Calibri"/>
                <a:cs typeface="Arial MT"/>
              </a:rPr>
              <a:t>and</a:t>
            </a:r>
            <a:r>
              <a:rPr sz="1800" spc="-70">
                <a:latin typeface="Calibri"/>
                <a:ea typeface="Calibri"/>
                <a:cs typeface="Arial MT"/>
              </a:rPr>
              <a:t> </a:t>
            </a:r>
            <a:r>
              <a:rPr sz="1800">
                <a:latin typeface="Calibri"/>
                <a:ea typeface="Calibri"/>
                <a:cs typeface="Arial MT"/>
              </a:rPr>
              <a:t>Our</a:t>
            </a:r>
            <a:r>
              <a:rPr sz="1800" spc="-80">
                <a:latin typeface="Calibri"/>
                <a:ea typeface="Calibri"/>
                <a:cs typeface="Arial MT"/>
              </a:rPr>
              <a:t> </a:t>
            </a:r>
            <a:r>
              <a:rPr sz="1800" spc="-10">
                <a:latin typeface="Calibri"/>
                <a:ea typeface="Calibri"/>
                <a:cs typeface="Arial MT"/>
              </a:rPr>
              <a:t>Newham</a:t>
            </a:r>
            <a:r>
              <a:rPr sz="1800" spc="-35">
                <a:latin typeface="Calibri"/>
                <a:ea typeface="Calibri"/>
                <a:cs typeface="Arial MT"/>
              </a:rPr>
              <a:t> </a:t>
            </a:r>
            <a:r>
              <a:rPr sz="1800" spc="-10">
                <a:latin typeface="Calibri"/>
                <a:ea typeface="Calibri"/>
                <a:cs typeface="Arial MT"/>
              </a:rPr>
              <a:t>Works</a:t>
            </a:r>
            <a:r>
              <a:rPr lang="en-GB" spc="-10">
                <a:latin typeface="Calibri"/>
                <a:ea typeface="Calibri"/>
                <a:cs typeface="Arial MT"/>
              </a:rPr>
              <a:t>.</a:t>
            </a:r>
            <a:endParaRPr sz="1800">
              <a:latin typeface="Calibri"/>
              <a:ea typeface="Calibri"/>
              <a:cs typeface="Arial MT"/>
            </a:endParaRPr>
          </a:p>
        </p:txBody>
      </p:sp>
    </p:spTree>
    <p:extLst>
      <p:ext uri="{BB962C8B-B14F-4D97-AF65-F5344CB8AC3E}">
        <p14:creationId xmlns:p14="http://schemas.microsoft.com/office/powerpoint/2010/main" val="36520804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74980" y="31913"/>
            <a:ext cx="10520498" cy="1273426"/>
          </a:xfrm>
          <a:prstGeom prst="rect">
            <a:avLst/>
          </a:prstGeom>
        </p:spPr>
        <p:txBody>
          <a:bodyPr vert="horz" wrap="square" lIns="0" tIns="245110" rIns="0" bIns="0" rtlCol="0" anchor="t">
            <a:spAutoFit/>
          </a:bodyPr>
          <a:lstStyle/>
          <a:p>
            <a:pPr marL="12700">
              <a:spcBef>
                <a:spcPts val="1930"/>
              </a:spcBef>
            </a:pPr>
            <a:r>
              <a:rPr lang="en-GB"/>
              <a:t>Existing Commissioned</a:t>
            </a:r>
            <a:r>
              <a:rPr spc="-235"/>
              <a:t> </a:t>
            </a:r>
            <a:r>
              <a:rPr spc="-10"/>
              <a:t>Services</a:t>
            </a:r>
            <a:r>
              <a:rPr lang="en-GB" spc="-10"/>
              <a:t> 2025</a:t>
            </a:r>
            <a:endParaRPr spc="-10"/>
          </a:p>
          <a:p>
            <a:pPr marL="24765">
              <a:lnSpc>
                <a:spcPct val="100000"/>
              </a:lnSpc>
              <a:spcBef>
                <a:spcPts val="830"/>
              </a:spcBef>
            </a:pPr>
            <a:r>
              <a:rPr sz="2000" b="0">
                <a:solidFill>
                  <a:srgbClr val="000000"/>
                </a:solidFill>
                <a:latin typeface="Calibri"/>
                <a:ea typeface="Calibri"/>
                <a:cs typeface="Arial MT"/>
              </a:rPr>
              <a:t>Our</a:t>
            </a:r>
            <a:r>
              <a:rPr sz="2000" b="0" spc="-30">
                <a:solidFill>
                  <a:srgbClr val="000000"/>
                </a:solidFill>
                <a:latin typeface="Calibri"/>
                <a:ea typeface="Calibri"/>
                <a:cs typeface="Arial MT"/>
              </a:rPr>
              <a:t> </a:t>
            </a:r>
            <a:r>
              <a:rPr sz="2000" b="0">
                <a:solidFill>
                  <a:srgbClr val="000000"/>
                </a:solidFill>
                <a:latin typeface="Calibri"/>
                <a:ea typeface="Calibri"/>
                <a:cs typeface="Arial MT"/>
              </a:rPr>
              <a:t>Health</a:t>
            </a:r>
            <a:r>
              <a:rPr sz="2000" b="0" spc="-25">
                <a:solidFill>
                  <a:srgbClr val="000000"/>
                </a:solidFill>
                <a:latin typeface="Calibri"/>
                <a:ea typeface="Calibri"/>
                <a:cs typeface="Arial MT"/>
              </a:rPr>
              <a:t> </a:t>
            </a:r>
            <a:r>
              <a:rPr sz="2000" b="0">
                <a:solidFill>
                  <a:srgbClr val="000000"/>
                </a:solidFill>
                <a:latin typeface="Calibri"/>
                <a:ea typeface="Calibri"/>
                <a:cs typeface="Arial MT"/>
              </a:rPr>
              <a:t>Partners</a:t>
            </a:r>
            <a:r>
              <a:rPr sz="2000" b="0" spc="-25">
                <a:solidFill>
                  <a:srgbClr val="000000"/>
                </a:solidFill>
                <a:latin typeface="Calibri"/>
                <a:ea typeface="Calibri"/>
                <a:cs typeface="Arial MT"/>
              </a:rPr>
              <a:t> </a:t>
            </a:r>
            <a:r>
              <a:rPr sz="2000" b="0" spc="-10">
                <a:solidFill>
                  <a:srgbClr val="000000"/>
                </a:solidFill>
                <a:latin typeface="Calibri"/>
                <a:ea typeface="Calibri"/>
                <a:cs typeface="Arial MT"/>
              </a:rPr>
              <a:t>have:</a:t>
            </a:r>
            <a:endParaRPr sz="2000">
              <a:latin typeface="Calibri"/>
              <a:ea typeface="Calibri"/>
              <a:cs typeface="Arial MT"/>
            </a:endParaRPr>
          </a:p>
        </p:txBody>
      </p:sp>
      <p:sp>
        <p:nvSpPr>
          <p:cNvPr id="3" name="object 3"/>
          <p:cNvSpPr txBox="1">
            <a:spLocks noGrp="1"/>
          </p:cNvSpPr>
          <p:nvPr>
            <p:ph type="body" idx="1"/>
          </p:nvPr>
        </p:nvSpPr>
        <p:spPr>
          <a:xfrm>
            <a:off x="470407" y="1630171"/>
            <a:ext cx="11251184" cy="3860031"/>
          </a:xfrm>
          <a:prstGeom prst="rect">
            <a:avLst/>
          </a:prstGeom>
        </p:spPr>
        <p:txBody>
          <a:bodyPr vert="horz" wrap="square" lIns="0" tIns="12700" rIns="0" bIns="0" rtlCol="0" anchor="t">
            <a:spAutoFit/>
          </a:bodyPr>
          <a:lstStyle/>
          <a:p>
            <a:pPr marL="315595" marR="681355" indent="-287020">
              <a:lnSpc>
                <a:spcPct val="100000"/>
              </a:lnSpc>
              <a:spcBef>
                <a:spcPts val="100"/>
              </a:spcBef>
              <a:buChar char="-"/>
              <a:tabLst>
                <a:tab pos="315595" algn="l"/>
              </a:tabLst>
            </a:pPr>
            <a:r>
              <a:rPr sz="2000" spc="-10">
                <a:latin typeface="Calibri"/>
                <a:ea typeface="Calibri"/>
              </a:rPr>
              <a:t>Re-</a:t>
            </a:r>
            <a:r>
              <a:rPr sz="2000">
                <a:latin typeface="Calibri"/>
                <a:ea typeface="Calibri"/>
              </a:rPr>
              <a:t>commissioned</a:t>
            </a:r>
            <a:r>
              <a:rPr sz="2000" spc="-30">
                <a:latin typeface="Calibri"/>
                <a:ea typeface="Calibri"/>
              </a:rPr>
              <a:t> </a:t>
            </a:r>
            <a:r>
              <a:rPr sz="2000">
                <a:latin typeface="Calibri"/>
                <a:ea typeface="Calibri"/>
              </a:rPr>
              <a:t>the</a:t>
            </a:r>
            <a:r>
              <a:rPr sz="2000" spc="-60">
                <a:latin typeface="Calibri"/>
                <a:ea typeface="Calibri"/>
              </a:rPr>
              <a:t> </a:t>
            </a:r>
            <a:r>
              <a:rPr sz="2000">
                <a:latin typeface="Calibri"/>
                <a:ea typeface="Calibri"/>
              </a:rPr>
              <a:t>Crisis</a:t>
            </a:r>
            <a:r>
              <a:rPr sz="2000" spc="-55">
                <a:latin typeface="Calibri"/>
                <a:ea typeface="Calibri"/>
              </a:rPr>
              <a:t> </a:t>
            </a:r>
            <a:r>
              <a:rPr sz="2000">
                <a:latin typeface="Calibri"/>
                <a:ea typeface="Calibri"/>
              </a:rPr>
              <a:t>Café</a:t>
            </a:r>
            <a:r>
              <a:rPr sz="2000" spc="-50">
                <a:latin typeface="Calibri"/>
                <a:ea typeface="Calibri"/>
              </a:rPr>
              <a:t> </a:t>
            </a:r>
            <a:r>
              <a:rPr sz="2000">
                <a:latin typeface="Calibri"/>
                <a:ea typeface="Calibri"/>
              </a:rPr>
              <a:t>Provision</a:t>
            </a:r>
            <a:r>
              <a:rPr sz="2000" spc="-45">
                <a:latin typeface="Calibri"/>
                <a:ea typeface="Calibri"/>
              </a:rPr>
              <a:t> </a:t>
            </a:r>
            <a:r>
              <a:rPr sz="2000">
                <a:latin typeface="Calibri"/>
                <a:ea typeface="Calibri"/>
              </a:rPr>
              <a:t>(The</a:t>
            </a:r>
            <a:r>
              <a:rPr sz="2000" spc="-105">
                <a:latin typeface="Calibri"/>
                <a:ea typeface="Calibri"/>
              </a:rPr>
              <a:t> </a:t>
            </a:r>
            <a:r>
              <a:rPr sz="2000" spc="-20">
                <a:latin typeface="Calibri"/>
                <a:ea typeface="Calibri"/>
              </a:rPr>
              <a:t>Together</a:t>
            </a:r>
            <a:r>
              <a:rPr sz="2000" spc="-55">
                <a:latin typeface="Calibri"/>
                <a:ea typeface="Calibri"/>
              </a:rPr>
              <a:t> </a:t>
            </a:r>
            <a:r>
              <a:rPr sz="2000">
                <a:latin typeface="Calibri"/>
                <a:ea typeface="Calibri"/>
              </a:rPr>
              <a:t>Café’s)</a:t>
            </a:r>
            <a:r>
              <a:rPr sz="2000" spc="-40">
                <a:latin typeface="Calibri"/>
                <a:ea typeface="Calibri"/>
              </a:rPr>
              <a:t> </a:t>
            </a:r>
            <a:r>
              <a:rPr sz="2000">
                <a:latin typeface="Calibri"/>
                <a:ea typeface="Calibri"/>
              </a:rPr>
              <a:t>provided</a:t>
            </a:r>
            <a:r>
              <a:rPr sz="2000" spc="-40">
                <a:latin typeface="Calibri"/>
                <a:ea typeface="Calibri"/>
              </a:rPr>
              <a:t> </a:t>
            </a:r>
            <a:r>
              <a:rPr sz="2000">
                <a:latin typeface="Calibri"/>
                <a:ea typeface="Calibri"/>
              </a:rPr>
              <a:t>by</a:t>
            </a:r>
            <a:r>
              <a:rPr sz="2000" spc="-60">
                <a:latin typeface="Calibri"/>
                <a:ea typeface="Calibri"/>
              </a:rPr>
              <a:t> </a:t>
            </a:r>
            <a:r>
              <a:rPr sz="2000">
                <a:latin typeface="Calibri"/>
                <a:ea typeface="Calibri"/>
              </a:rPr>
              <a:t>MIND,</a:t>
            </a:r>
            <a:r>
              <a:rPr sz="2000" spc="-85">
                <a:latin typeface="Calibri"/>
                <a:ea typeface="Calibri"/>
              </a:rPr>
              <a:t> </a:t>
            </a:r>
            <a:r>
              <a:rPr sz="2000" spc="-30">
                <a:latin typeface="Calibri"/>
                <a:ea typeface="Calibri"/>
              </a:rPr>
              <a:t>Tower</a:t>
            </a:r>
            <a:r>
              <a:rPr sz="2000" spc="-25">
                <a:latin typeface="Calibri"/>
                <a:ea typeface="Calibri"/>
              </a:rPr>
              <a:t> </a:t>
            </a:r>
            <a:r>
              <a:rPr sz="2000" spc="-10">
                <a:latin typeface="Calibri"/>
                <a:ea typeface="Calibri"/>
              </a:rPr>
              <a:t>Hamlets, </a:t>
            </a:r>
            <a:r>
              <a:rPr sz="2000">
                <a:latin typeface="Calibri"/>
                <a:ea typeface="Calibri"/>
              </a:rPr>
              <a:t>Redbridge</a:t>
            </a:r>
            <a:r>
              <a:rPr sz="2000" spc="-20">
                <a:latin typeface="Calibri"/>
                <a:ea typeface="Calibri"/>
              </a:rPr>
              <a:t> </a:t>
            </a:r>
            <a:r>
              <a:rPr sz="2000">
                <a:latin typeface="Calibri"/>
                <a:ea typeface="Calibri"/>
              </a:rPr>
              <a:t>and</a:t>
            </a:r>
            <a:r>
              <a:rPr sz="2000" spc="-25">
                <a:latin typeface="Calibri"/>
                <a:ea typeface="Calibri"/>
              </a:rPr>
              <a:t> </a:t>
            </a:r>
            <a:r>
              <a:rPr sz="2000">
                <a:latin typeface="Calibri"/>
                <a:ea typeface="Calibri"/>
              </a:rPr>
              <a:t>Newham.</a:t>
            </a:r>
            <a:r>
              <a:rPr sz="2000" spc="20">
                <a:latin typeface="Calibri"/>
                <a:ea typeface="Calibri"/>
              </a:rPr>
              <a:t> </a:t>
            </a:r>
            <a:r>
              <a:rPr sz="2000" spc="-10">
                <a:latin typeface="Calibri"/>
                <a:ea typeface="Calibri"/>
              </a:rPr>
              <a:t>Offering</a:t>
            </a:r>
            <a:r>
              <a:rPr sz="2000" spc="-114">
                <a:latin typeface="Calibri"/>
                <a:ea typeface="Calibri"/>
              </a:rPr>
              <a:t> </a:t>
            </a:r>
            <a:r>
              <a:rPr sz="2000">
                <a:latin typeface="Calibri"/>
                <a:ea typeface="Calibri"/>
              </a:rPr>
              <a:t>Art</a:t>
            </a:r>
            <a:r>
              <a:rPr sz="2000" spc="-55">
                <a:latin typeface="Calibri"/>
                <a:ea typeface="Calibri"/>
              </a:rPr>
              <a:t> </a:t>
            </a:r>
            <a:r>
              <a:rPr sz="2000" spc="-10">
                <a:latin typeface="Calibri"/>
                <a:ea typeface="Calibri"/>
              </a:rPr>
              <a:t>Therapy,</a:t>
            </a:r>
            <a:r>
              <a:rPr sz="2000" spc="-15">
                <a:latin typeface="Calibri"/>
                <a:ea typeface="Calibri"/>
              </a:rPr>
              <a:t> </a:t>
            </a:r>
            <a:r>
              <a:rPr sz="2000">
                <a:latin typeface="Calibri"/>
                <a:ea typeface="Calibri"/>
              </a:rPr>
              <a:t>Group</a:t>
            </a:r>
            <a:r>
              <a:rPr sz="2000" spc="-25">
                <a:latin typeface="Calibri"/>
                <a:ea typeface="Calibri"/>
              </a:rPr>
              <a:t> </a:t>
            </a:r>
            <a:r>
              <a:rPr sz="2000">
                <a:latin typeface="Calibri"/>
                <a:ea typeface="Calibri"/>
              </a:rPr>
              <a:t>and</a:t>
            </a:r>
            <a:r>
              <a:rPr sz="2000" spc="-25">
                <a:latin typeface="Calibri"/>
                <a:ea typeface="Calibri"/>
              </a:rPr>
              <a:t> </a:t>
            </a:r>
            <a:r>
              <a:rPr sz="2000">
                <a:latin typeface="Calibri"/>
                <a:ea typeface="Calibri"/>
              </a:rPr>
              <a:t>One</a:t>
            </a:r>
            <a:r>
              <a:rPr sz="2000" spc="-35">
                <a:latin typeface="Calibri"/>
                <a:ea typeface="Calibri"/>
              </a:rPr>
              <a:t> </a:t>
            </a:r>
            <a:r>
              <a:rPr sz="2000">
                <a:latin typeface="Calibri"/>
                <a:ea typeface="Calibri"/>
              </a:rPr>
              <a:t>to</a:t>
            </a:r>
            <a:r>
              <a:rPr sz="2000" spc="-25">
                <a:latin typeface="Calibri"/>
                <a:ea typeface="Calibri"/>
              </a:rPr>
              <a:t> </a:t>
            </a:r>
            <a:r>
              <a:rPr sz="2000">
                <a:latin typeface="Calibri"/>
                <a:ea typeface="Calibri"/>
              </a:rPr>
              <a:t>One</a:t>
            </a:r>
            <a:r>
              <a:rPr sz="2000" spc="-35">
                <a:latin typeface="Calibri"/>
                <a:ea typeface="Calibri"/>
              </a:rPr>
              <a:t> </a:t>
            </a:r>
            <a:r>
              <a:rPr sz="2000">
                <a:latin typeface="Calibri"/>
                <a:ea typeface="Calibri"/>
              </a:rPr>
              <a:t>Support</a:t>
            </a:r>
            <a:r>
              <a:rPr sz="2000" spc="-25">
                <a:latin typeface="Calibri"/>
                <a:ea typeface="Calibri"/>
              </a:rPr>
              <a:t> </a:t>
            </a:r>
            <a:r>
              <a:rPr sz="2000" spc="-10">
                <a:latin typeface="Calibri"/>
                <a:ea typeface="Calibri"/>
              </a:rPr>
              <a:t>(2024-2028).</a:t>
            </a:r>
            <a:endParaRPr lang="en-US" sz="2000" spc="-10">
              <a:latin typeface="Calibri"/>
              <a:ea typeface="Calibri"/>
            </a:endParaRPr>
          </a:p>
          <a:p>
            <a:pPr marL="16510">
              <a:lnSpc>
                <a:spcPct val="100000"/>
              </a:lnSpc>
              <a:spcBef>
                <a:spcPts val="280"/>
              </a:spcBef>
              <a:buFont typeface="Arial MT"/>
              <a:buChar char="-"/>
            </a:pPr>
            <a:endParaRPr sz="2000" spc="-10">
              <a:latin typeface="Calibri"/>
              <a:ea typeface="Calibri"/>
            </a:endParaRPr>
          </a:p>
          <a:p>
            <a:pPr marL="315595" marR="847090" indent="-287020">
              <a:lnSpc>
                <a:spcPct val="100000"/>
              </a:lnSpc>
              <a:spcBef>
                <a:spcPts val="5"/>
              </a:spcBef>
              <a:buChar char="-"/>
              <a:tabLst>
                <a:tab pos="315595" algn="l"/>
              </a:tabLst>
            </a:pPr>
            <a:r>
              <a:rPr sz="2000">
                <a:latin typeface="Calibri"/>
                <a:ea typeface="Calibri"/>
              </a:rPr>
              <a:t>Commission</a:t>
            </a:r>
            <a:r>
              <a:rPr sz="2000" spc="-50">
                <a:latin typeface="Calibri"/>
                <a:ea typeface="Calibri"/>
              </a:rPr>
              <a:t> </a:t>
            </a:r>
            <a:r>
              <a:rPr sz="2000">
                <a:latin typeface="Calibri"/>
                <a:ea typeface="Calibri"/>
              </a:rPr>
              <a:t>Community</a:t>
            </a:r>
            <a:r>
              <a:rPr sz="2000" spc="-30">
                <a:latin typeface="Calibri"/>
                <a:ea typeface="Calibri"/>
              </a:rPr>
              <a:t> </a:t>
            </a:r>
            <a:r>
              <a:rPr sz="2000">
                <a:latin typeface="Calibri"/>
                <a:ea typeface="Calibri"/>
              </a:rPr>
              <a:t>Connectors</a:t>
            </a:r>
            <a:r>
              <a:rPr sz="2000" spc="-30">
                <a:latin typeface="Calibri"/>
                <a:ea typeface="Calibri"/>
              </a:rPr>
              <a:t> </a:t>
            </a:r>
            <a:r>
              <a:rPr sz="2000">
                <a:latin typeface="Calibri"/>
                <a:ea typeface="Calibri"/>
              </a:rPr>
              <a:t>in</a:t>
            </a:r>
            <a:r>
              <a:rPr sz="2000" spc="-45">
                <a:latin typeface="Calibri"/>
                <a:ea typeface="Calibri"/>
              </a:rPr>
              <a:t> </a:t>
            </a:r>
            <a:r>
              <a:rPr sz="2000">
                <a:latin typeface="Calibri"/>
                <a:ea typeface="Calibri"/>
              </a:rPr>
              <a:t>adult</a:t>
            </a:r>
            <a:r>
              <a:rPr sz="2000" spc="-25">
                <a:latin typeface="Calibri"/>
                <a:ea typeface="Calibri"/>
              </a:rPr>
              <a:t> </a:t>
            </a:r>
            <a:r>
              <a:rPr sz="2000">
                <a:latin typeface="Calibri"/>
                <a:ea typeface="Calibri"/>
              </a:rPr>
              <a:t>mental</a:t>
            </a:r>
            <a:r>
              <a:rPr sz="2000" spc="-35">
                <a:latin typeface="Calibri"/>
                <a:ea typeface="Calibri"/>
              </a:rPr>
              <a:t> </a:t>
            </a:r>
            <a:r>
              <a:rPr sz="2000">
                <a:latin typeface="Calibri"/>
                <a:ea typeface="Calibri"/>
              </a:rPr>
              <a:t>health</a:t>
            </a:r>
            <a:r>
              <a:rPr sz="2000" spc="-30">
                <a:latin typeface="Calibri"/>
                <a:ea typeface="Calibri"/>
              </a:rPr>
              <a:t> </a:t>
            </a:r>
            <a:r>
              <a:rPr sz="2000">
                <a:latin typeface="Calibri"/>
                <a:ea typeface="Calibri"/>
              </a:rPr>
              <a:t>provided</a:t>
            </a:r>
            <a:r>
              <a:rPr sz="2000" spc="-35">
                <a:latin typeface="Calibri"/>
                <a:ea typeface="Calibri"/>
              </a:rPr>
              <a:t> </a:t>
            </a:r>
            <a:r>
              <a:rPr sz="2000">
                <a:latin typeface="Calibri"/>
                <a:ea typeface="Calibri"/>
              </a:rPr>
              <a:t>by;</a:t>
            </a:r>
            <a:r>
              <a:rPr sz="2000" spc="-15">
                <a:latin typeface="Calibri"/>
                <a:ea typeface="Calibri"/>
              </a:rPr>
              <a:t> </a:t>
            </a:r>
            <a:r>
              <a:rPr sz="2000" spc="-10">
                <a:latin typeface="Calibri"/>
                <a:ea typeface="Calibri"/>
              </a:rPr>
              <a:t>MIND,</a:t>
            </a:r>
            <a:r>
              <a:rPr sz="2000" spc="-114">
                <a:latin typeface="Calibri"/>
                <a:ea typeface="Calibri"/>
              </a:rPr>
              <a:t> </a:t>
            </a:r>
            <a:r>
              <a:rPr sz="2000">
                <a:latin typeface="Calibri"/>
                <a:ea typeface="Calibri"/>
              </a:rPr>
              <a:t>Aston</a:t>
            </a:r>
            <a:r>
              <a:rPr sz="2000" spc="-50">
                <a:latin typeface="Calibri"/>
                <a:ea typeface="Calibri"/>
              </a:rPr>
              <a:t> </a:t>
            </a:r>
            <a:r>
              <a:rPr sz="2000">
                <a:latin typeface="Calibri"/>
                <a:ea typeface="Calibri"/>
              </a:rPr>
              <a:t>Mansfield</a:t>
            </a:r>
            <a:r>
              <a:rPr sz="2000" spc="-20">
                <a:latin typeface="Calibri"/>
                <a:ea typeface="Calibri"/>
              </a:rPr>
              <a:t> </a:t>
            </a:r>
            <a:r>
              <a:rPr sz="2000" spc="-25">
                <a:latin typeface="Calibri"/>
                <a:ea typeface="Calibri"/>
              </a:rPr>
              <a:t>and </a:t>
            </a:r>
            <a:r>
              <a:rPr sz="2000">
                <a:latin typeface="Calibri"/>
                <a:ea typeface="Calibri"/>
              </a:rPr>
              <a:t>Community</a:t>
            </a:r>
            <a:r>
              <a:rPr sz="2000" spc="-25">
                <a:latin typeface="Calibri"/>
                <a:ea typeface="Calibri"/>
              </a:rPr>
              <a:t> </a:t>
            </a:r>
            <a:r>
              <a:rPr sz="2000">
                <a:latin typeface="Calibri"/>
                <a:ea typeface="Calibri"/>
              </a:rPr>
              <a:t>Links</a:t>
            </a:r>
            <a:r>
              <a:rPr sz="2000" spc="-30">
                <a:latin typeface="Calibri"/>
                <a:ea typeface="Calibri"/>
              </a:rPr>
              <a:t> </a:t>
            </a:r>
            <a:r>
              <a:rPr sz="2000">
                <a:latin typeface="Calibri"/>
                <a:ea typeface="Calibri"/>
              </a:rPr>
              <a:t>in</a:t>
            </a:r>
            <a:r>
              <a:rPr sz="2000" spc="-45">
                <a:latin typeface="Calibri"/>
                <a:ea typeface="Calibri"/>
              </a:rPr>
              <a:t> </a:t>
            </a:r>
            <a:r>
              <a:rPr sz="2000">
                <a:latin typeface="Calibri"/>
                <a:ea typeface="Calibri"/>
              </a:rPr>
              <a:t>partnership</a:t>
            </a:r>
            <a:r>
              <a:rPr sz="2000" spc="-15">
                <a:latin typeface="Calibri"/>
                <a:ea typeface="Calibri"/>
              </a:rPr>
              <a:t> </a:t>
            </a:r>
            <a:r>
              <a:rPr sz="2000">
                <a:latin typeface="Calibri"/>
                <a:ea typeface="Calibri"/>
              </a:rPr>
              <a:t>with</a:t>
            </a:r>
            <a:r>
              <a:rPr sz="2000" spc="-5">
                <a:latin typeface="Calibri"/>
                <a:ea typeface="Calibri"/>
              </a:rPr>
              <a:t> </a:t>
            </a:r>
            <a:r>
              <a:rPr sz="2000">
                <a:latin typeface="Calibri"/>
                <a:ea typeface="Calibri"/>
              </a:rPr>
              <a:t>ELFT</a:t>
            </a:r>
            <a:r>
              <a:rPr sz="2000" spc="-60">
                <a:latin typeface="Calibri"/>
                <a:ea typeface="Calibri"/>
              </a:rPr>
              <a:t> </a:t>
            </a:r>
            <a:r>
              <a:rPr sz="2000" spc="-10">
                <a:latin typeface="Calibri"/>
                <a:ea typeface="Calibri"/>
              </a:rPr>
              <a:t>(2026).</a:t>
            </a:r>
          </a:p>
          <a:p>
            <a:pPr marL="16510">
              <a:lnSpc>
                <a:spcPct val="100000"/>
              </a:lnSpc>
              <a:spcBef>
                <a:spcPts val="295"/>
              </a:spcBef>
              <a:buFont typeface="Arial MT"/>
              <a:buChar char="-"/>
            </a:pPr>
            <a:endParaRPr sz="2000" spc="-10">
              <a:latin typeface="Calibri"/>
              <a:ea typeface="Calibri"/>
            </a:endParaRPr>
          </a:p>
          <a:p>
            <a:pPr marL="315595" indent="-286385">
              <a:lnSpc>
                <a:spcPct val="100000"/>
              </a:lnSpc>
              <a:buChar char="-"/>
              <a:tabLst>
                <a:tab pos="315595" algn="l"/>
              </a:tabLst>
            </a:pPr>
            <a:r>
              <a:rPr sz="2000">
                <a:latin typeface="Calibri"/>
                <a:ea typeface="Calibri"/>
              </a:rPr>
              <a:t>Parents</a:t>
            </a:r>
            <a:r>
              <a:rPr sz="2000" spc="-30">
                <a:latin typeface="Calibri"/>
                <a:ea typeface="Calibri"/>
              </a:rPr>
              <a:t> </a:t>
            </a:r>
            <a:r>
              <a:rPr sz="2000">
                <a:latin typeface="Calibri"/>
                <a:ea typeface="Calibri"/>
              </a:rPr>
              <a:t>in</a:t>
            </a:r>
            <a:r>
              <a:rPr sz="2000" spc="-20">
                <a:latin typeface="Calibri"/>
                <a:ea typeface="Calibri"/>
              </a:rPr>
              <a:t> </a:t>
            </a:r>
            <a:r>
              <a:rPr sz="2000">
                <a:latin typeface="Calibri"/>
                <a:ea typeface="Calibri"/>
              </a:rPr>
              <a:t>Mind</a:t>
            </a:r>
            <a:r>
              <a:rPr sz="2000" spc="-20">
                <a:latin typeface="Calibri"/>
                <a:ea typeface="Calibri"/>
              </a:rPr>
              <a:t> </a:t>
            </a:r>
            <a:r>
              <a:rPr sz="2000">
                <a:latin typeface="Calibri"/>
                <a:ea typeface="Calibri"/>
              </a:rPr>
              <a:t>(delivered</a:t>
            </a:r>
            <a:r>
              <a:rPr sz="2000" spc="-10">
                <a:latin typeface="Calibri"/>
                <a:ea typeface="Calibri"/>
              </a:rPr>
              <a:t> </a:t>
            </a:r>
            <a:r>
              <a:rPr sz="2000">
                <a:latin typeface="Calibri"/>
                <a:ea typeface="Calibri"/>
              </a:rPr>
              <a:t>by</a:t>
            </a:r>
            <a:r>
              <a:rPr sz="2000" spc="-25">
                <a:latin typeface="Calibri"/>
                <a:ea typeface="Calibri"/>
              </a:rPr>
              <a:t> </a:t>
            </a:r>
            <a:r>
              <a:rPr sz="2000">
                <a:latin typeface="Calibri"/>
                <a:ea typeface="Calibri"/>
              </a:rPr>
              <a:t>NCT)</a:t>
            </a:r>
            <a:r>
              <a:rPr sz="2000" spc="-20">
                <a:latin typeface="Calibri"/>
                <a:ea typeface="Calibri"/>
              </a:rPr>
              <a:t> </a:t>
            </a:r>
            <a:r>
              <a:rPr sz="2000">
                <a:latin typeface="Calibri"/>
                <a:ea typeface="Calibri"/>
              </a:rPr>
              <a:t>-</a:t>
            </a:r>
            <a:r>
              <a:rPr sz="2000" spc="-20">
                <a:latin typeface="Calibri"/>
                <a:ea typeface="Calibri"/>
              </a:rPr>
              <a:t> </a:t>
            </a:r>
            <a:r>
              <a:rPr sz="2000">
                <a:latin typeface="Calibri"/>
                <a:ea typeface="Calibri"/>
              </a:rPr>
              <a:t>Perinatal</a:t>
            </a:r>
            <a:r>
              <a:rPr sz="2000" spc="-15">
                <a:latin typeface="Calibri"/>
                <a:ea typeface="Calibri"/>
              </a:rPr>
              <a:t> </a:t>
            </a:r>
            <a:r>
              <a:rPr sz="2000">
                <a:latin typeface="Calibri"/>
                <a:ea typeface="Calibri"/>
              </a:rPr>
              <a:t>peer</a:t>
            </a:r>
            <a:r>
              <a:rPr sz="2000" spc="-20">
                <a:latin typeface="Calibri"/>
                <a:ea typeface="Calibri"/>
              </a:rPr>
              <a:t> </a:t>
            </a:r>
            <a:r>
              <a:rPr sz="2000">
                <a:latin typeface="Calibri"/>
                <a:ea typeface="Calibri"/>
              </a:rPr>
              <a:t>support</a:t>
            </a:r>
            <a:r>
              <a:rPr sz="2000" spc="-5">
                <a:latin typeface="Calibri"/>
                <a:ea typeface="Calibri"/>
              </a:rPr>
              <a:t> </a:t>
            </a:r>
            <a:r>
              <a:rPr sz="2000">
                <a:latin typeface="Calibri"/>
                <a:ea typeface="Calibri"/>
              </a:rPr>
              <a:t>for</a:t>
            </a:r>
            <a:r>
              <a:rPr sz="2000" spc="-35">
                <a:latin typeface="Calibri"/>
                <a:ea typeface="Calibri"/>
              </a:rPr>
              <a:t> </a:t>
            </a:r>
            <a:r>
              <a:rPr sz="2000">
                <a:latin typeface="Calibri"/>
                <a:ea typeface="Calibri"/>
              </a:rPr>
              <a:t>parents</a:t>
            </a:r>
            <a:r>
              <a:rPr sz="2000" spc="-5">
                <a:latin typeface="Calibri"/>
                <a:ea typeface="Calibri"/>
              </a:rPr>
              <a:t> </a:t>
            </a:r>
            <a:r>
              <a:rPr sz="2000">
                <a:latin typeface="Calibri"/>
                <a:ea typeface="Calibri"/>
              </a:rPr>
              <a:t>and</a:t>
            </a:r>
            <a:r>
              <a:rPr sz="2000" spc="-20">
                <a:latin typeface="Calibri"/>
                <a:ea typeface="Calibri"/>
              </a:rPr>
              <a:t> </a:t>
            </a:r>
            <a:r>
              <a:rPr sz="2000">
                <a:latin typeface="Calibri"/>
                <a:ea typeface="Calibri"/>
              </a:rPr>
              <a:t>dads</a:t>
            </a:r>
            <a:r>
              <a:rPr sz="2000" spc="-20">
                <a:latin typeface="Calibri"/>
                <a:ea typeface="Calibri"/>
              </a:rPr>
              <a:t> </a:t>
            </a:r>
            <a:r>
              <a:rPr sz="2000" spc="-10">
                <a:latin typeface="Calibri"/>
                <a:ea typeface="Calibri"/>
              </a:rPr>
              <a:t>(2024-2025).</a:t>
            </a:r>
          </a:p>
          <a:p>
            <a:pPr marL="16510">
              <a:lnSpc>
                <a:spcPct val="100000"/>
              </a:lnSpc>
              <a:spcBef>
                <a:spcPts val="295"/>
              </a:spcBef>
              <a:buFont typeface="Arial MT"/>
              <a:buChar char="-"/>
            </a:pPr>
            <a:endParaRPr sz="2000" spc="-10">
              <a:latin typeface="Calibri"/>
              <a:ea typeface="Calibri"/>
            </a:endParaRPr>
          </a:p>
          <a:p>
            <a:pPr marL="315595" indent="-286385">
              <a:lnSpc>
                <a:spcPct val="100000"/>
              </a:lnSpc>
              <a:buChar char="-"/>
              <a:tabLst>
                <a:tab pos="315595" algn="l"/>
              </a:tabLst>
            </a:pPr>
            <a:r>
              <a:rPr sz="2000">
                <a:latin typeface="Calibri"/>
                <a:ea typeface="Calibri"/>
              </a:rPr>
              <a:t>ADHD</a:t>
            </a:r>
            <a:r>
              <a:rPr sz="2000" spc="-30">
                <a:latin typeface="Calibri"/>
                <a:ea typeface="Calibri"/>
              </a:rPr>
              <a:t> </a:t>
            </a:r>
            <a:r>
              <a:rPr sz="2000">
                <a:latin typeface="Calibri"/>
                <a:ea typeface="Calibri"/>
              </a:rPr>
              <a:t>peer</a:t>
            </a:r>
            <a:r>
              <a:rPr sz="2000" spc="-35">
                <a:latin typeface="Calibri"/>
                <a:ea typeface="Calibri"/>
              </a:rPr>
              <a:t> </a:t>
            </a:r>
            <a:r>
              <a:rPr sz="2000">
                <a:latin typeface="Calibri"/>
                <a:ea typeface="Calibri"/>
              </a:rPr>
              <a:t>mentoring</a:t>
            </a:r>
            <a:r>
              <a:rPr sz="2000" spc="-15">
                <a:latin typeface="Calibri"/>
                <a:ea typeface="Calibri"/>
              </a:rPr>
              <a:t> </a:t>
            </a:r>
            <a:r>
              <a:rPr sz="2000">
                <a:latin typeface="Calibri"/>
                <a:ea typeface="Calibri"/>
              </a:rPr>
              <a:t>support</a:t>
            </a:r>
            <a:r>
              <a:rPr sz="2000" spc="-25">
                <a:latin typeface="Calibri"/>
                <a:ea typeface="Calibri"/>
              </a:rPr>
              <a:t> </a:t>
            </a:r>
            <a:r>
              <a:rPr sz="2000">
                <a:latin typeface="Calibri"/>
                <a:ea typeface="Calibri"/>
              </a:rPr>
              <a:t>delivered</a:t>
            </a:r>
            <a:r>
              <a:rPr sz="2000" spc="-20">
                <a:latin typeface="Calibri"/>
                <a:ea typeface="Calibri"/>
              </a:rPr>
              <a:t> </a:t>
            </a:r>
            <a:r>
              <a:rPr sz="2000">
                <a:latin typeface="Calibri"/>
                <a:ea typeface="Calibri"/>
              </a:rPr>
              <a:t>by</a:t>
            </a:r>
            <a:r>
              <a:rPr sz="2000" spc="-35">
                <a:latin typeface="Calibri"/>
                <a:ea typeface="Calibri"/>
              </a:rPr>
              <a:t> </a:t>
            </a:r>
            <a:r>
              <a:rPr sz="2000">
                <a:latin typeface="Calibri"/>
                <a:ea typeface="Calibri"/>
              </a:rPr>
              <a:t>WHUF</a:t>
            </a:r>
            <a:r>
              <a:rPr sz="2000" spc="-35">
                <a:latin typeface="Calibri"/>
                <a:ea typeface="Calibri"/>
              </a:rPr>
              <a:t> </a:t>
            </a:r>
            <a:r>
              <a:rPr sz="2000">
                <a:latin typeface="Calibri"/>
                <a:ea typeface="Calibri"/>
              </a:rPr>
              <a:t>and</a:t>
            </a:r>
            <a:r>
              <a:rPr sz="2000" spc="-125">
                <a:latin typeface="Calibri"/>
                <a:ea typeface="Calibri"/>
              </a:rPr>
              <a:t> </a:t>
            </a:r>
            <a:r>
              <a:rPr sz="2000">
                <a:latin typeface="Calibri"/>
                <a:ea typeface="Calibri"/>
              </a:rPr>
              <a:t>Aston</a:t>
            </a:r>
            <a:r>
              <a:rPr sz="2000" spc="-45">
                <a:latin typeface="Calibri"/>
                <a:ea typeface="Calibri"/>
              </a:rPr>
              <a:t> </a:t>
            </a:r>
            <a:r>
              <a:rPr sz="2000">
                <a:latin typeface="Calibri"/>
                <a:ea typeface="Calibri"/>
              </a:rPr>
              <a:t>Mansfield</a:t>
            </a:r>
            <a:r>
              <a:rPr sz="2000" spc="-15">
                <a:latin typeface="Calibri"/>
                <a:ea typeface="Calibri"/>
              </a:rPr>
              <a:t> </a:t>
            </a:r>
            <a:r>
              <a:rPr sz="2000" spc="-10">
                <a:latin typeface="Calibri"/>
                <a:ea typeface="Calibri"/>
              </a:rPr>
              <a:t>(2025).</a:t>
            </a:r>
          </a:p>
          <a:p>
            <a:pPr marL="16510">
              <a:lnSpc>
                <a:spcPct val="100000"/>
              </a:lnSpc>
              <a:spcBef>
                <a:spcPts val="280"/>
              </a:spcBef>
              <a:buFont typeface="Arial MT"/>
              <a:buChar char="-"/>
            </a:pPr>
            <a:endParaRPr sz="2000" spc="-10">
              <a:latin typeface="Calibri"/>
              <a:ea typeface="Calibri"/>
            </a:endParaRPr>
          </a:p>
          <a:p>
            <a:pPr marL="315595" marR="5080" indent="-287020">
              <a:lnSpc>
                <a:spcPct val="100000"/>
              </a:lnSpc>
              <a:spcBef>
                <a:spcPts val="5"/>
              </a:spcBef>
              <a:buChar char="-"/>
              <a:tabLst>
                <a:tab pos="315595" algn="l"/>
              </a:tabLst>
            </a:pPr>
            <a:r>
              <a:rPr sz="2000">
                <a:latin typeface="Calibri"/>
                <a:ea typeface="Calibri"/>
              </a:rPr>
              <a:t>Supported</a:t>
            </a:r>
            <a:r>
              <a:rPr sz="2000" spc="-50">
                <a:latin typeface="Calibri"/>
                <a:ea typeface="Calibri"/>
              </a:rPr>
              <a:t> </a:t>
            </a:r>
            <a:r>
              <a:rPr sz="2000">
                <a:latin typeface="Calibri"/>
                <a:ea typeface="Calibri"/>
              </a:rPr>
              <a:t>Employment</a:t>
            </a:r>
            <a:r>
              <a:rPr sz="2000" spc="-20">
                <a:latin typeface="Calibri"/>
                <a:ea typeface="Calibri"/>
              </a:rPr>
              <a:t> </a:t>
            </a:r>
            <a:r>
              <a:rPr sz="2000">
                <a:latin typeface="Calibri"/>
                <a:ea typeface="Calibri"/>
              </a:rPr>
              <a:t>Programme,</a:t>
            </a:r>
            <a:r>
              <a:rPr sz="2000" spc="-40">
                <a:latin typeface="Calibri"/>
                <a:ea typeface="Calibri"/>
              </a:rPr>
              <a:t> </a:t>
            </a:r>
            <a:r>
              <a:rPr sz="2000">
                <a:latin typeface="Calibri"/>
                <a:ea typeface="Calibri"/>
              </a:rPr>
              <a:t>provided</a:t>
            </a:r>
            <a:r>
              <a:rPr sz="2000" spc="-40">
                <a:latin typeface="Calibri"/>
                <a:ea typeface="Calibri"/>
              </a:rPr>
              <a:t> </a:t>
            </a:r>
            <a:r>
              <a:rPr sz="2000">
                <a:latin typeface="Calibri"/>
                <a:ea typeface="Calibri"/>
              </a:rPr>
              <a:t>by</a:t>
            </a:r>
            <a:r>
              <a:rPr sz="2000" spc="-75">
                <a:latin typeface="Calibri"/>
                <a:ea typeface="Calibri"/>
              </a:rPr>
              <a:t> </a:t>
            </a:r>
            <a:r>
              <a:rPr sz="2000" spc="-10">
                <a:latin typeface="Calibri"/>
                <a:ea typeface="Calibri"/>
              </a:rPr>
              <a:t>Twinnings</a:t>
            </a:r>
            <a:r>
              <a:rPr sz="2000" spc="-20">
                <a:latin typeface="Calibri"/>
                <a:ea typeface="Calibri"/>
              </a:rPr>
              <a:t> </a:t>
            </a:r>
            <a:r>
              <a:rPr sz="2000">
                <a:latin typeface="Calibri"/>
                <a:ea typeface="Calibri"/>
              </a:rPr>
              <a:t>CIC</a:t>
            </a:r>
            <a:r>
              <a:rPr sz="2000" spc="-55">
                <a:latin typeface="Calibri"/>
                <a:ea typeface="Calibri"/>
              </a:rPr>
              <a:t> </a:t>
            </a:r>
            <a:r>
              <a:rPr sz="2000">
                <a:latin typeface="Calibri"/>
                <a:ea typeface="Calibri"/>
              </a:rPr>
              <a:t>in</a:t>
            </a:r>
            <a:r>
              <a:rPr sz="2000" spc="-50">
                <a:latin typeface="Calibri"/>
                <a:ea typeface="Calibri"/>
              </a:rPr>
              <a:t> </a:t>
            </a:r>
            <a:r>
              <a:rPr sz="2000">
                <a:latin typeface="Calibri"/>
                <a:ea typeface="Calibri"/>
              </a:rPr>
              <a:t>Partnership</a:t>
            </a:r>
            <a:r>
              <a:rPr sz="2000" spc="-50">
                <a:latin typeface="Calibri"/>
                <a:ea typeface="Calibri"/>
              </a:rPr>
              <a:t> </a:t>
            </a:r>
            <a:r>
              <a:rPr sz="2000">
                <a:latin typeface="Calibri"/>
                <a:ea typeface="Calibri"/>
              </a:rPr>
              <a:t>with</a:t>
            </a:r>
            <a:r>
              <a:rPr sz="2000" spc="-25">
                <a:latin typeface="Calibri"/>
                <a:ea typeface="Calibri"/>
              </a:rPr>
              <a:t> </a:t>
            </a:r>
            <a:r>
              <a:rPr sz="2000">
                <a:latin typeface="Calibri"/>
                <a:ea typeface="Calibri"/>
              </a:rPr>
              <a:t>Working</a:t>
            </a:r>
            <a:r>
              <a:rPr sz="2000" spc="-50">
                <a:latin typeface="Calibri"/>
                <a:ea typeface="Calibri"/>
              </a:rPr>
              <a:t> </a:t>
            </a:r>
            <a:r>
              <a:rPr sz="2000">
                <a:latin typeface="Calibri"/>
                <a:ea typeface="Calibri"/>
              </a:rPr>
              <a:t>Well</a:t>
            </a:r>
            <a:r>
              <a:rPr sz="2000" spc="-75">
                <a:latin typeface="Calibri"/>
                <a:ea typeface="Calibri"/>
              </a:rPr>
              <a:t> </a:t>
            </a:r>
            <a:r>
              <a:rPr sz="2000">
                <a:latin typeface="Calibri"/>
                <a:ea typeface="Calibri"/>
              </a:rPr>
              <a:t>Trust</a:t>
            </a:r>
            <a:r>
              <a:rPr sz="2000" spc="-60">
                <a:latin typeface="Calibri"/>
                <a:ea typeface="Calibri"/>
              </a:rPr>
              <a:t> </a:t>
            </a:r>
            <a:r>
              <a:rPr sz="2000" spc="-20">
                <a:latin typeface="Calibri"/>
                <a:ea typeface="Calibri"/>
              </a:rPr>
              <a:t>from </a:t>
            </a:r>
            <a:r>
              <a:rPr sz="2000">
                <a:latin typeface="Calibri"/>
                <a:ea typeface="Calibri"/>
              </a:rPr>
              <a:t>July</a:t>
            </a:r>
            <a:r>
              <a:rPr sz="2000" spc="-15">
                <a:latin typeface="Calibri"/>
                <a:ea typeface="Calibri"/>
              </a:rPr>
              <a:t> </a:t>
            </a:r>
            <a:r>
              <a:rPr sz="2000">
                <a:latin typeface="Calibri"/>
                <a:ea typeface="Calibri"/>
              </a:rPr>
              <a:t>2024</a:t>
            </a:r>
            <a:r>
              <a:rPr sz="2000" spc="-5">
                <a:latin typeface="Calibri"/>
                <a:ea typeface="Calibri"/>
              </a:rPr>
              <a:t> </a:t>
            </a:r>
            <a:r>
              <a:rPr sz="2000">
                <a:latin typeface="Calibri"/>
                <a:ea typeface="Calibri"/>
              </a:rPr>
              <a:t>-</a:t>
            </a:r>
            <a:r>
              <a:rPr sz="2000" spc="-15">
                <a:latin typeface="Calibri"/>
                <a:ea typeface="Calibri"/>
              </a:rPr>
              <a:t> </a:t>
            </a:r>
            <a:r>
              <a:rPr sz="2000" spc="-10">
                <a:latin typeface="Calibri"/>
                <a:ea typeface="Calibri"/>
              </a:rPr>
              <a:t>2028.</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75F758717DFF44A8C2C0023C87ED0F7" ma:contentTypeVersion="8" ma:contentTypeDescription="Create a new document." ma:contentTypeScope="" ma:versionID="9efaf8d9cc77206af5f86dad8bb93277">
  <xsd:schema xmlns:xsd="http://www.w3.org/2001/XMLSchema" xmlns:xs="http://www.w3.org/2001/XMLSchema" xmlns:p="http://schemas.microsoft.com/office/2006/metadata/properties" xmlns:ns2="bbbab6f7-7512-47c4-980a-5a35810d9f0e" xmlns:ns3="6361206b-3f8a-4b08-978e-0d3652f38ba9" targetNamespace="http://schemas.microsoft.com/office/2006/metadata/properties" ma:root="true" ma:fieldsID="f4fe30e535b1fc5d5ee4b5f7590e7b11" ns2:_="" ns3:_="">
    <xsd:import namespace="bbbab6f7-7512-47c4-980a-5a35810d9f0e"/>
    <xsd:import namespace="6361206b-3f8a-4b08-978e-0d3652f38ba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bab6f7-7512-47c4-980a-5a35810d9f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361206b-3f8a-4b08-978e-0d3652f38ba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165A221-2522-4E88-B54B-1A024D338C61}">
  <ds:schemaRefs>
    <ds:schemaRef ds:uri="http://schemas.microsoft.com/sharepoint/v3/contenttype/forms"/>
  </ds:schemaRefs>
</ds:datastoreItem>
</file>

<file path=customXml/itemProps2.xml><?xml version="1.0" encoding="utf-8"?>
<ds:datastoreItem xmlns:ds="http://schemas.openxmlformats.org/officeDocument/2006/customXml" ds:itemID="{D121F032-EE35-4A22-A616-E7E6AC9D8BC6}">
  <ds:schemaRefs>
    <ds:schemaRef ds:uri="6361206b-3f8a-4b08-978e-0d3652f38ba9"/>
    <ds:schemaRef ds:uri="bbbab6f7-7512-47c4-980a-5a35810d9f0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2E4AD5F-7038-4967-8F14-BA28FB12110B}">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12</Slides>
  <Notes>0</Notes>
  <HiddenSlides>0</HiddenSlide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Overview</vt:lpstr>
      <vt:lpstr>Demand and Need</vt:lpstr>
      <vt:lpstr>Equity</vt:lpstr>
      <vt:lpstr>Meeting the MH Needs Newham Priorities 10 year All Age Supported Living Strategy for Newham  </vt:lpstr>
      <vt:lpstr>Mental Health Services in Newham</vt:lpstr>
      <vt:lpstr>The Newham NHS Mental Health Services</vt:lpstr>
      <vt:lpstr>Existing Commissioned Services 2025</vt:lpstr>
      <vt:lpstr>Existing Commissioned Services 2025 Our Health Partners have:</vt:lpstr>
      <vt:lpstr>Additional Mental Health Activity</vt:lpstr>
      <vt:lpstr>Future Priorities: Commissioning Intentions for 2025-26</vt:lpstr>
      <vt:lpstr>Future Priorities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vz</dc:title>
  <dc:creator>Inderjit Puaar</dc:creator>
  <cp:revision>4</cp:revision>
  <dcterms:created xsi:type="dcterms:W3CDTF">2025-01-22T13:16:16Z</dcterms:created>
  <dcterms:modified xsi:type="dcterms:W3CDTF">2025-04-28T11:06:28Z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2024-06-10T00:00:00Z</vt:filetime>
  </property>
  <property fmtid="{D5CDD505-2E9C-101B-9397-08002B2CF9AE}" pid="3" name="Creator">
    <vt:lpwstr>Microsoft® PowerPoint® 2016</vt:lpwstr>
  </property>
  <property fmtid="{D5CDD505-2E9C-101B-9397-08002B2CF9AE}" pid="4" name="LastSaved">
    <vt:filetime>2025-01-22T00:00:00Z</vt:filetime>
  </property>
  <property fmtid="{D5CDD505-2E9C-101B-9397-08002B2CF9AE}" pid="5" name="Producer">
    <vt:lpwstr>Microsoft® PowerPoint® 2016</vt:lpwstr>
  </property>
  <property fmtid="{D5CDD505-2E9C-101B-9397-08002B2CF9AE}" pid="6" name="ContentTypeId">
    <vt:lpwstr>0x010100C75F758717DFF44A8C2C0023C87ED0F7</vt:lpwstr>
  </property>
</Properties>
</file>