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4"/>
    <p:sldMasterId id="2147483672" r:id="rId5"/>
    <p:sldMasterId id="2147483684" r:id="rId6"/>
    <p:sldMasterId id="2147483696" r:id="rId7"/>
    <p:sldMasterId id="2147483708" r:id="rId8"/>
  </p:sldMasterIdLst>
  <p:notesMasterIdLst>
    <p:notesMasterId r:id="rId71"/>
  </p:notesMasterIdLst>
  <p:sldIdLst>
    <p:sldId id="256" r:id="rId9"/>
    <p:sldId id="434" r:id="rId10"/>
    <p:sldId id="346" r:id="rId11"/>
    <p:sldId id="410" r:id="rId12"/>
    <p:sldId id="257" r:id="rId13"/>
    <p:sldId id="412" r:id="rId14"/>
    <p:sldId id="362" r:id="rId15"/>
    <p:sldId id="411" r:id="rId16"/>
    <p:sldId id="413" r:id="rId17"/>
    <p:sldId id="363" r:id="rId18"/>
    <p:sldId id="446" r:id="rId19"/>
    <p:sldId id="447" r:id="rId20"/>
    <p:sldId id="364" r:id="rId21"/>
    <p:sldId id="448" r:id="rId22"/>
    <p:sldId id="414" r:id="rId23"/>
    <p:sldId id="348" r:id="rId24"/>
    <p:sldId id="416" r:id="rId25"/>
    <p:sldId id="444" r:id="rId26"/>
    <p:sldId id="449" r:id="rId27"/>
    <p:sldId id="450" r:id="rId28"/>
    <p:sldId id="415" r:id="rId29"/>
    <p:sldId id="349" r:id="rId30"/>
    <p:sldId id="370" r:id="rId31"/>
    <p:sldId id="379" r:id="rId32"/>
    <p:sldId id="376" r:id="rId33"/>
    <p:sldId id="371" r:id="rId34"/>
    <p:sldId id="417" r:id="rId35"/>
    <p:sldId id="350" r:id="rId36"/>
    <p:sldId id="445" r:id="rId37"/>
    <p:sldId id="392" r:id="rId38"/>
    <p:sldId id="397" r:id="rId39"/>
    <p:sldId id="396" r:id="rId40"/>
    <p:sldId id="419" r:id="rId41"/>
    <p:sldId id="420" r:id="rId42"/>
    <p:sldId id="421" r:id="rId43"/>
    <p:sldId id="422" r:id="rId44"/>
    <p:sldId id="424" r:id="rId45"/>
    <p:sldId id="425" r:id="rId46"/>
    <p:sldId id="427" r:id="rId47"/>
    <p:sldId id="426" r:id="rId48"/>
    <p:sldId id="429" r:id="rId49"/>
    <p:sldId id="431" r:id="rId50"/>
    <p:sldId id="452" r:id="rId51"/>
    <p:sldId id="433" r:id="rId52"/>
    <p:sldId id="453" r:id="rId53"/>
    <p:sldId id="454" r:id="rId54"/>
    <p:sldId id="455" r:id="rId55"/>
    <p:sldId id="432" r:id="rId56"/>
    <p:sldId id="403" r:id="rId57"/>
    <p:sldId id="457" r:id="rId58"/>
    <p:sldId id="456" r:id="rId59"/>
    <p:sldId id="351" r:id="rId60"/>
    <p:sldId id="339" r:id="rId61"/>
    <p:sldId id="358" r:id="rId62"/>
    <p:sldId id="437" r:id="rId63"/>
    <p:sldId id="409" r:id="rId64"/>
    <p:sldId id="443" r:id="rId65"/>
    <p:sldId id="438" r:id="rId66"/>
    <p:sldId id="439" r:id="rId67"/>
    <p:sldId id="440" r:id="rId68"/>
    <p:sldId id="441" r:id="rId69"/>
    <p:sldId id="44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3C9665-7782-CB97-523D-65B2FD46C3DE}" name="Melissa McAuliffe" initials="MM" userId="S::melissa.mcauliffe@newham.gov.uk::d5b03c98-3426-42f3-a898-66fb851109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ydia Drummond" initials="LD" lastIdx="13" clrIdx="0">
    <p:extLst>
      <p:ext uri="{19B8F6BF-5375-455C-9EA6-DF929625EA0E}">
        <p15:presenceInfo xmlns:p15="http://schemas.microsoft.com/office/powerpoint/2012/main" userId="S-1-5-21-2032500944-680512171-4281770524-97420" providerId="AD"/>
      </p:ext>
    </p:extLst>
  </p:cmAuthor>
  <p:cmAuthor id="2" name="Melissa McAuliffe" initials="MM" lastIdx="218" clrIdx="1">
    <p:extLst>
      <p:ext uri="{19B8F6BF-5375-455C-9EA6-DF929625EA0E}">
        <p15:presenceInfo xmlns:p15="http://schemas.microsoft.com/office/powerpoint/2012/main" userId="S-1-5-21-2032500944-680512171-4281770524-84461" providerId="AD"/>
      </p:ext>
    </p:extLst>
  </p:cmAuthor>
  <p:cmAuthor id="3" name="WOOLVETT, Gary (NHS NEWHAM CCG)" initials="WC" lastIdx="15" clrIdx="2">
    <p:extLst>
      <p:ext uri="{19B8F6BF-5375-455C-9EA6-DF929625EA0E}">
        <p15:presenceInfo xmlns:p15="http://schemas.microsoft.com/office/powerpoint/2012/main" userId="S::gary.woolvett1_nhs.net#ext#@onesourceict.onmicrosoft.com::b8cb3996-88af-4793-a22d-06cad3384497" providerId="AD"/>
      </p:ext>
    </p:extLst>
  </p:cmAuthor>
  <p:cmAuthor id="4" name="Lydia Drummond" initials="LD [2]" lastIdx="22" clrIdx="3">
    <p:extLst>
      <p:ext uri="{19B8F6BF-5375-455C-9EA6-DF929625EA0E}">
        <p15:presenceInfo xmlns:p15="http://schemas.microsoft.com/office/powerpoint/2012/main" userId="S::lydia.drummond@newham.gov.uk::5da7301a-acad-4a09-a083-854823abb836" providerId="AD"/>
      </p:ext>
    </p:extLst>
  </p:cmAuthor>
  <p:cmAuthor id="5" name="BETTS, Robin (EAST LONDON NHS FOUNDATION TRUST)" initials="BT" lastIdx="3" clrIdx="4">
    <p:extLst>
      <p:ext uri="{19B8F6BF-5375-455C-9EA6-DF929625EA0E}">
        <p15:presenceInfo xmlns:p15="http://schemas.microsoft.com/office/powerpoint/2012/main" userId="S::robin.betts2_nhs.net#ext#@onesourceict.onmicrosoft.com::a7f108c7-8b87-473d-9600-e415aae823bd" providerId="AD"/>
      </p:ext>
    </p:extLst>
  </p:cmAuthor>
  <p:cmAuthor id="6" name="Melissa McAuliffe" initials="MM [2]" lastIdx="1" clrIdx="5">
    <p:extLst>
      <p:ext uri="{19B8F6BF-5375-455C-9EA6-DF929625EA0E}">
        <p15:presenceInfo xmlns:p15="http://schemas.microsoft.com/office/powerpoint/2012/main" userId="S::melissa.mcauliffe@newham.gov.uk::d5b03c98-3426-42f3-a898-66fb851109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CDE5"/>
    <a:srgbClr val="75529D"/>
    <a:srgbClr val="E2D9EB"/>
    <a:srgbClr val="C4B3D7"/>
    <a:srgbClr val="7030A0"/>
    <a:srgbClr val="9900CC"/>
    <a:srgbClr val="CC66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BEFC2F-85F5-2CA6-7B9C-5CA632AF5552}" v="564" dt="2024-10-18T11:13:52.2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presProps" Target="pres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71165-4009-4F9B-86E5-116151382ECA}" type="datetimeFigureOut">
              <a:rPr lang="en-GB" smtClean="0"/>
              <a:t>01/07/2025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EF276-D414-4348-93FD-DCD775D461E1}" type="slidenum">
              <a:rPr lang="en-GB" smtClean="0"/>
              <a:t>‹#›</a:t>
            </a:fld>
            <a:endParaRPr lang="en-GB"/>
          </a:p>
        </p:txBody>
      </p:sp>
    </p:spTree>
    <p:extLst>
      <p:ext uri="{BB962C8B-B14F-4D97-AF65-F5344CB8AC3E}">
        <p14:creationId xmlns:p14="http://schemas.microsoft.com/office/powerpoint/2010/main" val="819375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549" y="83772"/>
            <a:ext cx="10515600" cy="1325563"/>
          </a:xfrm>
        </p:spPr>
        <p:txBody>
          <a:bodyPr>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TITLE SHOULD BE CAPS &amp; BOLD</a:t>
            </a:r>
            <a:endParaRPr lang="en-GB"/>
          </a:p>
        </p:txBody>
      </p:sp>
      <p:sp>
        <p:nvSpPr>
          <p:cNvPr id="5" name="Date Placeholder 4"/>
          <p:cNvSpPr>
            <a:spLocks noGrp="1"/>
          </p:cNvSpPr>
          <p:nvPr>
            <p:ph type="dt" sz="half" idx="10"/>
          </p:nvPr>
        </p:nvSpPr>
        <p:spPr/>
        <p:txBody>
          <a:bodyPr/>
          <a:lstStyle/>
          <a:p>
            <a:fld id="{994FD56F-2B40-4F5B-8593-3FB241C17C9A}" type="datetimeFigureOut">
              <a:rPr lang="en-GB" smtClean="0"/>
              <a:t>01/07/2025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F2AF8C-F308-4D14-92A7-51645CA15610}" type="slidenum">
              <a:rPr lang="en-GB" smtClean="0"/>
              <a:t>‹#›</a:t>
            </a:fld>
            <a:endParaRPr lang="en-GB"/>
          </a:p>
        </p:txBody>
      </p:sp>
      <p:sp>
        <p:nvSpPr>
          <p:cNvPr id="11" name="Content Placeholder 2"/>
          <p:cNvSpPr>
            <a:spLocks noGrp="1"/>
          </p:cNvSpPr>
          <p:nvPr>
            <p:ph sz="half" idx="1" hasCustomPrompt="1"/>
          </p:nvPr>
        </p:nvSpPr>
        <p:spPr>
          <a:xfrm>
            <a:off x="285541" y="1825625"/>
            <a:ext cx="5181600" cy="4351338"/>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a:t>Text aligned left</a:t>
            </a:r>
          </a:p>
        </p:txBody>
      </p:sp>
      <p:sp>
        <p:nvSpPr>
          <p:cNvPr id="12"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a:t>Text aligned left</a:t>
            </a:r>
          </a:p>
        </p:txBody>
      </p:sp>
    </p:spTree>
    <p:extLst>
      <p:ext uri="{BB962C8B-B14F-4D97-AF65-F5344CB8AC3E}">
        <p14:creationId xmlns:p14="http://schemas.microsoft.com/office/powerpoint/2010/main" val="618080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B424FE-DF0C-4B5C-B873-06346B6AD135}" type="datetimeFigureOut">
              <a:rPr lang="en-GB" smtClean="0"/>
              <a:t>01/07/2025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388F27-1B5B-47A7-808F-9915DB626DBE}" type="slidenum">
              <a:rPr lang="en-GB" smtClean="0"/>
              <a:t>‹#›</a:t>
            </a:fld>
            <a:endParaRPr lang="en-GB"/>
          </a:p>
        </p:txBody>
      </p:sp>
      <p:sp>
        <p:nvSpPr>
          <p:cNvPr id="6"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SHOULD BE CAPS &amp; BOLD</a:t>
            </a:r>
            <a:endParaRPr lang="en-GB"/>
          </a:p>
        </p:txBody>
      </p:sp>
    </p:spTree>
    <p:extLst>
      <p:ext uri="{BB962C8B-B14F-4D97-AF65-F5344CB8AC3E}">
        <p14:creationId xmlns:p14="http://schemas.microsoft.com/office/powerpoint/2010/main" val="415608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549" y="83772"/>
            <a:ext cx="10515600" cy="1325563"/>
          </a:xfrm>
        </p:spPr>
        <p:txBody>
          <a:bodyPr>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TITLE SHOULD BE CAPS &amp; BOLD</a:t>
            </a:r>
            <a:endParaRPr lang="en-GB"/>
          </a:p>
        </p:txBody>
      </p:sp>
      <p:sp>
        <p:nvSpPr>
          <p:cNvPr id="5" name="Date Placeholder 4"/>
          <p:cNvSpPr>
            <a:spLocks noGrp="1"/>
          </p:cNvSpPr>
          <p:nvPr>
            <p:ph type="dt" sz="half" idx="10"/>
          </p:nvPr>
        </p:nvSpPr>
        <p:spPr/>
        <p:txBody>
          <a:bodyPr/>
          <a:lstStyle/>
          <a:p>
            <a:fld id="{994FD56F-2B40-4F5B-8593-3FB241C17C9A}" type="datetimeFigureOut">
              <a:rPr lang="en-GB" smtClean="0"/>
              <a:t>01/07/2025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F2AF8C-F308-4D14-92A7-51645CA15610}" type="slidenum">
              <a:rPr lang="en-GB" smtClean="0"/>
              <a:t>‹#›</a:t>
            </a:fld>
            <a:endParaRPr lang="en-GB"/>
          </a:p>
        </p:txBody>
      </p:sp>
      <p:sp>
        <p:nvSpPr>
          <p:cNvPr id="11" name="Content Placeholder 2"/>
          <p:cNvSpPr>
            <a:spLocks noGrp="1"/>
          </p:cNvSpPr>
          <p:nvPr>
            <p:ph sz="half" idx="1" hasCustomPrompt="1"/>
          </p:nvPr>
        </p:nvSpPr>
        <p:spPr>
          <a:xfrm>
            <a:off x="285541" y="1825625"/>
            <a:ext cx="5181600" cy="4351338"/>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a:t>Text aligned left</a:t>
            </a:r>
          </a:p>
        </p:txBody>
      </p:sp>
      <p:sp>
        <p:nvSpPr>
          <p:cNvPr id="12"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a:t>Text aligned left</a:t>
            </a:r>
          </a:p>
        </p:txBody>
      </p:sp>
    </p:spTree>
    <p:extLst>
      <p:ext uri="{BB962C8B-B14F-4D97-AF65-F5344CB8AC3E}">
        <p14:creationId xmlns:p14="http://schemas.microsoft.com/office/powerpoint/2010/main" val="3790522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0B369-04A0-CB41-B1B1-435926D6B287}" type="datetimeFigureOut">
              <a:rPr lang="en-US" smtClean="0"/>
              <a:t>7/1/2025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A437CE-67AD-F14C-9ED6-C8B55F0B62B6}" type="slidenum">
              <a:rPr lang="en-US" smtClean="0"/>
              <a:t>‹#›</a:t>
            </a:fld>
            <a:endParaRPr lang="en-US"/>
          </a:p>
        </p:txBody>
      </p:sp>
      <p:sp>
        <p:nvSpPr>
          <p:cNvPr id="6"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SHOULD BE CAPS &amp; BOLD</a:t>
            </a:r>
            <a:endParaRPr lang="en-GB"/>
          </a:p>
        </p:txBody>
      </p:sp>
    </p:spTree>
    <p:extLst>
      <p:ext uri="{BB962C8B-B14F-4D97-AF65-F5344CB8AC3E}">
        <p14:creationId xmlns:p14="http://schemas.microsoft.com/office/powerpoint/2010/main" val="94183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2B68619-623B-4C71-8610-73EBBEB490DC}" type="datetimeFigureOut">
              <a:rPr lang="en-GB" smtClean="0"/>
              <a:t>01/07/2025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DE956D-E143-479C-B3BA-50B647C0EF72}" type="slidenum">
              <a:rPr lang="en-GB" smtClean="0"/>
              <a:t>‹#›</a:t>
            </a:fld>
            <a:endParaRPr lang="en-GB"/>
          </a:p>
        </p:txBody>
      </p:sp>
      <p:sp>
        <p:nvSpPr>
          <p:cNvPr id="7"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SHOULD BE CAPS &amp; BOLD</a:t>
            </a:r>
            <a:endParaRPr lang="en-GB"/>
          </a:p>
        </p:txBody>
      </p:sp>
      <p:sp>
        <p:nvSpPr>
          <p:cNvPr id="12" name="Content Placeholder 2"/>
          <p:cNvSpPr>
            <a:spLocks noGrp="1"/>
          </p:cNvSpPr>
          <p:nvPr>
            <p:ph sz="half" idx="1" hasCustomPrompt="1"/>
          </p:nvPr>
        </p:nvSpPr>
        <p:spPr>
          <a:xfrm>
            <a:off x="285541" y="1825625"/>
            <a:ext cx="5181600" cy="4351338"/>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a:t>Text aligned left</a:t>
            </a:r>
          </a:p>
        </p:txBody>
      </p:sp>
    </p:spTree>
    <p:extLst>
      <p:ext uri="{BB962C8B-B14F-4D97-AF65-F5344CB8AC3E}">
        <p14:creationId xmlns:p14="http://schemas.microsoft.com/office/powerpoint/2010/main" val="2370202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2B68619-623B-4C71-8610-73EBBEB490DC}" type="datetimeFigureOut">
              <a:rPr lang="en-GB" smtClean="0"/>
              <a:t>01/07/2025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DE956D-E143-479C-B3BA-50B647C0EF72}" type="slidenum">
              <a:rPr lang="en-GB" smtClean="0"/>
              <a:t>‹#›</a:t>
            </a:fld>
            <a:endParaRPr lang="en-GB"/>
          </a:p>
        </p:txBody>
      </p:sp>
      <p:sp>
        <p:nvSpPr>
          <p:cNvPr id="6"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SHOULD BE CAPS &amp; BOLD</a:t>
            </a:r>
            <a:endParaRPr lang="en-GB"/>
          </a:p>
        </p:txBody>
      </p:sp>
    </p:spTree>
    <p:extLst>
      <p:ext uri="{BB962C8B-B14F-4D97-AF65-F5344CB8AC3E}">
        <p14:creationId xmlns:p14="http://schemas.microsoft.com/office/powerpoint/2010/main" val="331131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26B233-4027-454F-8EF2-652E71F3D979}" type="datetimeFigureOut">
              <a:rPr lang="en-GB" smtClean="0"/>
              <a:t>01/07/2025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9D4884-9173-4689-ADA6-E8C68BBDE9F9}" type="slidenum">
              <a:rPr lang="en-GB" smtClean="0"/>
              <a:t>‹#›</a:t>
            </a:fld>
            <a:endParaRPr lang="en-GB"/>
          </a:p>
        </p:txBody>
      </p:sp>
      <p:sp>
        <p:nvSpPr>
          <p:cNvPr id="7"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SHOULD BE CAPS &amp; BOLD</a:t>
            </a:r>
            <a:endParaRPr lang="en-GB"/>
          </a:p>
        </p:txBody>
      </p:sp>
      <p:sp>
        <p:nvSpPr>
          <p:cNvPr id="12" name="Content Placeholder 2"/>
          <p:cNvSpPr>
            <a:spLocks noGrp="1"/>
          </p:cNvSpPr>
          <p:nvPr>
            <p:ph sz="half" idx="1" hasCustomPrompt="1"/>
          </p:nvPr>
        </p:nvSpPr>
        <p:spPr>
          <a:xfrm>
            <a:off x="285541" y="1825625"/>
            <a:ext cx="5181600" cy="4351338"/>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a:t>Text aligned left</a:t>
            </a:r>
          </a:p>
        </p:txBody>
      </p:sp>
    </p:spTree>
    <p:extLst>
      <p:ext uri="{BB962C8B-B14F-4D97-AF65-F5344CB8AC3E}">
        <p14:creationId xmlns:p14="http://schemas.microsoft.com/office/powerpoint/2010/main" val="3641091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D26B233-4027-454F-8EF2-652E71F3D979}" type="datetimeFigureOut">
              <a:rPr lang="en-GB" smtClean="0"/>
              <a:t>01/07/2025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9D4884-9173-4689-ADA6-E8C68BBDE9F9}" type="slidenum">
              <a:rPr lang="en-GB" smtClean="0"/>
              <a:t>‹#›</a:t>
            </a:fld>
            <a:endParaRPr lang="en-GB"/>
          </a:p>
        </p:txBody>
      </p:sp>
      <p:sp>
        <p:nvSpPr>
          <p:cNvPr id="6"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SHOULD BE CAPS &amp; BOLD</a:t>
            </a:r>
            <a:endParaRPr lang="en-GB"/>
          </a:p>
        </p:txBody>
      </p:sp>
    </p:spTree>
    <p:extLst>
      <p:ext uri="{BB962C8B-B14F-4D97-AF65-F5344CB8AC3E}">
        <p14:creationId xmlns:p14="http://schemas.microsoft.com/office/powerpoint/2010/main" val="3140828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5EE142-8B8B-4983-A29A-0AA6829536B9}" type="datetimeFigureOut">
              <a:rPr lang="en-GB" smtClean="0"/>
              <a:t>01/07/2025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74FCF0-FF98-4644-B5A0-A68BCFE35AF3}" type="slidenum">
              <a:rPr lang="en-GB" smtClean="0"/>
              <a:t>‹#›</a:t>
            </a:fld>
            <a:endParaRPr lang="en-GB"/>
          </a:p>
        </p:txBody>
      </p:sp>
      <p:sp>
        <p:nvSpPr>
          <p:cNvPr id="7"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tx1"/>
                </a:solidFill>
                <a:latin typeface="Arial" panose="020B0604020202020204" pitchFamily="34" charset="0"/>
                <a:cs typeface="Arial" panose="020B0604020202020204" pitchFamily="34" charset="0"/>
              </a:defRPr>
            </a:lvl1pPr>
          </a:lstStyle>
          <a:p>
            <a:r>
              <a:rPr lang="en-US"/>
              <a:t>TITLE SHOULD BE CAPS &amp; BOLD</a:t>
            </a:r>
            <a:endParaRPr lang="en-GB"/>
          </a:p>
        </p:txBody>
      </p:sp>
      <p:sp>
        <p:nvSpPr>
          <p:cNvPr id="12" name="Content Placeholder 2"/>
          <p:cNvSpPr>
            <a:spLocks noGrp="1"/>
          </p:cNvSpPr>
          <p:nvPr>
            <p:ph sz="half" idx="1" hasCustomPrompt="1"/>
          </p:nvPr>
        </p:nvSpPr>
        <p:spPr>
          <a:xfrm>
            <a:off x="285541" y="1825625"/>
            <a:ext cx="5181600" cy="4351338"/>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a:t>Text aligned left</a:t>
            </a:r>
          </a:p>
        </p:txBody>
      </p:sp>
    </p:spTree>
    <p:extLst>
      <p:ext uri="{BB962C8B-B14F-4D97-AF65-F5344CB8AC3E}">
        <p14:creationId xmlns:p14="http://schemas.microsoft.com/office/powerpoint/2010/main" val="316790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5EE142-8B8B-4983-A29A-0AA6829536B9}" type="datetimeFigureOut">
              <a:rPr lang="en-GB" smtClean="0"/>
              <a:t>01/07/2025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74FCF0-FF98-4644-B5A0-A68BCFE35AF3}" type="slidenum">
              <a:rPr lang="en-GB" smtClean="0"/>
              <a:t>‹#›</a:t>
            </a:fld>
            <a:endParaRPr lang="en-GB"/>
          </a:p>
        </p:txBody>
      </p:sp>
      <p:sp>
        <p:nvSpPr>
          <p:cNvPr id="6"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tx1"/>
                </a:solidFill>
                <a:latin typeface="Arial" panose="020B0604020202020204" pitchFamily="34" charset="0"/>
                <a:cs typeface="Arial" panose="020B0604020202020204" pitchFamily="34" charset="0"/>
              </a:defRPr>
            </a:lvl1pPr>
          </a:lstStyle>
          <a:p>
            <a:r>
              <a:rPr lang="en-US"/>
              <a:t>TITLE SHOULD BE CAPS &amp; BOLD</a:t>
            </a:r>
            <a:endParaRPr lang="en-GB"/>
          </a:p>
        </p:txBody>
      </p:sp>
    </p:spTree>
    <p:extLst>
      <p:ext uri="{BB962C8B-B14F-4D97-AF65-F5344CB8AC3E}">
        <p14:creationId xmlns:p14="http://schemas.microsoft.com/office/powerpoint/2010/main" val="319669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5B424FE-DF0C-4B5C-B873-06346B6AD135}" type="datetimeFigureOut">
              <a:rPr lang="en-GB" smtClean="0"/>
              <a:t>01/07/2025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388F27-1B5B-47A7-808F-9915DB626DBE}" type="slidenum">
              <a:rPr lang="en-GB" smtClean="0"/>
              <a:t>‹#›</a:t>
            </a:fld>
            <a:endParaRPr lang="en-GB"/>
          </a:p>
        </p:txBody>
      </p:sp>
      <p:sp>
        <p:nvSpPr>
          <p:cNvPr id="7"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SHOULD BE CAPS &amp; BOLD</a:t>
            </a:r>
            <a:endParaRPr lang="en-GB"/>
          </a:p>
        </p:txBody>
      </p:sp>
      <p:sp>
        <p:nvSpPr>
          <p:cNvPr id="12" name="Content Placeholder 2"/>
          <p:cNvSpPr>
            <a:spLocks noGrp="1"/>
          </p:cNvSpPr>
          <p:nvPr>
            <p:ph sz="half" idx="1" hasCustomPrompt="1"/>
          </p:nvPr>
        </p:nvSpPr>
        <p:spPr>
          <a:xfrm>
            <a:off x="285541" y="1825625"/>
            <a:ext cx="5181600" cy="4351338"/>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a:t>Text aligned left</a:t>
            </a:r>
          </a:p>
        </p:txBody>
      </p:sp>
    </p:spTree>
    <p:extLst>
      <p:ext uri="{BB962C8B-B14F-4D97-AF65-F5344CB8AC3E}">
        <p14:creationId xmlns:p14="http://schemas.microsoft.com/office/powerpoint/2010/main" val="9223376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5.jpe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FD56F-2B40-4F5B-8593-3FB241C17C9A}" type="datetimeFigureOut">
              <a:rPr lang="en-GB" smtClean="0"/>
              <a:t>01/07/2025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2AF8C-F308-4D14-92A7-51645CA15610}" type="slidenum">
              <a:rPr lang="en-GB" smtClean="0"/>
              <a:t>‹#›</a:t>
            </a:fld>
            <a:endParaRPr lang="en-GB"/>
          </a:p>
        </p:txBody>
      </p:sp>
      <p:pic>
        <p:nvPicPr>
          <p:cNvPr id="7" name="Picture 6" descr="A picture containing rectangle&#10;&#10;Description automatically generated">
            <a:extLst>
              <a:ext uri="{FF2B5EF4-FFF2-40B4-BE49-F238E27FC236}">
                <a16:creationId xmlns:a16="http://schemas.microsoft.com/office/drawing/2014/main" id="{BA575A95-ECF6-721C-7131-F61BA963A124}"/>
              </a:ext>
            </a:extLst>
          </p:cNvPr>
          <p:cNvPicPr>
            <a:picLocks noChangeAspect="1"/>
          </p:cNvPicPr>
          <p:nvPr userDrawn="1"/>
        </p:nvPicPr>
        <p:blipFill>
          <a:blip r:embed="rId4"/>
          <a:stretch>
            <a:fillRect/>
          </a:stretch>
        </p:blipFill>
        <p:spPr>
          <a:xfrm>
            <a:off x="0" y="7188"/>
            <a:ext cx="12192000" cy="6843623"/>
          </a:xfrm>
          <a:prstGeom prst="rect">
            <a:avLst/>
          </a:prstGeom>
        </p:spPr>
      </p:pic>
    </p:spTree>
    <p:extLst>
      <p:ext uri="{BB962C8B-B14F-4D97-AF65-F5344CB8AC3E}">
        <p14:creationId xmlns:p14="http://schemas.microsoft.com/office/powerpoint/2010/main" val="2446877918"/>
      </p:ext>
    </p:extLst>
  </p:cSld>
  <p:clrMap bg1="lt1" tx1="dk1" bg2="lt2" tx2="dk2" accent1="accent1" accent2="accent2" accent3="accent3" accent4="accent4" accent5="accent5" accent6="accent6" hlink="hlink" folHlink="folHlink"/>
  <p:sldLayoutIdLst>
    <p:sldLayoutId id="2147483722" r:id="rId1"/>
    <p:sldLayoutId id="214748371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68619-623B-4C71-8610-73EBBEB490DC}" type="datetimeFigureOut">
              <a:rPr lang="en-GB" smtClean="0"/>
              <a:t>01/07/2025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E956D-E143-479C-B3BA-50B647C0EF72}" type="slidenum">
              <a:rPr lang="en-GB" smtClean="0"/>
              <a:t>‹#›</a:t>
            </a:fld>
            <a:endParaRPr lang="en-GB"/>
          </a:p>
        </p:txBody>
      </p:sp>
      <p:pic>
        <p:nvPicPr>
          <p:cNvPr id="7" name="Picture 6" descr="Shape&#10;&#10;Description automatically generated with medium confidence">
            <a:extLst>
              <a:ext uri="{FF2B5EF4-FFF2-40B4-BE49-F238E27FC236}">
                <a16:creationId xmlns:a16="http://schemas.microsoft.com/office/drawing/2014/main" id="{A5225AC5-AFB0-E5A1-C3B9-69720591FD45}"/>
              </a:ext>
            </a:extLst>
          </p:cNvPr>
          <p:cNvPicPr>
            <a:picLocks noChangeAspect="1"/>
          </p:cNvPicPr>
          <p:nvPr userDrawn="1"/>
        </p:nvPicPr>
        <p:blipFill>
          <a:blip r:embed="rId4"/>
          <a:stretch>
            <a:fillRect/>
          </a:stretch>
        </p:blipFill>
        <p:spPr>
          <a:xfrm>
            <a:off x="0" y="7188"/>
            <a:ext cx="12192000" cy="6843623"/>
          </a:xfrm>
          <a:prstGeom prst="rect">
            <a:avLst/>
          </a:prstGeom>
        </p:spPr>
      </p:pic>
    </p:spTree>
    <p:extLst>
      <p:ext uri="{BB962C8B-B14F-4D97-AF65-F5344CB8AC3E}">
        <p14:creationId xmlns:p14="http://schemas.microsoft.com/office/powerpoint/2010/main" val="3006402498"/>
      </p:ext>
    </p:extLst>
  </p:cSld>
  <p:clrMap bg1="lt1" tx1="dk1" bg2="lt2" tx2="dk2" accent1="accent1" accent2="accent2" accent3="accent3" accent4="accent4" accent5="accent5" accent6="accent6" hlink="hlink" folHlink="folHlink"/>
  <p:sldLayoutIdLst>
    <p:sldLayoutId id="2147483673" r:id="rId1"/>
    <p:sldLayoutId id="214748371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6B233-4027-454F-8EF2-652E71F3D979}" type="datetimeFigureOut">
              <a:rPr lang="en-GB" smtClean="0"/>
              <a:t>01/07/2025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D4884-9173-4689-ADA6-E8C68BBDE9F9}" type="slidenum">
              <a:rPr lang="en-GB" smtClean="0"/>
              <a:t>‹#›</a:t>
            </a:fld>
            <a:endParaRPr lang="en-GB"/>
          </a:p>
        </p:txBody>
      </p:sp>
      <p:pic>
        <p:nvPicPr>
          <p:cNvPr id="7" name="Picture 6" descr="A picture containing rectangle&#10;&#10;Description automatically generated">
            <a:extLst>
              <a:ext uri="{FF2B5EF4-FFF2-40B4-BE49-F238E27FC236}">
                <a16:creationId xmlns:a16="http://schemas.microsoft.com/office/drawing/2014/main" id="{78AC08A8-E882-2BE0-9AEC-0382C865E12A}"/>
              </a:ext>
            </a:extLst>
          </p:cNvPr>
          <p:cNvPicPr>
            <a:picLocks noChangeAspect="1"/>
          </p:cNvPicPr>
          <p:nvPr userDrawn="1"/>
        </p:nvPicPr>
        <p:blipFill>
          <a:blip r:embed="rId4"/>
          <a:stretch>
            <a:fillRect/>
          </a:stretch>
        </p:blipFill>
        <p:spPr>
          <a:xfrm>
            <a:off x="0" y="7188"/>
            <a:ext cx="12192000" cy="6843623"/>
          </a:xfrm>
          <a:prstGeom prst="rect">
            <a:avLst/>
          </a:prstGeom>
        </p:spPr>
      </p:pic>
    </p:spTree>
    <p:extLst>
      <p:ext uri="{BB962C8B-B14F-4D97-AF65-F5344CB8AC3E}">
        <p14:creationId xmlns:p14="http://schemas.microsoft.com/office/powerpoint/2010/main" val="879343148"/>
      </p:ext>
    </p:extLst>
  </p:cSld>
  <p:clrMap bg1="lt1" tx1="dk1" bg2="lt2" tx2="dk2" accent1="accent1" accent2="accent2" accent3="accent3" accent4="accent4" accent5="accent5" accent6="accent6" hlink="hlink" folHlink="folHlink"/>
  <p:sldLayoutIdLst>
    <p:sldLayoutId id="2147483685" r:id="rId1"/>
    <p:sldLayoutId id="214748371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EE142-8B8B-4983-A29A-0AA6829536B9}" type="datetimeFigureOut">
              <a:rPr lang="en-GB" smtClean="0"/>
              <a:t>01/07/2025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4FCF0-FF98-4644-B5A0-A68BCFE35AF3}" type="slidenum">
              <a:rPr lang="en-GB" smtClean="0"/>
              <a:t>‹#›</a:t>
            </a:fld>
            <a:endParaRPr lang="en-GB"/>
          </a:p>
        </p:txBody>
      </p:sp>
      <p:pic>
        <p:nvPicPr>
          <p:cNvPr id="7" name="Picture 6" descr="Shape, rectangle&#10;&#10;Description automatically generated with medium confidence">
            <a:extLst>
              <a:ext uri="{FF2B5EF4-FFF2-40B4-BE49-F238E27FC236}">
                <a16:creationId xmlns:a16="http://schemas.microsoft.com/office/drawing/2014/main" id="{6A9427BC-390D-18C8-9C94-001619488B94}"/>
              </a:ext>
            </a:extLst>
          </p:cNvPr>
          <p:cNvPicPr>
            <a:picLocks noChangeAspect="1"/>
          </p:cNvPicPr>
          <p:nvPr userDrawn="1"/>
        </p:nvPicPr>
        <p:blipFill>
          <a:blip r:embed="rId4"/>
          <a:stretch>
            <a:fillRect/>
          </a:stretch>
        </p:blipFill>
        <p:spPr>
          <a:xfrm>
            <a:off x="0" y="7188"/>
            <a:ext cx="12192000" cy="6843623"/>
          </a:xfrm>
          <a:prstGeom prst="rect">
            <a:avLst/>
          </a:prstGeom>
        </p:spPr>
      </p:pic>
    </p:spTree>
    <p:extLst>
      <p:ext uri="{BB962C8B-B14F-4D97-AF65-F5344CB8AC3E}">
        <p14:creationId xmlns:p14="http://schemas.microsoft.com/office/powerpoint/2010/main" val="2859719217"/>
      </p:ext>
    </p:extLst>
  </p:cSld>
  <p:clrMap bg1="lt1" tx1="dk1" bg2="lt2" tx2="dk2" accent1="accent1" accent2="accent2" accent3="accent3" accent4="accent4" accent5="accent5" accent6="accent6" hlink="hlink" folHlink="folHlink"/>
  <p:sldLayoutIdLst>
    <p:sldLayoutId id="2147483697" r:id="rId1"/>
    <p:sldLayoutId id="214748371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424FE-DF0C-4B5C-B873-06346B6AD135}" type="datetimeFigureOut">
              <a:rPr lang="en-GB" smtClean="0"/>
              <a:t>01/07/2025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88F27-1B5B-47A7-808F-9915DB626DBE}" type="slidenum">
              <a:rPr lang="en-GB" smtClean="0"/>
              <a:t>‹#›</a:t>
            </a:fld>
            <a:endParaRPr lang="en-GB"/>
          </a:p>
        </p:txBody>
      </p:sp>
      <p:pic>
        <p:nvPicPr>
          <p:cNvPr id="7" name="Picture 6" descr="A picture containing shape&#10;&#10;Description automatically generated">
            <a:extLst>
              <a:ext uri="{FF2B5EF4-FFF2-40B4-BE49-F238E27FC236}">
                <a16:creationId xmlns:a16="http://schemas.microsoft.com/office/drawing/2014/main" id="{27BB0AF4-2453-3411-27B3-8E45A55E1B9C}"/>
              </a:ext>
            </a:extLst>
          </p:cNvPr>
          <p:cNvPicPr>
            <a:picLocks noChangeAspect="1"/>
          </p:cNvPicPr>
          <p:nvPr userDrawn="1"/>
        </p:nvPicPr>
        <p:blipFill>
          <a:blip r:embed="rId5"/>
          <a:stretch>
            <a:fillRect/>
          </a:stretch>
        </p:blipFill>
        <p:spPr>
          <a:xfrm>
            <a:off x="0" y="7188"/>
            <a:ext cx="12192000" cy="6843623"/>
          </a:xfrm>
          <a:prstGeom prst="rect">
            <a:avLst/>
          </a:prstGeom>
        </p:spPr>
      </p:pic>
    </p:spTree>
    <p:extLst>
      <p:ext uri="{BB962C8B-B14F-4D97-AF65-F5344CB8AC3E}">
        <p14:creationId xmlns:p14="http://schemas.microsoft.com/office/powerpoint/2010/main" val="2012588054"/>
      </p:ext>
    </p:extLst>
  </p:cSld>
  <p:clrMap bg1="lt1" tx1="dk1" bg2="lt2" tx2="dk2" accent1="accent1" accent2="accent2" accent3="accent3" accent4="accent4" accent5="accent5" accent6="accent6" hlink="hlink" folHlink="folHlink"/>
  <p:sldLayoutIdLst>
    <p:sldLayoutId id="2147483709" r:id="rId1"/>
    <p:sldLayoutId id="2147483715" r:id="rId2"/>
    <p:sldLayoutId id="214748372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ewham.gov.uk/planning-development-conservation/planning-policy-local-plan"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hyperlink" Target="https://www.newham.gov.uk/health-adult-social-care/market-position-statements/1"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s://www.newham.gov.uk/50-steps-3/about50steps/2" TargetMode="External"/><Relationship Id="rId2" Type="http://schemas.openxmlformats.org/officeDocument/2006/relationships/hyperlink" Target="https://gbr01.safelinks.protection.outlook.com/?url=https%3A%2F%2Fwww.elft.nhs.uk%2Fnews%2Fpartners-and-colleagues-discuss-learning-disabilities-east-london%3Fdm_i%3D1TXQ%2C8MRF9%2C3SAI0M%2CZSMN2%2C1&amp;data=05%7C02%7Cgary.woolvett1%40nhs.net%7C47f02e56ad1d46b05d1808dc81609e6d%7C37c354b285b047f5b22207b48d774ee3%7C0%7C0%7C638527499178019147%7CUnknown%7CTWFpbGZsb3d8eyJWIjoiMC4wLjAwMDAiLCJQIjoiV2luMzIiLCJBTiI6Ik1haWwiLCJXVCI6Mn0%3D%7C0%7C%7C%7C&amp;sdata=bqMruRKT3R4uumgDHLkN%2BR5UBcKvFZQdmqLwZVEaPV8%3D&amp;reserved=0" TargetMode="Externa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hyperlink" Target="https://www.wellnewham.org.uk/" TargetMode="External"/><Relationship Id="rId2" Type="http://schemas.openxmlformats.org/officeDocument/2006/relationships/hyperlink" Target="https://families.newham.gov.uk/kb5/newham/directory/home.page" TargetMode="External"/><Relationship Id="rId1" Type="http://schemas.openxmlformats.org/officeDocument/2006/relationships/slideLayout" Target="../slideLayouts/slideLayout11.xml"/><Relationship Id="rId4" Type="http://schemas.openxmlformats.org/officeDocument/2006/relationships/hyperlink" Target="https://www.thejoyapp.com/"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hyperlink" Target="https://www.stjh.org.uk/easy-access/" TargetMode="Externa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greymatterlearning.co.uk/" TargetMode="External"/><Relationship Id="rId2" Type="http://schemas.openxmlformats.org/officeDocument/2006/relationships/hyperlink" Target="https://www.kcl.ac.uk/hscwru/research/mrc" TargetMode="External"/><Relationship Id="rId1" Type="http://schemas.openxmlformats.org/officeDocument/2006/relationships/slideLayout" Target="../slideLayouts/slideLayout11.xml"/><Relationship Id="rId4" Type="http://schemas.openxmlformats.org/officeDocument/2006/relationships/hyperlink" Target="https://www.hee.nhs.uk/our-work/learning-disability/current-projects/oliver-mcgowan-mandatory-training-learning-disability-autism"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hyperlink" Target="https://www.bartshealth.nhs.uk/" TargetMode="External"/><Relationship Id="rId2" Type="http://schemas.openxmlformats.org/officeDocument/2006/relationships/hyperlink" Target="https://digital.nhs.uk/data-and-information/publications/statistical/adult-social-care-outcomes-framework-ascof" TargetMode="External"/><Relationship Id="rId1" Type="http://schemas.openxmlformats.org/officeDocument/2006/relationships/slideLayout" Target="../slideLayouts/slideLayout11.xml"/><Relationship Id="rId5" Type="http://schemas.openxmlformats.org/officeDocument/2006/relationships/hyperlink" Target="https://www.changegrowlive.org/rise-newham/hubs" TargetMode="External"/><Relationship Id="rId4" Type="http://schemas.openxmlformats.org/officeDocument/2006/relationships/hyperlink" Target="https://northeastlondonccg.nhs.uk/your-health/learning-disabilities-and-autism/cetrs/"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elft.nhs.uk/information-about-elft/our-strategy-vision-and-values" TargetMode="External"/><Relationship Id="rId2" Type="http://schemas.openxmlformats.org/officeDocument/2006/relationships/hyperlink" Target="https://www.local.gov.uk/dynamic-support-register-and-care-education-and-treatment-review-policy-and-guidance" TargetMode="External"/><Relationship Id="rId1" Type="http://schemas.openxmlformats.org/officeDocument/2006/relationships/slideLayout" Target="../slideLayouts/slideLayout11.xml"/><Relationship Id="rId4" Type="http://schemas.openxmlformats.org/officeDocument/2006/relationships/hyperlink" Target="https://northeastlondon.icb.nhs.uk/our-organisation/our-boar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LearningDisabilityCommissioning@newham.gov.uk" TargetMode="External"/><Relationship Id="rId2" Type="http://schemas.openxmlformats.org/officeDocument/2006/relationships/hyperlink" Target="https://forms.office.com/e/M70TUBfzcG" TargetMode="External"/><Relationship Id="rId1" Type="http://schemas.openxmlformats.org/officeDocument/2006/relationships/slideLayout" Target="../slideLayouts/slideLayout11.xml"/><Relationship Id="rId4" Type="http://schemas.openxmlformats.org/officeDocument/2006/relationships/hyperlink" Target="mailto:simon.bedeau@nhs.net"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northeastlondon.icb.nhs.uk/" TargetMode="External"/><Relationship Id="rId2" Type="http://schemas.openxmlformats.org/officeDocument/2006/relationships/hyperlink" Target="https://leder.nhs.uk/" TargetMode="Externa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hyperlink" Target="https://www.england.nhs.uk/wp-content/uploads/2019/02/STOMP-STAMP-a5-leaflet.pdf" TargetMode="External"/><Relationship Id="rId2" Type="http://schemas.openxmlformats.org/officeDocument/2006/relationships/hyperlink" Target="https://www.newham.gov.uk/health-adult-social-care/health-wellbeing-newham/2" TargetMode="External"/><Relationship Id="rId1" Type="http://schemas.openxmlformats.org/officeDocument/2006/relationships/slideLayout" Target="../slideLayouts/slideLayout11.xml"/><Relationship Id="rId4" Type="http://schemas.openxmlformats.org/officeDocument/2006/relationships/hyperlink" Target="https://www.wellnewham.org.uk/"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voiceability.org/support-and-help/services-by-location/newham"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46888" y="1578118"/>
            <a:ext cx="11309684" cy="4351338"/>
          </a:xfrm>
        </p:spPr>
        <p:txBody>
          <a:bodyPr vert="horz" lIns="91440" tIns="45720" rIns="91440" bIns="45720" rtlCol="0" anchor="t">
            <a:normAutofit/>
          </a:bodyPr>
          <a:lstStyle/>
          <a:p>
            <a:pPr algn="ctr"/>
            <a:endParaRPr lang="en-GB"/>
          </a:p>
          <a:p>
            <a:pPr algn="ctr"/>
            <a:r>
              <a:rPr lang="en-GB" sz="4000" b="1">
                <a:solidFill>
                  <a:srgbClr val="75529D"/>
                </a:solidFill>
                <a:latin typeface="Segoe UI" panose="020B0502040204020203" pitchFamily="34" charset="0"/>
                <a:cs typeface="Segoe UI" panose="020B0502040204020203" pitchFamily="34" charset="0"/>
              </a:rPr>
              <a:t>ADULT LEARNING DISABILITY ACTION PLAN</a:t>
            </a:r>
          </a:p>
          <a:p>
            <a:pPr algn="ctr"/>
            <a:endParaRPr lang="en-GB" sz="3000" b="1">
              <a:latin typeface="Segoe UI" panose="020B0502040204020203" pitchFamily="34" charset="0"/>
              <a:cs typeface="Segoe UI" panose="020B0502040204020203" pitchFamily="34" charset="0"/>
            </a:endParaRPr>
          </a:p>
          <a:p>
            <a:pPr algn="ctr"/>
            <a:r>
              <a:rPr lang="en-GB" sz="3000" b="1">
                <a:latin typeface="Segoe UI" panose="020B0502040204020203" pitchFamily="34" charset="0"/>
                <a:cs typeface="Segoe UI" panose="020B0502040204020203" pitchFamily="34" charset="0"/>
              </a:rPr>
              <a:t>You Said, Together We Did</a:t>
            </a:r>
          </a:p>
          <a:p>
            <a:pPr algn="ctr"/>
            <a:r>
              <a:rPr lang="en-GB" sz="3000" b="1">
                <a:latin typeface="Segoe UI"/>
                <a:cs typeface="Segoe UI"/>
              </a:rPr>
              <a:t>Year 2 Progress Report - August 2024</a:t>
            </a:r>
          </a:p>
        </p:txBody>
      </p:sp>
      <p:pic>
        <p:nvPicPr>
          <p:cNvPr id="4" name="Picture 3" descr="https://intranet.northeastlondon.icb.nhs.uk/wp-content/uploads/2022/06/NEL-Logo-Right-Aligned-PN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955" y="314068"/>
            <a:ext cx="1666240" cy="835557"/>
          </a:xfrm>
          <a:prstGeom prst="rect">
            <a:avLst/>
          </a:prstGeom>
          <a:noFill/>
          <a:ln>
            <a:noFill/>
          </a:ln>
        </p:spPr>
      </p:pic>
    </p:spTree>
    <p:extLst>
      <p:ext uri="{BB962C8B-B14F-4D97-AF65-F5344CB8AC3E}">
        <p14:creationId xmlns:p14="http://schemas.microsoft.com/office/powerpoint/2010/main" val="1755081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a:latin typeface="Segoe UI" panose="020B0502040204020203" pitchFamily="34" charset="0"/>
                <a:cs typeface="Segoe UI" panose="020B0502040204020203" pitchFamily="34" charset="0"/>
              </a:rPr>
              <a:t>ACTION 2.1 - General Housing Tenancies</a:t>
            </a:r>
          </a:p>
        </p:txBody>
      </p:sp>
      <p:sp>
        <p:nvSpPr>
          <p:cNvPr id="4" name="Content Placeholder 3"/>
          <p:cNvSpPr>
            <a:spLocks noGrp="1"/>
          </p:cNvSpPr>
          <p:nvPr>
            <p:ph sz="half" idx="1"/>
          </p:nvPr>
        </p:nvSpPr>
        <p:spPr>
          <a:xfrm>
            <a:off x="460549" y="1456161"/>
            <a:ext cx="11337274" cy="394763"/>
          </a:xfrm>
          <a:solidFill>
            <a:srgbClr val="D8CDE5"/>
          </a:solidFill>
        </p:spPr>
        <p:txBody>
          <a:bodyPr>
            <a:normAutofit/>
          </a:bodyPr>
          <a:lstStyle/>
          <a:p>
            <a:pPr>
              <a:lnSpc>
                <a:spcPct val="100000"/>
              </a:lnSpc>
              <a:spcBef>
                <a:spcPts val="0"/>
              </a:spcBef>
            </a:pPr>
            <a:r>
              <a:rPr lang="en-GB" sz="1400">
                <a:latin typeface="Segoe UI" panose="020B0502040204020203" pitchFamily="34" charset="0"/>
                <a:cs typeface="Segoe UI" panose="020B0502040204020203" pitchFamily="34" charset="0"/>
              </a:rPr>
              <a:t>Review support available for residents with Learning Disabilities to maintain tenancies in general housing.</a:t>
            </a:r>
          </a:p>
        </p:txBody>
      </p:sp>
      <p:sp>
        <p:nvSpPr>
          <p:cNvPr id="7" name="Content Placeholder 3"/>
          <p:cNvSpPr txBox="1">
            <a:spLocks/>
          </p:cNvSpPr>
          <p:nvPr/>
        </p:nvSpPr>
        <p:spPr>
          <a:xfrm>
            <a:off x="460549" y="1997000"/>
            <a:ext cx="11275261" cy="1951545"/>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a:latin typeface="Segoe UI" panose="020B0502040204020203" pitchFamily="34" charset="0"/>
                <a:cs typeface="Segoe UI" panose="020B0502040204020203" pitchFamily="34" charset="0"/>
              </a:rPr>
              <a:t>Year 2 Update:</a:t>
            </a:r>
          </a:p>
          <a:p>
            <a:pPr>
              <a:lnSpc>
                <a:spcPct val="100000"/>
              </a:lnSpc>
              <a:spcBef>
                <a:spcPts val="0"/>
              </a:spcBef>
            </a:pPr>
            <a:endParaRPr lang="en-GB" sz="1400" u="sng">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a:latin typeface="Segoe UI" panose="020B0502040204020203" pitchFamily="34" charset="0"/>
                <a:cs typeface="Segoe UI" panose="020B0502040204020203" pitchFamily="34" charset="0"/>
              </a:rPr>
              <a:t>Best Practice and Guidance information on supporting people with Learning Disabilities in General Housing and Easy Read support documents shared with Housing Services and Temporary Accommodation Services. This will need to be finished in Year 3.</a:t>
            </a:r>
          </a:p>
          <a:p>
            <a:pPr marL="285750" indent="-285750">
              <a:lnSpc>
                <a:spcPct val="100000"/>
              </a:lnSpc>
              <a:spcBef>
                <a:spcPts val="0"/>
              </a:spcBef>
              <a:buFont typeface="Arial" panose="020B0604020202020204" pitchFamily="34" charset="0"/>
              <a:buChar char="•"/>
            </a:pPr>
            <a:r>
              <a:rPr lang="en-GB" sz="1400">
                <a:latin typeface="Segoe UI" panose="020B0502040204020203" pitchFamily="34" charset="0"/>
                <a:cs typeface="Segoe UI" panose="020B0502040204020203" pitchFamily="34" charset="0"/>
              </a:rPr>
              <a:t>Newham’s Planning Department commissioned research into Housing Design. They consulted with the Learning Disability Resident Advisory Group, the Learning Disability and Autism Provider Forum, and held two workshops with residents with Learning Disabilities and/or Neurodivergent needs. The outcomes of the research will inform the implementation of the new Local Plan policies. </a:t>
            </a:r>
          </a:p>
        </p:txBody>
      </p:sp>
      <p:sp>
        <p:nvSpPr>
          <p:cNvPr id="8" name="Content Placeholder 3"/>
          <p:cNvSpPr txBox="1">
            <a:spLocks/>
          </p:cNvSpPr>
          <p:nvPr/>
        </p:nvSpPr>
        <p:spPr>
          <a:xfrm>
            <a:off x="460550" y="4187536"/>
            <a:ext cx="11275260" cy="1381994"/>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dirty="0">
                <a:latin typeface="Segoe UI" panose="020B0502040204020203" pitchFamily="34" charset="0"/>
                <a:cs typeface="Segoe UI" panose="020B0502040204020203" pitchFamily="34" charset="0"/>
              </a:rPr>
              <a:t>Year 3 Tasks:</a:t>
            </a:r>
          </a:p>
          <a:p>
            <a:pPr>
              <a:lnSpc>
                <a:spcPct val="100000"/>
              </a:lnSpc>
              <a:spcBef>
                <a:spcPts val="0"/>
              </a:spcBef>
            </a:pPr>
            <a:endParaRPr lang="en-GB" sz="1400" u="sng"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a:latin typeface="Segoe UI" panose="020B0502040204020203" pitchFamily="34" charset="0"/>
                <a:cs typeface="Segoe UI" panose="020B0502040204020203" pitchFamily="34" charset="0"/>
              </a:rPr>
              <a:t>Work </a:t>
            </a:r>
            <a:r>
              <a:rPr lang="en-GB" sz="1400" smtClean="0">
                <a:latin typeface="Segoe UI" panose="020B0502040204020203" pitchFamily="34" charset="0"/>
                <a:cs typeface="Segoe UI" panose="020B0502040204020203" pitchFamily="34" charset="0"/>
              </a:rPr>
              <a:t>with Newham </a:t>
            </a:r>
            <a:r>
              <a:rPr lang="en-GB" sz="1400" dirty="0">
                <a:latin typeface="Segoe UI" panose="020B0502040204020203" pitchFamily="34" charset="0"/>
                <a:cs typeface="Segoe UI" panose="020B0502040204020203" pitchFamily="34" charset="0"/>
              </a:rPr>
              <a:t>Living and Housing partners to develop support options.</a:t>
            </a:r>
          </a:p>
          <a:p>
            <a:pPr marL="285750" indent="-285750">
              <a:lnSpc>
                <a:spcPct val="100000"/>
              </a:lnSpc>
              <a:spcBef>
                <a:spcPts val="0"/>
              </a:spcBef>
              <a:buFont typeface="Arial" panose="020B0604020202020204" pitchFamily="34" charset="0"/>
              <a:buChar char="•"/>
            </a:pPr>
            <a:r>
              <a:rPr lang="en-GB" sz="1400" dirty="0">
                <a:latin typeface="Segoe UI" panose="020B0502040204020203" pitchFamily="34" charset="0"/>
                <a:cs typeface="Segoe UI" panose="020B0502040204020203" pitchFamily="34" charset="0"/>
              </a:rPr>
              <a:t>Complete work on Best Practice Guidance information on supporting people with Learning Disabilities in General Housing (see above).</a:t>
            </a:r>
          </a:p>
          <a:p>
            <a:pPr marL="285750" indent="-285750">
              <a:lnSpc>
                <a:spcPct val="100000"/>
              </a:lnSpc>
              <a:spcBef>
                <a:spcPts val="0"/>
              </a:spcBef>
              <a:buFont typeface="Arial" panose="020B0604020202020204" pitchFamily="34" charset="0"/>
              <a:buChar char="•"/>
            </a:pPr>
            <a:r>
              <a:rPr lang="en-GB" sz="1400" dirty="0">
                <a:latin typeface="Segoe UI" panose="020B0502040204020203" pitchFamily="34" charset="0"/>
                <a:cs typeface="Segoe UI" panose="020B0502040204020203" pitchFamily="34" charset="0"/>
              </a:rPr>
              <a:t>Newham’s Local Plan is currently open for consultation. Please see the </a:t>
            </a:r>
            <a:r>
              <a:rPr lang="en-GB" sz="1400" dirty="0">
                <a:latin typeface="Segoe UI" panose="020B0502040204020203" pitchFamily="34" charset="0"/>
                <a:cs typeface="Segoe UI" panose="020B0502040204020203" pitchFamily="34" charset="0"/>
                <a:hlinkClick r:id="rId2"/>
              </a:rPr>
              <a:t>website for updates</a:t>
            </a:r>
            <a:r>
              <a:rPr lang="en-GB" sz="1400" dirty="0">
                <a:latin typeface="Segoe UI" panose="020B0502040204020203" pitchFamily="34" charset="0"/>
                <a:cs typeface="Segoe UI" panose="020B0502040204020203" pitchFamily="34" charset="0"/>
              </a:rPr>
              <a:t>. </a:t>
            </a:r>
          </a:p>
          <a:p>
            <a:pPr>
              <a:lnSpc>
                <a:spcPct val="100000"/>
              </a:lnSpc>
              <a:spcBef>
                <a:spcPts val="0"/>
              </a:spcBef>
            </a:pPr>
            <a:endParaRPr lang="en-GB" sz="1400" dirty="0">
              <a:latin typeface="Segoe UI" panose="020B0502040204020203" pitchFamily="34" charset="0"/>
              <a:cs typeface="Segoe UI" panose="020B0502040204020203" pitchFamily="34" charset="0"/>
            </a:endParaRPr>
          </a:p>
        </p:txBody>
      </p:sp>
      <p:sp>
        <p:nvSpPr>
          <p:cNvPr id="9" name="Rectangle 8"/>
          <p:cNvSpPr/>
          <p:nvPr/>
        </p:nvSpPr>
        <p:spPr>
          <a:xfrm>
            <a:off x="9130552" y="417599"/>
            <a:ext cx="2667271" cy="707886"/>
          </a:xfrm>
          <a:prstGeom prst="rect">
            <a:avLst/>
          </a:prstGeom>
          <a:solidFill>
            <a:schemeClr val="bg1"/>
          </a:solidFill>
        </p:spPr>
        <p:txBody>
          <a:bodyPr wrap="square">
            <a:spAutoFit/>
          </a:bodyPr>
          <a:lstStyle/>
          <a:p>
            <a:r>
              <a:rPr lang="en-GB" sz="3000" b="1">
                <a:solidFill>
                  <a:schemeClr val="accent4"/>
                </a:solidFill>
                <a:latin typeface="Segoe UI" panose="020B0502040204020203" pitchFamily="34" charset="0"/>
                <a:cs typeface="Segoe UI" panose="020B0502040204020203" pitchFamily="34" charset="0"/>
              </a:rPr>
              <a:t>IN PROGRESS</a:t>
            </a:r>
          </a:p>
          <a:p>
            <a:endParaRPr lang="en-GB" sz="1000" b="1">
              <a:solidFill>
                <a:schemeClr val="accent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50827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2.3 – Shared Lives</a:t>
            </a:r>
          </a:p>
        </p:txBody>
      </p:sp>
      <p:sp>
        <p:nvSpPr>
          <p:cNvPr id="4" name="Content Placeholder 3"/>
          <p:cNvSpPr>
            <a:spLocks noGrp="1"/>
          </p:cNvSpPr>
          <p:nvPr>
            <p:ph sz="half" idx="1"/>
          </p:nvPr>
        </p:nvSpPr>
        <p:spPr>
          <a:xfrm>
            <a:off x="460549" y="1456161"/>
            <a:ext cx="11337274" cy="394763"/>
          </a:xfrm>
          <a:solidFill>
            <a:srgbClr val="D8CDE5"/>
          </a:solidFill>
        </p:spPr>
        <p:txBody>
          <a:bodyPr>
            <a:normAutofit/>
          </a:bodyPr>
          <a:lstStyle/>
          <a:p>
            <a:r>
              <a:rPr lang="en-GB" sz="1400">
                <a:latin typeface="Segoe UI" panose="020B0502040204020203" pitchFamily="34" charset="0"/>
                <a:cs typeface="Segoe UI" panose="020B0502040204020203" pitchFamily="34" charset="0"/>
              </a:rPr>
              <a:t>The Council will review the Shared Lives offer </a:t>
            </a:r>
          </a:p>
        </p:txBody>
      </p:sp>
      <p:sp>
        <p:nvSpPr>
          <p:cNvPr id="7" name="Content Placeholder 3"/>
          <p:cNvSpPr txBox="1">
            <a:spLocks/>
          </p:cNvSpPr>
          <p:nvPr/>
        </p:nvSpPr>
        <p:spPr>
          <a:xfrm>
            <a:off x="460549" y="1997000"/>
            <a:ext cx="11275261" cy="1951545"/>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a:latin typeface="Segoe UI" panose="020B0502040204020203" pitchFamily="34" charset="0"/>
                <a:cs typeface="Segoe UI" panose="020B0502040204020203" pitchFamily="34" charset="0"/>
              </a:rPr>
              <a:t>Year 2 Update:</a:t>
            </a:r>
          </a:p>
          <a:p>
            <a:pPr>
              <a:lnSpc>
                <a:spcPct val="100000"/>
              </a:lnSpc>
              <a:spcBef>
                <a:spcPts val="0"/>
              </a:spcBef>
            </a:pPr>
            <a:endParaRPr lang="en-GB" sz="1400" u="sng">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a:latin typeface="Segoe UI" panose="020B0502040204020203" pitchFamily="34" charset="0"/>
                <a:cs typeface="Segoe UI" panose="020B0502040204020203" pitchFamily="34" charset="0"/>
              </a:rPr>
              <a:t>A Review of Shared Lives was completed in year 2.</a:t>
            </a:r>
          </a:p>
        </p:txBody>
      </p:sp>
      <p:sp>
        <p:nvSpPr>
          <p:cNvPr id="8" name="Content Placeholder 3"/>
          <p:cNvSpPr txBox="1">
            <a:spLocks/>
          </p:cNvSpPr>
          <p:nvPr/>
        </p:nvSpPr>
        <p:spPr>
          <a:xfrm>
            <a:off x="460550" y="4187536"/>
            <a:ext cx="11275260" cy="1381994"/>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a:latin typeface="Segoe UI" panose="020B0502040204020203" pitchFamily="34" charset="0"/>
                <a:cs typeface="Segoe UI" panose="020B0502040204020203" pitchFamily="34" charset="0"/>
              </a:rPr>
              <a:t>Year 3 Tasks:</a:t>
            </a:r>
          </a:p>
          <a:p>
            <a:pPr>
              <a:lnSpc>
                <a:spcPct val="100000"/>
              </a:lnSpc>
              <a:spcBef>
                <a:spcPts val="0"/>
              </a:spcBef>
            </a:pPr>
            <a:endParaRPr lang="en-GB" sz="1400" u="sng">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a:latin typeface="Segoe UI" panose="020B0502040204020203" pitchFamily="34" charset="0"/>
                <a:cs typeface="Segoe UI" panose="020B0502040204020203" pitchFamily="34" charset="0"/>
              </a:rPr>
              <a:t>Implement recommendations from the Shared Lives Review </a:t>
            </a:r>
          </a:p>
          <a:p>
            <a:pPr marL="285750" indent="-285750">
              <a:lnSpc>
                <a:spcPct val="100000"/>
              </a:lnSpc>
              <a:spcBef>
                <a:spcPts val="0"/>
              </a:spcBef>
              <a:buFont typeface="Arial" panose="020B0604020202020204" pitchFamily="34" charset="0"/>
              <a:buChar char="•"/>
            </a:pPr>
            <a:r>
              <a:rPr lang="en-GB" sz="1400">
                <a:latin typeface="Segoe UI" panose="020B0502040204020203" pitchFamily="34" charset="0"/>
                <a:cs typeface="Segoe UI" panose="020B0502040204020203" pitchFamily="34" charset="0"/>
              </a:rPr>
              <a:t>1-2 Residents who live in Shared Lives accommodation to be supported to join the Resident Advisory Group</a:t>
            </a:r>
          </a:p>
        </p:txBody>
      </p:sp>
      <p:sp>
        <p:nvSpPr>
          <p:cNvPr id="9" name="Rectangle 8"/>
          <p:cNvSpPr/>
          <p:nvPr/>
        </p:nvSpPr>
        <p:spPr>
          <a:xfrm>
            <a:off x="9448800" y="417599"/>
            <a:ext cx="2349023" cy="707886"/>
          </a:xfrm>
          <a:prstGeom prst="rect">
            <a:avLst/>
          </a:prstGeom>
          <a:solidFill>
            <a:schemeClr val="bg1"/>
          </a:solidFill>
        </p:spPr>
        <p:txBody>
          <a:bodyPr wrap="square">
            <a:spAutoFit/>
          </a:bodyPr>
          <a:lstStyle/>
          <a:p>
            <a:pPr algn="ctr"/>
            <a:r>
              <a:rPr lang="en-GB" sz="3000" b="1">
                <a:solidFill>
                  <a:srgbClr val="00B050"/>
                </a:solidFill>
                <a:latin typeface="Segoe UI" panose="020B0502040204020203" pitchFamily="34" charset="0"/>
                <a:cs typeface="Segoe UI" panose="020B0502040204020203" pitchFamily="34" charset="0"/>
              </a:rPr>
              <a:t>COMPLETE</a:t>
            </a:r>
          </a:p>
          <a:p>
            <a:endParaRPr lang="en-GB" sz="1000" b="1">
              <a:solidFill>
                <a:schemeClr val="accent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69210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2.2 Floating Support</a:t>
            </a:r>
          </a:p>
        </p:txBody>
      </p:sp>
      <p:sp>
        <p:nvSpPr>
          <p:cNvPr id="4" name="Content Placeholder 3"/>
          <p:cNvSpPr>
            <a:spLocks noGrp="1"/>
          </p:cNvSpPr>
          <p:nvPr>
            <p:ph sz="half" idx="1"/>
          </p:nvPr>
        </p:nvSpPr>
        <p:spPr>
          <a:xfrm>
            <a:off x="460549" y="1456161"/>
            <a:ext cx="11337274" cy="394763"/>
          </a:xfrm>
          <a:solidFill>
            <a:srgbClr val="D8CDE5"/>
          </a:solidFill>
        </p:spPr>
        <p:txBody>
          <a:bodyPr>
            <a:normAutofit/>
          </a:bodyPr>
          <a:lstStyle/>
          <a:p>
            <a:r>
              <a:rPr lang="en-GB" sz="1400">
                <a:latin typeface="Segoe UI" panose="020B0502040204020203" pitchFamily="34" charset="0"/>
                <a:cs typeface="Segoe UI" panose="020B0502040204020203" pitchFamily="34" charset="0"/>
              </a:rPr>
              <a:t>The Council will look at how it buys housing support / floating support services.</a:t>
            </a:r>
          </a:p>
          <a:p>
            <a:endParaRPr lang="en-GB" sz="1400">
              <a:latin typeface="Segoe UI" panose="020B0502040204020203" pitchFamily="34" charset="0"/>
              <a:cs typeface="Segoe UI" panose="020B0502040204020203" pitchFamily="34" charset="0"/>
            </a:endParaRPr>
          </a:p>
        </p:txBody>
      </p:sp>
      <p:sp>
        <p:nvSpPr>
          <p:cNvPr id="7" name="Content Placeholder 3"/>
          <p:cNvSpPr txBox="1">
            <a:spLocks/>
          </p:cNvSpPr>
          <p:nvPr/>
        </p:nvSpPr>
        <p:spPr>
          <a:xfrm>
            <a:off x="460549" y="1997000"/>
            <a:ext cx="11275261" cy="1951545"/>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a:latin typeface="Segoe UI" panose="020B0502040204020203" pitchFamily="34" charset="0"/>
                <a:cs typeface="Segoe UI" panose="020B0502040204020203" pitchFamily="34" charset="0"/>
              </a:rPr>
              <a:t>Year 2 Update:</a:t>
            </a:r>
          </a:p>
          <a:p>
            <a:pPr marL="285750" indent="-285750">
              <a:lnSpc>
                <a:spcPct val="100000"/>
              </a:lnSpc>
              <a:spcBef>
                <a:spcPts val="0"/>
              </a:spcBef>
              <a:buFont typeface="Arial" panose="020B0604020202020204" pitchFamily="34" charset="0"/>
              <a:buChar char="•"/>
            </a:pPr>
            <a:r>
              <a:rPr lang="en-GB" sz="1400">
                <a:latin typeface="Segoe UI" panose="020B0502040204020203" pitchFamily="34" charset="0"/>
                <a:cs typeface="Segoe UI" panose="020B0502040204020203" pitchFamily="34" charset="0"/>
              </a:rPr>
              <a:t>A review of how the Council buys how it buys housing support/ floating support services for residents with mental health conditions. </a:t>
            </a:r>
          </a:p>
        </p:txBody>
      </p:sp>
      <p:sp>
        <p:nvSpPr>
          <p:cNvPr id="8" name="Content Placeholder 3"/>
          <p:cNvSpPr txBox="1">
            <a:spLocks/>
          </p:cNvSpPr>
          <p:nvPr/>
        </p:nvSpPr>
        <p:spPr>
          <a:xfrm>
            <a:off x="460550" y="4187536"/>
            <a:ext cx="11275260" cy="1381994"/>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a:latin typeface="Segoe UI" panose="020B0502040204020203" pitchFamily="34" charset="0"/>
                <a:cs typeface="Segoe UI" panose="020B0502040204020203" pitchFamily="34" charset="0"/>
              </a:rPr>
              <a:t>Year 3 Tasks:</a:t>
            </a:r>
          </a:p>
          <a:p>
            <a:pPr marL="285750" indent="-285750">
              <a:lnSpc>
                <a:spcPct val="100000"/>
              </a:lnSpc>
              <a:spcBef>
                <a:spcPts val="0"/>
              </a:spcBef>
              <a:buFont typeface="Arial" panose="020B0604020202020204" pitchFamily="34" charset="0"/>
              <a:buChar char="•"/>
            </a:pPr>
            <a:r>
              <a:rPr lang="en-GB" sz="1400">
                <a:latin typeface="Segoe UI" panose="020B0502040204020203" pitchFamily="34" charset="0"/>
                <a:cs typeface="Segoe UI" panose="020B0502040204020203" pitchFamily="34" charset="0"/>
              </a:rPr>
              <a:t>Once the Mental Health review is completed, a review for Learning Disability support will begin.</a:t>
            </a:r>
          </a:p>
          <a:p>
            <a:pPr>
              <a:lnSpc>
                <a:spcPct val="100000"/>
              </a:lnSpc>
              <a:spcBef>
                <a:spcPts val="0"/>
              </a:spcBef>
            </a:pPr>
            <a:endParaRPr lang="en-GB" sz="1400" u="sng">
              <a:latin typeface="Segoe UI" panose="020B0502040204020203" pitchFamily="34" charset="0"/>
              <a:cs typeface="Segoe UI" panose="020B0502040204020203" pitchFamily="34" charset="0"/>
            </a:endParaRPr>
          </a:p>
        </p:txBody>
      </p:sp>
      <p:sp>
        <p:nvSpPr>
          <p:cNvPr id="9" name="Rectangle 8"/>
          <p:cNvSpPr/>
          <p:nvPr/>
        </p:nvSpPr>
        <p:spPr>
          <a:xfrm>
            <a:off x="9019310" y="417599"/>
            <a:ext cx="2778514" cy="707886"/>
          </a:xfrm>
          <a:prstGeom prst="rect">
            <a:avLst/>
          </a:prstGeom>
          <a:solidFill>
            <a:schemeClr val="bg1"/>
          </a:solidFill>
        </p:spPr>
        <p:txBody>
          <a:bodyPr wrap="square">
            <a:spAutoFit/>
          </a:bodyPr>
          <a:lstStyle/>
          <a:p>
            <a:pPr algn="ctr"/>
            <a:r>
              <a:rPr lang="en-GB" sz="3000" b="1">
                <a:solidFill>
                  <a:schemeClr val="accent4"/>
                </a:solidFill>
                <a:latin typeface="Segoe UI" panose="020B0502040204020203" pitchFamily="34" charset="0"/>
                <a:cs typeface="Segoe UI" panose="020B0502040204020203" pitchFamily="34" charset="0"/>
              </a:rPr>
              <a:t>NOT STARTED</a:t>
            </a:r>
          </a:p>
          <a:p>
            <a:endParaRPr lang="en-GB" sz="1000" b="1">
              <a:solidFill>
                <a:schemeClr val="accent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6022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2.4 - Care Homes</a:t>
            </a:r>
          </a:p>
        </p:txBody>
      </p:sp>
      <p:sp>
        <p:nvSpPr>
          <p:cNvPr id="4" name="Content Placeholder 3"/>
          <p:cNvSpPr>
            <a:spLocks noGrp="1"/>
          </p:cNvSpPr>
          <p:nvPr>
            <p:ph sz="half" idx="1"/>
          </p:nvPr>
        </p:nvSpPr>
        <p:spPr>
          <a:xfrm>
            <a:off x="429542" y="1475470"/>
            <a:ext cx="11337274" cy="394763"/>
          </a:xfrm>
          <a:solidFill>
            <a:srgbClr val="D8CDE5"/>
          </a:solidFill>
        </p:spPr>
        <p:txBody>
          <a:bodyPr>
            <a:normAutofit/>
          </a:bodyPr>
          <a:lstStyle/>
          <a:p>
            <a:pPr>
              <a:lnSpc>
                <a:spcPct val="100000"/>
              </a:lnSpc>
              <a:spcBef>
                <a:spcPts val="0"/>
              </a:spcBef>
            </a:pPr>
            <a:r>
              <a:rPr lang="en-GB" sz="1400">
                <a:latin typeface="Segoe UI" panose="020B0502040204020203" pitchFamily="34" charset="0"/>
                <a:cs typeface="Segoe UI" panose="020B0502040204020203" pitchFamily="34" charset="0"/>
              </a:rPr>
              <a:t>Care Homes - Complete a Needs, Capacity and Opportunities Assessment.</a:t>
            </a:r>
          </a:p>
        </p:txBody>
      </p:sp>
      <p:sp>
        <p:nvSpPr>
          <p:cNvPr id="8" name="Rectangle 7"/>
          <p:cNvSpPr/>
          <p:nvPr/>
        </p:nvSpPr>
        <p:spPr>
          <a:xfrm>
            <a:off x="9632301" y="428189"/>
            <a:ext cx="2149379" cy="707886"/>
          </a:xfrm>
          <a:prstGeom prst="rect">
            <a:avLst/>
          </a:prstGeom>
          <a:solidFill>
            <a:schemeClr val="bg1"/>
          </a:solidFill>
        </p:spPr>
        <p:txBody>
          <a:bodyPr wrap="square" lIns="91440" tIns="45720" rIns="91440" bIns="45720" anchor="t">
            <a:spAutoFit/>
          </a:bodyPr>
          <a:lstStyle/>
          <a:p>
            <a:pPr algn="ctr"/>
            <a:r>
              <a:rPr lang="en-GB" sz="3000" b="1">
                <a:solidFill>
                  <a:srgbClr val="00B0F0"/>
                </a:solidFill>
                <a:latin typeface="Segoe UI"/>
                <a:cs typeface="Segoe UI"/>
              </a:rPr>
              <a:t>CLOSED</a:t>
            </a:r>
            <a:endParaRPr lang="en-GB" sz="3000" b="1">
              <a:solidFill>
                <a:srgbClr val="00B0F0"/>
              </a:solidFill>
              <a:latin typeface="Segoe UI" panose="020B0502040204020203" pitchFamily="34" charset="0"/>
              <a:cs typeface="Segoe UI" panose="020B0502040204020203" pitchFamily="34" charset="0"/>
            </a:endParaRPr>
          </a:p>
          <a:p>
            <a:endParaRPr lang="en-GB" sz="1000" b="1">
              <a:solidFill>
                <a:srgbClr val="00B050"/>
              </a:solidFill>
              <a:latin typeface="Segoe UI" panose="020B0502040204020203" pitchFamily="34" charset="0"/>
              <a:cs typeface="Segoe UI" panose="020B0502040204020203" pitchFamily="34" charset="0"/>
            </a:endParaRPr>
          </a:p>
        </p:txBody>
      </p:sp>
      <p:sp>
        <p:nvSpPr>
          <p:cNvPr id="10" name="Content Placeholder 3"/>
          <p:cNvSpPr txBox="1">
            <a:spLocks/>
          </p:cNvSpPr>
          <p:nvPr/>
        </p:nvSpPr>
        <p:spPr>
          <a:xfrm>
            <a:off x="441499" y="2095350"/>
            <a:ext cx="11313360" cy="1331623"/>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latin typeface="Segoe UI"/>
                <a:ea typeface="Calibri"/>
                <a:cs typeface="Segoe UI"/>
              </a:rPr>
              <a:t>Needs</a:t>
            </a:r>
            <a:r>
              <a:rPr lang="en-GB" sz="1400" dirty="0">
                <a:latin typeface="Segoe UI"/>
                <a:cs typeface="Segoe UI"/>
              </a:rPr>
              <a:t>, Capacity and Opportunities Assessment completed and Action Plan implemented to address the issues and opportunities identified. </a:t>
            </a:r>
            <a:endParaRPr lang="en-GB" sz="1400" dirty="0">
              <a:solidFill>
                <a:srgbClr val="000000"/>
              </a:solidFill>
              <a:latin typeface="Segoe UI"/>
              <a:cs typeface="Segoe UI"/>
            </a:endParaRPr>
          </a:p>
          <a:p>
            <a:endParaRPr lang="en-GB" sz="1400" dirty="0">
              <a:solidFill>
                <a:srgbClr val="000000"/>
              </a:solidFill>
              <a:latin typeface="Segoe UI"/>
              <a:cs typeface="Segoe UI"/>
            </a:endParaRPr>
          </a:p>
          <a:p>
            <a:r>
              <a:rPr lang="en-GB" sz="1400" dirty="0">
                <a:solidFill>
                  <a:srgbClr val="000000"/>
                </a:solidFill>
                <a:latin typeface="Segoe UI"/>
                <a:cs typeface="Segoe UI"/>
              </a:rPr>
              <a:t>Market</a:t>
            </a:r>
            <a:r>
              <a:rPr lang="en-GB" sz="1400" dirty="0">
                <a:latin typeface="Segoe UI"/>
                <a:cs typeface="Segoe UI"/>
              </a:rPr>
              <a:t> Position Statements for Older Adults (65+) Care Homes developed and agreed. These can be viewed at</a:t>
            </a:r>
            <a:r>
              <a:rPr lang="en-GB" sz="1400" dirty="0">
                <a:solidFill>
                  <a:srgbClr val="FFFFFF"/>
                </a:solidFill>
                <a:latin typeface="Segoe UI"/>
                <a:cs typeface="Segoe UI"/>
              </a:rPr>
              <a:t>: </a:t>
            </a:r>
            <a:r>
              <a:rPr lang="en-GB" sz="1400" b="1" dirty="0">
                <a:solidFill>
                  <a:srgbClr val="FFFFFF"/>
                </a:solidFill>
                <a:latin typeface="Segoe UI"/>
                <a:cs typeface="Segoe UI"/>
                <a:hlinkClick r:id="rId2"/>
              </a:rPr>
              <a:t>www.newham.gov.uk/health-adult-social-care/market-position-statements/1</a:t>
            </a:r>
            <a:endParaRPr lang="en-GB" sz="1400" dirty="0">
              <a:latin typeface="Segoe UI"/>
              <a:cs typeface="Segoe UI"/>
            </a:endParaRPr>
          </a:p>
          <a:p>
            <a:pPr marL="285750" lvl="0" indent="-285750">
              <a:lnSpc>
                <a:spcPct val="100000"/>
              </a:lnSpc>
              <a:spcBef>
                <a:spcPts val="0"/>
              </a:spcBef>
              <a:buFont typeface="Arial" panose="020B0604020202020204" pitchFamily="34" charset="0"/>
              <a:buChar char="•"/>
            </a:pPr>
            <a:endParaRPr lang="en-GB" sz="1400" dirty="0">
              <a:latin typeface="Segoe UI" panose="020B0502040204020203" pitchFamily="34" charset="0"/>
              <a:cs typeface="Segoe UI" panose="020B0502040204020203" pitchFamily="34" charset="0"/>
            </a:endParaRPr>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06020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ACTIONS 2.5 and 2.7 - New Housing</a:t>
            </a:r>
          </a:p>
        </p:txBody>
      </p:sp>
      <p:sp>
        <p:nvSpPr>
          <p:cNvPr id="4" name="Content Placeholder 3"/>
          <p:cNvSpPr>
            <a:spLocks noGrp="1"/>
          </p:cNvSpPr>
          <p:nvPr>
            <p:ph sz="half" idx="1"/>
          </p:nvPr>
        </p:nvSpPr>
        <p:spPr>
          <a:xfrm>
            <a:off x="460549" y="1509943"/>
            <a:ext cx="11337274" cy="416460"/>
          </a:xfrm>
          <a:solidFill>
            <a:srgbClr val="D8CDE5"/>
          </a:solidFill>
        </p:spPr>
        <p:txBody>
          <a:bodyPr>
            <a:noAutofit/>
          </a:bodyPr>
          <a:lstStyle/>
          <a:p>
            <a:r>
              <a:rPr lang="en-GB" sz="1400">
                <a:latin typeface="Segoe UI" panose="020B0502040204020203" pitchFamily="34" charset="0"/>
                <a:cs typeface="Segoe UI" panose="020B0502040204020203" pitchFamily="34" charset="0"/>
              </a:rPr>
              <a:t>Exploring new developments to increase availability of options for in borough accommodation for people with Learning Disabilities.  </a:t>
            </a:r>
          </a:p>
        </p:txBody>
      </p:sp>
      <p:sp>
        <p:nvSpPr>
          <p:cNvPr id="7" name="Rectangle 6"/>
          <p:cNvSpPr/>
          <p:nvPr/>
        </p:nvSpPr>
        <p:spPr>
          <a:xfrm>
            <a:off x="9080179" y="401314"/>
            <a:ext cx="2717644" cy="707886"/>
          </a:xfrm>
          <a:prstGeom prst="rect">
            <a:avLst/>
          </a:prstGeom>
          <a:solidFill>
            <a:schemeClr val="bg1"/>
          </a:solidFill>
        </p:spPr>
        <p:txBody>
          <a:bodyPr wrap="square">
            <a:spAutoFit/>
          </a:bodyPr>
          <a:lstStyle/>
          <a:p>
            <a:r>
              <a:rPr lang="en-GB" sz="3000" b="1">
                <a:solidFill>
                  <a:schemeClr val="accent4"/>
                </a:solidFill>
                <a:latin typeface="Segoe UI" panose="020B0502040204020203" pitchFamily="34" charset="0"/>
                <a:cs typeface="Segoe UI" panose="020B0502040204020203" pitchFamily="34" charset="0"/>
              </a:rPr>
              <a:t>IN PROGRESS</a:t>
            </a:r>
          </a:p>
          <a:p>
            <a:endParaRPr lang="en-GB" sz="1000" b="1">
              <a:solidFill>
                <a:schemeClr val="accent4"/>
              </a:solidFill>
              <a:latin typeface="Segoe UI" panose="020B0502040204020203" pitchFamily="34" charset="0"/>
              <a:cs typeface="Segoe UI" panose="020B0502040204020203" pitchFamily="34" charset="0"/>
            </a:endParaRPr>
          </a:p>
        </p:txBody>
      </p:sp>
      <p:sp>
        <p:nvSpPr>
          <p:cNvPr id="8" name="Content Placeholder 3"/>
          <p:cNvSpPr txBox="1">
            <a:spLocks/>
          </p:cNvSpPr>
          <p:nvPr/>
        </p:nvSpPr>
        <p:spPr>
          <a:xfrm>
            <a:off x="460549" y="4367930"/>
            <a:ext cx="11275261" cy="1780923"/>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a:latin typeface="Segoe UI" panose="020B0502040204020203" pitchFamily="34" charset="0"/>
                <a:cs typeface="Segoe UI" panose="020B0502040204020203" pitchFamily="34" charset="0"/>
              </a:rPr>
              <a:t>Year 3 Tasks:</a:t>
            </a:r>
          </a:p>
          <a:p>
            <a:pPr>
              <a:lnSpc>
                <a:spcPct val="100000"/>
              </a:lnSpc>
              <a:spcBef>
                <a:spcPts val="0"/>
              </a:spcBef>
            </a:pPr>
            <a:endParaRPr lang="en-GB" sz="1400" u="sng">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a:latin typeface="Segoe UI" panose="020B0502040204020203" pitchFamily="34" charset="0"/>
                <a:cs typeface="Segoe UI" panose="020B0502040204020203" pitchFamily="34" charset="0"/>
              </a:rPr>
              <a:t>Complete redesign and/or procurement of specialist Learning Disability Supported Living provisions, including:</a:t>
            </a:r>
          </a:p>
          <a:p>
            <a:pPr marL="971550" lvl="1" indent="-285750">
              <a:lnSpc>
                <a:spcPct val="100000"/>
              </a:lnSpc>
              <a:spcBef>
                <a:spcPts val="0"/>
              </a:spcBef>
            </a:pPr>
            <a:r>
              <a:rPr lang="en-GB" sz="1400">
                <a:latin typeface="Segoe UI" panose="020B0502040204020203" pitchFamily="34" charset="0"/>
                <a:cs typeface="Segoe UI" panose="020B0502040204020203" pitchFamily="34" charset="0"/>
              </a:rPr>
              <a:t>Ranelagh Road</a:t>
            </a:r>
          </a:p>
          <a:p>
            <a:pPr marL="971550" lvl="1" indent="-285750">
              <a:lnSpc>
                <a:spcPct val="100000"/>
              </a:lnSpc>
              <a:spcBef>
                <a:spcPts val="0"/>
              </a:spcBef>
            </a:pPr>
            <a:r>
              <a:rPr lang="en-GB" sz="1400">
                <a:latin typeface="Segoe UI" panose="020B0502040204020203" pitchFamily="34" charset="0"/>
                <a:cs typeface="Segoe UI" panose="020B0502040204020203" pitchFamily="34" charset="0"/>
              </a:rPr>
              <a:t>Chants Square</a:t>
            </a:r>
          </a:p>
          <a:p>
            <a:pPr>
              <a:lnSpc>
                <a:spcPct val="100000"/>
              </a:lnSpc>
              <a:spcBef>
                <a:spcPts val="0"/>
              </a:spcBef>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500">
              <a:latin typeface="Segoe UI" panose="020B0502040204020203" pitchFamily="34" charset="0"/>
              <a:cs typeface="Segoe UI" panose="020B0502040204020203" pitchFamily="34" charset="0"/>
            </a:endParaRPr>
          </a:p>
        </p:txBody>
      </p:sp>
      <p:sp>
        <p:nvSpPr>
          <p:cNvPr id="10" name="Content Placeholder 3"/>
          <p:cNvSpPr txBox="1">
            <a:spLocks/>
          </p:cNvSpPr>
          <p:nvPr/>
        </p:nvSpPr>
        <p:spPr>
          <a:xfrm>
            <a:off x="460549" y="2151617"/>
            <a:ext cx="11275261" cy="2002372"/>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dirty="0">
                <a:latin typeface="Segoe UI"/>
                <a:cs typeface="Segoe UI"/>
              </a:rPr>
              <a:t>Year 2 Update:</a:t>
            </a:r>
          </a:p>
          <a:p>
            <a:pPr>
              <a:lnSpc>
                <a:spcPct val="100000"/>
              </a:lnSpc>
              <a:spcBef>
                <a:spcPts val="0"/>
              </a:spcBef>
            </a:pPr>
            <a:endParaRPr lang="en-GB" sz="1400" u="sng">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dirty="0">
                <a:latin typeface="Segoe UI"/>
                <a:cs typeface="Segoe UI"/>
              </a:rPr>
              <a:t>Call-off Supported Living schemes for specific need-groups as identified in the Needs, Capacity and Opportunities Assessment, as part of the Council’s Supported Living Transformation Programme.</a:t>
            </a:r>
            <a:endParaRPr lang="en-GB" dirty="0"/>
          </a:p>
          <a:p>
            <a:pPr marL="285750" indent="-285750">
              <a:lnSpc>
                <a:spcPct val="100000"/>
              </a:lnSpc>
              <a:spcBef>
                <a:spcPts val="0"/>
              </a:spcBef>
              <a:buFont typeface="Arial" panose="020B0604020202020204" pitchFamily="34" charset="0"/>
              <a:buChar char="•"/>
            </a:pPr>
            <a:r>
              <a:rPr lang="en-GB" sz="1400" dirty="0">
                <a:latin typeface="Segoe UI"/>
                <a:cs typeface="Segoe UI"/>
              </a:rPr>
              <a:t>The Council has a number of Learning Disability specific Supported Accommodations that are being re-designed or re-procured under the Dynamic Support Vehicle. These are to be completed in Year 3. </a:t>
            </a: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5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39964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2179" y="651641"/>
            <a:ext cx="45719" cy="369332"/>
          </a:xfrm>
          <a:prstGeom prst="rect">
            <a:avLst/>
          </a:prstGeom>
          <a:noFill/>
        </p:spPr>
        <p:txBody>
          <a:bodyPr wrap="square" rtlCol="0">
            <a:spAutoFit/>
          </a:bodyPr>
          <a:lstStyle/>
          <a:p>
            <a:endParaRPr lang="en-GB"/>
          </a:p>
        </p:txBody>
      </p:sp>
      <p:sp>
        <p:nvSpPr>
          <p:cNvPr id="7" name="Title 6"/>
          <p:cNvSpPr>
            <a:spLocks noGrp="1"/>
          </p:cNvSpPr>
          <p:nvPr>
            <p:ph type="ctrTitle"/>
          </p:nvPr>
        </p:nvSpPr>
        <p:spPr/>
        <p:txBody>
          <a:bodyPr>
            <a:normAutofit fontScale="90000"/>
          </a:bodyPr>
          <a:lstStyle/>
          <a:p>
            <a:r>
              <a:rPr lang="en-GB"/>
              <a:t/>
            </a:r>
            <a:br>
              <a:rPr lang="en-GB"/>
            </a:br>
            <a:r>
              <a:rPr lang="en-GB" sz="3300">
                <a:latin typeface="Segoe UI" panose="020B0502040204020203" pitchFamily="34" charset="0"/>
                <a:cs typeface="Segoe UI" panose="020B0502040204020203" pitchFamily="34" charset="0"/>
              </a:rPr>
              <a:t>DASHBOARD - Accommodation and Housing</a:t>
            </a:r>
            <a:endParaRPr lang="en-GB" sz="3300" b="0">
              <a:latin typeface="Segoe UI" panose="020B0502040204020203" pitchFamily="34" charset="0"/>
              <a:cs typeface="Segoe UI" panose="020B0502040204020203"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719804510"/>
              </p:ext>
            </p:extLst>
          </p:nvPr>
        </p:nvGraphicFramePr>
        <p:xfrm>
          <a:off x="400988" y="1571692"/>
          <a:ext cx="11398850" cy="4936196"/>
        </p:xfrm>
        <a:graphic>
          <a:graphicData uri="http://schemas.openxmlformats.org/drawingml/2006/table">
            <a:tbl>
              <a:tblPr firstRow="1" bandRow="1">
                <a:tableStyleId>{0505E3EF-67EA-436B-97B2-0124C06EBD24}</a:tableStyleId>
              </a:tblPr>
              <a:tblGrid>
                <a:gridCol w="3186027">
                  <a:extLst>
                    <a:ext uri="{9D8B030D-6E8A-4147-A177-3AD203B41FA5}">
                      <a16:colId xmlns:a16="http://schemas.microsoft.com/office/drawing/2014/main" val="320894044"/>
                    </a:ext>
                  </a:extLst>
                </a:gridCol>
                <a:gridCol w="3987101">
                  <a:extLst>
                    <a:ext uri="{9D8B030D-6E8A-4147-A177-3AD203B41FA5}">
                      <a16:colId xmlns:a16="http://schemas.microsoft.com/office/drawing/2014/main" val="2986887789"/>
                    </a:ext>
                  </a:extLst>
                </a:gridCol>
                <a:gridCol w="970793">
                  <a:extLst>
                    <a:ext uri="{9D8B030D-6E8A-4147-A177-3AD203B41FA5}">
                      <a16:colId xmlns:a16="http://schemas.microsoft.com/office/drawing/2014/main" val="2948958305"/>
                    </a:ext>
                  </a:extLst>
                </a:gridCol>
                <a:gridCol w="1065401">
                  <a:extLst>
                    <a:ext uri="{9D8B030D-6E8A-4147-A177-3AD203B41FA5}">
                      <a16:colId xmlns:a16="http://schemas.microsoft.com/office/drawing/2014/main" val="3023296205"/>
                    </a:ext>
                  </a:extLst>
                </a:gridCol>
                <a:gridCol w="989901">
                  <a:extLst>
                    <a:ext uri="{9D8B030D-6E8A-4147-A177-3AD203B41FA5}">
                      <a16:colId xmlns:a16="http://schemas.microsoft.com/office/drawing/2014/main" val="393697057"/>
                    </a:ext>
                  </a:extLst>
                </a:gridCol>
                <a:gridCol w="855677">
                  <a:extLst>
                    <a:ext uri="{9D8B030D-6E8A-4147-A177-3AD203B41FA5}">
                      <a16:colId xmlns:a16="http://schemas.microsoft.com/office/drawing/2014/main" val="3449285043"/>
                    </a:ext>
                  </a:extLst>
                </a:gridCol>
                <a:gridCol w="343950">
                  <a:extLst>
                    <a:ext uri="{9D8B030D-6E8A-4147-A177-3AD203B41FA5}">
                      <a16:colId xmlns:a16="http://schemas.microsoft.com/office/drawing/2014/main" val="1540747328"/>
                    </a:ext>
                  </a:extLst>
                </a:gridCol>
              </a:tblGrid>
              <a:tr h="290512">
                <a:tc>
                  <a:txBody>
                    <a:bodyPr/>
                    <a:lstStyle/>
                    <a:p>
                      <a:pPr algn="ctr"/>
                      <a:r>
                        <a:rPr lang="en-GB" sz="1300">
                          <a:solidFill>
                            <a:schemeClr val="bg1"/>
                          </a:solidFill>
                          <a:latin typeface="Segoe UI" panose="020B0502040204020203" pitchFamily="34" charset="0"/>
                          <a:cs typeface="Segoe UI" panose="020B0502040204020203" pitchFamily="34" charset="0"/>
                        </a:rPr>
                        <a:t>‘I’ STATEMENT</a:t>
                      </a:r>
                    </a:p>
                  </a:txBody>
                  <a:tcPr anchor="ctr">
                    <a:solidFill>
                      <a:srgbClr val="75529D"/>
                    </a:solidFill>
                  </a:tcPr>
                </a:tc>
                <a:tc>
                  <a:txBody>
                    <a:bodyPr/>
                    <a:lstStyle/>
                    <a:p>
                      <a:pPr algn="ctr"/>
                      <a:r>
                        <a:rPr lang="en-GB" sz="1300">
                          <a:solidFill>
                            <a:schemeClr val="bg1"/>
                          </a:solidFill>
                          <a:latin typeface="Segoe UI" panose="020B0502040204020203" pitchFamily="34" charset="0"/>
                          <a:cs typeface="Segoe UI" panose="020B0502040204020203" pitchFamily="34" charset="0"/>
                        </a:rPr>
                        <a:t>INDICATOR</a:t>
                      </a:r>
                    </a:p>
                  </a:txBody>
                  <a:tcPr anchor="ctr">
                    <a:solidFill>
                      <a:srgbClr val="75529D"/>
                    </a:solidFill>
                  </a:tcPr>
                </a:tc>
                <a:tc>
                  <a:txBody>
                    <a:bodyPr/>
                    <a:lstStyle/>
                    <a:p>
                      <a:pPr algn="ctr"/>
                      <a:r>
                        <a:rPr lang="en-GB" sz="1300">
                          <a:solidFill>
                            <a:schemeClr val="bg1"/>
                          </a:solidFill>
                          <a:latin typeface="Segoe UI" panose="020B0502040204020203" pitchFamily="34" charset="0"/>
                          <a:cs typeface="Segoe UI" panose="020B0502040204020203" pitchFamily="34" charset="0"/>
                        </a:rPr>
                        <a:t>BASELINE</a:t>
                      </a:r>
                    </a:p>
                  </a:txBody>
                  <a:tcPr anchor="ctr">
                    <a:solidFill>
                      <a:srgbClr val="75529D"/>
                    </a:solidFill>
                  </a:tcPr>
                </a:tc>
                <a:tc>
                  <a:txBody>
                    <a:bodyPr/>
                    <a:lstStyle/>
                    <a:p>
                      <a:pPr algn="ctr"/>
                      <a:r>
                        <a:rPr lang="en-GB" sz="1300">
                          <a:solidFill>
                            <a:schemeClr val="bg1"/>
                          </a:solidFill>
                          <a:latin typeface="Segoe UI" panose="020B0502040204020203" pitchFamily="34" charset="0"/>
                          <a:cs typeface="Segoe UI" panose="020B0502040204020203" pitchFamily="34" charset="0"/>
                        </a:rPr>
                        <a:t>YEAR 1</a:t>
                      </a:r>
                    </a:p>
                  </a:txBody>
                  <a:tcPr anchor="ctr">
                    <a:solidFill>
                      <a:srgbClr val="75529D"/>
                    </a:solidFill>
                  </a:tcPr>
                </a:tc>
                <a:tc>
                  <a:txBody>
                    <a:bodyPr/>
                    <a:lstStyle/>
                    <a:p>
                      <a:pPr algn="ctr"/>
                      <a:r>
                        <a:rPr lang="en-GB" sz="1300">
                          <a:solidFill>
                            <a:schemeClr val="bg1"/>
                          </a:solidFill>
                          <a:latin typeface="Segoe UI" panose="020B0502040204020203" pitchFamily="34" charset="0"/>
                          <a:cs typeface="Segoe UI" panose="020B0502040204020203" pitchFamily="34" charset="0"/>
                        </a:rPr>
                        <a:t>YEAR 2</a:t>
                      </a:r>
                    </a:p>
                  </a:txBody>
                  <a:tcPr anchor="ctr">
                    <a:solidFill>
                      <a:srgbClr val="75529D"/>
                    </a:solidFill>
                  </a:tcPr>
                </a:tc>
                <a:tc>
                  <a:txBody>
                    <a:bodyPr/>
                    <a:lstStyle/>
                    <a:p>
                      <a:pPr algn="ctr"/>
                      <a:r>
                        <a:rPr lang="en-GB" sz="1300">
                          <a:solidFill>
                            <a:schemeClr val="bg1"/>
                          </a:solidFill>
                          <a:latin typeface="Segoe UI" panose="020B0502040204020203" pitchFamily="34" charset="0"/>
                          <a:cs typeface="Segoe UI" panose="020B0502040204020203" pitchFamily="34" charset="0"/>
                        </a:rPr>
                        <a:t>YEAR 3</a:t>
                      </a:r>
                    </a:p>
                  </a:txBody>
                  <a:tcPr anchor="ctr">
                    <a:solidFill>
                      <a:srgbClr val="75529D"/>
                    </a:solidFill>
                  </a:tcPr>
                </a:tc>
                <a:tc>
                  <a:txBody>
                    <a:bodyPr/>
                    <a:lstStyle/>
                    <a:p>
                      <a:pPr algn="ctr"/>
                      <a:endParaRPr lang="en-GB" sz="1300">
                        <a:solidFill>
                          <a:schemeClr val="bg1"/>
                        </a:solidFill>
                        <a:latin typeface="Segoe UI" panose="020B0502040204020203" pitchFamily="34" charset="0"/>
                        <a:cs typeface="Segoe UI" panose="020B0502040204020203" pitchFamily="34" charset="0"/>
                      </a:endParaRPr>
                    </a:p>
                  </a:txBody>
                  <a:tcPr anchor="ctr">
                    <a:solidFill>
                      <a:srgbClr val="75529D"/>
                    </a:solidFill>
                  </a:tcPr>
                </a:tc>
                <a:extLst>
                  <a:ext uri="{0D108BD9-81ED-4DB2-BD59-A6C34878D82A}">
                    <a16:rowId xmlns:a16="http://schemas.microsoft.com/office/drawing/2014/main" val="2347241016"/>
                  </a:ext>
                </a:extLst>
              </a:tr>
              <a:tr h="989707">
                <a:tc rowSpan="5">
                  <a:txBody>
                    <a:bodyPr/>
                    <a:lstStyle/>
                    <a:p>
                      <a:pPr>
                        <a:spcBef>
                          <a:spcPts val="0"/>
                        </a:spcBef>
                        <a:spcAft>
                          <a:spcPts val="0"/>
                        </a:spcAft>
                      </a:pPr>
                      <a:r>
                        <a:rPr lang="en-GB" sz="1400" dirty="0">
                          <a:latin typeface="Segoe UI" panose="020B0502040204020203" pitchFamily="34" charset="0"/>
                          <a:cs typeface="Segoe UI" panose="020B0502040204020203" pitchFamily="34" charset="0"/>
                        </a:rPr>
                        <a:t>I have a place to live of my choosing</a:t>
                      </a:r>
                    </a:p>
                  </a:txBody>
                  <a:tcPr anchor="ctr">
                    <a:solidFill>
                      <a:srgbClr val="E2D9EB"/>
                    </a:solidFill>
                  </a:tcPr>
                </a:tc>
                <a:tc>
                  <a:txBody>
                    <a:bodyPr/>
                    <a:lstStyle/>
                    <a:p>
                      <a:pPr algn="just" fontAlgn="ctr"/>
                      <a:r>
                        <a:rPr lang="en-GB" sz="1300" b="0" i="0" u="none" strike="noStrike" dirty="0">
                          <a:solidFill>
                            <a:srgbClr val="000000"/>
                          </a:solidFill>
                          <a:effectLst/>
                          <a:latin typeface="Segoe UI" panose="020B0502040204020203" pitchFamily="34" charset="0"/>
                        </a:rPr>
                        <a:t>% of residents with a Learning Disability in receipt of Long Term Services who live in their own home or with family. *Target 80%.</a:t>
                      </a:r>
                    </a:p>
                    <a:p>
                      <a:pPr algn="just" fontAlgn="ctr"/>
                      <a:endParaRPr lang="en-GB" sz="1000" b="0" i="0" u="none" strike="noStrike" dirty="0">
                        <a:solidFill>
                          <a:srgbClr val="000000"/>
                        </a:solidFill>
                        <a:effectLst/>
                        <a:latin typeface="Segoe UI" panose="020B0502040204020203" pitchFamily="34" charset="0"/>
                      </a:endParaRPr>
                    </a:p>
                    <a:p>
                      <a:pPr algn="just" fontAlgn="ctr"/>
                      <a:r>
                        <a:rPr lang="en-GB" sz="1300" b="0" i="1" u="none" strike="noStrike" dirty="0">
                          <a:solidFill>
                            <a:schemeClr val="bg1">
                              <a:lumMod val="50000"/>
                            </a:schemeClr>
                          </a:solidFill>
                          <a:effectLst/>
                          <a:latin typeface="Segoe UI" panose="020B0502040204020203" pitchFamily="34" charset="0"/>
                        </a:rPr>
                        <a:t>Source: AzeusCare</a:t>
                      </a:r>
                    </a:p>
                  </a:txBody>
                  <a:tcPr>
                    <a:noFill/>
                  </a:tcPr>
                </a:tc>
                <a:tc>
                  <a:txBody>
                    <a:bodyPr/>
                    <a:lstStyle/>
                    <a:p>
                      <a:pPr algn="ctr">
                        <a:spcBef>
                          <a:spcPts val="0"/>
                        </a:spcBef>
                        <a:spcAft>
                          <a:spcPts val="0"/>
                        </a:spcAft>
                      </a:pPr>
                      <a:r>
                        <a:rPr lang="en-GB" sz="1300">
                          <a:latin typeface="Segoe UI" panose="020B0502040204020203" pitchFamily="34" charset="0"/>
                          <a:cs typeface="Segoe UI" panose="020B0502040204020203" pitchFamily="34" charset="0"/>
                        </a:rPr>
                        <a:t>83%</a:t>
                      </a:r>
                    </a:p>
                  </a:txBody>
                  <a:tcPr anchor="ctr">
                    <a:solidFill>
                      <a:schemeClr val="bg1"/>
                    </a:solidFill>
                  </a:tcPr>
                </a:tc>
                <a:tc>
                  <a:txBody>
                    <a:bodyPr/>
                    <a:lstStyle/>
                    <a:p>
                      <a:pPr algn="ctr">
                        <a:spcBef>
                          <a:spcPts val="0"/>
                        </a:spcBef>
                        <a:spcAft>
                          <a:spcPts val="0"/>
                        </a:spcAft>
                      </a:pPr>
                      <a:r>
                        <a:rPr lang="en-GB" sz="1300">
                          <a:latin typeface="Segoe UI" panose="020B0502040204020203" pitchFamily="34" charset="0"/>
                          <a:cs typeface="Segoe UI" panose="020B0502040204020203" pitchFamily="34" charset="0"/>
                        </a:rPr>
                        <a:t>87%</a:t>
                      </a:r>
                    </a:p>
                  </a:txBody>
                  <a:tcPr anchor="ctr">
                    <a:solidFill>
                      <a:schemeClr val="bg1"/>
                    </a:solidFill>
                  </a:tcPr>
                </a:tc>
                <a:tc>
                  <a:txBody>
                    <a:bodyPr/>
                    <a:lstStyle/>
                    <a:p>
                      <a:pPr algn="ctr">
                        <a:spcBef>
                          <a:spcPts val="0"/>
                        </a:spcBef>
                        <a:spcAft>
                          <a:spcPts val="0"/>
                        </a:spcAft>
                      </a:pPr>
                      <a:r>
                        <a:rPr lang="en-GB" sz="1300">
                          <a:latin typeface="Segoe UI" panose="020B0502040204020203" pitchFamily="34" charset="0"/>
                          <a:cs typeface="Segoe UI" panose="020B0502040204020203" pitchFamily="34" charset="0"/>
                        </a:rPr>
                        <a:t>86%</a:t>
                      </a:r>
                    </a:p>
                  </a:txBody>
                  <a:tcPr anchor="ctr">
                    <a:solidFill>
                      <a:schemeClr val="bg1"/>
                    </a:solidFill>
                  </a:tcPr>
                </a:tc>
                <a:tc>
                  <a:txBody>
                    <a:bodyPr/>
                    <a:lstStyle/>
                    <a:p>
                      <a:pPr>
                        <a:spcBef>
                          <a:spcPts val="0"/>
                        </a:spcBef>
                        <a:spcAft>
                          <a:spcPts val="0"/>
                        </a:spcAft>
                      </a:pPr>
                      <a:r>
                        <a:rPr lang="en-GB" sz="1300">
                          <a:latin typeface="Segoe UI" panose="020B0502040204020203" pitchFamily="34" charset="0"/>
                          <a:cs typeface="Segoe UI" panose="020B0502040204020203" pitchFamily="34" charset="0"/>
                        </a:rPr>
                        <a:t>-</a:t>
                      </a:r>
                    </a:p>
                  </a:txBody>
                  <a:tcPr anchor="ctr">
                    <a:solidFill>
                      <a:schemeClr val="bg1"/>
                    </a:solidFill>
                  </a:tcPr>
                </a:tc>
                <a:tc>
                  <a:txBody>
                    <a:bodyPr/>
                    <a:lstStyle/>
                    <a:p>
                      <a:pPr>
                        <a:spcBef>
                          <a:spcPts val="0"/>
                        </a:spcBef>
                        <a:spcAft>
                          <a:spcPts val="0"/>
                        </a:spcAft>
                      </a:pPr>
                      <a:endParaRPr lang="en-GB" sz="1300">
                        <a:latin typeface="Segoe UI" panose="020B0502040204020203" pitchFamily="34" charset="0"/>
                        <a:cs typeface="Segoe UI" panose="020B0502040204020203" pitchFamily="34" charset="0"/>
                      </a:endParaRPr>
                    </a:p>
                  </a:txBody>
                  <a:tcPr anchor="ctr">
                    <a:solidFill>
                      <a:schemeClr val="bg1"/>
                    </a:solidFill>
                  </a:tcPr>
                </a:tc>
                <a:extLst>
                  <a:ext uri="{0D108BD9-81ED-4DB2-BD59-A6C34878D82A}">
                    <a16:rowId xmlns:a16="http://schemas.microsoft.com/office/drawing/2014/main" val="4207927775"/>
                  </a:ext>
                </a:extLst>
              </a:tr>
              <a:tr h="800498">
                <a:tc vMerge="1">
                  <a:txBody>
                    <a:bodyPr/>
                    <a:lstStyle/>
                    <a:p>
                      <a:pPr>
                        <a:spcBef>
                          <a:spcPts val="0"/>
                        </a:spcBef>
                        <a:spcAft>
                          <a:spcPts val="0"/>
                        </a:spcAft>
                      </a:pPr>
                      <a:endParaRPr lang="en-GB" sz="1400">
                        <a:latin typeface="Segoe UI" panose="020B0502040204020203" pitchFamily="34" charset="0"/>
                        <a:cs typeface="Segoe UI" panose="020B0502040204020203" pitchFamily="34" charset="0"/>
                      </a:endParaRPr>
                    </a:p>
                  </a:txBody>
                  <a:tcPr>
                    <a:solidFill>
                      <a:srgbClr val="E2D9E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dirty="0">
                          <a:solidFill>
                            <a:srgbClr val="000000"/>
                          </a:solidFill>
                          <a:effectLst/>
                          <a:latin typeface="Segoe UI" panose="020B0502040204020203" pitchFamily="34" charset="0"/>
                        </a:rPr>
                        <a:t>% of residents with a Learning Disability who live in an in-borough Supported Living scheme.</a:t>
                      </a:r>
                    </a:p>
                    <a:p>
                      <a:pPr>
                        <a:spcBef>
                          <a:spcPts val="0"/>
                        </a:spcBef>
                        <a:spcAft>
                          <a:spcPts val="0"/>
                        </a:spcAft>
                      </a:pPr>
                      <a:endParaRPr lang="en-GB" sz="1000" dirty="0">
                        <a:solidFill>
                          <a:srgbClr val="FF0000"/>
                        </a:solidFill>
                        <a:latin typeface="Segoe UI" panose="020B0502040204020203" pitchFamily="34" charset="0"/>
                        <a:cs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300" b="0" i="1" u="none" strike="noStrike" dirty="0">
                          <a:solidFill>
                            <a:schemeClr val="bg1">
                              <a:lumMod val="50000"/>
                            </a:schemeClr>
                          </a:solidFill>
                          <a:effectLst/>
                          <a:latin typeface="Segoe UI" panose="020B0502040204020203" pitchFamily="34" charset="0"/>
                        </a:rPr>
                        <a:t>Source: AzeusCare</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b="0" i="0" u="none" strike="noStrike">
                          <a:solidFill>
                            <a:schemeClr val="tx1"/>
                          </a:solidFill>
                          <a:effectLst/>
                          <a:latin typeface="Segoe UI" panose="020B0502040204020203" pitchFamily="34" charset="0"/>
                        </a:rPr>
                        <a:t>82%</a:t>
                      </a:r>
                    </a:p>
                    <a:p>
                      <a:pPr marL="0" marR="0" indent="0" algn="ctr" defTabSz="914400" rtl="0" eaLnBrk="1" fontAlgn="auto" latinLnBrk="0" hangingPunct="1">
                        <a:lnSpc>
                          <a:spcPct val="100000"/>
                        </a:lnSpc>
                        <a:spcBef>
                          <a:spcPts val="0"/>
                        </a:spcBef>
                        <a:spcAft>
                          <a:spcPts val="0"/>
                        </a:spcAft>
                        <a:buClrTx/>
                        <a:buSzTx/>
                        <a:buFontTx/>
                        <a:buNone/>
                        <a:tabLst/>
                        <a:defRPr/>
                      </a:pPr>
                      <a:r>
                        <a:rPr lang="en-GB" sz="1300" b="0" i="0" u="none" strike="noStrike">
                          <a:solidFill>
                            <a:schemeClr val="tx1"/>
                          </a:solidFill>
                          <a:effectLst/>
                          <a:latin typeface="Segoe UI" panose="020B0502040204020203" pitchFamily="34" charset="0"/>
                        </a:rPr>
                        <a:t>(132 / 161)</a:t>
                      </a:r>
                      <a:endParaRPr lang="en-GB" sz="1300">
                        <a:solidFill>
                          <a:schemeClr val="tx1"/>
                        </a:solidFill>
                        <a:latin typeface="Segoe UI" panose="020B0502040204020203" pitchFamily="34" charset="0"/>
                        <a:cs typeface="Segoe UI" panose="020B0502040204020203" pitchFamily="34"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300" b="0" i="0" u="none" strike="noStrike">
                          <a:solidFill>
                            <a:schemeClr val="tx1"/>
                          </a:solidFill>
                          <a:effectLst/>
                          <a:latin typeface="Segoe UI" panose="020B0502040204020203" pitchFamily="34" charset="0"/>
                        </a:rPr>
                        <a:t>85%</a:t>
                      </a:r>
                    </a:p>
                    <a:p>
                      <a:pPr marL="0" marR="0" indent="0" algn="ctr" defTabSz="914400" rtl="0" eaLnBrk="1" fontAlgn="auto" latinLnBrk="0" hangingPunct="1">
                        <a:lnSpc>
                          <a:spcPct val="100000"/>
                        </a:lnSpc>
                        <a:spcBef>
                          <a:spcPts val="0"/>
                        </a:spcBef>
                        <a:spcAft>
                          <a:spcPts val="0"/>
                        </a:spcAft>
                        <a:buClrTx/>
                        <a:buSzTx/>
                        <a:buFontTx/>
                        <a:buNone/>
                        <a:tabLst/>
                        <a:defRPr/>
                      </a:pPr>
                      <a:r>
                        <a:rPr lang="en-GB" sz="1300" b="0" i="0" u="none" strike="noStrike">
                          <a:solidFill>
                            <a:schemeClr val="tx1"/>
                          </a:solidFill>
                          <a:effectLst/>
                          <a:latin typeface="Segoe UI" panose="020B0502040204020203" pitchFamily="34" charset="0"/>
                        </a:rPr>
                        <a:t>(129 / 152)</a:t>
                      </a:r>
                      <a:endParaRPr lang="en-GB" sz="1300">
                        <a:solidFill>
                          <a:schemeClr val="tx1"/>
                        </a:solidFill>
                        <a:latin typeface="Segoe UI" panose="020B0502040204020203" pitchFamily="34" charset="0"/>
                        <a:cs typeface="Segoe UI" panose="020B0502040204020203" pitchFamily="34" charset="0"/>
                      </a:endParaRPr>
                    </a:p>
                  </a:txBody>
                  <a:tcPr anchor="ctr">
                    <a:solidFill>
                      <a:schemeClr val="bg1"/>
                    </a:solidFill>
                  </a:tcPr>
                </a:tc>
                <a:tc>
                  <a:txBody>
                    <a:bodyPr/>
                    <a:lstStyle/>
                    <a:p>
                      <a:pPr algn="ctr">
                        <a:spcBef>
                          <a:spcPts val="0"/>
                        </a:spcBef>
                        <a:spcAft>
                          <a:spcPts val="0"/>
                        </a:spcAft>
                      </a:pPr>
                      <a:r>
                        <a:rPr lang="en-GB" sz="1300">
                          <a:latin typeface="Segoe UI" panose="020B0502040204020203" pitchFamily="34" charset="0"/>
                          <a:cs typeface="Segoe UI" panose="020B0502040204020203" pitchFamily="34" charset="0"/>
                        </a:rPr>
                        <a:t>80%</a:t>
                      </a:r>
                    </a:p>
                    <a:p>
                      <a:pPr algn="ctr">
                        <a:spcBef>
                          <a:spcPts val="0"/>
                        </a:spcBef>
                        <a:spcAft>
                          <a:spcPts val="0"/>
                        </a:spcAft>
                      </a:pPr>
                      <a:r>
                        <a:rPr lang="en-GB" sz="1300">
                          <a:latin typeface="Segoe UI" panose="020B0502040204020203" pitchFamily="34" charset="0"/>
                          <a:cs typeface="Segoe UI" panose="020B0502040204020203" pitchFamily="34" charset="0"/>
                        </a:rPr>
                        <a:t>(134 /168)</a:t>
                      </a:r>
                    </a:p>
                  </a:txBody>
                  <a:tcPr anchor="ctr">
                    <a:solidFill>
                      <a:schemeClr val="bg1"/>
                    </a:solidFill>
                  </a:tcPr>
                </a:tc>
                <a:tc>
                  <a:txBody>
                    <a:bodyPr/>
                    <a:lstStyle/>
                    <a:p>
                      <a:pPr>
                        <a:spcBef>
                          <a:spcPts val="0"/>
                        </a:spcBef>
                        <a:spcAft>
                          <a:spcPts val="0"/>
                        </a:spcAft>
                      </a:pPr>
                      <a:r>
                        <a:rPr lang="en-GB" sz="1300">
                          <a:latin typeface="Segoe UI" panose="020B0502040204020203" pitchFamily="34" charset="0"/>
                          <a:cs typeface="Segoe UI" panose="020B0502040204020203" pitchFamily="34" charset="0"/>
                        </a:rPr>
                        <a:t>-</a:t>
                      </a:r>
                    </a:p>
                  </a:txBody>
                  <a:tcPr anchor="ctr">
                    <a:solidFill>
                      <a:schemeClr val="bg1"/>
                    </a:solidFill>
                  </a:tcPr>
                </a:tc>
                <a:tc>
                  <a:txBody>
                    <a:bodyPr/>
                    <a:lstStyle/>
                    <a:p>
                      <a:pPr>
                        <a:spcBef>
                          <a:spcPts val="0"/>
                        </a:spcBef>
                        <a:spcAft>
                          <a:spcPts val="0"/>
                        </a:spcAft>
                      </a:pPr>
                      <a:endParaRPr lang="en-GB" sz="1300">
                        <a:latin typeface="Segoe UI" panose="020B0502040204020203" pitchFamily="34" charset="0"/>
                        <a:cs typeface="Segoe UI" panose="020B0502040204020203" pitchFamily="34" charset="0"/>
                      </a:endParaRPr>
                    </a:p>
                  </a:txBody>
                  <a:tcPr anchor="ctr">
                    <a:solidFill>
                      <a:schemeClr val="bg1"/>
                    </a:solidFill>
                  </a:tcPr>
                </a:tc>
                <a:extLst>
                  <a:ext uri="{0D108BD9-81ED-4DB2-BD59-A6C34878D82A}">
                    <a16:rowId xmlns:a16="http://schemas.microsoft.com/office/drawing/2014/main" val="3634642383"/>
                  </a:ext>
                </a:extLst>
              </a:tr>
              <a:tr h="844162">
                <a:tc vMerge="1">
                  <a:txBody>
                    <a:bodyPr/>
                    <a:lstStyle/>
                    <a:p>
                      <a:pPr>
                        <a:spcBef>
                          <a:spcPts val="0"/>
                        </a:spcBef>
                        <a:spcAft>
                          <a:spcPts val="0"/>
                        </a:spcAft>
                      </a:pPr>
                      <a:endParaRPr lang="en-GB" sz="1400">
                        <a:latin typeface="Segoe UI" panose="020B0502040204020203" pitchFamily="34" charset="0"/>
                        <a:cs typeface="Segoe UI" panose="020B0502040204020203" pitchFamily="34" charset="0"/>
                      </a:endParaRPr>
                    </a:p>
                  </a:txBody>
                  <a:tcPr>
                    <a:solidFill>
                      <a:srgbClr val="E2D9E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dirty="0">
                          <a:solidFill>
                            <a:srgbClr val="000000"/>
                          </a:solidFill>
                          <a:effectLst/>
                          <a:latin typeface="Segoe UI" panose="020B0502040204020203" pitchFamily="34" charset="0"/>
                        </a:rPr>
                        <a:t>% of residents with a Learning Disability who live in an in-borough Care Home.</a:t>
                      </a:r>
                    </a:p>
                    <a:p>
                      <a:pPr>
                        <a:spcBef>
                          <a:spcPts val="0"/>
                        </a:spcBef>
                        <a:spcAft>
                          <a:spcPts val="0"/>
                        </a:spcAft>
                      </a:pPr>
                      <a:endParaRPr lang="en-GB" sz="1300" dirty="0">
                        <a:solidFill>
                          <a:srgbClr val="FF0000"/>
                        </a:solidFill>
                        <a:latin typeface="Segoe UI" panose="020B0502040204020203" pitchFamily="34" charset="0"/>
                        <a:cs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300" b="0" i="1" u="none" strike="noStrike" dirty="0">
                          <a:solidFill>
                            <a:schemeClr val="bg1">
                              <a:lumMod val="50000"/>
                            </a:schemeClr>
                          </a:solidFill>
                          <a:effectLst/>
                          <a:latin typeface="Segoe UI" panose="020B0502040204020203" pitchFamily="34" charset="0"/>
                        </a:rPr>
                        <a:t>Source: AzeusCare</a:t>
                      </a:r>
                    </a:p>
                  </a:txBody>
                  <a:tcPr>
                    <a:noFill/>
                  </a:tcPr>
                </a:tc>
                <a:tc>
                  <a:txBody>
                    <a:bodyPr/>
                    <a:lstStyle/>
                    <a:p>
                      <a:pPr algn="ctr" fontAlgn="ctr"/>
                      <a:r>
                        <a:rPr lang="en-GB" sz="1300" b="0" i="0" u="none" strike="noStrike">
                          <a:solidFill>
                            <a:schemeClr val="tx1"/>
                          </a:solidFill>
                          <a:effectLst/>
                          <a:latin typeface="Segoe UI" panose="020B0502040204020203" pitchFamily="34" charset="0"/>
                        </a:rPr>
                        <a:t>30%</a:t>
                      </a:r>
                    </a:p>
                    <a:p>
                      <a:pPr algn="ctr" fontAlgn="ctr"/>
                      <a:r>
                        <a:rPr lang="en-GB" sz="1300" b="0" i="0" u="none" strike="noStrike">
                          <a:solidFill>
                            <a:schemeClr val="tx1"/>
                          </a:solidFill>
                          <a:effectLst/>
                          <a:latin typeface="Segoe UI" panose="020B0502040204020203" pitchFamily="34" charset="0"/>
                        </a:rPr>
                        <a:t>(33 / 111)</a:t>
                      </a:r>
                    </a:p>
                  </a:txBody>
                  <a:tcPr marL="0" marR="0" marT="0" marB="0" anchor="ctr">
                    <a:solidFill>
                      <a:schemeClr val="bg1"/>
                    </a:solidFill>
                  </a:tcPr>
                </a:tc>
                <a:tc>
                  <a:txBody>
                    <a:bodyPr/>
                    <a:lstStyle/>
                    <a:p>
                      <a:pPr algn="ctr" fontAlgn="ctr"/>
                      <a:r>
                        <a:rPr lang="en-GB" sz="1300" b="0" i="0" u="none" strike="noStrike">
                          <a:solidFill>
                            <a:schemeClr val="tx1"/>
                          </a:solidFill>
                          <a:effectLst/>
                          <a:latin typeface="Segoe UI" panose="020B0502040204020203" pitchFamily="34" charset="0"/>
                        </a:rPr>
                        <a:t>26%</a:t>
                      </a:r>
                    </a:p>
                    <a:p>
                      <a:pPr algn="ctr" fontAlgn="ctr"/>
                      <a:r>
                        <a:rPr lang="en-GB" sz="1300" b="0" i="0" u="none" strike="noStrike">
                          <a:solidFill>
                            <a:schemeClr val="tx1"/>
                          </a:solidFill>
                          <a:effectLst/>
                          <a:latin typeface="Segoe UI" panose="020B0502040204020203" pitchFamily="34" charset="0"/>
                        </a:rPr>
                        <a:t>(24 / 91)</a:t>
                      </a:r>
                    </a:p>
                  </a:txBody>
                  <a:tcPr marL="0" marR="0" marT="0" marB="0" anchor="ctr">
                    <a:solidFill>
                      <a:schemeClr val="bg1"/>
                    </a:solidFill>
                  </a:tcPr>
                </a:tc>
                <a:tc>
                  <a:txBody>
                    <a:bodyPr/>
                    <a:lstStyle/>
                    <a:p>
                      <a:pPr algn="ctr">
                        <a:spcBef>
                          <a:spcPts val="0"/>
                        </a:spcBef>
                        <a:spcAft>
                          <a:spcPts val="0"/>
                        </a:spcAft>
                      </a:pPr>
                      <a:r>
                        <a:rPr lang="en-GB" sz="1300">
                          <a:solidFill>
                            <a:schemeClr val="tx1"/>
                          </a:solidFill>
                          <a:latin typeface="Segoe UI" panose="020B0502040204020203" pitchFamily="34" charset="0"/>
                          <a:cs typeface="Segoe UI" panose="020B0502040204020203" pitchFamily="34" charset="0"/>
                        </a:rPr>
                        <a:t>28%</a:t>
                      </a:r>
                    </a:p>
                    <a:p>
                      <a:pPr algn="ctr">
                        <a:spcBef>
                          <a:spcPts val="0"/>
                        </a:spcBef>
                        <a:spcAft>
                          <a:spcPts val="0"/>
                        </a:spcAft>
                      </a:pPr>
                      <a:r>
                        <a:rPr lang="en-GB" sz="1300">
                          <a:solidFill>
                            <a:schemeClr val="tx1"/>
                          </a:solidFill>
                          <a:latin typeface="Segoe UI" panose="020B0502040204020203" pitchFamily="34" charset="0"/>
                          <a:cs typeface="Segoe UI" panose="020B0502040204020203" pitchFamily="34" charset="0"/>
                        </a:rPr>
                        <a:t>(23 / 83)</a:t>
                      </a:r>
                    </a:p>
                  </a:txBody>
                  <a:tcPr anchor="ctr">
                    <a:solidFill>
                      <a:schemeClr val="bg1"/>
                    </a:solidFill>
                  </a:tcPr>
                </a:tc>
                <a:tc>
                  <a:txBody>
                    <a:bodyPr/>
                    <a:lstStyle/>
                    <a:p>
                      <a:pPr>
                        <a:spcBef>
                          <a:spcPts val="0"/>
                        </a:spcBef>
                        <a:spcAft>
                          <a:spcPts val="0"/>
                        </a:spcAft>
                      </a:pPr>
                      <a:r>
                        <a:rPr lang="en-GB" sz="1300">
                          <a:latin typeface="Segoe UI" panose="020B0502040204020203" pitchFamily="34" charset="0"/>
                          <a:cs typeface="Segoe UI" panose="020B0502040204020203" pitchFamily="34" charset="0"/>
                        </a:rPr>
                        <a:t>-</a:t>
                      </a:r>
                    </a:p>
                  </a:txBody>
                  <a:tcPr anchor="ctr">
                    <a:solidFill>
                      <a:schemeClr val="bg1"/>
                    </a:solidFill>
                  </a:tcPr>
                </a:tc>
                <a:tc>
                  <a:txBody>
                    <a:bodyPr/>
                    <a:lstStyle/>
                    <a:p>
                      <a:pPr>
                        <a:spcBef>
                          <a:spcPts val="0"/>
                        </a:spcBef>
                        <a:spcAft>
                          <a:spcPts val="0"/>
                        </a:spcAft>
                      </a:pPr>
                      <a:endParaRPr lang="en-GB" sz="1300">
                        <a:latin typeface="Segoe UI" panose="020B0502040204020203" pitchFamily="34" charset="0"/>
                        <a:cs typeface="Segoe UI" panose="020B0502040204020203" pitchFamily="34" charset="0"/>
                      </a:endParaRPr>
                    </a:p>
                  </a:txBody>
                  <a:tcPr anchor="ctr">
                    <a:solidFill>
                      <a:schemeClr val="bg1"/>
                    </a:solidFill>
                  </a:tcPr>
                </a:tc>
                <a:extLst>
                  <a:ext uri="{0D108BD9-81ED-4DB2-BD59-A6C34878D82A}">
                    <a16:rowId xmlns:a16="http://schemas.microsoft.com/office/drawing/2014/main" val="1640942110"/>
                  </a:ext>
                </a:extLst>
              </a:tr>
              <a:tr h="800498">
                <a:tc vMerge="1">
                  <a:txBody>
                    <a:bodyPr/>
                    <a:lstStyle/>
                    <a:p>
                      <a:pPr>
                        <a:spcBef>
                          <a:spcPts val="0"/>
                        </a:spcBef>
                        <a:spcAft>
                          <a:spcPts val="0"/>
                        </a:spcAft>
                      </a:pPr>
                      <a:endParaRPr lang="en-GB" sz="1400">
                        <a:latin typeface="Segoe UI" panose="020B0502040204020203" pitchFamily="34" charset="0"/>
                        <a:cs typeface="Segoe UI" panose="020B0502040204020203" pitchFamily="34" charset="0"/>
                      </a:endParaRPr>
                    </a:p>
                  </a:txBody>
                  <a:tcPr>
                    <a:solidFill>
                      <a:srgbClr val="E2D9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dirty="0">
                          <a:solidFill>
                            <a:srgbClr val="000000"/>
                          </a:solidFill>
                          <a:effectLst/>
                          <a:latin typeface="Segoe UI" panose="020B0502040204020203" pitchFamily="34" charset="0"/>
                        </a:rPr>
                        <a:t>% of residents with a Learning Disability who advised their home is designed to meet their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rgbClr val="FF0000"/>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1" u="none" strike="noStrike" dirty="0">
                          <a:solidFill>
                            <a:schemeClr val="bg1">
                              <a:lumMod val="50000"/>
                            </a:schemeClr>
                          </a:solidFill>
                          <a:effectLst/>
                          <a:latin typeface="Segoe UI" panose="020B0502040204020203" pitchFamily="34" charset="0"/>
                        </a:rPr>
                        <a:t>Source: Adult Social Care Survey (Learning Disability)</a:t>
                      </a:r>
                      <a:endParaRPr lang="en-GB" sz="1300" dirty="0">
                        <a:solidFill>
                          <a:srgbClr val="FF0000"/>
                        </a:solidFill>
                        <a:latin typeface="Segoe UI" panose="020B0502040204020203" pitchFamily="34" charset="0"/>
                        <a:cs typeface="Segoe UI" panose="020B0502040204020203" pitchFamily="34" charset="0"/>
                      </a:endParaRPr>
                    </a:p>
                  </a:txBody>
                  <a:tcPr>
                    <a:noFill/>
                  </a:tcPr>
                </a:tc>
                <a:tc>
                  <a:txBody>
                    <a:bodyPr/>
                    <a:lstStyle/>
                    <a:p>
                      <a:pPr algn="ctr">
                        <a:spcBef>
                          <a:spcPts val="0"/>
                        </a:spcBef>
                        <a:spcAft>
                          <a:spcPts val="0"/>
                        </a:spcAft>
                      </a:pPr>
                      <a:r>
                        <a:rPr lang="en-GB" sz="1300">
                          <a:latin typeface="Segoe UI" panose="020B0502040204020203" pitchFamily="34" charset="0"/>
                          <a:cs typeface="Segoe UI" panose="020B0502040204020203" pitchFamily="34" charset="0"/>
                        </a:rPr>
                        <a:t>77%</a:t>
                      </a:r>
                    </a:p>
                  </a:txBody>
                  <a:tcPr anchor="ctr">
                    <a:solidFill>
                      <a:schemeClr val="bg1"/>
                    </a:solidFill>
                  </a:tcPr>
                </a:tc>
                <a:tc>
                  <a:txBody>
                    <a:bodyPr/>
                    <a:lstStyle/>
                    <a:p>
                      <a:pPr algn="ctr">
                        <a:spcBef>
                          <a:spcPts val="0"/>
                        </a:spcBef>
                        <a:spcAft>
                          <a:spcPts val="0"/>
                        </a:spcAft>
                      </a:pPr>
                      <a:r>
                        <a:rPr lang="en-GB" sz="1300">
                          <a:latin typeface="Segoe UI" panose="020B0502040204020203" pitchFamily="34" charset="0"/>
                          <a:cs typeface="Segoe UI" panose="020B0502040204020203" pitchFamily="34" charset="0"/>
                        </a:rPr>
                        <a:t>92%</a:t>
                      </a:r>
                    </a:p>
                  </a:txBody>
                  <a:tcPr anchor="ctr">
                    <a:solidFill>
                      <a:schemeClr val="bg1"/>
                    </a:solidFill>
                  </a:tcPr>
                </a:tc>
                <a:tc>
                  <a:txBody>
                    <a:bodyPr/>
                    <a:lstStyle/>
                    <a:p>
                      <a:pPr algn="ctr">
                        <a:spcBef>
                          <a:spcPts val="0"/>
                        </a:spcBef>
                        <a:spcAft>
                          <a:spcPts val="0"/>
                        </a:spcAft>
                      </a:pPr>
                      <a:r>
                        <a:rPr lang="en-GB" sz="1300">
                          <a:latin typeface="Segoe UI" panose="020B0502040204020203" pitchFamily="34" charset="0"/>
                          <a:cs typeface="Segoe UI" panose="020B0502040204020203" pitchFamily="34" charset="0"/>
                        </a:rPr>
                        <a:t>82%</a:t>
                      </a:r>
                    </a:p>
                  </a:txBody>
                  <a:tcPr anchor="ctr">
                    <a:solidFill>
                      <a:schemeClr val="bg1"/>
                    </a:solidFill>
                  </a:tcPr>
                </a:tc>
                <a:tc>
                  <a:txBody>
                    <a:bodyPr/>
                    <a:lstStyle/>
                    <a:p>
                      <a:pPr>
                        <a:spcBef>
                          <a:spcPts val="0"/>
                        </a:spcBef>
                        <a:spcAft>
                          <a:spcPts val="0"/>
                        </a:spcAft>
                      </a:pPr>
                      <a:r>
                        <a:rPr lang="en-GB" sz="1300">
                          <a:latin typeface="Segoe UI" panose="020B0502040204020203" pitchFamily="34" charset="0"/>
                          <a:cs typeface="Segoe UI" panose="020B0502040204020203" pitchFamily="34" charset="0"/>
                        </a:rPr>
                        <a:t>-</a:t>
                      </a:r>
                    </a:p>
                  </a:txBody>
                  <a:tcPr anchor="ctr">
                    <a:solidFill>
                      <a:schemeClr val="bg1"/>
                    </a:solidFill>
                  </a:tcPr>
                </a:tc>
                <a:tc>
                  <a:txBody>
                    <a:bodyPr/>
                    <a:lstStyle/>
                    <a:p>
                      <a:pPr>
                        <a:spcBef>
                          <a:spcPts val="0"/>
                        </a:spcBef>
                        <a:spcAft>
                          <a:spcPts val="0"/>
                        </a:spcAft>
                      </a:pPr>
                      <a:endParaRPr lang="en-GB" sz="1300">
                        <a:latin typeface="Segoe UI" panose="020B0502040204020203" pitchFamily="34" charset="0"/>
                        <a:cs typeface="Segoe UI" panose="020B0502040204020203" pitchFamily="34" charset="0"/>
                      </a:endParaRPr>
                    </a:p>
                  </a:txBody>
                  <a:tcPr anchor="ctr">
                    <a:solidFill>
                      <a:schemeClr val="bg1"/>
                    </a:solidFill>
                  </a:tcPr>
                </a:tc>
                <a:extLst>
                  <a:ext uri="{0D108BD9-81ED-4DB2-BD59-A6C34878D82A}">
                    <a16:rowId xmlns:a16="http://schemas.microsoft.com/office/drawing/2014/main" val="1518921235"/>
                  </a:ext>
                </a:extLst>
              </a:tr>
              <a:tr h="1049044">
                <a:tc vMerge="1">
                  <a:txBody>
                    <a:bodyPr/>
                    <a:lstStyle/>
                    <a:p>
                      <a:pPr>
                        <a:spcBef>
                          <a:spcPts val="0"/>
                        </a:spcBef>
                        <a:spcAft>
                          <a:spcPts val="0"/>
                        </a:spcAft>
                      </a:pPr>
                      <a:endParaRPr lang="en-GB" sz="1400">
                        <a:latin typeface="Segoe UI" panose="020B0502040204020203" pitchFamily="34" charset="0"/>
                        <a:cs typeface="Segoe UI" panose="020B0502040204020203" pitchFamily="34" charset="0"/>
                      </a:endParaRPr>
                    </a:p>
                  </a:txBody>
                  <a:tcPr>
                    <a:solidFill>
                      <a:srgbClr val="E2D9E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dirty="0">
                          <a:solidFill>
                            <a:srgbClr val="000000"/>
                          </a:solidFill>
                          <a:effectLst/>
                          <a:latin typeface="Segoe UI" panose="020B0502040204020203" pitchFamily="34" charset="0"/>
                        </a:rPr>
                        <a:t>% of residents with a Learning Disability who would describe their home as clean and comfortable.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300" b="0" i="0" u="none" strike="noStrike" dirty="0">
                        <a:solidFill>
                          <a:srgbClr val="000000"/>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1" u="none" strike="noStrike" dirty="0">
                          <a:solidFill>
                            <a:schemeClr val="bg1">
                              <a:lumMod val="50000"/>
                            </a:schemeClr>
                          </a:solidFill>
                          <a:effectLst/>
                          <a:latin typeface="Segoe UI" panose="020B0502040204020203" pitchFamily="34" charset="0"/>
                        </a:rPr>
                        <a:t>Source: Adult Social Care Survey (Learning Disability)</a:t>
                      </a:r>
                      <a:endParaRPr lang="en-GB" sz="1300" dirty="0">
                        <a:solidFill>
                          <a:srgbClr val="FF0000"/>
                        </a:solidFill>
                        <a:latin typeface="Segoe UI" panose="020B0502040204020203" pitchFamily="34" charset="0"/>
                        <a:cs typeface="Segoe UI" panose="020B0502040204020203" pitchFamily="34" charset="0"/>
                      </a:endParaRPr>
                    </a:p>
                  </a:txBody>
                  <a:tcPr>
                    <a:noFill/>
                  </a:tcPr>
                </a:tc>
                <a:tc>
                  <a:txBody>
                    <a:bodyPr/>
                    <a:lstStyle/>
                    <a:p>
                      <a:pPr algn="ctr">
                        <a:spcBef>
                          <a:spcPts val="0"/>
                        </a:spcBef>
                        <a:spcAft>
                          <a:spcPts val="0"/>
                        </a:spcAft>
                      </a:pPr>
                      <a:endParaRPr lang="en-GB" sz="1300">
                        <a:latin typeface="Segoe UI" panose="020B0502040204020203" pitchFamily="34" charset="0"/>
                        <a:cs typeface="Segoe UI" panose="020B0502040204020203" pitchFamily="34" charset="0"/>
                      </a:endParaRPr>
                    </a:p>
                  </a:txBody>
                  <a:tcPr anchor="ctr">
                    <a:solidFill>
                      <a:schemeClr val="accent3">
                        <a:lumMod val="20000"/>
                        <a:lumOff val="80000"/>
                      </a:schemeClr>
                    </a:solidFill>
                  </a:tcPr>
                </a:tc>
                <a:tc>
                  <a:txBody>
                    <a:bodyPr/>
                    <a:lstStyle/>
                    <a:p>
                      <a:pPr algn="ctr">
                        <a:spcBef>
                          <a:spcPts val="0"/>
                        </a:spcBef>
                        <a:spcAft>
                          <a:spcPts val="0"/>
                        </a:spcAft>
                      </a:pPr>
                      <a:r>
                        <a:rPr lang="en-GB" sz="1300">
                          <a:latin typeface="Segoe UI" panose="020B0502040204020203" pitchFamily="34" charset="0"/>
                          <a:cs typeface="Segoe UI" panose="020B0502040204020203" pitchFamily="34" charset="0"/>
                        </a:rPr>
                        <a:t>99%</a:t>
                      </a:r>
                    </a:p>
                  </a:txBody>
                  <a:tcPr anchor="ctr">
                    <a:solidFill>
                      <a:schemeClr val="bg1"/>
                    </a:solidFill>
                  </a:tcPr>
                </a:tc>
                <a:tc>
                  <a:txBody>
                    <a:bodyPr/>
                    <a:lstStyle/>
                    <a:p>
                      <a:pPr algn="ctr">
                        <a:spcBef>
                          <a:spcPts val="0"/>
                        </a:spcBef>
                        <a:spcAft>
                          <a:spcPts val="0"/>
                        </a:spcAft>
                      </a:pPr>
                      <a:r>
                        <a:rPr lang="en-GB" sz="1300">
                          <a:latin typeface="Segoe UI" panose="020B0502040204020203" pitchFamily="34" charset="0"/>
                          <a:cs typeface="Segoe UI" panose="020B0502040204020203" pitchFamily="34" charset="0"/>
                        </a:rPr>
                        <a:t>71%</a:t>
                      </a:r>
                    </a:p>
                  </a:txBody>
                  <a:tcPr anchor="ctr">
                    <a:solidFill>
                      <a:schemeClr val="bg1"/>
                    </a:solidFill>
                  </a:tcPr>
                </a:tc>
                <a:tc>
                  <a:txBody>
                    <a:bodyPr/>
                    <a:lstStyle/>
                    <a:p>
                      <a:pPr>
                        <a:spcBef>
                          <a:spcPts val="0"/>
                        </a:spcBef>
                        <a:spcAft>
                          <a:spcPts val="0"/>
                        </a:spcAft>
                      </a:pPr>
                      <a:r>
                        <a:rPr lang="en-GB" sz="1300">
                          <a:latin typeface="Segoe UI" panose="020B0502040204020203" pitchFamily="34" charset="0"/>
                          <a:cs typeface="Segoe UI" panose="020B0502040204020203" pitchFamily="34" charset="0"/>
                        </a:rPr>
                        <a:t>-</a:t>
                      </a:r>
                    </a:p>
                  </a:txBody>
                  <a:tcPr anchor="ctr">
                    <a:solidFill>
                      <a:schemeClr val="bg1"/>
                    </a:solidFill>
                  </a:tcPr>
                </a:tc>
                <a:tc>
                  <a:txBody>
                    <a:bodyPr/>
                    <a:lstStyle/>
                    <a:p>
                      <a:pPr>
                        <a:spcBef>
                          <a:spcPts val="0"/>
                        </a:spcBef>
                        <a:spcAft>
                          <a:spcPts val="0"/>
                        </a:spcAft>
                      </a:pPr>
                      <a:endParaRPr lang="en-GB" sz="5000" b="1" dirty="0">
                        <a:solidFill>
                          <a:srgbClr val="00B0F0"/>
                        </a:solidFill>
                        <a:latin typeface="Segoe UI" panose="020B0502040204020203" pitchFamily="34" charset="0"/>
                        <a:cs typeface="Segoe UI" panose="020B0502040204020203" pitchFamily="34" charset="0"/>
                      </a:endParaRPr>
                    </a:p>
                  </a:txBody>
                  <a:tcPr anchor="ctr">
                    <a:solidFill>
                      <a:schemeClr val="bg1"/>
                    </a:solidFill>
                  </a:tcPr>
                </a:tc>
                <a:extLst>
                  <a:ext uri="{0D108BD9-81ED-4DB2-BD59-A6C34878D82A}">
                    <a16:rowId xmlns:a16="http://schemas.microsoft.com/office/drawing/2014/main" val="1395726278"/>
                  </a:ext>
                </a:extLst>
              </a:tr>
            </a:tbl>
          </a:graphicData>
        </a:graphic>
      </p:graphicFrame>
      <p:sp>
        <p:nvSpPr>
          <p:cNvPr id="8" name="Up Arrow 7"/>
          <p:cNvSpPr/>
          <p:nvPr/>
        </p:nvSpPr>
        <p:spPr>
          <a:xfrm rot="10800000">
            <a:off x="11495571" y="4835779"/>
            <a:ext cx="248576" cy="328475"/>
          </a:xfrm>
          <a:prstGeom prst="upArrow">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Up Arrow 11"/>
          <p:cNvSpPr/>
          <p:nvPr/>
        </p:nvSpPr>
        <p:spPr>
          <a:xfrm rot="10800000">
            <a:off x="11487409" y="2223766"/>
            <a:ext cx="248576" cy="328475"/>
          </a:xfrm>
          <a:prstGeom prst="upArrow">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Up Arrow 12"/>
          <p:cNvSpPr/>
          <p:nvPr/>
        </p:nvSpPr>
        <p:spPr>
          <a:xfrm rot="10800000">
            <a:off x="11495571" y="3204314"/>
            <a:ext cx="248576" cy="328475"/>
          </a:xfrm>
          <a:prstGeom prst="upArrow">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5" name="Up Arrow 14"/>
          <p:cNvSpPr/>
          <p:nvPr/>
        </p:nvSpPr>
        <p:spPr>
          <a:xfrm rot="10800000">
            <a:off x="11484475" y="5816326"/>
            <a:ext cx="248576" cy="328475"/>
          </a:xfrm>
          <a:prstGeom prst="upArrow">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Up Arrow 9"/>
          <p:cNvSpPr/>
          <p:nvPr/>
        </p:nvSpPr>
        <p:spPr>
          <a:xfrm>
            <a:off x="11484475" y="3995806"/>
            <a:ext cx="248576" cy="328475"/>
          </a:xfrm>
          <a:prstGeom prst="upArrow">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4925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75894" y="2829115"/>
            <a:ext cx="7857078" cy="1092371"/>
          </a:xfrm>
          <a:solidFill>
            <a:srgbClr val="D8CDE5"/>
          </a:solidFill>
        </p:spPr>
        <p:txBody>
          <a:bodyPr>
            <a:noAutofit/>
          </a:bodyPr>
          <a:lstStyle/>
          <a:p>
            <a:pPr algn="ctr">
              <a:lnSpc>
                <a:spcPct val="200000"/>
              </a:lnSpc>
            </a:pPr>
            <a:r>
              <a:rPr lang="en-GB" sz="3000" b="1">
                <a:latin typeface="Segoe UI" panose="020B0502040204020203" pitchFamily="34" charset="0"/>
                <a:cs typeface="Segoe UI" panose="020B0502040204020203" pitchFamily="34" charset="0"/>
              </a:rPr>
              <a:t>OUTCOME 3: CONNECTED AND INVOLVED</a:t>
            </a:r>
          </a:p>
        </p:txBody>
      </p:sp>
      <p:pic>
        <p:nvPicPr>
          <p:cNvPr id="3" name="Picture 2" descr="https://intranet.northeastlondon.icb.nhs.uk/wp-content/uploads/2022/06/NEL-Logo-Right-Aligned-PN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32" y="417195"/>
            <a:ext cx="1666240" cy="835557"/>
          </a:xfrm>
          <a:prstGeom prst="rect">
            <a:avLst/>
          </a:prstGeom>
          <a:noFill/>
          <a:ln>
            <a:noFill/>
          </a:ln>
        </p:spPr>
      </p:pic>
    </p:spTree>
    <p:extLst>
      <p:ext uri="{BB962C8B-B14F-4D97-AF65-F5344CB8AC3E}">
        <p14:creationId xmlns:p14="http://schemas.microsoft.com/office/powerpoint/2010/main" val="4271734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a:latin typeface="Segoe UI" panose="020B0502040204020203" pitchFamily="34" charset="0"/>
                <a:cs typeface="Segoe UI" panose="020B0502040204020203" pitchFamily="34" charset="0"/>
              </a:rPr>
              <a:t>ACTION 3.2 - Support Worker</a:t>
            </a:r>
          </a:p>
        </p:txBody>
      </p:sp>
      <p:sp>
        <p:nvSpPr>
          <p:cNvPr id="4" name="Content Placeholder 3"/>
          <p:cNvSpPr>
            <a:spLocks noGrp="1"/>
          </p:cNvSpPr>
          <p:nvPr>
            <p:ph sz="half" idx="1"/>
          </p:nvPr>
        </p:nvSpPr>
        <p:spPr>
          <a:xfrm>
            <a:off x="460549" y="1555657"/>
            <a:ext cx="11337274" cy="480581"/>
          </a:xfrm>
          <a:solidFill>
            <a:srgbClr val="D8CDE5"/>
          </a:solidFill>
        </p:spPr>
        <p:txBody>
          <a:bodyPr>
            <a:noAutofit/>
          </a:bodyPr>
          <a:lstStyle/>
          <a:p>
            <a:r>
              <a:rPr lang="en-GB" sz="1400">
                <a:latin typeface="Segoe UI" panose="020B0502040204020203" pitchFamily="34" charset="0"/>
                <a:cs typeface="Segoe UI" panose="020B0502040204020203" pitchFamily="34" charset="0"/>
              </a:rPr>
              <a:t>There is short-term Health Funding the employment of an additional Support Worker to specifically support residents with Autism and / or Learning Disabilities - with the aim of reducing social isolation and loneliness. </a:t>
            </a:r>
          </a:p>
          <a:p>
            <a:pPr>
              <a:lnSpc>
                <a:spcPct val="100000"/>
              </a:lnSpc>
              <a:spcBef>
                <a:spcPts val="0"/>
              </a:spcBef>
            </a:pPr>
            <a:r>
              <a:rPr lang="en-GB" sz="1600">
                <a:solidFill>
                  <a:schemeClr val="bg1"/>
                </a:solidFill>
                <a:latin typeface="Segoe UI" panose="020B0502040204020203" pitchFamily="34" charset="0"/>
                <a:cs typeface="Segoe UI" panose="020B0502040204020203" pitchFamily="34" charset="0"/>
              </a:rPr>
              <a:t>; </a:t>
            </a:r>
          </a:p>
        </p:txBody>
      </p:sp>
      <p:sp>
        <p:nvSpPr>
          <p:cNvPr id="7" name="Rectangle 6"/>
          <p:cNvSpPr/>
          <p:nvPr/>
        </p:nvSpPr>
        <p:spPr>
          <a:xfrm>
            <a:off x="9462930" y="324463"/>
            <a:ext cx="2389810" cy="707886"/>
          </a:xfrm>
          <a:prstGeom prst="rect">
            <a:avLst/>
          </a:prstGeom>
          <a:solidFill>
            <a:schemeClr val="bg1"/>
          </a:solidFill>
        </p:spPr>
        <p:txBody>
          <a:bodyPr wrap="square" lIns="91440" tIns="45720" rIns="91440" bIns="45720" anchor="t">
            <a:spAutoFit/>
          </a:bodyPr>
          <a:lstStyle/>
          <a:p>
            <a:pPr algn="ctr"/>
            <a:r>
              <a:rPr lang="en-GB" sz="3000" b="1" dirty="0">
                <a:latin typeface="Segoe UI"/>
                <a:cs typeface="Segoe UI"/>
              </a:rPr>
              <a:t>REMOVED</a:t>
            </a:r>
          </a:p>
          <a:p>
            <a:pPr algn="ctr"/>
            <a:endParaRPr lang="en-GB" sz="1000" b="1" dirty="0">
              <a:solidFill>
                <a:srgbClr val="FF0000"/>
              </a:solidFill>
              <a:latin typeface="Segoe UI" panose="020B0502040204020203" pitchFamily="34" charset="0"/>
              <a:cs typeface="Segoe UI" panose="020B0502040204020203" pitchFamily="34" charset="0"/>
            </a:endParaRPr>
          </a:p>
        </p:txBody>
      </p:sp>
      <p:sp>
        <p:nvSpPr>
          <p:cNvPr id="8" name="Content Placeholder 3"/>
          <p:cNvSpPr txBox="1">
            <a:spLocks/>
          </p:cNvSpPr>
          <p:nvPr/>
        </p:nvSpPr>
        <p:spPr>
          <a:xfrm>
            <a:off x="460549" y="2182561"/>
            <a:ext cx="11275261" cy="1121370"/>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a:latin typeface="Segoe UI" panose="020B0502040204020203" pitchFamily="34" charset="0"/>
                <a:cs typeface="Segoe UI" panose="020B0502040204020203" pitchFamily="34" charset="0"/>
              </a:rPr>
              <a:t>Year 2 Update:</a:t>
            </a:r>
          </a:p>
          <a:p>
            <a:pPr>
              <a:lnSpc>
                <a:spcPct val="100000"/>
              </a:lnSpc>
              <a:spcBef>
                <a:spcPts val="0"/>
              </a:spcBef>
            </a:pPr>
            <a:endParaRPr lang="en-GB" sz="1400" u="sng">
              <a:latin typeface="Segoe UI" panose="020B0502040204020203" pitchFamily="34" charset="0"/>
              <a:cs typeface="Segoe UI" panose="020B0502040204020203" pitchFamily="34" charset="0"/>
            </a:endParaRPr>
          </a:p>
          <a:p>
            <a:pPr>
              <a:lnSpc>
                <a:spcPct val="100000"/>
              </a:lnSpc>
              <a:spcBef>
                <a:spcPts val="0"/>
              </a:spcBef>
            </a:pPr>
            <a:r>
              <a:rPr lang="en-GB" sz="1400">
                <a:latin typeface="Segoe UI" panose="020B0502040204020203" pitchFamily="34" charset="0"/>
                <a:cs typeface="Segoe UI" panose="020B0502040204020203" pitchFamily="34" charset="0"/>
              </a:rPr>
              <a:t>This project shifted in focus in Year 1 to meet Operational demands in Adult Social Care – with the Support Worker supporting Autistic residents, though some also have Learning Disabilities.</a:t>
            </a:r>
          </a:p>
        </p:txBody>
      </p:sp>
      <p:sp>
        <p:nvSpPr>
          <p:cNvPr id="9" name="Content Placeholder 3"/>
          <p:cNvSpPr txBox="1">
            <a:spLocks/>
          </p:cNvSpPr>
          <p:nvPr/>
        </p:nvSpPr>
        <p:spPr>
          <a:xfrm>
            <a:off x="460549" y="3525797"/>
            <a:ext cx="11275261" cy="1242583"/>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a:latin typeface="Segoe UI" panose="020B0502040204020203" pitchFamily="34" charset="0"/>
                <a:cs typeface="Segoe UI" panose="020B0502040204020203" pitchFamily="34" charset="0"/>
              </a:rPr>
              <a:t>Year 3 Tasks:</a:t>
            </a:r>
          </a:p>
          <a:p>
            <a:pPr>
              <a:lnSpc>
                <a:spcPct val="100000"/>
              </a:lnSpc>
              <a:spcBef>
                <a:spcPts val="0"/>
              </a:spcBef>
            </a:pPr>
            <a:endParaRPr lang="en-GB" sz="1400" u="sng">
              <a:latin typeface="Segoe UI" panose="020B0502040204020203" pitchFamily="34" charset="0"/>
              <a:cs typeface="Segoe UI" panose="020B0502040204020203" pitchFamily="34" charset="0"/>
            </a:endParaRPr>
          </a:p>
          <a:p>
            <a:pPr>
              <a:lnSpc>
                <a:spcPct val="100000"/>
              </a:lnSpc>
              <a:spcBef>
                <a:spcPts val="0"/>
              </a:spcBef>
            </a:pPr>
            <a:r>
              <a:rPr lang="en-GB" sz="1400">
                <a:latin typeface="Segoe UI" panose="020B0502040204020203" pitchFamily="34" charset="0"/>
                <a:cs typeface="Segoe UI" panose="020B0502040204020203" pitchFamily="34" charset="0"/>
              </a:rPr>
              <a:t>This funding ended in Year 2.</a:t>
            </a: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5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9014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a:latin typeface="Segoe UI" panose="020B0502040204020203" pitchFamily="34" charset="0"/>
                <a:cs typeface="Segoe UI" panose="020B0502040204020203" pitchFamily="34" charset="0"/>
              </a:rPr>
              <a:t>ACTION 3.4 – Assistive Technology </a:t>
            </a:r>
          </a:p>
        </p:txBody>
      </p:sp>
      <p:sp>
        <p:nvSpPr>
          <p:cNvPr id="4" name="Content Placeholder 3"/>
          <p:cNvSpPr>
            <a:spLocks noGrp="1"/>
          </p:cNvSpPr>
          <p:nvPr>
            <p:ph sz="half" idx="1"/>
          </p:nvPr>
        </p:nvSpPr>
        <p:spPr>
          <a:xfrm>
            <a:off x="460549" y="1555657"/>
            <a:ext cx="11337274" cy="480581"/>
          </a:xfrm>
          <a:solidFill>
            <a:srgbClr val="D8CDE5"/>
          </a:solidFill>
        </p:spPr>
        <p:txBody>
          <a:bodyPr>
            <a:noAutofit/>
          </a:bodyPr>
          <a:lstStyle/>
          <a:p>
            <a:r>
              <a:rPr lang="en-GB" sz="1400">
                <a:latin typeface="Segoe UI" panose="020B0502040204020203" pitchFamily="34" charset="0"/>
                <a:cs typeface="Segoe UI" panose="020B0502040204020203" pitchFamily="34" charset="0"/>
              </a:rPr>
              <a:t>Improve awareness of and access to Assistive Technology and Community Equipment. </a:t>
            </a:r>
          </a:p>
          <a:p>
            <a:pPr>
              <a:lnSpc>
                <a:spcPct val="100000"/>
              </a:lnSpc>
              <a:spcBef>
                <a:spcPts val="0"/>
              </a:spcBef>
            </a:pPr>
            <a:r>
              <a:rPr lang="en-GB" sz="1600">
                <a:solidFill>
                  <a:schemeClr val="bg1"/>
                </a:solidFill>
                <a:latin typeface="Segoe UI" panose="020B0502040204020203" pitchFamily="34" charset="0"/>
                <a:cs typeface="Segoe UI" panose="020B0502040204020203" pitchFamily="34" charset="0"/>
              </a:rPr>
              <a:t>; </a:t>
            </a:r>
          </a:p>
        </p:txBody>
      </p:sp>
      <p:sp>
        <p:nvSpPr>
          <p:cNvPr id="9" name="Content Placeholder 3"/>
          <p:cNvSpPr txBox="1">
            <a:spLocks/>
          </p:cNvSpPr>
          <p:nvPr/>
        </p:nvSpPr>
        <p:spPr>
          <a:xfrm>
            <a:off x="460549" y="2351561"/>
            <a:ext cx="11275261" cy="2416819"/>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dirty="0">
                <a:latin typeface="Segoe UI" panose="020B0502040204020203" pitchFamily="34" charset="0"/>
                <a:cs typeface="Segoe UI" panose="020B0502040204020203" pitchFamily="34" charset="0"/>
              </a:rPr>
              <a:t>Year 3 Tasks:</a:t>
            </a:r>
          </a:p>
          <a:p>
            <a:pPr>
              <a:lnSpc>
                <a:spcPct val="100000"/>
              </a:lnSpc>
              <a:spcBef>
                <a:spcPts val="0"/>
              </a:spcBef>
            </a:pPr>
            <a:endParaRPr lang="en-GB" sz="1400" u="sng"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dirty="0">
                <a:latin typeface="Segoe UI" panose="020B0502040204020203" pitchFamily="34" charset="0"/>
                <a:cs typeface="Segoe UI" panose="020B0502040204020203" pitchFamily="34" charset="0"/>
              </a:rPr>
              <a:t>Newham Council to explore Assistive Technology offer and how this is embedded into Independent Living Support Services and Enablement offers.</a:t>
            </a:r>
          </a:p>
          <a:p>
            <a:pPr marL="285750" indent="-285750">
              <a:lnSpc>
                <a:spcPct val="100000"/>
              </a:lnSpc>
              <a:spcBef>
                <a:spcPts val="0"/>
              </a:spcBef>
              <a:buFont typeface="Arial" panose="020B0604020202020204" pitchFamily="34" charset="0"/>
              <a:buChar char="•"/>
            </a:pPr>
            <a:endParaRPr lang="en-GB" sz="1500" dirty="0">
              <a:latin typeface="Segoe UI" panose="020B0502040204020203" pitchFamily="34" charset="0"/>
              <a:cs typeface="Segoe UI" panose="020B0502040204020203" pitchFamily="34" charset="0"/>
            </a:endParaRPr>
          </a:p>
        </p:txBody>
      </p:sp>
      <p:sp>
        <p:nvSpPr>
          <p:cNvPr id="10" name="Rectangle 9"/>
          <p:cNvSpPr/>
          <p:nvPr/>
        </p:nvSpPr>
        <p:spPr>
          <a:xfrm>
            <a:off x="9207499" y="392468"/>
            <a:ext cx="2679507" cy="707886"/>
          </a:xfrm>
          <a:prstGeom prst="rect">
            <a:avLst/>
          </a:prstGeom>
          <a:solidFill>
            <a:schemeClr val="bg1"/>
          </a:solidFill>
        </p:spPr>
        <p:txBody>
          <a:bodyPr wrap="square">
            <a:spAutoFit/>
          </a:bodyPr>
          <a:lstStyle/>
          <a:p>
            <a:pPr algn="ctr"/>
            <a:r>
              <a:rPr lang="en-GB" sz="3000" b="1">
                <a:solidFill>
                  <a:schemeClr val="accent4"/>
                </a:solidFill>
                <a:latin typeface="Segoe UI" panose="020B0502040204020203" pitchFamily="34" charset="0"/>
                <a:cs typeface="Segoe UI" panose="020B0502040204020203" pitchFamily="34" charset="0"/>
              </a:rPr>
              <a:t>IN PROGRESS</a:t>
            </a:r>
          </a:p>
          <a:p>
            <a:pPr algn="ctr"/>
            <a:endParaRPr lang="en-GB" sz="1000" b="1">
              <a:solidFill>
                <a:schemeClr val="accent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95627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49" y="269752"/>
            <a:ext cx="10515600" cy="1325563"/>
          </a:xfrm>
        </p:spPr>
        <p:txBody>
          <a:bodyPr>
            <a:normAutofit/>
          </a:bodyPr>
          <a:lstStyle/>
          <a:p>
            <a:r>
              <a:rPr lang="en-GB" sz="3000" dirty="0">
                <a:latin typeface="Segoe UI"/>
                <a:cs typeface="Segoe UI"/>
              </a:rPr>
              <a:t>ACTION 3.5 Non-Exploitation Policy</a:t>
            </a:r>
            <a:r>
              <a:rPr lang="en-GB" sz="3000" dirty="0">
                <a:latin typeface="Segoe UI" panose="020B0502040204020203" pitchFamily="34" charset="0"/>
                <a:cs typeface="Segoe UI" panose="020B0502040204020203" pitchFamily="34" charset="0"/>
              </a:rPr>
              <a:t/>
            </a:r>
            <a:br>
              <a:rPr lang="en-GB" sz="3000" dirty="0">
                <a:latin typeface="Segoe UI" panose="020B0502040204020203" pitchFamily="34" charset="0"/>
                <a:cs typeface="Segoe UI" panose="020B0502040204020203" pitchFamily="34" charset="0"/>
              </a:rPr>
            </a:br>
            <a:r>
              <a:rPr lang="en-GB" sz="3000" dirty="0">
                <a:solidFill>
                  <a:srgbClr val="FF0000"/>
                </a:solidFill>
                <a:latin typeface="Segoe UI"/>
                <a:cs typeface="Segoe UI"/>
              </a:rPr>
              <a:t> </a:t>
            </a:r>
          </a:p>
        </p:txBody>
      </p:sp>
      <p:sp>
        <p:nvSpPr>
          <p:cNvPr id="4" name="Content Placeholder 3"/>
          <p:cNvSpPr>
            <a:spLocks noGrp="1"/>
          </p:cNvSpPr>
          <p:nvPr>
            <p:ph sz="half" idx="1"/>
          </p:nvPr>
        </p:nvSpPr>
        <p:spPr>
          <a:xfrm>
            <a:off x="460549" y="1618595"/>
            <a:ext cx="11337274" cy="377985"/>
          </a:xfrm>
          <a:solidFill>
            <a:srgbClr val="D8CDE5"/>
          </a:solidFill>
        </p:spPr>
        <p:txBody>
          <a:bodyPr>
            <a:noAutofit/>
          </a:bodyPr>
          <a:lstStyle/>
          <a:p>
            <a:r>
              <a:rPr lang="en-GB" sz="1400">
                <a:latin typeface="Segoe UI" panose="020B0502040204020203" pitchFamily="34" charset="0"/>
                <a:cs typeface="Segoe UI" panose="020B0502040204020203" pitchFamily="34" charset="0"/>
              </a:rPr>
              <a:t>Write a Learning Disabilities Non-Exploitation Policy</a:t>
            </a:r>
          </a:p>
          <a:p>
            <a:pPr>
              <a:lnSpc>
                <a:spcPct val="100000"/>
              </a:lnSpc>
              <a:spcBef>
                <a:spcPts val="0"/>
              </a:spcBef>
            </a:pPr>
            <a:r>
              <a:rPr lang="en-GB" sz="1600">
                <a:solidFill>
                  <a:schemeClr val="bg1"/>
                </a:solidFill>
                <a:latin typeface="Segoe UI" panose="020B0502040204020203" pitchFamily="34" charset="0"/>
                <a:cs typeface="Segoe UI" panose="020B0502040204020203" pitchFamily="34" charset="0"/>
              </a:rPr>
              <a:t>; </a:t>
            </a:r>
          </a:p>
        </p:txBody>
      </p:sp>
      <p:sp>
        <p:nvSpPr>
          <p:cNvPr id="7" name="Rectangle 6"/>
          <p:cNvSpPr/>
          <p:nvPr/>
        </p:nvSpPr>
        <p:spPr>
          <a:xfrm>
            <a:off x="9564202" y="392610"/>
            <a:ext cx="2252660" cy="707886"/>
          </a:xfrm>
          <a:prstGeom prst="rect">
            <a:avLst/>
          </a:prstGeom>
          <a:solidFill>
            <a:schemeClr val="bg1"/>
          </a:solidFill>
        </p:spPr>
        <p:txBody>
          <a:bodyPr wrap="square" lIns="91440" tIns="45720" rIns="91440" bIns="45720" anchor="t">
            <a:spAutoFit/>
          </a:bodyPr>
          <a:lstStyle/>
          <a:p>
            <a:pPr algn="ctr"/>
            <a:r>
              <a:rPr lang="en-GB" sz="3000" b="1" dirty="0">
                <a:solidFill>
                  <a:srgbClr val="00B0F0"/>
                </a:solidFill>
                <a:latin typeface="Segoe UI"/>
                <a:cs typeface="Segoe UI"/>
              </a:rPr>
              <a:t>CLOSED</a:t>
            </a:r>
            <a:endParaRPr lang="en-GB" sz="3000" b="1" dirty="0">
              <a:solidFill>
                <a:srgbClr val="00B0F0"/>
              </a:solidFill>
              <a:latin typeface="Segoe UI" panose="020B0502040204020203" pitchFamily="34" charset="0"/>
              <a:cs typeface="Segoe UI" panose="020B0502040204020203" pitchFamily="34" charset="0"/>
            </a:endParaRPr>
          </a:p>
          <a:p>
            <a:pPr algn="ctr"/>
            <a:endParaRPr lang="en-GB" sz="1000" b="1" dirty="0">
              <a:solidFill>
                <a:schemeClr val="accent2"/>
              </a:solidFill>
              <a:latin typeface="Segoe UI" panose="020B0502040204020203" pitchFamily="34" charset="0"/>
              <a:cs typeface="Segoe UI" panose="020B0502040204020203" pitchFamily="34" charset="0"/>
            </a:endParaRPr>
          </a:p>
        </p:txBody>
      </p:sp>
      <p:sp>
        <p:nvSpPr>
          <p:cNvPr id="8" name="Content Placeholder 3"/>
          <p:cNvSpPr txBox="1">
            <a:spLocks/>
          </p:cNvSpPr>
          <p:nvPr/>
        </p:nvSpPr>
        <p:spPr>
          <a:xfrm>
            <a:off x="460549" y="2182560"/>
            <a:ext cx="11275261" cy="2055170"/>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dirty="0">
                <a:latin typeface="Segoe UI"/>
                <a:cs typeface="Segoe UI"/>
              </a:rPr>
              <a:t>Year 2 Update:</a:t>
            </a:r>
          </a:p>
          <a:p>
            <a:pPr>
              <a:lnSpc>
                <a:spcPct val="100000"/>
              </a:lnSpc>
            </a:pPr>
            <a:r>
              <a:rPr lang="en-GB" sz="1400" dirty="0">
                <a:solidFill>
                  <a:srgbClr val="000000"/>
                </a:solidFill>
                <a:latin typeface="Segoe UI"/>
                <a:cs typeface="Segoe UI"/>
              </a:rPr>
              <a:t> In October 2022, the Council published a Hate Crime Strategy. This Strategy addresses a number of issues raised by residents aged 50+.</a:t>
            </a:r>
            <a:endParaRPr lang="en-GB" sz="1400" dirty="0">
              <a:solidFill>
                <a:srgbClr val="000000"/>
              </a:solidFill>
            </a:endParaRPr>
          </a:p>
          <a:p>
            <a:pPr>
              <a:lnSpc>
                <a:spcPct val="100000"/>
              </a:lnSpc>
              <a:spcBef>
                <a:spcPts val="0"/>
              </a:spcBef>
            </a:pPr>
            <a:r>
              <a:rPr lang="en-GB" sz="1400" dirty="0">
                <a:solidFill>
                  <a:srgbClr val="000000"/>
                </a:solidFill>
                <a:latin typeface="Segoe UI"/>
                <a:cs typeface="Segoe UI"/>
              </a:rPr>
              <a:t> Training started in February and to date 60 frontline staff members have been trained. </a:t>
            </a:r>
            <a:endParaRPr lang="en-GB" dirty="0"/>
          </a:p>
          <a:p>
            <a:pPr>
              <a:lnSpc>
                <a:spcPct val="100000"/>
              </a:lnSpc>
              <a:spcBef>
                <a:spcPts val="0"/>
              </a:spcBef>
            </a:pPr>
            <a:endParaRPr lang="en-GB" sz="1400" dirty="0">
              <a:solidFill>
                <a:srgbClr val="000000"/>
              </a:solidFill>
              <a:latin typeface="Segoe UI"/>
              <a:cs typeface="Segoe UI"/>
            </a:endParaRPr>
          </a:p>
          <a:p>
            <a:pPr>
              <a:lnSpc>
                <a:spcPct val="100000"/>
              </a:lnSpc>
              <a:spcBef>
                <a:spcPts val="0"/>
              </a:spcBef>
            </a:pPr>
            <a:r>
              <a:rPr lang="en-GB" sz="1400" dirty="0">
                <a:solidFill>
                  <a:srgbClr val="000000"/>
                </a:solidFill>
                <a:latin typeface="Segoe UI"/>
                <a:cs typeface="Segoe UI"/>
              </a:rPr>
              <a:t> A new Hate Crime reporting service has been established. To report a hate crime visit: </a:t>
            </a:r>
            <a:r>
              <a:rPr lang="en-GB" sz="1400" dirty="0">
                <a:solidFill>
                  <a:srgbClr val="000000"/>
                </a:solidFill>
                <a:latin typeface="Segoe UI"/>
                <a:cs typeface="Segoe UI"/>
                <a:hlinkClick r:id="" action="ppaction://noaction"/>
              </a:rPr>
              <a:t>stophateuk.org/report-hate-crime</a:t>
            </a:r>
            <a:r>
              <a:rPr lang="en-GB" sz="1400" dirty="0">
                <a:solidFill>
                  <a:srgbClr val="000000"/>
                </a:solidFill>
                <a:latin typeface="Segoe UI"/>
                <a:cs typeface="Segoe UI"/>
              </a:rPr>
              <a:t>0 or call 0800 138 1625 (24hrs a day). </a:t>
            </a:r>
            <a:endParaRPr lang="en-GB" dirty="0"/>
          </a:p>
          <a:p>
            <a:pPr>
              <a:lnSpc>
                <a:spcPct val="100000"/>
              </a:lnSpc>
              <a:spcBef>
                <a:spcPts val="0"/>
              </a:spcBef>
            </a:pPr>
            <a:endParaRPr lang="en-GB" sz="1400" dirty="0">
              <a:solidFill>
                <a:srgbClr val="000000"/>
              </a:solidFill>
              <a:latin typeface="Segoe UI"/>
              <a:cs typeface="Segoe UI"/>
            </a:endParaRPr>
          </a:p>
          <a:p>
            <a:pPr marL="285750" indent="-285750">
              <a:lnSpc>
                <a:spcPct val="100000"/>
              </a:lnSpc>
              <a:spcBef>
                <a:spcPts val="0"/>
              </a:spcBef>
              <a:buFont typeface="Arial" panose="020B0604020202020204" pitchFamily="34" charset="0"/>
              <a:buChar char="•"/>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500" dirty="0">
              <a:latin typeface="Segoe UI" panose="020B0502040204020203" pitchFamily="34" charset="0"/>
              <a:cs typeface="Segoe UI" panose="020B0502040204020203" pitchFamily="34" charset="0"/>
            </a:endParaRPr>
          </a:p>
        </p:txBody>
      </p:sp>
      <p:sp>
        <p:nvSpPr>
          <p:cNvPr id="9" name="Content Placeholder 3"/>
          <p:cNvSpPr txBox="1">
            <a:spLocks/>
          </p:cNvSpPr>
          <p:nvPr/>
        </p:nvSpPr>
        <p:spPr>
          <a:xfrm>
            <a:off x="460549" y="4824975"/>
            <a:ext cx="11275261" cy="1005310"/>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dirty="0">
                <a:latin typeface="Segoe UI"/>
                <a:cs typeface="Segoe UI"/>
              </a:rPr>
              <a:t>Year 3 Tasks:</a:t>
            </a:r>
          </a:p>
          <a:p>
            <a:pPr marL="285750" indent="-285750">
              <a:lnSpc>
                <a:spcPct val="100000"/>
              </a:lnSpc>
              <a:spcBef>
                <a:spcPts val="0"/>
              </a:spcBef>
              <a:buFont typeface="Arial" panose="020B0604020202020204" pitchFamily="34" charset="0"/>
              <a:buChar char="•"/>
            </a:pPr>
            <a:r>
              <a:rPr lang="en-GB" sz="1400" dirty="0">
                <a:latin typeface="Segoe UI"/>
                <a:cs typeface="Segoe UI"/>
              </a:rPr>
              <a:t>Closed</a:t>
            </a:r>
            <a:endParaRPr lang="en-GB" sz="1400" dirty="0">
              <a:latin typeface="Segoe UI" panose="020B0502040204020203" pitchFamily="34" charset="0"/>
              <a:cs typeface="Segoe UI" panose="020B0502040204020203" pitchFamily="34" charset="0"/>
            </a:endParaRPr>
          </a:p>
          <a:p>
            <a:pPr>
              <a:lnSpc>
                <a:spcPct val="100000"/>
              </a:lnSpc>
              <a:spcBef>
                <a:spcPts val="0"/>
              </a:spcBef>
            </a:pPr>
            <a:r>
              <a:rPr lang="en-GB" sz="1400" dirty="0">
                <a:latin typeface="Segoe UI"/>
                <a:cs typeface="Segoe UI"/>
              </a:rPr>
              <a:t> </a:t>
            </a: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5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45635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a:latin typeface="Segoe UI" panose="020B0502040204020203" pitchFamily="34" charset="0"/>
                <a:cs typeface="Segoe UI" panose="020B0502040204020203" pitchFamily="34" charset="0"/>
              </a:rPr>
              <a:t>Overview</a:t>
            </a:r>
          </a:p>
        </p:txBody>
      </p:sp>
      <p:sp>
        <p:nvSpPr>
          <p:cNvPr id="3" name="Content Placeholder 2"/>
          <p:cNvSpPr>
            <a:spLocks noGrp="1"/>
          </p:cNvSpPr>
          <p:nvPr>
            <p:ph sz="half" idx="1"/>
          </p:nvPr>
        </p:nvSpPr>
        <p:spPr>
          <a:xfrm>
            <a:off x="440414" y="1699586"/>
            <a:ext cx="11383705" cy="4163779"/>
          </a:xfrm>
        </p:spPr>
        <p:txBody>
          <a:bodyPr vert="horz" lIns="91440" tIns="45720" rIns="91440" bIns="45720" rtlCol="0" anchor="t">
            <a:normAutofit fontScale="92500" lnSpcReduction="20000"/>
          </a:bodyPr>
          <a:lstStyle/>
          <a:p>
            <a:pPr>
              <a:lnSpc>
                <a:spcPct val="100000"/>
              </a:lnSpc>
              <a:spcBef>
                <a:spcPts val="0"/>
              </a:spcBef>
            </a:pPr>
            <a:r>
              <a:rPr lang="en-GB" sz="1700" dirty="0">
                <a:latin typeface="Segoe UI"/>
                <a:cs typeface="Segoe UI"/>
              </a:rPr>
              <a:t>This report captures the actions in the Adults Learning Disability Action Plan that were identified to be delivered in Year 2, along with those in the You Said, Together We Did Year 1 Progress Update. </a:t>
            </a:r>
          </a:p>
          <a:p>
            <a:pPr>
              <a:lnSpc>
                <a:spcPct val="100000"/>
              </a:lnSpc>
              <a:spcBef>
                <a:spcPts val="0"/>
              </a:spcBef>
            </a:pPr>
            <a:endParaRPr lang="en-GB" sz="1700" dirty="0">
              <a:latin typeface="Segoe UI" panose="020B0502040204020203" pitchFamily="34" charset="0"/>
              <a:cs typeface="Segoe UI" panose="020B0502040204020203" pitchFamily="34" charset="0"/>
            </a:endParaRPr>
          </a:p>
          <a:p>
            <a:pPr>
              <a:lnSpc>
                <a:spcPct val="100000"/>
              </a:lnSpc>
              <a:spcBef>
                <a:spcPts val="0"/>
              </a:spcBef>
            </a:pPr>
            <a:r>
              <a:rPr lang="en-GB" sz="1700" dirty="0">
                <a:latin typeface="Segoe UI"/>
                <a:cs typeface="Segoe UI"/>
              </a:rPr>
              <a:t>The status of each action is recorded at the top of the page:</a:t>
            </a:r>
          </a:p>
          <a:p>
            <a:r>
              <a:rPr lang="en-GB" sz="1300" dirty="0">
                <a:solidFill>
                  <a:srgbClr val="006B6F"/>
                </a:solidFill>
                <a:latin typeface="Wingdings"/>
                <a:cs typeface="Segoe UI"/>
                <a:sym typeface="Wingdings"/>
              </a:rPr>
              <a:t>Ø</a:t>
            </a:r>
            <a:r>
              <a:rPr lang="en-GB" sz="1300" b="1" dirty="0">
                <a:solidFill>
                  <a:srgbClr val="00B0F0"/>
                </a:solidFill>
                <a:latin typeface="Segoe UI"/>
                <a:cs typeface="Segoe UI"/>
              </a:rPr>
              <a:t>CLOSED</a:t>
            </a:r>
            <a:r>
              <a:rPr lang="en-GB" sz="1300" dirty="0">
                <a:latin typeface="Segoe UI"/>
                <a:cs typeface="Segoe UI"/>
              </a:rPr>
              <a:t> - indicates the action has been completed and </a:t>
            </a:r>
            <a:r>
              <a:rPr lang="en-GB" sz="1300" dirty="0">
                <a:solidFill>
                  <a:srgbClr val="000000"/>
                </a:solidFill>
                <a:latin typeface="Segoe UI"/>
                <a:cs typeface="Segoe UI"/>
              </a:rPr>
              <a:t>assumed, </a:t>
            </a:r>
            <a:r>
              <a:rPr lang="en-GB" sz="1300" dirty="0">
                <a:latin typeface="Segoe UI"/>
                <a:cs typeface="Segoe UI"/>
              </a:rPr>
              <a:t>where appropriate, into ‘business as usual’ activity;</a:t>
            </a:r>
            <a:endParaRPr lang="en-GB" dirty="0">
              <a:latin typeface="Segoe UI"/>
              <a:cs typeface="Segoe UI"/>
            </a:endParaRPr>
          </a:p>
          <a:p>
            <a:r>
              <a:rPr lang="en-GB" sz="1300" dirty="0">
                <a:solidFill>
                  <a:srgbClr val="006B6F"/>
                </a:solidFill>
                <a:latin typeface="Wingdings"/>
                <a:cs typeface="Segoe UI"/>
                <a:sym typeface="Wingdings"/>
              </a:rPr>
              <a:t>Ø</a:t>
            </a:r>
            <a:r>
              <a:rPr lang="en-GB" sz="1300" b="1" dirty="0">
                <a:solidFill>
                  <a:srgbClr val="00B050"/>
                </a:solidFill>
                <a:latin typeface="Segoe UI"/>
                <a:cs typeface="Segoe UI"/>
              </a:rPr>
              <a:t>COMPLETE</a:t>
            </a:r>
            <a:r>
              <a:rPr lang="en-GB" sz="1300" dirty="0">
                <a:latin typeface="Segoe UI"/>
                <a:cs typeface="Segoe UI"/>
              </a:rPr>
              <a:t> - indicates the action has been completed, but has evolved to include new tasks;</a:t>
            </a:r>
          </a:p>
          <a:p>
            <a:r>
              <a:rPr lang="en-GB" sz="1300" dirty="0">
                <a:solidFill>
                  <a:srgbClr val="006B6F"/>
                </a:solidFill>
                <a:latin typeface="Wingdings"/>
                <a:cs typeface="Segoe UI"/>
                <a:sym typeface="Wingdings"/>
              </a:rPr>
              <a:t>Ø</a:t>
            </a:r>
            <a:r>
              <a:rPr lang="en-GB" sz="1300" b="1" dirty="0">
                <a:solidFill>
                  <a:srgbClr val="E6B729"/>
                </a:solidFill>
                <a:latin typeface="Segoe UI"/>
                <a:cs typeface="Segoe UI"/>
              </a:rPr>
              <a:t>IN PROGRESS </a:t>
            </a:r>
            <a:r>
              <a:rPr lang="en-GB" sz="1300" dirty="0">
                <a:latin typeface="Segoe UI"/>
                <a:cs typeface="Segoe UI"/>
              </a:rPr>
              <a:t>- indicates the action has been started, but not completed;</a:t>
            </a:r>
          </a:p>
          <a:p>
            <a:r>
              <a:rPr lang="en-GB" sz="1300" dirty="0">
                <a:solidFill>
                  <a:srgbClr val="006B6F"/>
                </a:solidFill>
                <a:latin typeface="Wingdings"/>
                <a:cs typeface="Segoe UI"/>
                <a:sym typeface="Wingdings"/>
              </a:rPr>
              <a:t>Ø</a:t>
            </a:r>
            <a:r>
              <a:rPr lang="en-GB" sz="1300" b="1" dirty="0">
                <a:solidFill>
                  <a:srgbClr val="FF0000"/>
                </a:solidFill>
                <a:latin typeface="Segoe UI"/>
                <a:cs typeface="Segoe UI"/>
              </a:rPr>
              <a:t>NOT STARTED - </a:t>
            </a:r>
            <a:r>
              <a:rPr lang="en-GB" sz="1300" dirty="0">
                <a:latin typeface="Segoe UI"/>
                <a:cs typeface="Segoe UI"/>
              </a:rPr>
              <a:t>indicates the action has not started due to employee capacity or resource;</a:t>
            </a:r>
            <a:endParaRPr lang="en-GB" dirty="0">
              <a:latin typeface="Segoe UI"/>
              <a:cs typeface="Segoe UI"/>
            </a:endParaRPr>
          </a:p>
          <a:p>
            <a:r>
              <a:rPr lang="en-GB" sz="1300" dirty="0">
                <a:solidFill>
                  <a:srgbClr val="006B6F"/>
                </a:solidFill>
                <a:latin typeface="Wingdings"/>
                <a:cs typeface="Segoe UI"/>
                <a:sym typeface="Wingdings"/>
              </a:rPr>
              <a:t>Ø</a:t>
            </a:r>
            <a:r>
              <a:rPr lang="en-GB" sz="1300" b="1" dirty="0">
                <a:latin typeface="Segoe UI"/>
                <a:cs typeface="Segoe UI"/>
              </a:rPr>
              <a:t>REMOVED</a:t>
            </a:r>
            <a:r>
              <a:rPr lang="en-GB" sz="1300" dirty="0">
                <a:latin typeface="Segoe UI"/>
                <a:cs typeface="Segoe UI"/>
              </a:rPr>
              <a:t> - indicates that the action has been removed following discussion with the action owner and Resident Advisor Group. </a:t>
            </a:r>
            <a:r>
              <a:rPr lang="en-GB" sz="1300" dirty="0">
                <a:latin typeface="Century Gothic"/>
                <a:cs typeface="Segoe UI"/>
              </a:rPr>
              <a:t>  </a:t>
            </a:r>
            <a:endParaRPr lang="en-GB" dirty="0">
              <a:latin typeface="Century Gothic"/>
              <a:cs typeface="Segoe UI"/>
            </a:endParaRPr>
          </a:p>
          <a:p>
            <a:pPr>
              <a:lnSpc>
                <a:spcPct val="100000"/>
              </a:lnSpc>
              <a:spcBef>
                <a:spcPts val="0"/>
              </a:spcBef>
              <a:buClr>
                <a:srgbClr val="75529D"/>
              </a:buClr>
            </a:pPr>
            <a:endParaRPr lang="en-GB" sz="1700" dirty="0">
              <a:latin typeface="Segoe UI"/>
              <a:cs typeface="Segoe UI"/>
            </a:endParaRPr>
          </a:p>
          <a:p>
            <a:pPr>
              <a:lnSpc>
                <a:spcPct val="100000"/>
              </a:lnSpc>
              <a:spcBef>
                <a:spcPts val="0"/>
              </a:spcBef>
            </a:pPr>
            <a:r>
              <a:rPr lang="en-GB" sz="1700" dirty="0">
                <a:latin typeface="Segoe UI"/>
                <a:cs typeface="Segoe UI"/>
              </a:rPr>
              <a:t>There are Dashboards at the end of each section to analyse data trends. Where there has been a minimal increase or decrease (i.e. 5% change or less) we will use amber arrows.  e.g.</a:t>
            </a:r>
            <a:endParaRPr lang="en-GB" sz="1700" dirty="0">
              <a:latin typeface="Segoe UI" panose="020B0502040204020203" pitchFamily="34" charset="0"/>
              <a:cs typeface="Segoe UI" panose="020B0502040204020203" pitchFamily="34" charset="0"/>
            </a:endParaRPr>
          </a:p>
          <a:p>
            <a:pPr>
              <a:lnSpc>
                <a:spcPct val="100000"/>
              </a:lnSpc>
              <a:spcBef>
                <a:spcPts val="0"/>
              </a:spcBef>
              <a:buClr>
                <a:srgbClr val="75529D"/>
              </a:buClr>
            </a:pPr>
            <a:endParaRPr lang="en-GB" sz="1700" dirty="0">
              <a:latin typeface="Segoe UI" panose="020B0502040204020203" pitchFamily="34" charset="0"/>
              <a:cs typeface="Segoe UI" panose="020B0502040204020203" pitchFamily="34" charset="0"/>
            </a:endParaRPr>
          </a:p>
          <a:p>
            <a:pPr>
              <a:lnSpc>
                <a:spcPct val="100000"/>
              </a:lnSpc>
              <a:spcBef>
                <a:spcPts val="0"/>
              </a:spcBef>
              <a:buClr>
                <a:srgbClr val="75529D"/>
              </a:buClr>
            </a:pPr>
            <a:endParaRPr lang="en-GB" sz="1700" dirty="0">
              <a:latin typeface="Segoe UI" panose="020B0502040204020203" pitchFamily="34" charset="0"/>
              <a:cs typeface="Segoe UI" panose="020B0502040204020203" pitchFamily="34" charset="0"/>
            </a:endParaRPr>
          </a:p>
          <a:p>
            <a:pPr>
              <a:lnSpc>
                <a:spcPct val="100000"/>
              </a:lnSpc>
              <a:spcBef>
                <a:spcPts val="0"/>
              </a:spcBef>
              <a:buClr>
                <a:srgbClr val="75529D"/>
              </a:buClr>
            </a:pPr>
            <a:r>
              <a:rPr lang="en-GB" sz="1700" dirty="0">
                <a:latin typeface="Segoe UI"/>
                <a:cs typeface="Segoe UI"/>
              </a:rPr>
              <a:t>Action 3.1 - </a:t>
            </a:r>
            <a:r>
              <a:rPr lang="en-GB" sz="1700" i="1" dirty="0">
                <a:latin typeface="Segoe UI"/>
                <a:cs typeface="Segoe UI"/>
              </a:rPr>
              <a:t>Develop existing community assets and resources to enable residents with Learning Disabilities the opportunity to access them</a:t>
            </a:r>
            <a:r>
              <a:rPr lang="en-GB" sz="1700" dirty="0">
                <a:latin typeface="Segoe UI"/>
                <a:cs typeface="Segoe UI"/>
              </a:rPr>
              <a:t> – has been removed, as this has been addressed via Actions 4.4, 4.5 and 4.6.  </a:t>
            </a:r>
          </a:p>
          <a:p>
            <a:pPr>
              <a:lnSpc>
                <a:spcPct val="100000"/>
              </a:lnSpc>
              <a:spcBef>
                <a:spcPts val="0"/>
              </a:spcBef>
              <a:buClr>
                <a:srgbClr val="75529D"/>
              </a:buClr>
            </a:pPr>
            <a:endParaRPr lang="en-GB" sz="1700" dirty="0">
              <a:latin typeface="Segoe UI" panose="020B0502040204020203" pitchFamily="34" charset="0"/>
              <a:cs typeface="Segoe UI" panose="020B0502040204020203" pitchFamily="34" charset="0"/>
            </a:endParaRPr>
          </a:p>
          <a:p>
            <a:pPr>
              <a:lnSpc>
                <a:spcPct val="100000"/>
              </a:lnSpc>
              <a:spcBef>
                <a:spcPts val="0"/>
              </a:spcBef>
              <a:buClr>
                <a:srgbClr val="75529D"/>
              </a:buClr>
            </a:pPr>
            <a:r>
              <a:rPr lang="en-GB" sz="1700" dirty="0">
                <a:latin typeface="Segoe UI"/>
                <a:cs typeface="Segoe UI"/>
              </a:rPr>
              <a:t>There is a Jargon Buster at the end of this document to explain some of the words that we have used in this document.</a:t>
            </a:r>
          </a:p>
          <a:p>
            <a:pPr>
              <a:lnSpc>
                <a:spcPct val="100000"/>
              </a:lnSpc>
              <a:spcBef>
                <a:spcPts val="0"/>
              </a:spcBef>
              <a:buClr>
                <a:srgbClr val="75529D"/>
              </a:buClr>
            </a:pPr>
            <a:endParaRPr lang="en-GB" sz="1800" dirty="0"/>
          </a:p>
        </p:txBody>
      </p:sp>
      <p:sp>
        <p:nvSpPr>
          <p:cNvPr id="5" name="Up Arrow 9">
            <a:extLst>
              <a:ext uri="{FF2B5EF4-FFF2-40B4-BE49-F238E27FC236}">
                <a16:creationId xmlns:a16="http://schemas.microsoft.com/office/drawing/2014/main" id="{F82A2A7D-9C7E-5F8C-D93B-DAFDE4ED1111}"/>
              </a:ext>
            </a:extLst>
          </p:cNvPr>
          <p:cNvSpPr/>
          <p:nvPr/>
        </p:nvSpPr>
        <p:spPr>
          <a:xfrm>
            <a:off x="6228916" y="4175100"/>
            <a:ext cx="248576" cy="328475"/>
          </a:xfrm>
          <a:prstGeom prst="upArrow">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2404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3.6 and 3.7 - Sex and Relationships</a:t>
            </a:r>
            <a:endParaRPr lang="en-GB" sz="3000" b="0" dirty="0">
              <a:latin typeface="Segoe UI"/>
              <a:cs typeface="Segoe UI"/>
            </a:endParaRPr>
          </a:p>
        </p:txBody>
      </p:sp>
      <p:sp>
        <p:nvSpPr>
          <p:cNvPr id="4" name="Content Placeholder 3"/>
          <p:cNvSpPr>
            <a:spLocks noGrp="1"/>
          </p:cNvSpPr>
          <p:nvPr>
            <p:ph sz="half" idx="1"/>
          </p:nvPr>
        </p:nvSpPr>
        <p:spPr>
          <a:xfrm>
            <a:off x="460549" y="1618595"/>
            <a:ext cx="11337274" cy="377985"/>
          </a:xfrm>
          <a:solidFill>
            <a:srgbClr val="D8CDE5"/>
          </a:solidFill>
        </p:spPr>
        <p:txBody>
          <a:bodyPr>
            <a:noAutofit/>
          </a:bodyPr>
          <a:lstStyle/>
          <a:p>
            <a:r>
              <a:rPr lang="en-GB" sz="1400">
                <a:latin typeface="Segoe UI" panose="020B0502040204020203" pitchFamily="34" charset="0"/>
                <a:cs typeface="Segoe UI" panose="020B0502040204020203" pitchFamily="34" charset="0"/>
              </a:rPr>
              <a:t>Co-design and implement a Relationships Policy and guidance including training programme for residents with Learning Disabilities. </a:t>
            </a:r>
          </a:p>
          <a:p>
            <a:pPr>
              <a:lnSpc>
                <a:spcPct val="100000"/>
              </a:lnSpc>
              <a:spcBef>
                <a:spcPts val="0"/>
              </a:spcBef>
            </a:pPr>
            <a:r>
              <a:rPr lang="en-GB" sz="1600">
                <a:solidFill>
                  <a:schemeClr val="bg1"/>
                </a:solidFill>
                <a:latin typeface="Segoe UI" panose="020B0502040204020203" pitchFamily="34" charset="0"/>
                <a:cs typeface="Segoe UI" panose="020B0502040204020203" pitchFamily="34" charset="0"/>
              </a:rPr>
              <a:t>; </a:t>
            </a:r>
          </a:p>
        </p:txBody>
      </p:sp>
      <p:sp>
        <p:nvSpPr>
          <p:cNvPr id="7" name="Rectangle 6"/>
          <p:cNvSpPr/>
          <p:nvPr/>
        </p:nvSpPr>
        <p:spPr>
          <a:xfrm>
            <a:off x="9060110" y="392610"/>
            <a:ext cx="2827090" cy="707886"/>
          </a:xfrm>
          <a:prstGeom prst="rect">
            <a:avLst/>
          </a:prstGeom>
          <a:solidFill>
            <a:schemeClr val="bg1"/>
          </a:solidFill>
        </p:spPr>
        <p:txBody>
          <a:bodyPr wrap="square">
            <a:spAutoFit/>
          </a:bodyPr>
          <a:lstStyle/>
          <a:p>
            <a:pPr algn="ctr"/>
            <a:r>
              <a:rPr lang="en-GB" sz="3000" b="1">
                <a:solidFill>
                  <a:schemeClr val="accent2"/>
                </a:solidFill>
                <a:latin typeface="Segoe UI" panose="020B0502040204020203" pitchFamily="34" charset="0"/>
                <a:cs typeface="Segoe UI" panose="020B0502040204020203" pitchFamily="34" charset="0"/>
              </a:rPr>
              <a:t>IN PROGRESS</a:t>
            </a:r>
          </a:p>
          <a:p>
            <a:pPr algn="ctr"/>
            <a:endParaRPr lang="en-GB" sz="1000" b="1">
              <a:solidFill>
                <a:schemeClr val="accent2"/>
              </a:solidFill>
              <a:latin typeface="Segoe UI" panose="020B0502040204020203" pitchFamily="34" charset="0"/>
              <a:cs typeface="Segoe UI" panose="020B0502040204020203" pitchFamily="34" charset="0"/>
            </a:endParaRPr>
          </a:p>
        </p:txBody>
      </p:sp>
      <p:sp>
        <p:nvSpPr>
          <p:cNvPr id="8" name="Content Placeholder 3"/>
          <p:cNvSpPr txBox="1">
            <a:spLocks/>
          </p:cNvSpPr>
          <p:nvPr/>
        </p:nvSpPr>
        <p:spPr>
          <a:xfrm>
            <a:off x="485949" y="2182560"/>
            <a:ext cx="11287961" cy="1554735"/>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dirty="0">
                <a:latin typeface="Segoe UI"/>
                <a:cs typeface="Segoe UI"/>
              </a:rPr>
              <a:t>Year 2 Update:</a:t>
            </a:r>
          </a:p>
          <a:p>
            <a:pPr>
              <a:lnSpc>
                <a:spcPct val="100000"/>
              </a:lnSpc>
              <a:spcBef>
                <a:spcPts val="0"/>
              </a:spcBef>
            </a:pPr>
            <a:endParaRPr lang="en-GB" sz="1400" u="sng">
              <a:latin typeface="Segoe UI" panose="020B0502040204020203" pitchFamily="34" charset="0"/>
              <a:cs typeface="Segoe UI" panose="020B0502040204020203" pitchFamily="34" charset="0"/>
            </a:endParaRPr>
          </a:p>
          <a:p>
            <a:pPr>
              <a:lnSpc>
                <a:spcPct val="100000"/>
              </a:lnSpc>
              <a:spcBef>
                <a:spcPts val="0"/>
              </a:spcBef>
            </a:pPr>
            <a:r>
              <a:rPr lang="en-GB" sz="1400" dirty="0">
                <a:latin typeface="Segoe UI"/>
                <a:cs typeface="Segoe UI"/>
              </a:rPr>
              <a:t>A Sex and Relationships Charter and Sex and Relationships Policy for in-borough accommodation-based Providers has been drafted. </a:t>
            </a:r>
            <a:endParaRPr lang="en-GB" sz="1400" dirty="0">
              <a:solidFill>
                <a:srgbClr val="000000"/>
              </a:solidFill>
              <a:latin typeface="Segoe UI"/>
              <a:cs typeface="Segoe UI"/>
            </a:endParaRPr>
          </a:p>
          <a:p>
            <a:pPr marL="285750" indent="-285750">
              <a:lnSpc>
                <a:spcPct val="100000"/>
              </a:lnSpc>
              <a:spcBef>
                <a:spcPts val="0"/>
              </a:spcBef>
              <a:buChar char="•"/>
            </a:pPr>
            <a:r>
              <a:rPr lang="en-GB" sz="1400" dirty="0">
                <a:latin typeface="Segoe UI"/>
                <a:cs typeface="Segoe UI"/>
              </a:rPr>
              <a:t>This has been circulated to internally for input from the Operation’s Learning Disability Teams and the Neighbourhood Teams as well externally from three Care Homes and Care Providers Voice.  </a:t>
            </a:r>
            <a:endParaRPr lang="en-GB" dirty="0"/>
          </a:p>
          <a:p>
            <a:pPr marL="285750" indent="-285750">
              <a:lnSpc>
                <a:spcPct val="100000"/>
              </a:lnSpc>
              <a:spcBef>
                <a:spcPts val="0"/>
              </a:spcBef>
              <a:buChar char="•"/>
            </a:pPr>
            <a:r>
              <a:rPr lang="en-GB" sz="1400" dirty="0">
                <a:latin typeface="Segoe UI"/>
                <a:cs typeface="Segoe UI"/>
              </a:rPr>
              <a:t>Further input to be sought from NEL ICB, Care England and other Local Partners, with amendments made accordingly.</a:t>
            </a:r>
            <a:endParaRPr lang="en-GB" dirty="0"/>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500">
              <a:latin typeface="Segoe UI" panose="020B0502040204020203" pitchFamily="34" charset="0"/>
              <a:cs typeface="Segoe UI" panose="020B0502040204020203" pitchFamily="34" charset="0"/>
            </a:endParaRPr>
          </a:p>
        </p:txBody>
      </p:sp>
      <p:sp>
        <p:nvSpPr>
          <p:cNvPr id="9" name="Content Placeholder 3"/>
          <p:cNvSpPr txBox="1">
            <a:spLocks/>
          </p:cNvSpPr>
          <p:nvPr/>
        </p:nvSpPr>
        <p:spPr>
          <a:xfrm>
            <a:off x="485949" y="3974074"/>
            <a:ext cx="11275261" cy="1550425"/>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dirty="0">
                <a:latin typeface="Segoe UI"/>
                <a:cs typeface="Segoe UI"/>
              </a:rPr>
              <a:t>Year 3 Tasks:</a:t>
            </a:r>
          </a:p>
          <a:p>
            <a:pPr>
              <a:lnSpc>
                <a:spcPct val="100000"/>
              </a:lnSpc>
              <a:spcBef>
                <a:spcPts val="0"/>
              </a:spcBef>
            </a:pPr>
            <a:endParaRPr lang="en-GB" sz="1400" u="sng"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dirty="0">
                <a:latin typeface="Segoe UI"/>
                <a:cs typeface="Segoe UI"/>
              </a:rPr>
              <a:t>Sex and Relationships Charter and Sex and Relationships Policy for in-borough accommodation-based Providers to be presented to accommodation-based Providers and the Resident Advisory Group for comment; and once agreed launched.</a:t>
            </a:r>
          </a:p>
          <a:p>
            <a:pPr marL="285750" indent="-285750">
              <a:lnSpc>
                <a:spcPct val="100000"/>
              </a:lnSpc>
              <a:spcBef>
                <a:spcPts val="0"/>
              </a:spcBef>
              <a:buFont typeface="Arial" panose="020B0604020202020204" pitchFamily="34" charset="0"/>
              <a:buChar char="•"/>
            </a:pPr>
            <a:r>
              <a:rPr lang="en-GB" sz="1400" dirty="0">
                <a:latin typeface="Segoe UI"/>
                <a:cs typeface="Segoe UI"/>
              </a:rPr>
              <a:t>Sex and Relationship Charter and Sex and Relationships Policy to be finalised.</a:t>
            </a:r>
            <a:endParaRPr lang="en-GB" dirty="0"/>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5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97380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2179" y="651641"/>
            <a:ext cx="45719" cy="369332"/>
          </a:xfrm>
          <a:prstGeom prst="rect">
            <a:avLst/>
          </a:prstGeom>
          <a:noFill/>
        </p:spPr>
        <p:txBody>
          <a:bodyPr wrap="square" rtlCol="0">
            <a:spAutoFit/>
          </a:bodyPr>
          <a:lstStyle/>
          <a:p>
            <a:endParaRPr lang="en-GB"/>
          </a:p>
        </p:txBody>
      </p:sp>
      <p:sp>
        <p:nvSpPr>
          <p:cNvPr id="7" name="Title 6"/>
          <p:cNvSpPr>
            <a:spLocks noGrp="1"/>
          </p:cNvSpPr>
          <p:nvPr>
            <p:ph type="ctrTitle"/>
          </p:nvPr>
        </p:nvSpPr>
        <p:spPr/>
        <p:txBody>
          <a:bodyPr>
            <a:normAutofit fontScale="90000"/>
          </a:bodyPr>
          <a:lstStyle/>
          <a:p>
            <a:r>
              <a:rPr lang="en-GB" dirty="0"/>
              <a:t/>
            </a:r>
            <a:br>
              <a:rPr lang="en-GB" dirty="0"/>
            </a:br>
            <a:r>
              <a:rPr lang="en-GB" sz="3300" dirty="0">
                <a:latin typeface="Segoe UI"/>
                <a:cs typeface="Segoe UI"/>
              </a:rPr>
              <a:t>DASHBOARD - Connected and Involved</a:t>
            </a:r>
            <a:endParaRPr lang="en-GB" sz="3300" b="0" dirty="0">
              <a:latin typeface="Segoe UI"/>
              <a:cs typeface="Segoe UI"/>
            </a:endParaRPr>
          </a:p>
        </p:txBody>
      </p:sp>
      <p:graphicFrame>
        <p:nvGraphicFramePr>
          <p:cNvPr id="9" name="Table 8"/>
          <p:cNvGraphicFramePr>
            <a:graphicFrameLocks noGrp="1"/>
          </p:cNvGraphicFramePr>
          <p:nvPr>
            <p:extLst>
              <p:ext uri="{D42A27DB-BD31-4B8C-83A1-F6EECF244321}">
                <p14:modId xmlns:p14="http://schemas.microsoft.com/office/powerpoint/2010/main" val="224218206"/>
              </p:ext>
            </p:extLst>
          </p:nvPr>
        </p:nvGraphicFramePr>
        <p:xfrm>
          <a:off x="396072" y="1481676"/>
          <a:ext cx="11433486" cy="5045465"/>
        </p:xfrm>
        <a:graphic>
          <a:graphicData uri="http://schemas.openxmlformats.org/drawingml/2006/table">
            <a:tbl>
              <a:tblPr firstRow="1" bandRow="1">
                <a:tableStyleId>{0505E3EF-67EA-436B-97B2-0124C06EBD24}</a:tableStyleId>
              </a:tblPr>
              <a:tblGrid>
                <a:gridCol w="3195708">
                  <a:extLst>
                    <a:ext uri="{9D8B030D-6E8A-4147-A177-3AD203B41FA5}">
                      <a16:colId xmlns:a16="http://schemas.microsoft.com/office/drawing/2014/main" val="320894044"/>
                    </a:ext>
                  </a:extLst>
                </a:gridCol>
                <a:gridCol w="3904320">
                  <a:extLst>
                    <a:ext uri="{9D8B030D-6E8A-4147-A177-3AD203B41FA5}">
                      <a16:colId xmlns:a16="http://schemas.microsoft.com/office/drawing/2014/main" val="2986887789"/>
                    </a:ext>
                  </a:extLst>
                </a:gridCol>
                <a:gridCol w="1068639">
                  <a:extLst>
                    <a:ext uri="{9D8B030D-6E8A-4147-A177-3AD203B41FA5}">
                      <a16:colId xmlns:a16="http://schemas.microsoft.com/office/drawing/2014/main" val="2948958305"/>
                    </a:ext>
                  </a:extLst>
                </a:gridCol>
                <a:gridCol w="1068638">
                  <a:extLst>
                    <a:ext uri="{9D8B030D-6E8A-4147-A177-3AD203B41FA5}">
                      <a16:colId xmlns:a16="http://schemas.microsoft.com/office/drawing/2014/main" val="3023296205"/>
                    </a:ext>
                  </a:extLst>
                </a:gridCol>
                <a:gridCol w="992909">
                  <a:extLst>
                    <a:ext uri="{9D8B030D-6E8A-4147-A177-3AD203B41FA5}">
                      <a16:colId xmlns:a16="http://schemas.microsoft.com/office/drawing/2014/main" val="393697057"/>
                    </a:ext>
                  </a:extLst>
                </a:gridCol>
                <a:gridCol w="858277">
                  <a:extLst>
                    <a:ext uri="{9D8B030D-6E8A-4147-A177-3AD203B41FA5}">
                      <a16:colId xmlns:a16="http://schemas.microsoft.com/office/drawing/2014/main" val="3449285043"/>
                    </a:ext>
                  </a:extLst>
                </a:gridCol>
                <a:gridCol w="344995">
                  <a:extLst>
                    <a:ext uri="{9D8B030D-6E8A-4147-A177-3AD203B41FA5}">
                      <a16:colId xmlns:a16="http://schemas.microsoft.com/office/drawing/2014/main" val="1540747328"/>
                    </a:ext>
                  </a:extLst>
                </a:gridCol>
              </a:tblGrid>
              <a:tr h="408161">
                <a:tc>
                  <a:txBody>
                    <a:bodyPr/>
                    <a:lstStyle/>
                    <a:p>
                      <a:pPr algn="ctr"/>
                      <a:r>
                        <a:rPr lang="en-GB" sz="1400" dirty="0">
                          <a:solidFill>
                            <a:schemeClr val="bg1"/>
                          </a:solidFill>
                          <a:latin typeface="Segoe UI"/>
                          <a:cs typeface="Segoe UI"/>
                        </a:rPr>
                        <a:t>‘I’ STATEMENT</a:t>
                      </a:r>
                    </a:p>
                  </a:txBody>
                  <a:tcPr>
                    <a:solidFill>
                      <a:srgbClr val="75529D"/>
                    </a:solidFill>
                  </a:tcPr>
                </a:tc>
                <a:tc>
                  <a:txBody>
                    <a:bodyPr/>
                    <a:lstStyle/>
                    <a:p>
                      <a:pPr algn="ctr"/>
                      <a:r>
                        <a:rPr lang="en-GB" sz="1400" dirty="0">
                          <a:solidFill>
                            <a:schemeClr val="bg1"/>
                          </a:solidFill>
                          <a:latin typeface="Segoe UI"/>
                          <a:cs typeface="Segoe UI"/>
                        </a:rPr>
                        <a:t>INDICATOR</a:t>
                      </a:r>
                    </a:p>
                  </a:txBody>
                  <a:tcPr>
                    <a:solidFill>
                      <a:srgbClr val="75529D"/>
                    </a:solidFill>
                  </a:tcPr>
                </a:tc>
                <a:tc>
                  <a:txBody>
                    <a:bodyPr/>
                    <a:lstStyle/>
                    <a:p>
                      <a:pPr algn="ctr"/>
                      <a:r>
                        <a:rPr lang="en-GB" sz="1400" dirty="0">
                          <a:solidFill>
                            <a:schemeClr val="bg1"/>
                          </a:solidFill>
                          <a:latin typeface="Segoe UI"/>
                          <a:cs typeface="Segoe UI"/>
                        </a:rPr>
                        <a:t>BASELINE</a:t>
                      </a:r>
                    </a:p>
                  </a:txBody>
                  <a:tcPr>
                    <a:solidFill>
                      <a:srgbClr val="75529D"/>
                    </a:solidFill>
                  </a:tcPr>
                </a:tc>
                <a:tc>
                  <a:txBody>
                    <a:bodyPr/>
                    <a:lstStyle/>
                    <a:p>
                      <a:pPr algn="ctr"/>
                      <a:r>
                        <a:rPr lang="en-GB" sz="1400" dirty="0">
                          <a:solidFill>
                            <a:schemeClr val="bg1"/>
                          </a:solidFill>
                          <a:latin typeface="Segoe UI"/>
                          <a:cs typeface="Segoe UI"/>
                        </a:rPr>
                        <a:t>YEAR 1</a:t>
                      </a:r>
                    </a:p>
                  </a:txBody>
                  <a:tcPr>
                    <a:solidFill>
                      <a:srgbClr val="75529D"/>
                    </a:solidFill>
                  </a:tcPr>
                </a:tc>
                <a:tc>
                  <a:txBody>
                    <a:bodyPr/>
                    <a:lstStyle/>
                    <a:p>
                      <a:pPr algn="ctr"/>
                      <a:r>
                        <a:rPr lang="en-GB" sz="1400" dirty="0">
                          <a:solidFill>
                            <a:schemeClr val="bg1"/>
                          </a:solidFill>
                          <a:latin typeface="Segoe UI"/>
                          <a:cs typeface="Segoe UI"/>
                        </a:rPr>
                        <a:t>YEAR 2</a:t>
                      </a:r>
                    </a:p>
                  </a:txBody>
                  <a:tcPr>
                    <a:solidFill>
                      <a:srgbClr val="75529D"/>
                    </a:solidFill>
                  </a:tcPr>
                </a:tc>
                <a:tc>
                  <a:txBody>
                    <a:bodyPr/>
                    <a:lstStyle/>
                    <a:p>
                      <a:pPr algn="ctr"/>
                      <a:r>
                        <a:rPr lang="en-GB" sz="1400" dirty="0">
                          <a:solidFill>
                            <a:schemeClr val="bg1"/>
                          </a:solidFill>
                          <a:latin typeface="Segoe UI"/>
                          <a:cs typeface="Segoe UI"/>
                        </a:rPr>
                        <a:t>YEAR 3</a:t>
                      </a:r>
                    </a:p>
                  </a:txBody>
                  <a:tcPr>
                    <a:solidFill>
                      <a:srgbClr val="75529D"/>
                    </a:solidFill>
                  </a:tcPr>
                </a:tc>
                <a:tc>
                  <a:txBody>
                    <a:bodyPr/>
                    <a:lstStyle/>
                    <a:p>
                      <a:pPr algn="ctr"/>
                      <a:endParaRPr lang="en-GB" sz="1400">
                        <a:solidFill>
                          <a:schemeClr val="bg1"/>
                        </a:solidFill>
                        <a:latin typeface="Segoe UI" panose="020B0502040204020203" pitchFamily="34" charset="0"/>
                        <a:cs typeface="Segoe UI" panose="020B0502040204020203" pitchFamily="34" charset="0"/>
                      </a:endParaRPr>
                    </a:p>
                  </a:txBody>
                  <a:tcPr>
                    <a:solidFill>
                      <a:srgbClr val="75529D"/>
                    </a:solidFill>
                  </a:tcPr>
                </a:tc>
                <a:extLst>
                  <a:ext uri="{0D108BD9-81ED-4DB2-BD59-A6C34878D82A}">
                    <a16:rowId xmlns:a16="http://schemas.microsoft.com/office/drawing/2014/main" val="2347241016"/>
                  </a:ext>
                </a:extLst>
              </a:tr>
              <a:tr h="1579411">
                <a:tc>
                  <a:txBody>
                    <a:bodyPr/>
                    <a:lstStyle/>
                    <a:p>
                      <a:pPr algn="just" fontAlgn="ctr"/>
                      <a:r>
                        <a:rPr lang="en-GB" sz="1400" dirty="0">
                          <a:solidFill>
                            <a:schemeClr val="tx1"/>
                          </a:solidFill>
                          <a:latin typeface="Segoe UI"/>
                          <a:cs typeface="Segoe UI"/>
                        </a:rPr>
                        <a:t>I am free from abuse, harm and discrimination. </a:t>
                      </a:r>
                    </a:p>
                    <a:p>
                      <a:pPr algn="just" fontAlgn="ctr"/>
                      <a:endParaRPr lang="en-GB" sz="1400">
                        <a:solidFill>
                          <a:schemeClr val="tx1"/>
                        </a:solidFill>
                        <a:latin typeface="Segoe UI" panose="020B0502040204020203" pitchFamily="34" charset="0"/>
                        <a:cs typeface="Segoe UI" panose="020B0502040204020203" pitchFamily="34" charset="0"/>
                      </a:endParaRPr>
                    </a:p>
                  </a:txBody>
                  <a:tcPr>
                    <a:solidFill>
                      <a:srgbClr val="E2D9EB"/>
                    </a:solidFill>
                  </a:tcPr>
                </a:tc>
                <a:tc>
                  <a:txBody>
                    <a:bodyPr/>
                    <a:lstStyle/>
                    <a:p>
                      <a:pPr algn="just" fontAlgn="ctr"/>
                      <a:r>
                        <a:rPr lang="en-GB" sz="1400" b="0" i="0" u="none" strike="noStrike" baseline="0" dirty="0">
                          <a:solidFill>
                            <a:schemeClr val="tx1"/>
                          </a:solidFill>
                          <a:effectLst/>
                          <a:latin typeface="Segoe UI"/>
                          <a:cs typeface="Segoe UI"/>
                        </a:rPr>
                        <a:t>Safeguarding raised for adults with Learning Disabilities:</a:t>
                      </a:r>
                    </a:p>
                    <a:p>
                      <a:pPr algn="just" fontAlgn="ctr"/>
                      <a:r>
                        <a:rPr lang="en-GB" sz="1400" b="0" i="0" u="none" strike="noStrike" dirty="0">
                          <a:solidFill>
                            <a:schemeClr val="tx1"/>
                          </a:solidFill>
                          <a:effectLst/>
                          <a:latin typeface="Segoe UI"/>
                          <a:cs typeface="Segoe UI"/>
                        </a:rPr>
                        <a:t>No.</a:t>
                      </a:r>
                      <a:r>
                        <a:rPr lang="en-GB" sz="1400" b="0" i="0" u="none" strike="noStrike" baseline="0" dirty="0">
                          <a:solidFill>
                            <a:schemeClr val="tx1"/>
                          </a:solidFill>
                          <a:effectLst/>
                          <a:latin typeface="Segoe UI"/>
                          <a:cs typeface="Segoe UI"/>
                        </a:rPr>
                        <a:t> of Concerns</a:t>
                      </a:r>
                    </a:p>
                    <a:p>
                      <a:pPr algn="just" fontAlgn="ctr"/>
                      <a:r>
                        <a:rPr lang="en-GB" sz="1400" b="0" i="0" u="none" strike="noStrike" baseline="0" dirty="0">
                          <a:solidFill>
                            <a:schemeClr val="tx1"/>
                          </a:solidFill>
                          <a:effectLst/>
                          <a:latin typeface="Segoe UI"/>
                          <a:cs typeface="Segoe UI"/>
                        </a:rPr>
                        <a:t>No. of S42 Enquiries</a:t>
                      </a:r>
                    </a:p>
                    <a:p>
                      <a:pPr algn="just" fontAlgn="ctr"/>
                      <a:r>
                        <a:rPr lang="en-GB" sz="1400" b="0" i="0" u="none" strike="noStrike" baseline="0" dirty="0">
                          <a:solidFill>
                            <a:schemeClr val="tx1"/>
                          </a:solidFill>
                          <a:effectLst/>
                          <a:latin typeface="Segoe UI"/>
                          <a:cs typeface="Segoe UI"/>
                        </a:rPr>
                        <a:t>Risk Reduced or Removed</a:t>
                      </a:r>
                    </a:p>
                    <a:p>
                      <a:pPr algn="just" fontAlgn="ctr"/>
                      <a:endParaRPr lang="en-GB" sz="1400" b="0" i="0" u="none" strike="noStrike" baseline="0">
                        <a:solidFill>
                          <a:schemeClr val="tx1"/>
                        </a:solidFill>
                        <a:effectLst/>
                        <a:latin typeface="Segoe UI" panose="020B0502040204020203" pitchFamily="34" charset="0"/>
                        <a:cs typeface="Segoe UI" panose="020B0502040204020203" pitchFamily="34" charset="0"/>
                      </a:endParaRPr>
                    </a:p>
                    <a:p>
                      <a:pPr algn="just" fontAlgn="ctr"/>
                      <a:r>
                        <a:rPr lang="en-GB" sz="1400" b="0" i="1" u="none" strike="noStrike" baseline="0" dirty="0">
                          <a:solidFill>
                            <a:schemeClr val="bg1">
                              <a:lumMod val="50000"/>
                            </a:schemeClr>
                          </a:solidFill>
                          <a:effectLst/>
                          <a:latin typeface="Segoe UI"/>
                          <a:cs typeface="Segoe UI"/>
                        </a:rPr>
                        <a:t>Source: </a:t>
                      </a:r>
                      <a:r>
                        <a:rPr lang="en-GB" sz="1400" b="0" i="1" u="none" strike="noStrike" baseline="0" dirty="0" err="1">
                          <a:solidFill>
                            <a:schemeClr val="bg1">
                              <a:lumMod val="50000"/>
                            </a:schemeClr>
                          </a:solidFill>
                          <a:effectLst/>
                          <a:latin typeface="Segoe UI"/>
                          <a:cs typeface="Segoe UI"/>
                        </a:rPr>
                        <a:t>AzeusCare</a:t>
                      </a:r>
                      <a:r>
                        <a:rPr lang="en-GB" sz="1400" b="0" i="1" u="none" strike="noStrike" baseline="0" dirty="0">
                          <a:solidFill>
                            <a:schemeClr val="bg1">
                              <a:lumMod val="50000"/>
                            </a:schemeClr>
                          </a:solidFill>
                          <a:effectLst/>
                          <a:latin typeface="Segoe UI"/>
                          <a:cs typeface="Segoe UI"/>
                        </a:rPr>
                        <a:t> and </a:t>
                      </a:r>
                      <a:r>
                        <a:rPr lang="en-GB" sz="1400" b="0" i="1" u="none" strike="noStrike" baseline="0" dirty="0" err="1">
                          <a:solidFill>
                            <a:schemeClr val="bg1">
                              <a:lumMod val="50000"/>
                            </a:schemeClr>
                          </a:solidFill>
                          <a:effectLst/>
                          <a:latin typeface="Segoe UI"/>
                          <a:cs typeface="Segoe UI"/>
                        </a:rPr>
                        <a:t>PowerBI</a:t>
                      </a:r>
                    </a:p>
                  </a:txBody>
                  <a:tcPr>
                    <a:noFill/>
                  </a:tcPr>
                </a:tc>
                <a:tc>
                  <a:txBody>
                    <a:bodyPr/>
                    <a:lstStyle/>
                    <a:p>
                      <a:pPr algn="ctr"/>
                      <a:r>
                        <a:rPr lang="en-GB" sz="1400" dirty="0">
                          <a:solidFill>
                            <a:schemeClr val="tx1"/>
                          </a:solidFill>
                          <a:latin typeface="Segoe UI"/>
                          <a:cs typeface="Segoe UI"/>
                        </a:rPr>
                        <a:t>-</a:t>
                      </a:r>
                    </a:p>
                  </a:txBody>
                  <a:tcPr marL="0" marR="0" marT="0" marB="0" anchor="ctr">
                    <a:solidFill>
                      <a:schemeClr val="bg1"/>
                    </a:solidFill>
                  </a:tcPr>
                </a:tc>
                <a:tc>
                  <a:txBody>
                    <a:bodyPr/>
                    <a:lstStyle/>
                    <a:p>
                      <a:pPr algn="ctr"/>
                      <a:r>
                        <a:rPr lang="en-GB" sz="1400" dirty="0">
                          <a:solidFill>
                            <a:schemeClr val="tx1"/>
                          </a:solidFill>
                          <a:latin typeface="Segoe UI"/>
                          <a:cs typeface="Segoe UI"/>
                        </a:rPr>
                        <a:t>96</a:t>
                      </a:r>
                    </a:p>
                    <a:p>
                      <a:pPr algn="ctr"/>
                      <a:r>
                        <a:rPr lang="en-GB" sz="1400" dirty="0">
                          <a:solidFill>
                            <a:schemeClr val="tx1"/>
                          </a:solidFill>
                          <a:latin typeface="Segoe UI"/>
                          <a:cs typeface="Segoe UI"/>
                        </a:rPr>
                        <a:t>54</a:t>
                      </a:r>
                    </a:p>
                    <a:p>
                      <a:pPr algn="ctr"/>
                      <a:r>
                        <a:rPr lang="en-GB" sz="1400" dirty="0">
                          <a:solidFill>
                            <a:schemeClr val="tx1"/>
                          </a:solidFill>
                          <a:latin typeface="Segoe UI"/>
                          <a:cs typeface="Segoe UI"/>
                        </a:rPr>
                        <a:t>83%</a:t>
                      </a:r>
                    </a:p>
                  </a:txBody>
                  <a:tcPr marL="0" marR="0" marT="0" marB="0" anchor="ctr">
                    <a:solidFill>
                      <a:schemeClr val="bg1"/>
                    </a:solidFill>
                  </a:tcPr>
                </a:tc>
                <a:tc>
                  <a:txBody>
                    <a:bodyPr/>
                    <a:lstStyle/>
                    <a:p>
                      <a:pPr>
                        <a:spcBef>
                          <a:spcPts val="0"/>
                        </a:spcBef>
                        <a:spcAft>
                          <a:spcPts val="0"/>
                        </a:spcAft>
                      </a:pPr>
                      <a:r>
                        <a:rPr lang="en-GB" sz="1400" dirty="0">
                          <a:latin typeface="Segoe UI"/>
                          <a:cs typeface="Segoe UI"/>
                        </a:rPr>
                        <a:t>79</a:t>
                      </a:r>
                    </a:p>
                    <a:p>
                      <a:pPr>
                        <a:spcBef>
                          <a:spcPts val="0"/>
                        </a:spcBef>
                        <a:spcAft>
                          <a:spcPts val="0"/>
                        </a:spcAft>
                      </a:pPr>
                      <a:r>
                        <a:rPr lang="en-GB" sz="1400" dirty="0">
                          <a:latin typeface="Segoe UI"/>
                          <a:cs typeface="Segoe UI"/>
                        </a:rPr>
                        <a:t>53</a:t>
                      </a:r>
                      <a:br>
                        <a:rPr lang="en-GB" sz="1400" dirty="0">
                          <a:latin typeface="Segoe UI"/>
                          <a:cs typeface="Segoe UI"/>
                        </a:rPr>
                      </a:br>
                      <a:r>
                        <a:rPr lang="en-GB" sz="1400" dirty="0">
                          <a:latin typeface="Segoe UI"/>
                          <a:cs typeface="Segoe UI"/>
                        </a:rPr>
                        <a:t>80%</a:t>
                      </a:r>
                    </a:p>
                  </a:txBody>
                  <a:tcPr anchor="ctr">
                    <a:solidFill>
                      <a:schemeClr val="bg1"/>
                    </a:solidFill>
                  </a:tcPr>
                </a:tc>
                <a:tc>
                  <a:txBody>
                    <a:bodyPr/>
                    <a:lstStyle/>
                    <a:p>
                      <a:pPr>
                        <a:spcBef>
                          <a:spcPts val="0"/>
                        </a:spcBef>
                        <a:spcAft>
                          <a:spcPts val="0"/>
                        </a:spcAft>
                      </a:pPr>
                      <a:endParaRPr lang="en-GB" sz="1400">
                        <a:latin typeface="Segoe UI" panose="020B0502040204020203" pitchFamily="34" charset="0"/>
                        <a:cs typeface="Segoe UI" panose="020B0502040204020203" pitchFamily="34" charset="0"/>
                      </a:endParaRPr>
                    </a:p>
                  </a:txBody>
                  <a:tcPr anchor="ctr">
                    <a:solidFill>
                      <a:schemeClr val="bg1"/>
                    </a:solidFill>
                  </a:tcPr>
                </a:tc>
                <a:tc>
                  <a:txBody>
                    <a:bodyPr/>
                    <a:lstStyle/>
                    <a:p>
                      <a:pPr>
                        <a:spcBef>
                          <a:spcPts val="0"/>
                        </a:spcBef>
                        <a:spcAft>
                          <a:spcPts val="0"/>
                        </a:spcAft>
                      </a:pPr>
                      <a:endParaRPr lang="en-GB" sz="3000" b="1">
                        <a:solidFill>
                          <a:srgbClr val="00B0F0"/>
                        </a:solidFill>
                        <a:latin typeface="Segoe UI" panose="020B0502040204020203" pitchFamily="34" charset="0"/>
                        <a:cs typeface="Segoe UI" panose="020B0502040204020203" pitchFamily="34" charset="0"/>
                      </a:endParaRPr>
                    </a:p>
                  </a:txBody>
                  <a:tcPr anchor="ctr">
                    <a:solidFill>
                      <a:schemeClr val="bg1"/>
                    </a:solidFill>
                  </a:tcPr>
                </a:tc>
                <a:extLst>
                  <a:ext uri="{0D108BD9-81ED-4DB2-BD59-A6C34878D82A}">
                    <a16:rowId xmlns:a16="http://schemas.microsoft.com/office/drawing/2014/main" val="4207927775"/>
                  </a:ext>
                </a:extLst>
              </a:tr>
              <a:tr h="1490679">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n-GB" sz="1400" dirty="0">
                          <a:solidFill>
                            <a:schemeClr val="tx1"/>
                          </a:solidFill>
                          <a:latin typeface="Segoe UI"/>
                          <a:cs typeface="Segoe UI"/>
                        </a:rPr>
                        <a:t>I am accepted by my local community regardless of who I am, where I live or the circumstances of my life. </a:t>
                      </a:r>
                    </a:p>
                    <a:p>
                      <a:pPr algn="just" fontAlgn="ctr"/>
                      <a:endParaRPr lang="en-GB" sz="1400">
                        <a:solidFill>
                          <a:schemeClr val="tx1"/>
                        </a:solidFill>
                        <a:latin typeface="Segoe UI" panose="020B0502040204020203" pitchFamily="34" charset="0"/>
                        <a:cs typeface="Segoe UI" panose="020B0502040204020203" pitchFamily="34" charset="0"/>
                      </a:endParaRPr>
                    </a:p>
                  </a:txBody>
                  <a:tcPr>
                    <a:solidFill>
                      <a:srgbClr val="E2D9E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dirty="0">
                          <a:solidFill>
                            <a:srgbClr val="000000"/>
                          </a:solidFill>
                          <a:effectLst/>
                          <a:latin typeface="Segoe UI"/>
                          <a:cs typeface="Segoe UI"/>
                        </a:rPr>
                        <a:t>% of residents with a Learning Disability who advise they are able to get around their community.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1" u="none" strike="noStrike">
                        <a:solidFill>
                          <a:schemeClr val="bg1">
                            <a:lumMod val="50000"/>
                          </a:schemeClr>
                        </a:solidFill>
                        <a:effectLst/>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u="none" strike="noStrike" dirty="0">
                          <a:solidFill>
                            <a:schemeClr val="bg1">
                              <a:lumMod val="50000"/>
                            </a:schemeClr>
                          </a:solidFill>
                          <a:effectLst/>
                          <a:latin typeface="Segoe UI"/>
                          <a:cs typeface="Segoe UI"/>
                        </a:rPr>
                        <a:t>Source: Adult Social Care Survey (Learning Disability)</a:t>
                      </a:r>
                      <a:endParaRPr lang="en-GB" sz="1400" dirty="0">
                        <a:solidFill>
                          <a:srgbClr val="FF0000"/>
                        </a:solidFill>
                        <a:latin typeface="Segoe UI"/>
                        <a:cs typeface="Segoe UI"/>
                      </a:endParaRPr>
                    </a:p>
                  </a:txBody>
                  <a:tcPr>
                    <a:noFill/>
                  </a:tcPr>
                </a:tc>
                <a:tc>
                  <a:txBody>
                    <a:bodyPr/>
                    <a:lstStyle/>
                    <a:p>
                      <a:pPr algn="ctr" fontAlgn="ctr"/>
                      <a:r>
                        <a:rPr lang="en-GB" sz="1400" b="0" i="0" u="none" strike="noStrike" dirty="0">
                          <a:solidFill>
                            <a:schemeClr val="tx1"/>
                          </a:solidFill>
                          <a:effectLst/>
                          <a:latin typeface="Segoe UI"/>
                          <a:cs typeface="Segoe UI"/>
                        </a:rPr>
                        <a:t>37%</a:t>
                      </a:r>
                    </a:p>
                  </a:txBody>
                  <a:tcPr marL="0" marR="0" marT="0" marB="0" anchor="ctr">
                    <a:solidFill>
                      <a:schemeClr val="bg1"/>
                    </a:solidFill>
                  </a:tcPr>
                </a:tc>
                <a:tc>
                  <a:txBody>
                    <a:bodyPr/>
                    <a:lstStyle/>
                    <a:p>
                      <a:pPr algn="ctr" fontAlgn="ctr"/>
                      <a:r>
                        <a:rPr lang="en-GB" sz="1400" b="0" i="0" u="none" strike="noStrike" dirty="0">
                          <a:solidFill>
                            <a:schemeClr val="tx1"/>
                          </a:solidFill>
                          <a:effectLst/>
                          <a:latin typeface="Segoe UI"/>
                          <a:cs typeface="Segoe UI"/>
                        </a:rPr>
                        <a:t>70%</a:t>
                      </a:r>
                    </a:p>
                  </a:txBody>
                  <a:tcPr marL="0" marR="0" marT="0" marB="0" anchor="ctr">
                    <a:solidFill>
                      <a:schemeClr val="bg1"/>
                    </a:solidFill>
                  </a:tcPr>
                </a:tc>
                <a:tc>
                  <a:txBody>
                    <a:bodyPr/>
                    <a:lstStyle/>
                    <a:p>
                      <a:pPr algn="ctr"/>
                      <a:r>
                        <a:rPr lang="en-GB" sz="1400" dirty="0">
                          <a:latin typeface="Segoe UI"/>
                          <a:cs typeface="Segoe UI"/>
                        </a:rPr>
                        <a:t>42%</a:t>
                      </a:r>
                    </a:p>
                  </a:txBody>
                  <a:tcPr anchor="ctr">
                    <a:solidFill>
                      <a:schemeClr val="bg1"/>
                    </a:solidFill>
                  </a:tcPr>
                </a:tc>
                <a:tc>
                  <a:txBody>
                    <a:bodyPr/>
                    <a:lstStyle/>
                    <a:p>
                      <a:endParaRPr lang="en-GB" sz="1400">
                        <a:latin typeface="Segoe UI" panose="020B0502040204020203" pitchFamily="34" charset="0"/>
                        <a:cs typeface="Segoe UI" panose="020B0502040204020203" pitchFamily="34" charset="0"/>
                      </a:endParaRPr>
                    </a:p>
                  </a:txBody>
                  <a:tcPr>
                    <a:solidFill>
                      <a:schemeClr val="bg1"/>
                    </a:solidFill>
                  </a:tcPr>
                </a:tc>
                <a:tc>
                  <a:txBody>
                    <a:bodyPr/>
                    <a:lstStyle/>
                    <a:p>
                      <a:endParaRPr lang="en-GB" sz="1400">
                        <a:latin typeface="Segoe UI" panose="020B0502040204020203" pitchFamily="34" charset="0"/>
                        <a:cs typeface="Segoe UI" panose="020B0502040204020203" pitchFamily="34" charset="0"/>
                      </a:endParaRPr>
                    </a:p>
                  </a:txBody>
                  <a:tcPr>
                    <a:solidFill>
                      <a:schemeClr val="bg1"/>
                    </a:solidFill>
                  </a:tcPr>
                </a:tc>
                <a:extLst>
                  <a:ext uri="{0D108BD9-81ED-4DB2-BD59-A6C34878D82A}">
                    <a16:rowId xmlns:a16="http://schemas.microsoft.com/office/drawing/2014/main" val="2150989634"/>
                  </a:ext>
                </a:extLst>
              </a:tr>
              <a:tr h="1561665">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n-GB" sz="1400" dirty="0">
                          <a:solidFill>
                            <a:schemeClr val="tx1"/>
                          </a:solidFill>
                          <a:latin typeface="Segoe UI"/>
                          <a:cs typeface="Segoe UI"/>
                        </a:rPr>
                        <a:t>I have a range of supportive relationships of my choosing.</a:t>
                      </a:r>
                    </a:p>
                    <a:p>
                      <a:pPr algn="just" fontAlgn="ctr"/>
                      <a:endParaRPr lang="en-GB" sz="1400">
                        <a:solidFill>
                          <a:schemeClr val="tx1"/>
                        </a:solidFill>
                        <a:latin typeface="Segoe UI" panose="020B0502040204020203" pitchFamily="34" charset="0"/>
                        <a:cs typeface="Segoe UI" panose="020B0502040204020203" pitchFamily="34" charset="0"/>
                      </a:endParaRPr>
                    </a:p>
                  </a:txBody>
                  <a:tcPr>
                    <a:solidFill>
                      <a:srgbClr val="E2D9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dirty="0">
                          <a:solidFill>
                            <a:srgbClr val="000000"/>
                          </a:solidFill>
                          <a:effectLst/>
                          <a:latin typeface="Segoe UI"/>
                          <a:cs typeface="Segoe UI"/>
                        </a:rPr>
                        <a:t>% of residents with a Learning Disability who advise they have as much social contact as they would like.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srgbClr val="FF0000"/>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u="none" strike="noStrike" dirty="0">
                          <a:solidFill>
                            <a:schemeClr val="bg1">
                              <a:lumMod val="50000"/>
                            </a:schemeClr>
                          </a:solidFill>
                          <a:effectLst/>
                          <a:latin typeface="Segoe UI"/>
                          <a:cs typeface="Segoe UI"/>
                        </a:rPr>
                        <a:t>Source: Adult Social Care Survey (Learning Disability)</a:t>
                      </a:r>
                      <a:endParaRPr lang="en-GB" sz="1400" dirty="0">
                        <a:solidFill>
                          <a:srgbClr val="FF0000"/>
                        </a:solidFill>
                        <a:latin typeface="Segoe UI"/>
                        <a:cs typeface="Segoe UI"/>
                      </a:endParaRPr>
                    </a:p>
                  </a:txBody>
                  <a:tcPr>
                    <a:noFill/>
                  </a:tcPr>
                </a:tc>
                <a:tc>
                  <a:txBody>
                    <a:bodyPr/>
                    <a:lstStyle/>
                    <a:p>
                      <a:pPr algn="ctr" fontAlgn="ctr"/>
                      <a:r>
                        <a:rPr lang="en-GB" sz="1400" b="0" i="0" u="none" strike="noStrike" dirty="0">
                          <a:solidFill>
                            <a:schemeClr val="tx1"/>
                          </a:solidFill>
                          <a:effectLst/>
                          <a:latin typeface="Segoe UI"/>
                          <a:cs typeface="Segoe UI"/>
                        </a:rPr>
                        <a:t>93%</a:t>
                      </a:r>
                    </a:p>
                  </a:txBody>
                  <a:tcPr marL="0" marR="0" marT="0" marB="0" anchor="ctr">
                    <a:solidFill>
                      <a:schemeClr val="bg1"/>
                    </a:solidFill>
                  </a:tcPr>
                </a:tc>
                <a:tc>
                  <a:txBody>
                    <a:bodyPr/>
                    <a:lstStyle/>
                    <a:p>
                      <a:pPr algn="ctr" fontAlgn="ctr"/>
                      <a:r>
                        <a:rPr lang="en-GB" sz="1400" b="0" i="0" u="none" strike="noStrike" dirty="0">
                          <a:solidFill>
                            <a:schemeClr val="tx1"/>
                          </a:solidFill>
                          <a:effectLst/>
                          <a:latin typeface="Segoe UI"/>
                          <a:cs typeface="Segoe UI"/>
                        </a:rPr>
                        <a:t>89%</a:t>
                      </a:r>
                    </a:p>
                  </a:txBody>
                  <a:tcPr marL="0" marR="0" marT="0" marB="0" anchor="ctr">
                    <a:solidFill>
                      <a:schemeClr val="bg1"/>
                    </a:solidFill>
                  </a:tcPr>
                </a:tc>
                <a:tc>
                  <a:txBody>
                    <a:bodyPr/>
                    <a:lstStyle/>
                    <a:p>
                      <a:endParaRPr lang="en-GB" sz="1400">
                        <a:latin typeface="Segoe UI" panose="020B0502040204020203" pitchFamily="34" charset="0"/>
                        <a:cs typeface="Segoe UI" panose="020B0502040204020203" pitchFamily="34" charset="0"/>
                      </a:endParaRPr>
                    </a:p>
                    <a:p>
                      <a:endParaRPr lang="en-GB" sz="1400">
                        <a:latin typeface="Segoe UI" panose="020B0502040204020203" pitchFamily="34" charset="0"/>
                        <a:cs typeface="Segoe UI" panose="020B0502040204020203" pitchFamily="34" charset="0"/>
                      </a:endParaRPr>
                    </a:p>
                    <a:p>
                      <a:endParaRPr lang="en-GB" sz="1400">
                        <a:latin typeface="Segoe UI" panose="020B0502040204020203" pitchFamily="34" charset="0"/>
                        <a:cs typeface="Segoe UI" panose="020B0502040204020203" pitchFamily="34" charset="0"/>
                      </a:endParaRPr>
                    </a:p>
                    <a:p>
                      <a:pPr algn="ctr"/>
                      <a:r>
                        <a:rPr lang="en-GB" sz="1400" dirty="0">
                          <a:latin typeface="Segoe UI"/>
                          <a:cs typeface="Segoe UI"/>
                        </a:rPr>
                        <a:t>88%</a:t>
                      </a:r>
                    </a:p>
                  </a:txBody>
                  <a:tcPr>
                    <a:solidFill>
                      <a:schemeClr val="bg1"/>
                    </a:solidFill>
                  </a:tcPr>
                </a:tc>
                <a:tc>
                  <a:txBody>
                    <a:bodyPr/>
                    <a:lstStyle/>
                    <a:p>
                      <a:endParaRPr lang="en-GB" sz="1400">
                        <a:latin typeface="Segoe UI" panose="020B0502040204020203" pitchFamily="34" charset="0"/>
                        <a:cs typeface="Segoe UI" panose="020B0502040204020203" pitchFamily="34" charset="0"/>
                      </a:endParaRPr>
                    </a:p>
                  </a:txBody>
                  <a:tcPr>
                    <a:solidFill>
                      <a:schemeClr val="bg1"/>
                    </a:solidFill>
                  </a:tcPr>
                </a:tc>
                <a:tc>
                  <a:txBody>
                    <a:bodyPr/>
                    <a:lstStyle/>
                    <a:p>
                      <a:endParaRPr lang="en-GB" sz="1400">
                        <a:latin typeface="Segoe UI" panose="020B0502040204020203" pitchFamily="34" charset="0"/>
                        <a:cs typeface="Segoe UI" panose="020B0502040204020203" pitchFamily="34" charset="0"/>
                      </a:endParaRPr>
                    </a:p>
                  </a:txBody>
                  <a:tcPr>
                    <a:solidFill>
                      <a:schemeClr val="bg1"/>
                    </a:solidFill>
                  </a:tcPr>
                </a:tc>
                <a:extLst>
                  <a:ext uri="{0D108BD9-81ED-4DB2-BD59-A6C34878D82A}">
                    <a16:rowId xmlns:a16="http://schemas.microsoft.com/office/drawing/2014/main" val="608216205"/>
                  </a:ext>
                </a:extLst>
              </a:tr>
            </a:tbl>
          </a:graphicData>
        </a:graphic>
      </p:graphicFrame>
      <p:sp>
        <p:nvSpPr>
          <p:cNvPr id="5" name="Up Arrow 4"/>
          <p:cNvSpPr/>
          <p:nvPr/>
        </p:nvSpPr>
        <p:spPr>
          <a:xfrm flipV="1">
            <a:off x="11510961" y="2998038"/>
            <a:ext cx="248576" cy="328475"/>
          </a:xfrm>
          <a:prstGeom prst="upArrow">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Up Arrow 7"/>
          <p:cNvSpPr/>
          <p:nvPr/>
        </p:nvSpPr>
        <p:spPr>
          <a:xfrm flipV="1">
            <a:off x="11510961" y="4112680"/>
            <a:ext cx="248576" cy="328475"/>
          </a:xfrm>
          <a:prstGeom prst="upArrow">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Up Arrow 7">
            <a:extLst>
              <a:ext uri="{FF2B5EF4-FFF2-40B4-BE49-F238E27FC236}">
                <a16:creationId xmlns:a16="http://schemas.microsoft.com/office/drawing/2014/main" id="{F551CF21-C10B-F344-3D4C-D777CCB7CDBB}"/>
              </a:ext>
            </a:extLst>
          </p:cNvPr>
          <p:cNvSpPr/>
          <p:nvPr/>
        </p:nvSpPr>
        <p:spPr>
          <a:xfrm flipV="1">
            <a:off x="11510961" y="2191115"/>
            <a:ext cx="248576" cy="328475"/>
          </a:xfrm>
          <a:prstGeom prst="upArrow">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 name="Up Arrow 4">
            <a:extLst>
              <a:ext uri="{FF2B5EF4-FFF2-40B4-BE49-F238E27FC236}">
                <a16:creationId xmlns:a16="http://schemas.microsoft.com/office/drawing/2014/main" id="{8B599C17-19FD-337A-09DF-7EC2D3F8AE06}"/>
              </a:ext>
            </a:extLst>
          </p:cNvPr>
          <p:cNvSpPr/>
          <p:nvPr/>
        </p:nvSpPr>
        <p:spPr>
          <a:xfrm flipV="1">
            <a:off x="11510961" y="5714733"/>
            <a:ext cx="248576" cy="328475"/>
          </a:xfrm>
          <a:prstGeom prst="upArrow">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Up Arrow 4">
            <a:extLst>
              <a:ext uri="{FF2B5EF4-FFF2-40B4-BE49-F238E27FC236}">
                <a16:creationId xmlns:a16="http://schemas.microsoft.com/office/drawing/2014/main" id="{39E77E8E-3A72-C155-73F9-8511568BE43C}"/>
              </a:ext>
            </a:extLst>
          </p:cNvPr>
          <p:cNvSpPr/>
          <p:nvPr/>
        </p:nvSpPr>
        <p:spPr>
          <a:xfrm flipV="1">
            <a:off x="11510961" y="2622559"/>
            <a:ext cx="248576" cy="328475"/>
          </a:xfrm>
          <a:prstGeom prst="upArrow">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88283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913788" y="2957991"/>
            <a:ext cx="6758309" cy="1062491"/>
          </a:xfrm>
          <a:solidFill>
            <a:srgbClr val="D8CDE5"/>
          </a:solidFill>
        </p:spPr>
        <p:txBody>
          <a:bodyPr>
            <a:noAutofit/>
          </a:bodyPr>
          <a:lstStyle/>
          <a:p>
            <a:pPr algn="ctr">
              <a:lnSpc>
                <a:spcPct val="200000"/>
              </a:lnSpc>
            </a:pPr>
            <a:r>
              <a:rPr lang="en-GB" sz="3000" b="1">
                <a:latin typeface="Segoe UI" panose="020B0502040204020203" pitchFamily="34" charset="0"/>
                <a:cs typeface="Segoe UI" panose="020B0502040204020203" pitchFamily="34" charset="0"/>
              </a:rPr>
              <a:t>OUTCOME 4: WORK AND PURPOSE</a:t>
            </a:r>
          </a:p>
        </p:txBody>
      </p:sp>
      <p:pic>
        <p:nvPicPr>
          <p:cNvPr id="3" name="Picture 2" descr="https://intranet.northeastlondon.icb.nhs.uk/wp-content/uploads/2022/06/NEL-Logo-Right-Aligned-PN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32" y="417195"/>
            <a:ext cx="1666240" cy="835557"/>
          </a:xfrm>
          <a:prstGeom prst="rect">
            <a:avLst/>
          </a:prstGeom>
          <a:noFill/>
          <a:ln>
            <a:noFill/>
          </a:ln>
        </p:spPr>
      </p:pic>
    </p:spTree>
    <p:extLst>
      <p:ext uri="{BB962C8B-B14F-4D97-AF65-F5344CB8AC3E}">
        <p14:creationId xmlns:p14="http://schemas.microsoft.com/office/powerpoint/2010/main" val="335381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a:latin typeface="Segoe UI" panose="020B0502040204020203" pitchFamily="34" charset="0"/>
                <a:cs typeface="Segoe UI" panose="020B0502040204020203" pitchFamily="34" charset="0"/>
              </a:rPr>
              <a:t>ACTION 4.1 - Pathways</a:t>
            </a:r>
          </a:p>
        </p:txBody>
      </p:sp>
      <p:sp>
        <p:nvSpPr>
          <p:cNvPr id="4" name="Content Placeholder 3"/>
          <p:cNvSpPr>
            <a:spLocks noGrp="1"/>
          </p:cNvSpPr>
          <p:nvPr>
            <p:ph sz="half" idx="1"/>
          </p:nvPr>
        </p:nvSpPr>
        <p:spPr>
          <a:xfrm>
            <a:off x="460549" y="1526940"/>
            <a:ext cx="11337274" cy="604023"/>
          </a:xfrm>
          <a:solidFill>
            <a:srgbClr val="D8CDE5"/>
          </a:solidFill>
        </p:spPr>
        <p:txBody>
          <a:bodyPr>
            <a:noAutofit/>
          </a:bodyPr>
          <a:lstStyle/>
          <a:p>
            <a:r>
              <a:rPr lang="en-GB" sz="1400">
                <a:latin typeface="Segoe UI" panose="020B0502040204020203" pitchFamily="34" charset="0"/>
                <a:cs typeface="Segoe UI" panose="020B0502040204020203" pitchFamily="34" charset="0"/>
              </a:rPr>
              <a:t>Review pathway from education to further education for residents with Learning Disabilities - to identify and address the areas for improvement.</a:t>
            </a:r>
          </a:p>
        </p:txBody>
      </p:sp>
      <p:sp>
        <p:nvSpPr>
          <p:cNvPr id="7" name="Rectangle 6"/>
          <p:cNvSpPr/>
          <p:nvPr/>
        </p:nvSpPr>
        <p:spPr>
          <a:xfrm>
            <a:off x="9533965" y="373305"/>
            <a:ext cx="2263858" cy="707886"/>
          </a:xfrm>
          <a:prstGeom prst="rect">
            <a:avLst/>
          </a:prstGeom>
          <a:solidFill>
            <a:schemeClr val="bg1"/>
          </a:solidFill>
        </p:spPr>
        <p:txBody>
          <a:bodyPr wrap="square">
            <a:spAutoFit/>
          </a:bodyPr>
          <a:lstStyle/>
          <a:p>
            <a:r>
              <a:rPr lang="en-GB" sz="3000" b="1">
                <a:solidFill>
                  <a:srgbClr val="00B050"/>
                </a:solidFill>
                <a:latin typeface="Segoe UI" panose="020B0502040204020203" pitchFamily="34" charset="0"/>
                <a:cs typeface="Segoe UI" panose="020B0502040204020203" pitchFamily="34" charset="0"/>
              </a:rPr>
              <a:t>COMPLETE</a:t>
            </a:r>
          </a:p>
          <a:p>
            <a:endParaRPr lang="en-GB" sz="1000" b="1">
              <a:solidFill>
                <a:srgbClr val="00B050"/>
              </a:solidFill>
              <a:latin typeface="Segoe UI" panose="020B0502040204020203" pitchFamily="34" charset="0"/>
              <a:cs typeface="Segoe UI" panose="020B0502040204020203" pitchFamily="34" charset="0"/>
            </a:endParaRPr>
          </a:p>
        </p:txBody>
      </p:sp>
      <p:sp>
        <p:nvSpPr>
          <p:cNvPr id="6" name="Content Placeholder 3"/>
          <p:cNvSpPr txBox="1">
            <a:spLocks/>
          </p:cNvSpPr>
          <p:nvPr/>
        </p:nvSpPr>
        <p:spPr>
          <a:xfrm>
            <a:off x="460549" y="2182561"/>
            <a:ext cx="11275261" cy="1718542"/>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600" u="sng">
                <a:latin typeface="Segoe UI" panose="020B0502040204020203" pitchFamily="34" charset="0"/>
                <a:cs typeface="Segoe UI" panose="020B0502040204020203" pitchFamily="34" charset="0"/>
              </a:rPr>
              <a:t>Year 2 Update:</a:t>
            </a:r>
          </a:p>
          <a:p>
            <a:pPr>
              <a:lnSpc>
                <a:spcPct val="100000"/>
              </a:lnSpc>
              <a:spcBef>
                <a:spcPts val="0"/>
              </a:spcBef>
            </a:pPr>
            <a:endParaRPr lang="en-GB" sz="1600" u="sng">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1600">
                <a:latin typeface="Segoe UI" panose="020B0502040204020203" pitchFamily="34" charset="0"/>
                <a:cs typeface="Segoe UI" panose="020B0502040204020203" pitchFamily="34" charset="0"/>
              </a:rPr>
              <a:t>Our Newham Learning and Skills</a:t>
            </a:r>
          </a:p>
          <a:p>
            <a:pPr marL="342900" indent="-342900">
              <a:buFont typeface="Arial" panose="020B0604020202020204" pitchFamily="34" charset="0"/>
              <a:buChar char="•"/>
            </a:pPr>
            <a:r>
              <a:rPr lang="en-GB" sz="1600">
                <a:latin typeface="Segoe UI" panose="020B0502040204020203" pitchFamily="34" charset="0"/>
                <a:cs typeface="Segoe UI" panose="020B0502040204020203" pitchFamily="34" charset="0"/>
              </a:rPr>
              <a:t>227 learners have attended SEND classes over the last academic year 2023/24.</a:t>
            </a:r>
          </a:p>
          <a:p>
            <a:pPr marL="285750" indent="-285750">
              <a:lnSpc>
                <a:spcPct val="100000"/>
              </a:lnSpc>
              <a:spcBef>
                <a:spcPts val="0"/>
              </a:spcBef>
              <a:buFont typeface="Arial" panose="020B0604020202020204" pitchFamily="34" charset="0"/>
              <a:buChar char="•"/>
            </a:pPr>
            <a:r>
              <a:rPr lang="en-GB" sz="1600">
                <a:latin typeface="Segoe UI" panose="020B0502040204020203" pitchFamily="34" charset="0"/>
                <a:cs typeface="Segoe UI" panose="020B0502040204020203" pitchFamily="34" charset="0"/>
              </a:rPr>
              <a:t>This links into activities described in Outcome 2. </a:t>
            </a:r>
          </a:p>
          <a:p>
            <a:pPr marL="285750" indent="-285750">
              <a:lnSpc>
                <a:spcPct val="100000"/>
              </a:lnSpc>
              <a:spcBef>
                <a:spcPts val="0"/>
              </a:spcBef>
              <a:buFont typeface="Arial" panose="020B0604020202020204" pitchFamily="34" charset="0"/>
              <a:buChar char="•"/>
            </a:pPr>
            <a:endParaRPr lang="en-GB" sz="1500">
              <a:latin typeface="Segoe UI" panose="020B0502040204020203" pitchFamily="34" charset="0"/>
              <a:cs typeface="Segoe UI" panose="020B0502040204020203" pitchFamily="34" charset="0"/>
            </a:endParaRPr>
          </a:p>
        </p:txBody>
      </p:sp>
      <p:sp>
        <p:nvSpPr>
          <p:cNvPr id="8" name="Content Placeholder 3"/>
          <p:cNvSpPr txBox="1">
            <a:spLocks/>
          </p:cNvSpPr>
          <p:nvPr/>
        </p:nvSpPr>
        <p:spPr>
          <a:xfrm>
            <a:off x="460548" y="4303059"/>
            <a:ext cx="11275261" cy="1550291"/>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600" u="sng" dirty="0">
                <a:latin typeface="Segoe UI" panose="020B0502040204020203" pitchFamily="34" charset="0"/>
                <a:cs typeface="Segoe UI" panose="020B0502040204020203" pitchFamily="34" charset="0"/>
              </a:rPr>
              <a:t>Year 3 Tasks:</a:t>
            </a:r>
          </a:p>
          <a:p>
            <a:pPr>
              <a:lnSpc>
                <a:spcPct val="100000"/>
              </a:lnSpc>
              <a:spcBef>
                <a:spcPts val="0"/>
              </a:spcBef>
            </a:pPr>
            <a:endParaRPr lang="en-GB" sz="1600" u="sng"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600" dirty="0">
                <a:latin typeface="Segoe UI" panose="020B0502040204020203" pitchFamily="34" charset="0"/>
                <a:cs typeface="Segoe UI" panose="020B0502040204020203" pitchFamily="34" charset="0"/>
              </a:rPr>
              <a:t>Review the pathway to employment</a:t>
            </a:r>
            <a:r>
              <a:rPr lang="en-GB" sz="1400" dirty="0">
                <a:latin typeface="Segoe UI" panose="020B0502040204020203" pitchFamily="34" charset="0"/>
                <a:cs typeface="Segoe UI" panose="020B0502040204020203" pitchFamily="34" charset="0"/>
              </a:rPr>
              <a:t>.  </a:t>
            </a:r>
          </a:p>
          <a:p>
            <a:pPr marL="285750" indent="-285750">
              <a:lnSpc>
                <a:spcPct val="100000"/>
              </a:lnSpc>
              <a:spcBef>
                <a:spcPts val="0"/>
              </a:spcBef>
              <a:buFont typeface="Arial" panose="020B0604020202020204" pitchFamily="34" charset="0"/>
              <a:buChar char="•"/>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5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32383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a:latin typeface="Segoe UI" panose="020B0502040204020203" pitchFamily="34" charset="0"/>
                <a:cs typeface="Segoe UI" panose="020B0502040204020203" pitchFamily="34" charset="0"/>
              </a:rPr>
              <a:t>ACTION 4.2 - Social Value</a:t>
            </a:r>
          </a:p>
        </p:txBody>
      </p:sp>
      <p:sp>
        <p:nvSpPr>
          <p:cNvPr id="4" name="Content Placeholder 3"/>
          <p:cNvSpPr>
            <a:spLocks noGrp="1"/>
          </p:cNvSpPr>
          <p:nvPr>
            <p:ph sz="half" idx="1"/>
          </p:nvPr>
        </p:nvSpPr>
        <p:spPr>
          <a:xfrm>
            <a:off x="460549" y="1566931"/>
            <a:ext cx="11337274" cy="302483"/>
          </a:xfrm>
          <a:solidFill>
            <a:srgbClr val="D8CDE5"/>
          </a:solidFill>
        </p:spPr>
        <p:txBody>
          <a:bodyPr>
            <a:noAutofit/>
          </a:bodyPr>
          <a:lstStyle/>
          <a:p>
            <a:pPr algn="just"/>
            <a:r>
              <a:rPr lang="en-GB" sz="1400">
                <a:latin typeface="Segoe UI" panose="020B0502040204020203" pitchFamily="34" charset="0"/>
                <a:cs typeface="Segoe UI" panose="020B0502040204020203" pitchFamily="34" charset="0"/>
              </a:rPr>
              <a:t>Explore use of Social Value to encourage employment opportunities for residents with Learning Disabilities. </a:t>
            </a:r>
          </a:p>
        </p:txBody>
      </p:sp>
      <p:sp>
        <p:nvSpPr>
          <p:cNvPr id="7" name="Rectangle 6"/>
          <p:cNvSpPr/>
          <p:nvPr/>
        </p:nvSpPr>
        <p:spPr>
          <a:xfrm>
            <a:off x="9160242" y="390624"/>
            <a:ext cx="2637581" cy="707886"/>
          </a:xfrm>
          <a:prstGeom prst="rect">
            <a:avLst/>
          </a:prstGeom>
          <a:solidFill>
            <a:schemeClr val="bg1"/>
          </a:solidFill>
        </p:spPr>
        <p:txBody>
          <a:bodyPr wrap="square">
            <a:spAutoFit/>
          </a:bodyPr>
          <a:lstStyle/>
          <a:p>
            <a:r>
              <a:rPr lang="en-GB" sz="3000" b="1">
                <a:solidFill>
                  <a:schemeClr val="accent4"/>
                </a:solidFill>
                <a:latin typeface="Segoe UI" panose="020B0502040204020203" pitchFamily="34" charset="0"/>
                <a:cs typeface="Segoe UI" panose="020B0502040204020203" pitchFamily="34" charset="0"/>
              </a:rPr>
              <a:t>IN PROGRESS</a:t>
            </a:r>
          </a:p>
          <a:p>
            <a:endParaRPr lang="en-GB" sz="1000" b="1">
              <a:solidFill>
                <a:schemeClr val="accent4"/>
              </a:solidFill>
              <a:latin typeface="Segoe UI" panose="020B0502040204020203" pitchFamily="34" charset="0"/>
              <a:cs typeface="Segoe UI" panose="020B0502040204020203" pitchFamily="34" charset="0"/>
            </a:endParaRPr>
          </a:p>
        </p:txBody>
      </p:sp>
      <p:sp>
        <p:nvSpPr>
          <p:cNvPr id="8" name="Content Placeholder 3"/>
          <p:cNvSpPr txBox="1">
            <a:spLocks/>
          </p:cNvSpPr>
          <p:nvPr/>
        </p:nvSpPr>
        <p:spPr>
          <a:xfrm>
            <a:off x="460549" y="2087034"/>
            <a:ext cx="11275261" cy="1423280"/>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dirty="0">
                <a:latin typeface="Segoe UI"/>
                <a:cs typeface="Segoe UI"/>
              </a:rPr>
              <a:t>Year 2 Update:</a:t>
            </a:r>
          </a:p>
          <a:p>
            <a:pPr>
              <a:lnSpc>
                <a:spcPct val="100000"/>
              </a:lnSpc>
              <a:spcBef>
                <a:spcPts val="0"/>
              </a:spcBef>
            </a:pPr>
            <a:endParaRPr lang="en-GB" sz="1400" u="sng">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dirty="0">
                <a:latin typeface="Segoe UI"/>
                <a:cs typeface="Segoe UI"/>
              </a:rPr>
              <a:t>The Council has been working with Housing Development Providers in order to target additional support for residents accessing Adult Social Care Services and specific groups, including residents with Learning Disabilities.</a:t>
            </a:r>
          </a:p>
          <a:p>
            <a:pPr marL="285750" indent="-285750">
              <a:lnSpc>
                <a:spcPct val="100000"/>
              </a:lnSpc>
              <a:spcBef>
                <a:spcPts val="0"/>
              </a:spcBef>
              <a:buFont typeface="Arial" panose="020B0604020202020204" pitchFamily="34" charset="0"/>
              <a:buChar char="•"/>
            </a:pPr>
            <a:r>
              <a:rPr lang="en-GB" sz="1400" dirty="0">
                <a:latin typeface="Segoe UI"/>
                <a:cs typeface="Segoe UI"/>
              </a:rPr>
              <a:t>The Council’s Adults, Health and Communities Commissioning Team uses </a:t>
            </a:r>
            <a:r>
              <a:rPr lang="en-GB" sz="1400" dirty="0" err="1">
                <a:latin typeface="Segoe UI"/>
                <a:cs typeface="Segoe UI"/>
              </a:rPr>
              <a:t>CommuniTeas</a:t>
            </a:r>
            <a:r>
              <a:rPr lang="en-GB" sz="1400" dirty="0">
                <a:latin typeface="Segoe UI"/>
                <a:cs typeface="Segoe UI"/>
              </a:rPr>
              <a:t> and Coffees (a Learning Disability Social Enterprise) for meetings, as and when required.</a:t>
            </a:r>
            <a:endParaRPr lang="en-GB" sz="1500" dirty="0">
              <a:latin typeface="Segoe UI"/>
              <a:cs typeface="Segoe UI"/>
            </a:endParaRPr>
          </a:p>
        </p:txBody>
      </p:sp>
      <p:sp>
        <p:nvSpPr>
          <p:cNvPr id="9" name="Content Placeholder 3"/>
          <p:cNvSpPr txBox="1">
            <a:spLocks/>
          </p:cNvSpPr>
          <p:nvPr/>
        </p:nvSpPr>
        <p:spPr>
          <a:xfrm>
            <a:off x="460548" y="3596550"/>
            <a:ext cx="11275261" cy="1346153"/>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dirty="0">
                <a:latin typeface="Segoe UI" panose="020B0502040204020203" pitchFamily="34" charset="0"/>
                <a:cs typeface="Segoe UI" panose="020B0502040204020203" pitchFamily="34" charset="0"/>
              </a:rPr>
              <a:t>Year 3 Tasks:</a:t>
            </a:r>
          </a:p>
          <a:p>
            <a:pPr>
              <a:lnSpc>
                <a:spcPct val="100000"/>
              </a:lnSpc>
              <a:spcBef>
                <a:spcPts val="0"/>
              </a:spcBef>
            </a:pPr>
            <a:endParaRPr lang="en-GB" sz="1400" u="sng"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dirty="0">
                <a:latin typeface="Segoe UI" panose="020B0502040204020203" pitchFamily="34" charset="0"/>
                <a:cs typeface="Segoe UI" panose="020B0502040204020203" pitchFamily="34" charset="0"/>
              </a:rPr>
              <a:t>Monitor the number of employment opportunities for resident with Learning Disabilities provided and taken up via Council’s contracts. </a:t>
            </a:r>
          </a:p>
          <a:p>
            <a:pPr marL="285750" indent="-285750">
              <a:lnSpc>
                <a:spcPct val="100000"/>
              </a:lnSpc>
              <a:spcBef>
                <a:spcPts val="0"/>
              </a:spcBef>
              <a:buFont typeface="Arial" panose="020B0604020202020204" pitchFamily="34" charset="0"/>
              <a:buChar char="•"/>
            </a:pPr>
            <a:r>
              <a:rPr lang="en-GB" sz="1400" dirty="0">
                <a:latin typeface="Segoe UI" panose="020B0502040204020203" pitchFamily="34" charset="0"/>
                <a:cs typeface="Segoe UI" panose="020B0502040204020203" pitchFamily="34" charset="0"/>
              </a:rPr>
              <a:t>Additional training and volunteering options for residents with Learning Disabilities (and their Carers) will be provided in Year 3, as part of the new Advocacy Contract.</a:t>
            </a:r>
          </a:p>
          <a:p>
            <a:pPr marL="285750" indent="-285750">
              <a:lnSpc>
                <a:spcPct val="100000"/>
              </a:lnSpc>
              <a:spcBef>
                <a:spcPts val="0"/>
              </a:spcBef>
              <a:buFont typeface="Arial" panose="020B0604020202020204" pitchFamily="34" charset="0"/>
              <a:buChar char="•"/>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dirty="0">
              <a:latin typeface="Segoe UI" panose="020B0502040204020203" pitchFamily="34" charset="0"/>
              <a:cs typeface="Segoe UI" panose="020B0502040204020203" pitchFamily="34" charset="0"/>
            </a:endParaRPr>
          </a:p>
          <a:p>
            <a:pPr>
              <a:lnSpc>
                <a:spcPct val="100000"/>
              </a:lnSpc>
              <a:spcBef>
                <a:spcPts val="0"/>
              </a:spcBef>
            </a:pPr>
            <a:endParaRPr lang="en-GB" sz="15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01403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4.3 - Supported Employment</a:t>
            </a:r>
          </a:p>
        </p:txBody>
      </p:sp>
      <p:sp>
        <p:nvSpPr>
          <p:cNvPr id="4" name="Content Placeholder 3"/>
          <p:cNvSpPr>
            <a:spLocks noGrp="1"/>
          </p:cNvSpPr>
          <p:nvPr>
            <p:ph sz="half" idx="1"/>
          </p:nvPr>
        </p:nvSpPr>
        <p:spPr>
          <a:xfrm>
            <a:off x="460549" y="1626984"/>
            <a:ext cx="11337274" cy="412961"/>
          </a:xfrm>
          <a:solidFill>
            <a:srgbClr val="D8CDE5"/>
          </a:solidFill>
        </p:spPr>
        <p:txBody>
          <a:bodyPr>
            <a:noAutofit/>
          </a:bodyPr>
          <a:lstStyle/>
          <a:p>
            <a:pPr>
              <a:lnSpc>
                <a:spcPct val="100000"/>
              </a:lnSpc>
              <a:spcBef>
                <a:spcPts val="0"/>
              </a:spcBef>
            </a:pPr>
            <a:r>
              <a:rPr lang="en-GB" sz="1400">
                <a:latin typeface="Segoe UI" panose="020B0502040204020203" pitchFamily="34" charset="0"/>
                <a:cs typeface="Segoe UI" panose="020B0502040204020203" pitchFamily="34" charset="0"/>
              </a:rPr>
              <a:t>Refresh the Supported Employment offer - with a view to expand it and increase the number and variety of employment opportunities.</a:t>
            </a:r>
            <a:r>
              <a:rPr lang="en-GB" sz="1600"/>
              <a:t/>
            </a:r>
            <a:br>
              <a:rPr lang="en-GB" sz="1600"/>
            </a:br>
            <a:endParaRPr lang="en-GB" sz="1600"/>
          </a:p>
          <a:p>
            <a:pPr>
              <a:lnSpc>
                <a:spcPct val="100000"/>
              </a:lnSpc>
              <a:spcBef>
                <a:spcPts val="0"/>
              </a:spcBef>
            </a:pPr>
            <a:r>
              <a:rPr lang="en-GB" sz="1600">
                <a:solidFill>
                  <a:schemeClr val="bg1"/>
                </a:solidFill>
                <a:latin typeface="Segoe UI" panose="020B0502040204020203" pitchFamily="34" charset="0"/>
                <a:cs typeface="Segoe UI" panose="020B0502040204020203" pitchFamily="34" charset="0"/>
              </a:rPr>
              <a:t> </a:t>
            </a:r>
          </a:p>
        </p:txBody>
      </p:sp>
      <p:sp>
        <p:nvSpPr>
          <p:cNvPr id="8" name="Content Placeholder 3"/>
          <p:cNvSpPr txBox="1">
            <a:spLocks/>
          </p:cNvSpPr>
          <p:nvPr/>
        </p:nvSpPr>
        <p:spPr>
          <a:xfrm>
            <a:off x="460549" y="2182561"/>
            <a:ext cx="11275261" cy="1277332"/>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a:latin typeface="Segoe UI" panose="020B0502040204020203" pitchFamily="34" charset="0"/>
                <a:cs typeface="Segoe UI" panose="020B0502040204020203" pitchFamily="34" charset="0"/>
              </a:rPr>
              <a:t>Year 2 Update:</a:t>
            </a:r>
          </a:p>
          <a:p>
            <a:pPr>
              <a:lnSpc>
                <a:spcPct val="100000"/>
              </a:lnSpc>
              <a:spcBef>
                <a:spcPts val="0"/>
              </a:spcBef>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a:latin typeface="Segoe UI" panose="020B0502040204020203" pitchFamily="34" charset="0"/>
                <a:cs typeface="Segoe UI" panose="020B0502040204020203" pitchFamily="34" charset="0"/>
              </a:rPr>
              <a:t>In Summer 2023, one new resident was trained to take part on the East London Foundation Trust interview panels. </a:t>
            </a:r>
          </a:p>
          <a:p>
            <a:pPr marL="285750" indent="-285750">
              <a:lnSpc>
                <a:spcPct val="100000"/>
              </a:lnSpc>
              <a:spcBef>
                <a:spcPts val="0"/>
              </a:spcBef>
              <a:buFont typeface="Arial" panose="020B0604020202020204" pitchFamily="34" charset="0"/>
              <a:buChar char="•"/>
            </a:pPr>
            <a:r>
              <a:rPr lang="en-GB" sz="1400">
                <a:latin typeface="Segoe UI" panose="020B0502040204020203" pitchFamily="34" charset="0"/>
                <a:cs typeface="Segoe UI" panose="020B0502040204020203" pitchFamily="34" charset="0"/>
              </a:rPr>
              <a:t>A dedicated Commissioning lead on Supported Employment is in post. </a:t>
            </a:r>
          </a:p>
          <a:p>
            <a:pPr>
              <a:lnSpc>
                <a:spcPct val="100000"/>
              </a:lnSpc>
              <a:spcBef>
                <a:spcPts val="0"/>
              </a:spcBef>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500">
              <a:latin typeface="Segoe UI" panose="020B0502040204020203" pitchFamily="34" charset="0"/>
              <a:cs typeface="Segoe UI" panose="020B0502040204020203" pitchFamily="34" charset="0"/>
            </a:endParaRPr>
          </a:p>
        </p:txBody>
      </p:sp>
      <p:sp>
        <p:nvSpPr>
          <p:cNvPr id="9" name="Content Placeholder 3"/>
          <p:cNvSpPr txBox="1">
            <a:spLocks/>
          </p:cNvSpPr>
          <p:nvPr/>
        </p:nvSpPr>
        <p:spPr>
          <a:xfrm>
            <a:off x="460549" y="3781168"/>
            <a:ext cx="11330679" cy="1592447"/>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dirty="0">
                <a:latin typeface="Segoe UI"/>
                <a:cs typeface="Segoe UI"/>
              </a:rPr>
              <a:t>Year 3 Tasks:</a:t>
            </a:r>
          </a:p>
          <a:p>
            <a:pPr>
              <a:lnSpc>
                <a:spcPct val="100000"/>
              </a:lnSpc>
              <a:spcBef>
                <a:spcPts val="0"/>
              </a:spcBef>
            </a:pPr>
            <a:endParaRPr lang="en-GB" sz="1400" u="sng"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dirty="0">
                <a:latin typeface="Segoe UI"/>
                <a:cs typeface="Segoe UI"/>
              </a:rPr>
              <a:t>Supported employment opportunities for Residents with Learning Disabilities (and autism) are being explored as part of the roll out of the Oliver McGowan Mandatory Training.</a:t>
            </a:r>
          </a:p>
          <a:p>
            <a:pPr marL="285750" indent="-285750">
              <a:lnSpc>
                <a:spcPct val="100000"/>
              </a:lnSpc>
              <a:spcBef>
                <a:spcPts val="0"/>
              </a:spcBef>
              <a:buFont typeface="Arial" panose="020B0604020202020204" pitchFamily="34" charset="0"/>
              <a:buChar char="•"/>
            </a:pPr>
            <a:r>
              <a:rPr lang="en-GB" sz="1400" dirty="0">
                <a:latin typeface="Segoe UI"/>
                <a:cs typeface="Segoe UI"/>
              </a:rPr>
              <a:t>Newham are reviewing the in-house provision with the aim of developing a better pathway to employment for those who are Care Act eligible. </a:t>
            </a:r>
          </a:p>
          <a:p>
            <a:pPr marL="285750" indent="-285750">
              <a:lnSpc>
                <a:spcPct val="100000"/>
              </a:lnSpc>
              <a:spcBef>
                <a:spcPts val="0"/>
              </a:spcBef>
              <a:buFont typeface="Arial" panose="020B0604020202020204" pitchFamily="34" charset="0"/>
              <a:buChar char="•"/>
            </a:pPr>
            <a:endParaRPr lang="en-GB" sz="1500" dirty="0">
              <a:latin typeface="Segoe UI" panose="020B0502040204020203" pitchFamily="34" charset="0"/>
              <a:cs typeface="Segoe UI" panose="020B0502040204020203" pitchFamily="34" charset="0"/>
            </a:endParaRPr>
          </a:p>
        </p:txBody>
      </p:sp>
      <p:sp>
        <p:nvSpPr>
          <p:cNvPr id="10" name="Rectangle 9"/>
          <p:cNvSpPr/>
          <p:nvPr/>
        </p:nvSpPr>
        <p:spPr>
          <a:xfrm>
            <a:off x="9159739" y="347967"/>
            <a:ext cx="2638084" cy="707886"/>
          </a:xfrm>
          <a:prstGeom prst="rect">
            <a:avLst/>
          </a:prstGeom>
          <a:solidFill>
            <a:schemeClr val="bg1"/>
          </a:solidFill>
        </p:spPr>
        <p:txBody>
          <a:bodyPr wrap="square">
            <a:spAutoFit/>
          </a:bodyPr>
          <a:lstStyle/>
          <a:p>
            <a:r>
              <a:rPr lang="en-GB" sz="3000" b="1">
                <a:solidFill>
                  <a:schemeClr val="accent4"/>
                </a:solidFill>
                <a:latin typeface="Segoe UI" panose="020B0502040204020203" pitchFamily="34" charset="0"/>
                <a:cs typeface="Segoe UI" panose="020B0502040204020203" pitchFamily="34" charset="0"/>
              </a:rPr>
              <a:t>IN PROGRESS</a:t>
            </a:r>
          </a:p>
          <a:p>
            <a:endParaRPr lang="en-GB" sz="1000" b="1">
              <a:solidFill>
                <a:schemeClr val="accent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28084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4.4 - Day Opportunities </a:t>
            </a:r>
          </a:p>
        </p:txBody>
      </p:sp>
      <p:sp>
        <p:nvSpPr>
          <p:cNvPr id="4" name="Content Placeholder 3"/>
          <p:cNvSpPr>
            <a:spLocks noGrp="1"/>
          </p:cNvSpPr>
          <p:nvPr>
            <p:ph sz="half" idx="1"/>
          </p:nvPr>
        </p:nvSpPr>
        <p:spPr>
          <a:xfrm>
            <a:off x="460549" y="1526939"/>
            <a:ext cx="11275261" cy="604023"/>
          </a:xfrm>
          <a:solidFill>
            <a:srgbClr val="D8CDE5"/>
          </a:solidFill>
        </p:spPr>
        <p:txBody>
          <a:bodyPr>
            <a:noAutofit/>
          </a:bodyPr>
          <a:lstStyle/>
          <a:p>
            <a:r>
              <a:rPr lang="en-GB" sz="1400">
                <a:latin typeface="Segoe UI" panose="020B0502040204020203" pitchFamily="34" charset="0"/>
                <a:cs typeface="Segoe UI" panose="020B0502040204020203" pitchFamily="34" charset="0"/>
              </a:rPr>
              <a:t>Refresh the current Day Opportunities offer to make it more community-focused with both recreational activities and employment opportunities (for working-age residents). </a:t>
            </a:r>
          </a:p>
        </p:txBody>
      </p:sp>
      <p:sp>
        <p:nvSpPr>
          <p:cNvPr id="7" name="Rectangle 6"/>
          <p:cNvSpPr/>
          <p:nvPr/>
        </p:nvSpPr>
        <p:spPr>
          <a:xfrm>
            <a:off x="9063551" y="367090"/>
            <a:ext cx="2672259" cy="707886"/>
          </a:xfrm>
          <a:prstGeom prst="rect">
            <a:avLst/>
          </a:prstGeom>
          <a:solidFill>
            <a:schemeClr val="bg1"/>
          </a:solidFill>
        </p:spPr>
        <p:txBody>
          <a:bodyPr wrap="square">
            <a:spAutoFit/>
          </a:bodyPr>
          <a:lstStyle/>
          <a:p>
            <a:r>
              <a:rPr lang="en-GB" sz="3000" b="1">
                <a:solidFill>
                  <a:schemeClr val="accent4"/>
                </a:solidFill>
                <a:latin typeface="Segoe UI" panose="020B0502040204020203" pitchFamily="34" charset="0"/>
                <a:cs typeface="Segoe UI" panose="020B0502040204020203" pitchFamily="34" charset="0"/>
              </a:rPr>
              <a:t>IN PROGRESS</a:t>
            </a:r>
          </a:p>
          <a:p>
            <a:endParaRPr lang="en-GB" sz="1000" b="1">
              <a:solidFill>
                <a:schemeClr val="accent4"/>
              </a:solidFill>
              <a:latin typeface="Segoe UI" panose="020B0502040204020203" pitchFamily="34" charset="0"/>
              <a:cs typeface="Segoe UI" panose="020B0502040204020203" pitchFamily="34" charset="0"/>
            </a:endParaRPr>
          </a:p>
        </p:txBody>
      </p:sp>
      <p:sp>
        <p:nvSpPr>
          <p:cNvPr id="6" name="Content Placeholder 3"/>
          <p:cNvSpPr txBox="1">
            <a:spLocks/>
          </p:cNvSpPr>
          <p:nvPr/>
        </p:nvSpPr>
        <p:spPr>
          <a:xfrm>
            <a:off x="460549" y="2182562"/>
            <a:ext cx="11275261" cy="2266608"/>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a:latin typeface="Segoe UI" panose="020B0502040204020203" pitchFamily="34" charset="0"/>
                <a:cs typeface="Segoe UI" panose="020B0502040204020203" pitchFamily="34" charset="0"/>
              </a:rPr>
              <a:t>Year 2 Update:</a:t>
            </a:r>
          </a:p>
          <a:p>
            <a:pPr>
              <a:lnSpc>
                <a:spcPct val="100000"/>
              </a:lnSpc>
              <a:spcBef>
                <a:spcPts val="0"/>
              </a:spcBef>
            </a:pPr>
            <a:endParaRPr lang="en-GB" sz="1400" u="sng">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1400">
                <a:latin typeface="Segoe UI" panose="020B0502040204020203" pitchFamily="34" charset="0"/>
                <a:cs typeface="Segoe UI" panose="020B0502040204020203" pitchFamily="34" charset="0"/>
              </a:rPr>
              <a:t>The Council has worked with the London Boroughs of Havering, Redbridge and Waltham Forest to develop Minimum Quality Standards for Adult Day Opportunities. Once agreed, these will be used in conjunction with local Quality Assurance processes to improve Day Opportunities. </a:t>
            </a:r>
          </a:p>
          <a:p>
            <a:pPr marL="342900" indent="-342900">
              <a:buFont typeface="Arial" panose="020B0604020202020204" pitchFamily="34" charset="0"/>
              <a:buChar char="•"/>
            </a:pPr>
            <a:r>
              <a:rPr lang="en-GB" sz="1400">
                <a:latin typeface="Segoe UI" panose="020B0502040204020203" pitchFamily="34" charset="0"/>
                <a:cs typeface="Segoe UI" panose="020B0502040204020203" pitchFamily="34" charset="0"/>
              </a:rPr>
              <a:t>Newham’s In-House PMLD (Profound and Moderate Learning Disability) Day Opportunity moved from Mariner Road to Chargeable Lane. </a:t>
            </a:r>
          </a:p>
          <a:p>
            <a:pPr marL="342900" lvl="0" indent="-342900">
              <a:buFont typeface="Arial" panose="020B0604020202020204" pitchFamily="34" charset="0"/>
              <a:buChar char="•"/>
            </a:pPr>
            <a:r>
              <a:rPr lang="en-GB" sz="1400">
                <a:latin typeface="Segoe UI" panose="020B0502040204020203" pitchFamily="34" charset="0"/>
                <a:cs typeface="Segoe UI" panose="020B0502040204020203" pitchFamily="34" charset="0"/>
              </a:rPr>
              <a:t>A number of new initiatives were launched in year 2 as part of the Loneliness Action Plan, including Chatty Cafes, Men in Sheds and Talking Benches.</a:t>
            </a:r>
          </a:p>
        </p:txBody>
      </p:sp>
      <p:sp>
        <p:nvSpPr>
          <p:cNvPr id="8" name="Content Placeholder 3"/>
          <p:cNvSpPr txBox="1">
            <a:spLocks/>
          </p:cNvSpPr>
          <p:nvPr/>
        </p:nvSpPr>
        <p:spPr>
          <a:xfrm>
            <a:off x="460549" y="4616267"/>
            <a:ext cx="11275261" cy="1215449"/>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dirty="0">
                <a:latin typeface="Segoe UI" panose="020B0502040204020203" pitchFamily="34" charset="0"/>
                <a:cs typeface="Segoe UI" panose="020B0502040204020203" pitchFamily="34" charset="0"/>
              </a:rPr>
              <a:t>Year 3 Tasks</a:t>
            </a:r>
            <a:r>
              <a:rPr lang="en-GB" sz="1400" u="sng" dirty="0" smtClean="0">
                <a:latin typeface="Segoe UI" panose="020B0502040204020203" pitchFamily="34" charset="0"/>
                <a:cs typeface="Segoe UI" panose="020B0502040204020203" pitchFamily="34" charset="0"/>
              </a:rPr>
              <a:t>:</a:t>
            </a:r>
          </a:p>
          <a:p>
            <a:pPr>
              <a:lnSpc>
                <a:spcPct val="100000"/>
              </a:lnSpc>
              <a:spcBef>
                <a:spcPts val="0"/>
              </a:spcBef>
            </a:pPr>
            <a:endParaRPr lang="en-GB" sz="1400" u="sng" dirty="0">
              <a:latin typeface="Segoe UI" panose="020B0502040204020203" pitchFamily="34" charset="0"/>
              <a:cs typeface="Segoe UI" panose="020B0502040204020203" pitchFamily="34" charset="0"/>
            </a:endParaRPr>
          </a:p>
          <a:p>
            <a:pPr>
              <a:lnSpc>
                <a:spcPct val="100000"/>
              </a:lnSpc>
              <a:spcBef>
                <a:spcPts val="0"/>
              </a:spcBef>
            </a:pPr>
            <a:r>
              <a:rPr lang="en-GB" sz="1400" dirty="0" smtClean="0">
                <a:latin typeface="Segoe UI" panose="020B0502040204020203" pitchFamily="34" charset="0"/>
                <a:cs typeface="Segoe UI" panose="020B0502040204020203" pitchFamily="34" charset="0"/>
              </a:rPr>
              <a:t>The Council’s Community Opportunities Team is being restructured. They will be focussed on creating more employment opportunities. </a:t>
            </a:r>
            <a:endParaRPr lang="en-GB" sz="1400" dirty="0">
              <a:latin typeface="Segoe UI" panose="020B0502040204020203" pitchFamily="34" charset="0"/>
              <a:cs typeface="Segoe UI" panose="020B0502040204020203" pitchFamily="34" charset="0"/>
            </a:endParaRPr>
          </a:p>
          <a:p>
            <a:pPr>
              <a:lnSpc>
                <a:spcPct val="100000"/>
              </a:lnSpc>
              <a:spcBef>
                <a:spcPts val="0"/>
              </a:spcBef>
            </a:pPr>
            <a:endParaRPr lang="en-GB" sz="1400" u="sng"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5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23679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2179" y="651641"/>
            <a:ext cx="45719" cy="369332"/>
          </a:xfrm>
          <a:prstGeom prst="rect">
            <a:avLst/>
          </a:prstGeom>
          <a:noFill/>
        </p:spPr>
        <p:txBody>
          <a:bodyPr wrap="square" rtlCol="0">
            <a:spAutoFit/>
          </a:bodyPr>
          <a:lstStyle/>
          <a:p>
            <a:endParaRPr lang="en-GB"/>
          </a:p>
        </p:txBody>
      </p:sp>
      <p:sp>
        <p:nvSpPr>
          <p:cNvPr id="7" name="Title 6"/>
          <p:cNvSpPr>
            <a:spLocks noGrp="1"/>
          </p:cNvSpPr>
          <p:nvPr>
            <p:ph type="ctrTitle"/>
          </p:nvPr>
        </p:nvSpPr>
        <p:spPr/>
        <p:txBody>
          <a:bodyPr>
            <a:normAutofit fontScale="90000"/>
          </a:bodyPr>
          <a:lstStyle/>
          <a:p>
            <a:r>
              <a:rPr lang="en-GB"/>
              <a:t/>
            </a:r>
            <a:br>
              <a:rPr lang="en-GB"/>
            </a:br>
            <a:r>
              <a:rPr lang="en-GB" sz="3300">
                <a:latin typeface="Segoe UI" panose="020B0502040204020203" pitchFamily="34" charset="0"/>
                <a:cs typeface="Segoe UI" panose="020B0502040204020203" pitchFamily="34" charset="0"/>
              </a:rPr>
              <a:t>DASHBOARD - Work and Purpose</a:t>
            </a:r>
            <a:endParaRPr lang="en-GB" sz="3300" b="0">
              <a:latin typeface="Segoe UI" panose="020B0502040204020203" pitchFamily="34" charset="0"/>
              <a:cs typeface="Segoe UI" panose="020B0502040204020203"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70926576"/>
              </p:ext>
            </p:extLst>
          </p:nvPr>
        </p:nvGraphicFramePr>
        <p:xfrm>
          <a:off x="396072" y="1450752"/>
          <a:ext cx="11398850" cy="5316408"/>
        </p:xfrm>
        <a:graphic>
          <a:graphicData uri="http://schemas.openxmlformats.org/drawingml/2006/table">
            <a:tbl>
              <a:tblPr firstRow="1" bandRow="1">
                <a:tableStyleId>{0505E3EF-67EA-436B-97B2-0124C06EBD24}</a:tableStyleId>
              </a:tblPr>
              <a:tblGrid>
                <a:gridCol w="3186027">
                  <a:extLst>
                    <a:ext uri="{9D8B030D-6E8A-4147-A177-3AD203B41FA5}">
                      <a16:colId xmlns:a16="http://schemas.microsoft.com/office/drawing/2014/main" val="320894044"/>
                    </a:ext>
                  </a:extLst>
                </a:gridCol>
                <a:gridCol w="3892492">
                  <a:extLst>
                    <a:ext uri="{9D8B030D-6E8A-4147-A177-3AD203B41FA5}">
                      <a16:colId xmlns:a16="http://schemas.microsoft.com/office/drawing/2014/main" val="2986887789"/>
                    </a:ext>
                  </a:extLst>
                </a:gridCol>
                <a:gridCol w="1065402">
                  <a:extLst>
                    <a:ext uri="{9D8B030D-6E8A-4147-A177-3AD203B41FA5}">
                      <a16:colId xmlns:a16="http://schemas.microsoft.com/office/drawing/2014/main" val="2948958305"/>
                    </a:ext>
                  </a:extLst>
                </a:gridCol>
                <a:gridCol w="1065401">
                  <a:extLst>
                    <a:ext uri="{9D8B030D-6E8A-4147-A177-3AD203B41FA5}">
                      <a16:colId xmlns:a16="http://schemas.microsoft.com/office/drawing/2014/main" val="3023296205"/>
                    </a:ext>
                  </a:extLst>
                </a:gridCol>
                <a:gridCol w="989901">
                  <a:extLst>
                    <a:ext uri="{9D8B030D-6E8A-4147-A177-3AD203B41FA5}">
                      <a16:colId xmlns:a16="http://schemas.microsoft.com/office/drawing/2014/main" val="393697057"/>
                    </a:ext>
                  </a:extLst>
                </a:gridCol>
                <a:gridCol w="855677">
                  <a:extLst>
                    <a:ext uri="{9D8B030D-6E8A-4147-A177-3AD203B41FA5}">
                      <a16:colId xmlns:a16="http://schemas.microsoft.com/office/drawing/2014/main" val="3449285043"/>
                    </a:ext>
                  </a:extLst>
                </a:gridCol>
                <a:gridCol w="343950">
                  <a:extLst>
                    <a:ext uri="{9D8B030D-6E8A-4147-A177-3AD203B41FA5}">
                      <a16:colId xmlns:a16="http://schemas.microsoft.com/office/drawing/2014/main" val="1540747328"/>
                    </a:ext>
                  </a:extLst>
                </a:gridCol>
              </a:tblGrid>
              <a:tr h="291283">
                <a:tc>
                  <a:txBody>
                    <a:bodyPr/>
                    <a:lstStyle/>
                    <a:p>
                      <a:pPr algn="ctr"/>
                      <a:r>
                        <a:rPr lang="en-GB" sz="1200">
                          <a:solidFill>
                            <a:schemeClr val="bg1"/>
                          </a:solidFill>
                          <a:latin typeface="Segoe UI" panose="020B0502040204020203" pitchFamily="34" charset="0"/>
                          <a:cs typeface="Segoe UI" panose="020B0502040204020203" pitchFamily="34" charset="0"/>
                        </a:rPr>
                        <a:t>‘I’ STATEMENT</a:t>
                      </a:r>
                    </a:p>
                  </a:txBody>
                  <a:tcPr>
                    <a:solidFill>
                      <a:srgbClr val="75529D"/>
                    </a:solidFill>
                  </a:tcPr>
                </a:tc>
                <a:tc>
                  <a:txBody>
                    <a:bodyPr/>
                    <a:lstStyle/>
                    <a:p>
                      <a:pPr algn="ctr"/>
                      <a:r>
                        <a:rPr lang="en-GB" sz="1200">
                          <a:solidFill>
                            <a:schemeClr val="bg1"/>
                          </a:solidFill>
                          <a:latin typeface="Segoe UI" panose="020B0502040204020203" pitchFamily="34" charset="0"/>
                          <a:cs typeface="Segoe UI" panose="020B0502040204020203" pitchFamily="34" charset="0"/>
                        </a:rPr>
                        <a:t>INDICATOR</a:t>
                      </a:r>
                    </a:p>
                  </a:txBody>
                  <a:tcPr>
                    <a:solidFill>
                      <a:srgbClr val="75529D"/>
                    </a:solidFill>
                  </a:tcPr>
                </a:tc>
                <a:tc>
                  <a:txBody>
                    <a:bodyPr/>
                    <a:lstStyle/>
                    <a:p>
                      <a:pPr algn="ctr"/>
                      <a:r>
                        <a:rPr lang="en-GB" sz="1200">
                          <a:solidFill>
                            <a:schemeClr val="bg1"/>
                          </a:solidFill>
                          <a:latin typeface="Segoe UI" panose="020B0502040204020203" pitchFamily="34" charset="0"/>
                          <a:cs typeface="Segoe UI" panose="020B0502040204020203" pitchFamily="34" charset="0"/>
                        </a:rPr>
                        <a:t>BASELINE</a:t>
                      </a:r>
                    </a:p>
                  </a:txBody>
                  <a:tcPr>
                    <a:solidFill>
                      <a:srgbClr val="75529D"/>
                    </a:solidFill>
                  </a:tcPr>
                </a:tc>
                <a:tc>
                  <a:txBody>
                    <a:bodyPr/>
                    <a:lstStyle/>
                    <a:p>
                      <a:pPr algn="ctr"/>
                      <a:r>
                        <a:rPr lang="en-GB" sz="1200">
                          <a:solidFill>
                            <a:schemeClr val="bg1"/>
                          </a:solidFill>
                          <a:latin typeface="Segoe UI" panose="020B0502040204020203" pitchFamily="34" charset="0"/>
                          <a:cs typeface="Segoe UI" panose="020B0502040204020203" pitchFamily="34" charset="0"/>
                        </a:rPr>
                        <a:t>YEAR 1</a:t>
                      </a:r>
                    </a:p>
                  </a:txBody>
                  <a:tcPr>
                    <a:solidFill>
                      <a:srgbClr val="75529D"/>
                    </a:solidFill>
                  </a:tcPr>
                </a:tc>
                <a:tc>
                  <a:txBody>
                    <a:bodyPr/>
                    <a:lstStyle/>
                    <a:p>
                      <a:pPr algn="ctr"/>
                      <a:r>
                        <a:rPr lang="en-GB" sz="1200">
                          <a:solidFill>
                            <a:schemeClr val="bg1"/>
                          </a:solidFill>
                          <a:latin typeface="Segoe UI" panose="020B0502040204020203" pitchFamily="34" charset="0"/>
                          <a:cs typeface="Segoe UI" panose="020B0502040204020203" pitchFamily="34" charset="0"/>
                        </a:rPr>
                        <a:t>YEAR 2</a:t>
                      </a:r>
                    </a:p>
                  </a:txBody>
                  <a:tcPr>
                    <a:solidFill>
                      <a:srgbClr val="75529D"/>
                    </a:solidFill>
                  </a:tcPr>
                </a:tc>
                <a:tc>
                  <a:txBody>
                    <a:bodyPr/>
                    <a:lstStyle/>
                    <a:p>
                      <a:pPr algn="ctr"/>
                      <a:r>
                        <a:rPr lang="en-GB" sz="1200">
                          <a:solidFill>
                            <a:schemeClr val="bg1"/>
                          </a:solidFill>
                          <a:latin typeface="Segoe UI" panose="020B0502040204020203" pitchFamily="34" charset="0"/>
                          <a:cs typeface="Segoe UI" panose="020B0502040204020203" pitchFamily="34" charset="0"/>
                        </a:rPr>
                        <a:t>YEAR 3</a:t>
                      </a:r>
                    </a:p>
                  </a:txBody>
                  <a:tcPr>
                    <a:solidFill>
                      <a:srgbClr val="75529D"/>
                    </a:solidFill>
                  </a:tcPr>
                </a:tc>
                <a:tc>
                  <a:txBody>
                    <a:bodyPr/>
                    <a:lstStyle/>
                    <a:p>
                      <a:pPr algn="ctr"/>
                      <a:endParaRPr lang="en-GB" sz="1200">
                        <a:solidFill>
                          <a:schemeClr val="bg1"/>
                        </a:solidFill>
                        <a:latin typeface="Segoe UI" panose="020B0502040204020203" pitchFamily="34" charset="0"/>
                        <a:cs typeface="Segoe UI" panose="020B0502040204020203" pitchFamily="34" charset="0"/>
                      </a:endParaRPr>
                    </a:p>
                  </a:txBody>
                  <a:tcPr>
                    <a:solidFill>
                      <a:srgbClr val="75529D"/>
                    </a:solidFill>
                  </a:tcPr>
                </a:tc>
                <a:extLst>
                  <a:ext uri="{0D108BD9-81ED-4DB2-BD59-A6C34878D82A}">
                    <a16:rowId xmlns:a16="http://schemas.microsoft.com/office/drawing/2014/main" val="2347241016"/>
                  </a:ext>
                </a:extLst>
              </a:tr>
              <a:tr h="919547">
                <a:tc>
                  <a:txBody>
                    <a:bodyPr/>
                    <a:lstStyle/>
                    <a:p>
                      <a:pPr algn="l" fontAlgn="ctr"/>
                      <a:r>
                        <a:rPr lang="en-GB" sz="1400">
                          <a:solidFill>
                            <a:schemeClr val="tx1"/>
                          </a:solidFill>
                          <a:latin typeface="Segoe UI" panose="020B0502040204020203" pitchFamily="34" charset="0"/>
                          <a:cs typeface="Segoe UI" panose="020B0502040204020203" pitchFamily="34" charset="0"/>
                        </a:rPr>
                        <a:t>I am supported to develop and learn. </a:t>
                      </a:r>
                    </a:p>
                    <a:p>
                      <a:pPr algn="l" fontAlgn="ctr"/>
                      <a:endParaRPr lang="en-GB" sz="1400">
                        <a:solidFill>
                          <a:schemeClr val="tx1"/>
                        </a:solidFill>
                        <a:latin typeface="Segoe UI" panose="020B0502040204020203" pitchFamily="34" charset="0"/>
                        <a:cs typeface="Segoe UI" panose="020B0502040204020203" pitchFamily="34" charset="0"/>
                      </a:endParaRPr>
                    </a:p>
                    <a:p>
                      <a:pPr algn="l" fontAlgn="ctr"/>
                      <a:endParaRPr lang="en-GB" sz="1400">
                        <a:solidFill>
                          <a:schemeClr val="tx1"/>
                        </a:solidFill>
                        <a:latin typeface="Segoe UI" panose="020B0502040204020203" pitchFamily="34" charset="0"/>
                        <a:cs typeface="Segoe UI" panose="020B0502040204020203" pitchFamily="34" charset="0"/>
                      </a:endParaRPr>
                    </a:p>
                  </a:txBody>
                  <a:tcPr>
                    <a:solidFill>
                      <a:srgbClr val="E2D9EB"/>
                    </a:solid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n-GB" sz="1400" b="0" i="0" u="none" strike="noStrike">
                          <a:solidFill>
                            <a:srgbClr val="000000"/>
                          </a:solidFill>
                          <a:effectLst/>
                          <a:latin typeface="Segoe UI" panose="020B0502040204020203" pitchFamily="34" charset="0"/>
                          <a:cs typeface="Segoe UI" panose="020B0502040204020203" pitchFamily="34" charset="0"/>
                        </a:rPr>
                        <a:t>Students with Learning Disabilities attending Our Newham Learning and Skills.</a:t>
                      </a:r>
                    </a:p>
                    <a:p>
                      <a:pPr marL="0" marR="0" indent="0" algn="just" defTabSz="914400" rtl="0" eaLnBrk="1" fontAlgn="ctr" latinLnBrk="0" hangingPunct="1">
                        <a:lnSpc>
                          <a:spcPct val="100000"/>
                        </a:lnSpc>
                        <a:spcBef>
                          <a:spcPts val="0"/>
                        </a:spcBef>
                        <a:spcAft>
                          <a:spcPts val="0"/>
                        </a:spcAft>
                        <a:buClrTx/>
                        <a:buSzTx/>
                        <a:buFontTx/>
                        <a:buNone/>
                        <a:tabLst/>
                        <a:defRPr/>
                      </a:pPr>
                      <a:endParaRPr lang="en-GB" sz="1400" b="0" i="0" u="none" strike="noStrike">
                        <a:solidFill>
                          <a:srgbClr val="000000"/>
                        </a:solidFill>
                        <a:effectLst/>
                        <a:latin typeface="Segoe UI" panose="020B0502040204020203" pitchFamily="34" charset="0"/>
                        <a:cs typeface="Segoe UI" panose="020B0502040204020203" pitchFamily="34" charset="0"/>
                      </a:endParaRPr>
                    </a:p>
                    <a:p>
                      <a:pPr marL="0" marR="0" lvl="0" indent="0" algn="just" defTabSz="914400" rtl="0" eaLnBrk="1" fontAlgn="ctr" latinLnBrk="0" hangingPunct="1">
                        <a:lnSpc>
                          <a:spcPct val="100000"/>
                        </a:lnSpc>
                        <a:spcBef>
                          <a:spcPts val="0"/>
                        </a:spcBef>
                        <a:spcAft>
                          <a:spcPts val="0"/>
                        </a:spcAft>
                        <a:buClrTx/>
                        <a:buSzTx/>
                        <a:buFontTx/>
                        <a:buNone/>
                        <a:tabLst/>
                        <a:defRPr/>
                      </a:pPr>
                      <a:r>
                        <a:rPr lang="en-GB" sz="1400" b="0" i="1" u="none" strike="noStrike">
                          <a:solidFill>
                            <a:schemeClr val="bg1">
                              <a:lumMod val="50000"/>
                            </a:schemeClr>
                          </a:solidFill>
                          <a:effectLst/>
                          <a:latin typeface="Segoe UI" panose="020B0502040204020203" pitchFamily="34" charset="0"/>
                        </a:rPr>
                        <a:t>Source: Our Newham Learning and Skills</a:t>
                      </a:r>
                      <a:endParaRPr lang="en-GB" sz="1400" b="0" i="1" u="none" strike="noStrike">
                        <a:solidFill>
                          <a:schemeClr val="tx1"/>
                        </a:solidFill>
                        <a:effectLst/>
                        <a:latin typeface="Segoe UI" panose="020B0502040204020203" pitchFamily="34" charset="0"/>
                        <a:cs typeface="Segoe UI" panose="020B0502040204020203" pitchFamily="34"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tx1"/>
                          </a:solidFill>
                          <a:latin typeface="Segoe UI" panose="020B0502040204020203" pitchFamily="34" charset="0"/>
                          <a:cs typeface="Segoe UI" panose="020B0502040204020203" pitchFamily="34" charset="0"/>
                        </a:rPr>
                        <a:t>192</a:t>
                      </a: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tx1"/>
                          </a:solidFill>
                          <a:latin typeface="Segoe UI" panose="020B0502040204020203" pitchFamily="34" charset="0"/>
                          <a:cs typeface="Segoe UI" panose="020B0502040204020203" pitchFamily="34" charset="0"/>
                        </a:rPr>
                        <a:t>178</a:t>
                      </a:r>
                    </a:p>
                  </a:txBody>
                  <a:tcPr anchor="ctr">
                    <a:solidFill>
                      <a:schemeClr val="bg1"/>
                    </a:solidFill>
                  </a:tcPr>
                </a:tc>
                <a:tc>
                  <a:txBody>
                    <a:bodyPr/>
                    <a:lstStyle/>
                    <a:p>
                      <a:pPr algn="ctr">
                        <a:spcBef>
                          <a:spcPts val="0"/>
                        </a:spcBef>
                        <a:spcAft>
                          <a:spcPts val="0"/>
                        </a:spcAft>
                      </a:pPr>
                      <a:r>
                        <a:rPr lang="en-GB" sz="1400">
                          <a:latin typeface="Segoe UI" panose="020B0502040204020203" pitchFamily="34" charset="0"/>
                          <a:cs typeface="Segoe UI" panose="020B0502040204020203" pitchFamily="34" charset="0"/>
                        </a:rPr>
                        <a:t>227</a:t>
                      </a:r>
                    </a:p>
                  </a:txBody>
                  <a:tcPr anchor="ctr">
                    <a:solidFill>
                      <a:schemeClr val="bg1"/>
                    </a:solidFill>
                  </a:tcPr>
                </a:tc>
                <a:tc>
                  <a:txBody>
                    <a:bodyPr/>
                    <a:lstStyle/>
                    <a:p>
                      <a:pPr>
                        <a:spcBef>
                          <a:spcPts val="0"/>
                        </a:spcBef>
                        <a:spcAft>
                          <a:spcPts val="0"/>
                        </a:spcAft>
                      </a:pPr>
                      <a:endParaRPr lang="en-GB" sz="1400">
                        <a:latin typeface="Segoe UI" panose="020B0502040204020203" pitchFamily="34" charset="0"/>
                        <a:cs typeface="Segoe UI" panose="020B0502040204020203" pitchFamily="34" charset="0"/>
                      </a:endParaRPr>
                    </a:p>
                  </a:txBody>
                  <a:tcPr>
                    <a:solidFill>
                      <a:schemeClr val="bg1"/>
                    </a:solidFill>
                  </a:tcPr>
                </a:tc>
                <a:tc>
                  <a:txBody>
                    <a:bodyPr/>
                    <a:lstStyle/>
                    <a:p>
                      <a:pPr>
                        <a:spcBef>
                          <a:spcPts val="0"/>
                        </a:spcBef>
                        <a:spcAft>
                          <a:spcPts val="0"/>
                        </a:spcAft>
                      </a:pPr>
                      <a:endParaRPr lang="en-GB" sz="1400">
                        <a:latin typeface="Segoe UI" panose="020B0502040204020203" pitchFamily="34" charset="0"/>
                        <a:cs typeface="Segoe UI" panose="020B0502040204020203" pitchFamily="34" charset="0"/>
                      </a:endParaRPr>
                    </a:p>
                    <a:p>
                      <a:pPr>
                        <a:spcBef>
                          <a:spcPts val="0"/>
                        </a:spcBef>
                        <a:spcAft>
                          <a:spcPts val="0"/>
                        </a:spcAft>
                      </a:pPr>
                      <a:endParaRPr lang="en-GB" sz="1400">
                        <a:latin typeface="Segoe UI" panose="020B0502040204020203" pitchFamily="34" charset="0"/>
                        <a:cs typeface="Segoe UI" panose="020B0502040204020203" pitchFamily="34" charset="0"/>
                      </a:endParaRPr>
                    </a:p>
                  </a:txBody>
                  <a:tcPr>
                    <a:solidFill>
                      <a:schemeClr val="bg1"/>
                    </a:solidFill>
                  </a:tcPr>
                </a:tc>
                <a:extLst>
                  <a:ext uri="{0D108BD9-81ED-4DB2-BD59-A6C34878D82A}">
                    <a16:rowId xmlns:a16="http://schemas.microsoft.com/office/drawing/2014/main" val="4207927775"/>
                  </a:ext>
                </a:extLst>
              </a:tr>
              <a:tr h="919547">
                <a:tc rowSpan="4">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1400">
                          <a:solidFill>
                            <a:schemeClr val="tx1"/>
                          </a:solidFill>
                          <a:latin typeface="Segoe UI" panose="020B0502040204020203" pitchFamily="34" charset="0"/>
                          <a:cs typeface="Segoe UI" panose="020B0502040204020203" pitchFamily="34" charset="0"/>
                        </a:rPr>
                        <a:t>I have opportunities to engage in meaningful activities, including employment. </a:t>
                      </a:r>
                    </a:p>
                    <a:p>
                      <a:pPr algn="l" fontAlgn="ctr"/>
                      <a:endParaRPr lang="en-GB" sz="1400">
                        <a:solidFill>
                          <a:schemeClr val="tx1"/>
                        </a:solidFill>
                        <a:latin typeface="Segoe UI" panose="020B0502040204020203" pitchFamily="34" charset="0"/>
                        <a:cs typeface="Segoe UI" panose="020B0502040204020203" pitchFamily="34" charset="0"/>
                      </a:endParaRPr>
                    </a:p>
                    <a:p>
                      <a:pPr algn="l" fontAlgn="ctr"/>
                      <a:endParaRPr lang="en-GB" sz="1400">
                        <a:solidFill>
                          <a:schemeClr val="tx1"/>
                        </a:solidFill>
                        <a:latin typeface="Segoe UI" panose="020B0502040204020203" pitchFamily="34" charset="0"/>
                        <a:cs typeface="Segoe UI" panose="020B0502040204020203" pitchFamily="34" charset="0"/>
                      </a:endParaRPr>
                    </a:p>
                    <a:p>
                      <a:pPr algn="l" fontAlgn="ctr"/>
                      <a:endParaRPr lang="en-GB" sz="1400">
                        <a:solidFill>
                          <a:schemeClr val="tx1"/>
                        </a:solidFill>
                        <a:latin typeface="Segoe UI" panose="020B0502040204020203" pitchFamily="34" charset="0"/>
                        <a:cs typeface="Segoe UI" panose="020B0502040204020203" pitchFamily="34" charset="0"/>
                      </a:endParaRPr>
                    </a:p>
                    <a:p>
                      <a:pPr algn="l" fontAlgn="ctr"/>
                      <a:endParaRPr lang="en-GB" sz="1400">
                        <a:solidFill>
                          <a:schemeClr val="tx1"/>
                        </a:solidFill>
                        <a:latin typeface="Segoe UI" panose="020B0502040204020203" pitchFamily="34" charset="0"/>
                        <a:cs typeface="Segoe UI" panose="020B0502040204020203" pitchFamily="34" charset="0"/>
                      </a:endParaRPr>
                    </a:p>
                    <a:p>
                      <a:pPr algn="l" fontAlgn="ctr"/>
                      <a:endParaRPr lang="en-GB" sz="1400">
                        <a:solidFill>
                          <a:schemeClr val="tx1"/>
                        </a:solidFill>
                        <a:latin typeface="Segoe UI" panose="020B0502040204020203" pitchFamily="34" charset="0"/>
                        <a:cs typeface="Segoe UI" panose="020B0502040204020203" pitchFamily="34" charset="0"/>
                      </a:endParaRPr>
                    </a:p>
                    <a:p>
                      <a:pPr algn="l" fontAlgn="ctr"/>
                      <a:endParaRPr lang="en-GB" sz="1400">
                        <a:solidFill>
                          <a:schemeClr val="tx1"/>
                        </a:solidFill>
                        <a:latin typeface="Segoe UI" panose="020B0502040204020203" pitchFamily="34" charset="0"/>
                        <a:cs typeface="Segoe UI" panose="020B0502040204020203" pitchFamily="34" charset="0"/>
                      </a:endParaRPr>
                    </a:p>
                    <a:p>
                      <a:pPr algn="l" fontAlgn="ctr"/>
                      <a:endParaRPr lang="en-GB" sz="1400">
                        <a:solidFill>
                          <a:schemeClr val="tx1"/>
                        </a:solidFill>
                        <a:latin typeface="Segoe UI" panose="020B0502040204020203" pitchFamily="34" charset="0"/>
                        <a:cs typeface="Segoe UI" panose="020B0502040204020203" pitchFamily="34" charset="0"/>
                      </a:endParaRPr>
                    </a:p>
                    <a:p>
                      <a:pPr algn="l" fontAlgn="ctr"/>
                      <a:endParaRPr lang="en-GB" sz="1400">
                        <a:solidFill>
                          <a:schemeClr val="tx1"/>
                        </a:solidFill>
                        <a:latin typeface="Segoe UI" panose="020B0502040204020203" pitchFamily="34" charset="0"/>
                        <a:cs typeface="Segoe UI" panose="020B0502040204020203" pitchFamily="34" charset="0"/>
                      </a:endParaRPr>
                    </a:p>
                    <a:p>
                      <a:pPr algn="l" fontAlgn="ctr"/>
                      <a:endParaRPr lang="en-GB" sz="1400">
                        <a:solidFill>
                          <a:schemeClr val="tx1"/>
                        </a:solidFill>
                        <a:latin typeface="Segoe UI" panose="020B0502040204020203" pitchFamily="34" charset="0"/>
                        <a:cs typeface="Segoe UI" panose="020B0502040204020203" pitchFamily="34" charset="0"/>
                      </a:endParaRPr>
                    </a:p>
                    <a:p>
                      <a:pPr algn="l" fontAlgn="ctr"/>
                      <a:endParaRPr lang="en-GB" sz="1400">
                        <a:solidFill>
                          <a:schemeClr val="tx1"/>
                        </a:solidFill>
                        <a:latin typeface="Segoe UI" panose="020B0502040204020203" pitchFamily="34" charset="0"/>
                        <a:cs typeface="Segoe UI" panose="020B0502040204020203" pitchFamily="34" charset="0"/>
                      </a:endParaRPr>
                    </a:p>
                    <a:p>
                      <a:pPr algn="l" fontAlgn="ctr"/>
                      <a:endParaRPr lang="en-GB" sz="1400">
                        <a:solidFill>
                          <a:schemeClr val="tx1"/>
                        </a:solidFill>
                        <a:latin typeface="Segoe UI" panose="020B0502040204020203" pitchFamily="34" charset="0"/>
                        <a:cs typeface="Segoe UI" panose="020B0502040204020203" pitchFamily="34" charset="0"/>
                      </a:endParaRPr>
                    </a:p>
                    <a:p>
                      <a:pPr algn="l" fontAlgn="ctr"/>
                      <a:endParaRPr lang="en-GB" sz="1400">
                        <a:solidFill>
                          <a:schemeClr val="tx1"/>
                        </a:solidFill>
                        <a:latin typeface="Segoe UI" panose="020B0502040204020203" pitchFamily="34" charset="0"/>
                        <a:cs typeface="Segoe UI" panose="020B0502040204020203" pitchFamily="34" charset="0"/>
                      </a:endParaRPr>
                    </a:p>
                    <a:p>
                      <a:pPr algn="l" fontAlgn="ctr"/>
                      <a:endParaRPr lang="en-GB" sz="1400">
                        <a:solidFill>
                          <a:schemeClr val="tx1"/>
                        </a:solidFill>
                        <a:latin typeface="Segoe UI" panose="020B0502040204020203" pitchFamily="34" charset="0"/>
                        <a:cs typeface="Segoe UI" panose="020B0502040204020203" pitchFamily="34" charset="0"/>
                      </a:endParaRPr>
                    </a:p>
                    <a:p>
                      <a:pPr algn="l" fontAlgn="ctr"/>
                      <a:endParaRPr lang="en-GB" sz="1400">
                        <a:solidFill>
                          <a:schemeClr val="tx1"/>
                        </a:solidFill>
                        <a:latin typeface="Segoe UI" panose="020B0502040204020203" pitchFamily="34" charset="0"/>
                        <a:cs typeface="Segoe UI" panose="020B0502040204020203" pitchFamily="34" charset="0"/>
                      </a:endParaRPr>
                    </a:p>
                    <a:p>
                      <a:pPr algn="l" fontAlgn="ctr"/>
                      <a:endParaRPr lang="en-GB" sz="1400">
                        <a:solidFill>
                          <a:schemeClr val="tx1"/>
                        </a:solidFill>
                        <a:latin typeface="Segoe UI" panose="020B0502040204020203" pitchFamily="34" charset="0"/>
                        <a:cs typeface="Segoe UI" panose="020B0502040204020203" pitchFamily="34" charset="0"/>
                      </a:endParaRPr>
                    </a:p>
                  </a:txBody>
                  <a:tcPr>
                    <a:solidFill>
                      <a:srgbClr val="E2D9E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a:solidFill>
                            <a:srgbClr val="000000"/>
                          </a:solidFill>
                          <a:effectLst/>
                          <a:latin typeface="Segoe UI" panose="020B0502040204020203" pitchFamily="34" charset="0"/>
                          <a:cs typeface="Segoe UI" panose="020B0502040204020203" pitchFamily="34" charset="0"/>
                        </a:rPr>
                        <a:t>%</a:t>
                      </a:r>
                      <a:r>
                        <a:rPr lang="en-GB" sz="1400" b="0" i="0" u="none" strike="noStrike" baseline="0">
                          <a:solidFill>
                            <a:srgbClr val="000000"/>
                          </a:solidFill>
                          <a:effectLst/>
                          <a:latin typeface="Segoe UI" panose="020B0502040204020203" pitchFamily="34" charset="0"/>
                          <a:cs typeface="Segoe UI" panose="020B0502040204020203" pitchFamily="34" charset="0"/>
                        </a:rPr>
                        <a:t> </a:t>
                      </a:r>
                      <a:r>
                        <a:rPr lang="en-GB" sz="1400" b="0" i="0" u="none" strike="noStrike">
                          <a:solidFill>
                            <a:srgbClr val="000000"/>
                          </a:solidFill>
                          <a:effectLst/>
                          <a:latin typeface="Segoe UI" panose="020B0502040204020203" pitchFamily="34" charset="0"/>
                          <a:cs typeface="Segoe UI" panose="020B0502040204020203" pitchFamily="34" charset="0"/>
                        </a:rPr>
                        <a:t>of working-age adults with Learning Disabilities supported in paid employment.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u="none" strike="noStrike">
                        <a:solidFill>
                          <a:srgbClr val="000000"/>
                        </a:solidFill>
                        <a:effectLst/>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u="none" strike="noStrike">
                          <a:solidFill>
                            <a:schemeClr val="bg1">
                              <a:lumMod val="50000"/>
                            </a:schemeClr>
                          </a:solidFill>
                          <a:effectLst/>
                          <a:latin typeface="Segoe UI" panose="020B0502040204020203" pitchFamily="34" charset="0"/>
                        </a:rPr>
                        <a:t>Source: ASCOF</a:t>
                      </a:r>
                      <a:endParaRPr lang="en-GB" sz="1400" b="0" i="1" u="none" strike="noStrike">
                        <a:solidFill>
                          <a:schemeClr val="tx1"/>
                        </a:solidFill>
                        <a:effectLst/>
                        <a:latin typeface="Segoe UI" panose="020B0502040204020203" pitchFamily="34" charset="0"/>
                        <a:cs typeface="Segoe UI" panose="020B0502040204020203" pitchFamily="34" charset="0"/>
                      </a:endParaRPr>
                    </a:p>
                  </a:txBody>
                  <a:tcPr>
                    <a:noFill/>
                  </a:tcPr>
                </a:tc>
                <a:tc>
                  <a:txBody>
                    <a:bodyPr/>
                    <a:lstStyle/>
                    <a:p>
                      <a:pPr algn="ctr" fontAlgn="ctr"/>
                      <a:r>
                        <a:rPr lang="en-GB" sz="1400" b="0" i="0" u="none" strike="noStrike">
                          <a:solidFill>
                            <a:srgbClr val="000000"/>
                          </a:solidFill>
                          <a:effectLst/>
                          <a:latin typeface="Segoe UI" panose="020B0502040204020203" pitchFamily="34" charset="0"/>
                          <a:cs typeface="Segoe UI" panose="020B0502040204020203" pitchFamily="34" charset="0"/>
                        </a:rPr>
                        <a:t>8.9%</a:t>
                      </a:r>
                    </a:p>
                  </a:txBody>
                  <a:tcPr marL="0" marR="0" marT="0" marB="0" anchor="ctr">
                    <a:solidFill>
                      <a:schemeClr val="bg1"/>
                    </a:solidFill>
                  </a:tcPr>
                </a:tc>
                <a:tc>
                  <a:txBody>
                    <a:bodyPr/>
                    <a:lstStyle/>
                    <a:p>
                      <a:pPr algn="ctr" fontAlgn="ctr"/>
                      <a:r>
                        <a:rPr lang="en-GB" sz="1400" b="0" i="0" u="none" strike="noStrike">
                          <a:solidFill>
                            <a:schemeClr val="tx1"/>
                          </a:solidFill>
                          <a:effectLst/>
                          <a:latin typeface="Segoe UI" panose="020B0502040204020203" pitchFamily="34" charset="0"/>
                          <a:cs typeface="Segoe UI" panose="020B0502040204020203" pitchFamily="34" charset="0"/>
                        </a:rPr>
                        <a:t>3.2%</a:t>
                      </a:r>
                    </a:p>
                  </a:txBody>
                  <a:tcPr marL="0" marR="0" marT="0" marB="0" anchor="ctr">
                    <a:solidFill>
                      <a:schemeClr val="bg1"/>
                    </a:solidFill>
                  </a:tcPr>
                </a:tc>
                <a:tc>
                  <a:txBody>
                    <a:bodyPr/>
                    <a:lstStyle/>
                    <a:p>
                      <a:pPr algn="ctr">
                        <a:spcBef>
                          <a:spcPts val="0"/>
                        </a:spcBef>
                        <a:spcAft>
                          <a:spcPts val="0"/>
                        </a:spcAft>
                      </a:pPr>
                      <a:r>
                        <a:rPr lang="en-GB" sz="1400">
                          <a:latin typeface="Segoe UI" panose="020B0502040204020203" pitchFamily="34" charset="0"/>
                          <a:cs typeface="Segoe UI" panose="020B0502040204020203" pitchFamily="34" charset="0"/>
                        </a:rPr>
                        <a:t>2.8%</a:t>
                      </a:r>
                    </a:p>
                  </a:txBody>
                  <a:tcPr anchor="ctr">
                    <a:solidFill>
                      <a:schemeClr val="bg1"/>
                    </a:solidFill>
                  </a:tcPr>
                </a:tc>
                <a:tc>
                  <a:txBody>
                    <a:bodyPr/>
                    <a:lstStyle/>
                    <a:p>
                      <a:pPr>
                        <a:spcBef>
                          <a:spcPts val="0"/>
                        </a:spcBef>
                        <a:spcAft>
                          <a:spcPts val="0"/>
                        </a:spcAft>
                      </a:pPr>
                      <a:endParaRPr lang="en-GB" sz="1400">
                        <a:latin typeface="Segoe UI" panose="020B0502040204020203" pitchFamily="34" charset="0"/>
                        <a:cs typeface="Segoe UI" panose="020B0502040204020203" pitchFamily="34" charset="0"/>
                      </a:endParaRPr>
                    </a:p>
                  </a:txBody>
                  <a:tcPr>
                    <a:solidFill>
                      <a:schemeClr val="bg1"/>
                    </a:solidFill>
                  </a:tcPr>
                </a:tc>
                <a:tc>
                  <a:txBody>
                    <a:bodyPr/>
                    <a:lstStyle/>
                    <a:p>
                      <a:pPr>
                        <a:spcBef>
                          <a:spcPts val="0"/>
                        </a:spcBef>
                        <a:spcAft>
                          <a:spcPts val="0"/>
                        </a:spcAft>
                      </a:pPr>
                      <a:endParaRPr lang="en-GB" sz="1400">
                        <a:latin typeface="Segoe UI" panose="020B0502040204020203" pitchFamily="34" charset="0"/>
                        <a:cs typeface="Segoe UI" panose="020B0502040204020203" pitchFamily="34" charset="0"/>
                      </a:endParaRPr>
                    </a:p>
                  </a:txBody>
                  <a:tcPr>
                    <a:solidFill>
                      <a:schemeClr val="bg1"/>
                    </a:solidFill>
                  </a:tcPr>
                </a:tc>
                <a:extLst>
                  <a:ext uri="{0D108BD9-81ED-4DB2-BD59-A6C34878D82A}">
                    <a16:rowId xmlns:a16="http://schemas.microsoft.com/office/drawing/2014/main" val="4142065036"/>
                  </a:ext>
                </a:extLst>
              </a:tr>
              <a:tr h="1127187">
                <a:tc vMerge="1">
                  <a:txBody>
                    <a:bodyPr/>
                    <a:lstStyle/>
                    <a:p>
                      <a:pPr algn="l" fontAlgn="ctr"/>
                      <a:endParaRPr lang="en-GB" sz="1200">
                        <a:solidFill>
                          <a:schemeClr val="tx1"/>
                        </a:solidFill>
                        <a:latin typeface="Segoe UI" panose="020B0502040204020203" pitchFamily="34" charset="0"/>
                        <a:cs typeface="Segoe UI" panose="020B0502040204020203" pitchFamily="34" charset="0"/>
                      </a:endParaRPr>
                    </a:p>
                  </a:txBody>
                  <a:tcPr>
                    <a:solidFill>
                      <a:srgbClr val="E2D9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a:solidFill>
                            <a:srgbClr val="000000"/>
                          </a:solidFill>
                          <a:effectLst/>
                          <a:latin typeface="Segoe UI" panose="020B0502040204020203" pitchFamily="34" charset="0"/>
                          <a:cs typeface="Segoe UI" panose="020B0502040204020203" pitchFamily="34" charset="0"/>
                        </a:rPr>
                        <a:t>% of people with Learning Disabilities</a:t>
                      </a:r>
                      <a:r>
                        <a:rPr lang="en-GB" sz="1400" b="0" i="0" u="none" strike="noStrike" baseline="0">
                          <a:solidFill>
                            <a:srgbClr val="000000"/>
                          </a:solidFill>
                          <a:effectLst/>
                          <a:latin typeface="Segoe UI" panose="020B0502040204020203" pitchFamily="34" charset="0"/>
                          <a:cs typeface="Segoe UI" panose="020B0502040204020203" pitchFamily="34" charset="0"/>
                        </a:rPr>
                        <a:t> </a:t>
                      </a:r>
                      <a:r>
                        <a:rPr lang="en-GB" sz="1400" b="0" i="0" u="none" strike="noStrike">
                          <a:solidFill>
                            <a:srgbClr val="000000"/>
                          </a:solidFill>
                          <a:effectLst/>
                          <a:latin typeface="Segoe UI" panose="020B0502040204020203" pitchFamily="34" charset="0"/>
                          <a:cs typeface="Segoe UI" panose="020B0502040204020203" pitchFamily="34" charset="0"/>
                        </a:rPr>
                        <a:t>in employment who are Care Act Eligible *Target is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i="0" u="none" strike="noStrike">
                        <a:solidFill>
                          <a:srgbClr val="000000"/>
                        </a:solidFill>
                        <a:effectLst/>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u="none" strike="noStrike">
                          <a:solidFill>
                            <a:schemeClr val="bg1">
                              <a:lumMod val="50000"/>
                            </a:schemeClr>
                          </a:solidFill>
                          <a:effectLst/>
                          <a:latin typeface="Segoe UI" panose="020B0502040204020203" pitchFamily="34" charset="0"/>
                        </a:rPr>
                        <a:t>Source: Adult Social Care</a:t>
                      </a:r>
                      <a:r>
                        <a:rPr lang="en-GB" sz="1400" b="0" i="1" u="none" strike="noStrike" baseline="0">
                          <a:solidFill>
                            <a:schemeClr val="bg1">
                              <a:lumMod val="50000"/>
                            </a:schemeClr>
                          </a:solidFill>
                          <a:effectLst/>
                          <a:latin typeface="Segoe UI" panose="020B0502040204020203" pitchFamily="34" charset="0"/>
                        </a:rPr>
                        <a:t> and Health Power BI</a:t>
                      </a:r>
                      <a:endParaRPr lang="en-GB" sz="1400" b="0" i="0" u="none" strike="noStrike">
                        <a:solidFill>
                          <a:srgbClr val="000000"/>
                        </a:solidFill>
                        <a:effectLst/>
                        <a:latin typeface="Segoe UI" panose="020B0502040204020203" pitchFamily="34" charset="0"/>
                        <a:cs typeface="Segoe UI" panose="020B0502040204020203" pitchFamily="34" charset="0"/>
                      </a:endParaRPr>
                    </a:p>
                  </a:txBody>
                  <a:tcPr>
                    <a:noFill/>
                  </a:tcPr>
                </a:tc>
                <a:tc>
                  <a:txBody>
                    <a:bodyPr/>
                    <a:lstStyle/>
                    <a:p>
                      <a:pPr algn="ctr" fontAlgn="ctr"/>
                      <a:r>
                        <a:rPr lang="en-GB" sz="1400" b="0" i="0" u="none" strike="noStrike">
                          <a:solidFill>
                            <a:srgbClr val="000000"/>
                          </a:solidFill>
                          <a:effectLst/>
                          <a:latin typeface="Segoe UI" panose="020B0502040204020203" pitchFamily="34" charset="0"/>
                          <a:cs typeface="Segoe UI" panose="020B0502040204020203" pitchFamily="34" charset="0"/>
                        </a:rPr>
                        <a:t>3.3%</a:t>
                      </a:r>
                    </a:p>
                  </a:txBody>
                  <a:tcPr marL="0" marR="0" marT="0" marB="0" anchor="ctr">
                    <a:solidFill>
                      <a:schemeClr val="bg1"/>
                    </a:solidFill>
                  </a:tcPr>
                </a:tc>
                <a:tc>
                  <a:txBody>
                    <a:bodyPr/>
                    <a:lstStyle/>
                    <a:p>
                      <a:pPr algn="ctr" fontAlgn="ctr"/>
                      <a:r>
                        <a:rPr lang="en-GB" sz="1400" b="0" i="0" u="none" strike="noStrike">
                          <a:solidFill>
                            <a:srgbClr val="000000"/>
                          </a:solidFill>
                          <a:effectLst/>
                          <a:latin typeface="Segoe UI" panose="020B0502040204020203" pitchFamily="34" charset="0"/>
                          <a:cs typeface="Segoe UI" panose="020B0502040204020203" pitchFamily="34" charset="0"/>
                        </a:rPr>
                        <a:t>2.9%</a:t>
                      </a:r>
                    </a:p>
                  </a:txBody>
                  <a:tcPr marL="0" marR="0" marT="0" marB="0" anchor="ctr">
                    <a:solidFill>
                      <a:schemeClr val="bg1"/>
                    </a:solidFill>
                  </a:tcPr>
                </a:tc>
                <a:tc>
                  <a:txBody>
                    <a:bodyPr/>
                    <a:lstStyle/>
                    <a:p>
                      <a:pPr algn="ctr">
                        <a:spcBef>
                          <a:spcPts val="0"/>
                        </a:spcBef>
                        <a:spcAft>
                          <a:spcPts val="0"/>
                        </a:spcAft>
                      </a:pPr>
                      <a:r>
                        <a:rPr lang="en-GB" sz="1400">
                          <a:latin typeface="Segoe UI" panose="020B0502040204020203" pitchFamily="34" charset="0"/>
                          <a:cs typeface="Segoe UI" panose="020B0502040204020203" pitchFamily="34" charset="0"/>
                        </a:rPr>
                        <a:t>1.3%</a:t>
                      </a:r>
                    </a:p>
                  </a:txBody>
                  <a:tcPr anchor="ctr">
                    <a:solidFill>
                      <a:schemeClr val="bg1"/>
                    </a:solidFill>
                  </a:tcPr>
                </a:tc>
                <a:tc>
                  <a:txBody>
                    <a:bodyPr/>
                    <a:lstStyle/>
                    <a:p>
                      <a:pPr>
                        <a:spcBef>
                          <a:spcPts val="0"/>
                        </a:spcBef>
                        <a:spcAft>
                          <a:spcPts val="0"/>
                        </a:spcAft>
                      </a:pPr>
                      <a:endParaRPr lang="en-GB" sz="1400">
                        <a:latin typeface="Segoe UI" panose="020B0502040204020203" pitchFamily="34" charset="0"/>
                        <a:cs typeface="Segoe UI" panose="020B0502040204020203" pitchFamily="34" charset="0"/>
                      </a:endParaRPr>
                    </a:p>
                  </a:txBody>
                  <a:tcPr>
                    <a:solidFill>
                      <a:schemeClr val="bg1"/>
                    </a:solidFill>
                  </a:tcPr>
                </a:tc>
                <a:tc>
                  <a:txBody>
                    <a:bodyPr/>
                    <a:lstStyle/>
                    <a:p>
                      <a:pPr>
                        <a:spcBef>
                          <a:spcPts val="0"/>
                        </a:spcBef>
                        <a:spcAft>
                          <a:spcPts val="0"/>
                        </a:spcAft>
                      </a:pPr>
                      <a:endParaRPr lang="en-GB" sz="1400">
                        <a:latin typeface="Segoe UI" panose="020B0502040204020203" pitchFamily="34" charset="0"/>
                        <a:cs typeface="Segoe UI" panose="020B0502040204020203" pitchFamily="34" charset="0"/>
                      </a:endParaRPr>
                    </a:p>
                  </a:txBody>
                  <a:tcPr>
                    <a:solidFill>
                      <a:schemeClr val="bg1"/>
                    </a:solidFill>
                  </a:tcPr>
                </a:tc>
                <a:extLst>
                  <a:ext uri="{0D108BD9-81ED-4DB2-BD59-A6C34878D82A}">
                    <a16:rowId xmlns:a16="http://schemas.microsoft.com/office/drawing/2014/main" val="3642044259"/>
                  </a:ext>
                </a:extLst>
              </a:tr>
              <a:tr h="919547">
                <a:tc vMerge="1">
                  <a:txBody>
                    <a:bodyPr/>
                    <a:lstStyle/>
                    <a:p>
                      <a:pPr algn="l" fontAlgn="ctr"/>
                      <a:endParaRPr lang="en-GB" sz="1200">
                        <a:solidFill>
                          <a:schemeClr val="tx1"/>
                        </a:solidFill>
                        <a:latin typeface="Segoe UI" panose="020B0502040204020203" pitchFamily="34" charset="0"/>
                        <a:cs typeface="Segoe UI" panose="020B0502040204020203" pitchFamily="34" charset="0"/>
                      </a:endParaRPr>
                    </a:p>
                  </a:txBody>
                  <a:tcPr>
                    <a:solidFill>
                      <a:srgbClr val="E2D9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a:solidFill>
                            <a:srgbClr val="000000"/>
                          </a:solidFill>
                          <a:effectLst/>
                          <a:latin typeface="Segoe UI" panose="020B0502040204020203" pitchFamily="34" charset="0"/>
                          <a:cs typeface="Segoe UI" panose="020B0502040204020203" pitchFamily="34" charset="0"/>
                        </a:rPr>
                        <a:t>Number of residents with Learning Disabilities receiving support from the Enterprise Scheme.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i="0" u="none" strike="noStrike">
                        <a:solidFill>
                          <a:srgbClr val="000000"/>
                        </a:solidFill>
                        <a:effectLst/>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u="none" strike="noStrike">
                          <a:solidFill>
                            <a:schemeClr val="bg1">
                              <a:lumMod val="50000"/>
                            </a:schemeClr>
                          </a:solidFill>
                          <a:effectLst/>
                          <a:latin typeface="Segoe UI" panose="020B0502040204020203" pitchFamily="34" charset="0"/>
                        </a:rPr>
                        <a:t>Source: </a:t>
                      </a:r>
                      <a:r>
                        <a:rPr lang="en-GB" sz="1400" b="0" i="1" u="none" strike="noStrike" err="1">
                          <a:solidFill>
                            <a:schemeClr val="bg1">
                              <a:lumMod val="50000"/>
                            </a:schemeClr>
                          </a:solidFill>
                          <a:effectLst/>
                          <a:latin typeface="Segoe UI" panose="020B0502040204020203" pitchFamily="34" charset="0"/>
                        </a:rPr>
                        <a:t>AzeusCare</a:t>
                      </a:r>
                      <a:endParaRPr lang="en-GB" sz="1400">
                        <a:solidFill>
                          <a:srgbClr val="FF0000"/>
                        </a:solidFill>
                        <a:latin typeface="Segoe UI" panose="020B0502040204020203" pitchFamily="34" charset="0"/>
                        <a:cs typeface="Segoe UI" panose="020B0502040204020203" pitchFamily="34" charset="0"/>
                      </a:endParaRPr>
                    </a:p>
                  </a:txBody>
                  <a:tcPr>
                    <a:noFill/>
                  </a:tcPr>
                </a:tc>
                <a:tc>
                  <a:txBody>
                    <a:bodyPr/>
                    <a:lstStyle/>
                    <a:p>
                      <a:pPr algn="ctr"/>
                      <a:r>
                        <a:rPr lang="en-GB" sz="1400">
                          <a:latin typeface="Segoe UI" panose="020B0502040204020203" pitchFamily="34" charset="0"/>
                          <a:cs typeface="Segoe UI" panose="020B0502040204020203" pitchFamily="34" charset="0"/>
                        </a:rPr>
                        <a:t>-</a:t>
                      </a:r>
                    </a:p>
                  </a:txBody>
                  <a:tcPr marL="0" marR="0" marT="0" marB="0" anchor="ctr">
                    <a:solidFill>
                      <a:schemeClr val="bg1"/>
                    </a:solidFill>
                  </a:tcPr>
                </a:tc>
                <a:tc>
                  <a:txBody>
                    <a:bodyPr/>
                    <a:lstStyle/>
                    <a:p>
                      <a:pPr algn="ctr"/>
                      <a:r>
                        <a:rPr lang="en-GB" sz="1400">
                          <a:latin typeface="Segoe UI" panose="020B0502040204020203" pitchFamily="34" charset="0"/>
                          <a:cs typeface="Segoe UI" panose="020B0502040204020203" pitchFamily="34" charset="0"/>
                        </a:rPr>
                        <a:t>15</a:t>
                      </a:r>
                    </a:p>
                  </a:txBody>
                  <a:tcPr marL="0" marR="0" marT="0" marB="0" anchor="ctr">
                    <a:solidFill>
                      <a:schemeClr val="bg1"/>
                    </a:solidFill>
                  </a:tcPr>
                </a:tc>
                <a:tc>
                  <a:txBody>
                    <a:bodyPr/>
                    <a:lstStyle/>
                    <a:p>
                      <a:pPr algn="ctr">
                        <a:spcBef>
                          <a:spcPts val="0"/>
                        </a:spcBef>
                        <a:spcAft>
                          <a:spcPts val="0"/>
                        </a:spcAft>
                      </a:pPr>
                      <a:r>
                        <a:rPr lang="en-GB" sz="1400">
                          <a:latin typeface="Segoe UI" panose="020B0502040204020203" pitchFamily="34" charset="0"/>
                          <a:cs typeface="Segoe UI" panose="020B0502040204020203" pitchFamily="34" charset="0"/>
                        </a:rPr>
                        <a:t>15</a:t>
                      </a:r>
                    </a:p>
                  </a:txBody>
                  <a:tcPr anchor="ctr">
                    <a:solidFill>
                      <a:schemeClr val="bg1"/>
                    </a:solidFill>
                  </a:tcPr>
                </a:tc>
                <a:tc>
                  <a:txBody>
                    <a:bodyPr/>
                    <a:lstStyle/>
                    <a:p>
                      <a:pPr>
                        <a:spcBef>
                          <a:spcPts val="0"/>
                        </a:spcBef>
                        <a:spcAft>
                          <a:spcPts val="0"/>
                        </a:spcAft>
                      </a:pPr>
                      <a:endParaRPr lang="en-GB" sz="1400">
                        <a:latin typeface="Segoe UI" panose="020B0502040204020203" pitchFamily="34" charset="0"/>
                        <a:cs typeface="Segoe UI" panose="020B0502040204020203" pitchFamily="34" charset="0"/>
                      </a:endParaRPr>
                    </a:p>
                  </a:txBody>
                  <a:tcPr>
                    <a:solidFill>
                      <a:schemeClr val="bg1"/>
                    </a:solidFill>
                  </a:tcPr>
                </a:tc>
                <a:tc>
                  <a:txBody>
                    <a:bodyPr/>
                    <a:lstStyle/>
                    <a:p>
                      <a:pPr>
                        <a:spcBef>
                          <a:spcPts val="0"/>
                        </a:spcBef>
                        <a:spcAft>
                          <a:spcPts val="0"/>
                        </a:spcAft>
                      </a:pPr>
                      <a:r>
                        <a:rPr lang="en-GB" sz="3000" b="1">
                          <a:solidFill>
                            <a:schemeClr val="accent1"/>
                          </a:solidFill>
                          <a:latin typeface="Segoe UI" panose="020B0502040204020203" pitchFamily="34" charset="0"/>
                          <a:cs typeface="Segoe UI" panose="020B0502040204020203" pitchFamily="34" charset="0"/>
                        </a:rPr>
                        <a:t>-</a:t>
                      </a:r>
                    </a:p>
                  </a:txBody>
                  <a:tcPr anchor="ctr">
                    <a:solidFill>
                      <a:schemeClr val="bg1"/>
                    </a:solidFill>
                  </a:tcPr>
                </a:tc>
                <a:extLst>
                  <a:ext uri="{0D108BD9-81ED-4DB2-BD59-A6C34878D82A}">
                    <a16:rowId xmlns:a16="http://schemas.microsoft.com/office/drawing/2014/main" val="1978235752"/>
                  </a:ext>
                </a:extLst>
              </a:tr>
              <a:tr h="1032245">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a:solidFill>
                            <a:schemeClr val="tx1"/>
                          </a:solidFill>
                          <a:effectLst/>
                          <a:latin typeface="Segoe UI" panose="020B0502040204020203" pitchFamily="34" charset="0"/>
                          <a:cs typeface="Segoe UI" panose="020B0502040204020203" pitchFamily="34" charset="0"/>
                        </a:rPr>
                        <a:t>Number of residents with Learning Disabilities receiving support from Our Newham Works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a:solidFill>
                            <a:schemeClr val="tx1"/>
                          </a:solidFill>
                          <a:effectLst/>
                          <a:latin typeface="Segoe UI" panose="020B0502040204020203" pitchFamily="34" charset="0"/>
                          <a:cs typeface="Segoe UI" panose="020B0502040204020203" pitchFamily="34" charset="0"/>
                        </a:rPr>
                        <a:t>Supported Employment Team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u="none" strike="noStrike">
                          <a:solidFill>
                            <a:schemeClr val="bg1">
                              <a:lumMod val="50000"/>
                            </a:schemeClr>
                          </a:solidFill>
                          <a:effectLst/>
                          <a:latin typeface="Segoe UI" panose="020B0502040204020203" pitchFamily="34" charset="0"/>
                        </a:rPr>
                        <a:t>Source: AzeusCare</a:t>
                      </a:r>
                      <a:endParaRPr lang="en-GB" sz="1400">
                        <a:solidFill>
                          <a:srgbClr val="FF0000"/>
                        </a:solidFill>
                        <a:latin typeface="Segoe UI" panose="020B0502040204020203" pitchFamily="34" charset="0"/>
                        <a:cs typeface="Segoe UI" panose="020B0502040204020203" pitchFamily="34" charset="0"/>
                      </a:endParaRPr>
                    </a:p>
                  </a:txBody>
                  <a:tcPr>
                    <a:noFill/>
                  </a:tcPr>
                </a:tc>
                <a:tc>
                  <a:txBody>
                    <a:bodyPr/>
                    <a:lstStyle/>
                    <a:p>
                      <a:pPr algn="ctr"/>
                      <a:r>
                        <a:rPr lang="en-GB" sz="1400">
                          <a:solidFill>
                            <a:schemeClr val="tx1"/>
                          </a:solidFill>
                          <a:latin typeface="Segoe UI" panose="020B0502040204020203" pitchFamily="34" charset="0"/>
                          <a:cs typeface="Segoe UI" panose="020B0502040204020203" pitchFamily="34" charset="0"/>
                        </a:rPr>
                        <a:t>22</a:t>
                      </a:r>
                    </a:p>
                  </a:txBody>
                  <a:tcPr marL="0" marR="0" marT="0" marB="0" anchor="ctr">
                    <a:solidFill>
                      <a:schemeClr val="bg1"/>
                    </a:solidFill>
                  </a:tcPr>
                </a:tc>
                <a:tc>
                  <a:txBody>
                    <a:bodyPr/>
                    <a:lstStyle/>
                    <a:p>
                      <a:pPr algn="ctr"/>
                      <a:r>
                        <a:rPr lang="en-GB" sz="1400">
                          <a:solidFill>
                            <a:schemeClr val="tx1"/>
                          </a:solidFill>
                          <a:latin typeface="Segoe UI" panose="020B0502040204020203" pitchFamily="34" charset="0"/>
                          <a:cs typeface="Segoe UI" panose="020B0502040204020203" pitchFamily="34" charset="0"/>
                        </a:rPr>
                        <a:t>42</a:t>
                      </a:r>
                    </a:p>
                  </a:txBody>
                  <a:tcPr marL="0" marR="0" marT="0" marB="0" anchor="ctr">
                    <a:solidFill>
                      <a:schemeClr val="bg1"/>
                    </a:solidFill>
                  </a:tcPr>
                </a:tc>
                <a:tc>
                  <a:txBody>
                    <a:bodyPr/>
                    <a:lstStyle/>
                    <a:p>
                      <a:pPr algn="ctr">
                        <a:spcBef>
                          <a:spcPts val="0"/>
                        </a:spcBef>
                        <a:spcAft>
                          <a:spcPts val="0"/>
                        </a:spcAft>
                      </a:pPr>
                      <a:r>
                        <a:rPr lang="en-GB" sz="1400">
                          <a:latin typeface="Segoe UI" panose="020B0502040204020203" pitchFamily="34" charset="0"/>
                          <a:cs typeface="Segoe UI" panose="020B0502040204020203" pitchFamily="34" charset="0"/>
                        </a:rPr>
                        <a:t>61</a:t>
                      </a:r>
                    </a:p>
                  </a:txBody>
                  <a:tcPr anchor="ctr">
                    <a:solidFill>
                      <a:schemeClr val="bg1"/>
                    </a:solidFill>
                  </a:tcPr>
                </a:tc>
                <a:tc>
                  <a:txBody>
                    <a:bodyPr/>
                    <a:lstStyle/>
                    <a:p>
                      <a:pPr>
                        <a:spcBef>
                          <a:spcPts val="0"/>
                        </a:spcBef>
                        <a:spcAft>
                          <a:spcPts val="0"/>
                        </a:spcAft>
                      </a:pPr>
                      <a:endParaRPr lang="en-GB" sz="1400">
                        <a:latin typeface="Segoe UI" panose="020B0502040204020203" pitchFamily="34" charset="0"/>
                        <a:cs typeface="Segoe UI" panose="020B0502040204020203" pitchFamily="34" charset="0"/>
                      </a:endParaRPr>
                    </a:p>
                  </a:txBody>
                  <a:tcPr>
                    <a:solidFill>
                      <a:schemeClr val="bg1"/>
                    </a:solidFill>
                  </a:tcPr>
                </a:tc>
                <a:tc>
                  <a:txBody>
                    <a:bodyPr/>
                    <a:lstStyle/>
                    <a:p>
                      <a:pPr>
                        <a:spcBef>
                          <a:spcPts val="0"/>
                        </a:spcBef>
                        <a:spcAft>
                          <a:spcPts val="0"/>
                        </a:spcAft>
                      </a:pPr>
                      <a:endParaRPr lang="en-GB" sz="1400">
                        <a:latin typeface="Segoe UI" panose="020B0502040204020203" pitchFamily="34" charset="0"/>
                        <a:cs typeface="Segoe UI" panose="020B0502040204020203" pitchFamily="34" charset="0"/>
                      </a:endParaRPr>
                    </a:p>
                  </a:txBody>
                  <a:tcPr>
                    <a:solidFill>
                      <a:schemeClr val="bg1"/>
                    </a:solidFill>
                  </a:tcPr>
                </a:tc>
                <a:extLst>
                  <a:ext uri="{0D108BD9-81ED-4DB2-BD59-A6C34878D82A}">
                    <a16:rowId xmlns:a16="http://schemas.microsoft.com/office/drawing/2014/main" val="1572519258"/>
                  </a:ext>
                </a:extLst>
              </a:tr>
            </a:tbl>
          </a:graphicData>
        </a:graphic>
      </p:graphicFrame>
      <p:sp>
        <p:nvSpPr>
          <p:cNvPr id="5" name="Up Arrow 4"/>
          <p:cNvSpPr/>
          <p:nvPr/>
        </p:nvSpPr>
        <p:spPr>
          <a:xfrm flipV="1">
            <a:off x="11485749" y="4068037"/>
            <a:ext cx="248576" cy="328475"/>
          </a:xfrm>
          <a:prstGeom prst="upArrow">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Up Arrow 5"/>
          <p:cNvSpPr/>
          <p:nvPr/>
        </p:nvSpPr>
        <p:spPr>
          <a:xfrm flipV="1">
            <a:off x="11485749" y="3140925"/>
            <a:ext cx="248576" cy="328475"/>
          </a:xfrm>
          <a:prstGeom prst="upArrow">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Up Arrow 9"/>
          <p:cNvSpPr/>
          <p:nvPr/>
        </p:nvSpPr>
        <p:spPr>
          <a:xfrm>
            <a:off x="11485749" y="5983284"/>
            <a:ext cx="248576" cy="328475"/>
          </a:xfrm>
          <a:prstGeom prst="upArrow">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Up Arrow 10"/>
          <p:cNvSpPr/>
          <p:nvPr/>
        </p:nvSpPr>
        <p:spPr>
          <a:xfrm>
            <a:off x="11485749" y="2104905"/>
            <a:ext cx="248576" cy="328475"/>
          </a:xfrm>
          <a:prstGeom prst="upArrow">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4286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561008" y="2895920"/>
            <a:ext cx="7687638" cy="1343837"/>
          </a:xfrm>
          <a:solidFill>
            <a:srgbClr val="D8CDE5"/>
          </a:solidFill>
        </p:spPr>
        <p:txBody>
          <a:bodyPr>
            <a:normAutofit/>
          </a:bodyPr>
          <a:lstStyle/>
          <a:p>
            <a:pPr algn="ctr">
              <a:lnSpc>
                <a:spcPct val="200000"/>
              </a:lnSpc>
            </a:pPr>
            <a:r>
              <a:rPr lang="en-GB" sz="3000" b="1">
                <a:latin typeface="Segoe UI" panose="020B0502040204020203" pitchFamily="34" charset="0"/>
                <a:cs typeface="Segoe UI" panose="020B0502040204020203" pitchFamily="34" charset="0"/>
              </a:rPr>
              <a:t>OUTCOME 5: HEALTH AND SOCIAL CARE</a:t>
            </a:r>
          </a:p>
        </p:txBody>
      </p:sp>
      <p:pic>
        <p:nvPicPr>
          <p:cNvPr id="3" name="Picture 2" descr="https://intranet.northeastlondon.icb.nhs.uk/wp-content/uploads/2022/06/NEL-Logo-Right-Aligned-PN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32" y="417195"/>
            <a:ext cx="1666240" cy="835557"/>
          </a:xfrm>
          <a:prstGeom prst="rect">
            <a:avLst/>
          </a:prstGeom>
          <a:noFill/>
          <a:ln>
            <a:noFill/>
          </a:ln>
        </p:spPr>
      </p:pic>
    </p:spTree>
    <p:extLst>
      <p:ext uri="{BB962C8B-B14F-4D97-AF65-F5344CB8AC3E}">
        <p14:creationId xmlns:p14="http://schemas.microsoft.com/office/powerpoint/2010/main" val="2952288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5.1 - Improve Recording</a:t>
            </a:r>
          </a:p>
        </p:txBody>
      </p:sp>
      <p:sp>
        <p:nvSpPr>
          <p:cNvPr id="4" name="Content Placeholder 3"/>
          <p:cNvSpPr>
            <a:spLocks noGrp="1"/>
          </p:cNvSpPr>
          <p:nvPr>
            <p:ph sz="half" idx="1"/>
          </p:nvPr>
        </p:nvSpPr>
        <p:spPr>
          <a:xfrm>
            <a:off x="460549" y="1618596"/>
            <a:ext cx="11337274" cy="352818"/>
          </a:xfrm>
          <a:solidFill>
            <a:srgbClr val="D8CDE5"/>
          </a:solidFill>
        </p:spPr>
        <p:txBody>
          <a:bodyPr>
            <a:noAutofit/>
          </a:bodyPr>
          <a:lstStyle/>
          <a:p>
            <a:r>
              <a:rPr lang="en-GB" sz="1400">
                <a:latin typeface="Segoe UI" panose="020B0502040204020203" pitchFamily="34" charset="0"/>
                <a:cs typeface="Segoe UI" panose="020B0502040204020203" pitchFamily="34" charset="0"/>
              </a:rPr>
              <a:t>Improve the recording on the Council’s Learning Disability Adult Social Care Database and Primary Care Learning Disability Register.</a:t>
            </a:r>
          </a:p>
        </p:txBody>
      </p:sp>
      <p:sp>
        <p:nvSpPr>
          <p:cNvPr id="7" name="Rectangle 6"/>
          <p:cNvSpPr/>
          <p:nvPr/>
        </p:nvSpPr>
        <p:spPr>
          <a:xfrm>
            <a:off x="9088567" y="428610"/>
            <a:ext cx="2709256" cy="707886"/>
          </a:xfrm>
          <a:prstGeom prst="rect">
            <a:avLst/>
          </a:prstGeom>
          <a:solidFill>
            <a:schemeClr val="bg1"/>
          </a:solidFill>
        </p:spPr>
        <p:txBody>
          <a:bodyPr wrap="square">
            <a:spAutoFit/>
          </a:bodyPr>
          <a:lstStyle/>
          <a:p>
            <a:r>
              <a:rPr lang="en-GB" sz="3000" b="1">
                <a:solidFill>
                  <a:schemeClr val="accent4"/>
                </a:solidFill>
                <a:latin typeface="Segoe UI" panose="020B0502040204020203" pitchFamily="34" charset="0"/>
                <a:cs typeface="Segoe UI" panose="020B0502040204020203" pitchFamily="34" charset="0"/>
              </a:rPr>
              <a:t>IN PROGRESS </a:t>
            </a:r>
          </a:p>
          <a:p>
            <a:endParaRPr lang="en-GB" sz="1000" b="1">
              <a:solidFill>
                <a:schemeClr val="accent4"/>
              </a:solidFill>
              <a:latin typeface="Segoe UI" panose="020B0502040204020203" pitchFamily="34" charset="0"/>
              <a:cs typeface="Segoe UI" panose="020B0502040204020203" pitchFamily="34" charset="0"/>
            </a:endParaRPr>
          </a:p>
        </p:txBody>
      </p:sp>
      <p:sp>
        <p:nvSpPr>
          <p:cNvPr id="6" name="Content Placeholder 3"/>
          <p:cNvSpPr txBox="1">
            <a:spLocks/>
          </p:cNvSpPr>
          <p:nvPr/>
        </p:nvSpPr>
        <p:spPr>
          <a:xfrm>
            <a:off x="460549" y="2182560"/>
            <a:ext cx="11275261" cy="2525918"/>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dirty="0">
                <a:latin typeface="Segoe UI"/>
                <a:cs typeface="Segoe UI"/>
              </a:rPr>
              <a:t>Year 2 Update:</a:t>
            </a:r>
          </a:p>
          <a:p>
            <a:pPr>
              <a:lnSpc>
                <a:spcPct val="100000"/>
              </a:lnSpc>
              <a:spcBef>
                <a:spcPts val="0"/>
              </a:spcBef>
            </a:pPr>
            <a:endParaRPr lang="en-GB" sz="1400" u="sng">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dirty="0">
                <a:latin typeface="Segoe UI"/>
                <a:cs typeface="Segoe UI"/>
              </a:rPr>
              <a:t>There was a focus on improving data to ensure all residents with a Learning Disability are recorded as such on Azeus Care, the Council’s Social Care database. Social Care Practitioners to ensure that Azeus Care records hold all the protected characteristics of those with a Learning Disability to better understand intersectional inequality. </a:t>
            </a:r>
          </a:p>
          <a:p>
            <a:pPr marL="285750" indent="-285750">
              <a:lnSpc>
                <a:spcPct val="100000"/>
              </a:lnSpc>
              <a:spcBef>
                <a:spcPts val="0"/>
              </a:spcBef>
              <a:buFont typeface="Arial" panose="020B0604020202020204" pitchFamily="34" charset="0"/>
              <a:buChar char="•"/>
            </a:pPr>
            <a:r>
              <a:rPr lang="en-GB" sz="1400" dirty="0">
                <a:latin typeface="Segoe UI"/>
                <a:cs typeface="Segoe UI"/>
              </a:rPr>
              <a:t>Newham’s Health Peripatetic Nurses are working with GP surgeries to ensure all residents (aged 14+) with a Learning Disability have the correct diagnosis recorded on Health databases.</a:t>
            </a:r>
          </a:p>
          <a:p>
            <a:pPr marL="285750" indent="-285750">
              <a:lnSpc>
                <a:spcPct val="100000"/>
              </a:lnSpc>
              <a:spcBef>
                <a:spcPts val="0"/>
              </a:spcBef>
              <a:buFont typeface="Arial" panose="020B0604020202020204" pitchFamily="34" charset="0"/>
              <a:buChar char="•"/>
            </a:pPr>
            <a:r>
              <a:rPr lang="en-GB" sz="1400" dirty="0">
                <a:latin typeface="Segoe UI"/>
                <a:cs typeface="Segoe UI"/>
              </a:rPr>
              <a:t>There is work being done across Health and Social Care (Children’s and Adults) in order to agree to address variations in terminology and usage across services in order to improve shared understanding and data collection.</a:t>
            </a:r>
          </a:p>
          <a:p>
            <a:pPr marL="285750" indent="-285750">
              <a:lnSpc>
                <a:spcPct val="100000"/>
              </a:lnSpc>
              <a:spcBef>
                <a:spcPts val="0"/>
              </a:spcBef>
              <a:buFont typeface="Arial" panose="020B0604020202020204" pitchFamily="34" charset="0"/>
              <a:buChar char="•"/>
            </a:pPr>
            <a:r>
              <a:rPr lang="en-GB" sz="1400" dirty="0">
                <a:latin typeface="Segoe UI"/>
                <a:cs typeface="Segoe UI"/>
              </a:rPr>
              <a:t>An Adults Power BI dashboard has been set up that can disaggregate for Learning Disabilities / those open to the Adults 18-24 and 25+ Learning Disabilities Teams. This has supported an increased use of data to inform trends and gaps.</a:t>
            </a:r>
          </a:p>
        </p:txBody>
      </p:sp>
      <p:sp>
        <p:nvSpPr>
          <p:cNvPr id="8" name="Content Placeholder 3"/>
          <p:cNvSpPr txBox="1">
            <a:spLocks/>
          </p:cNvSpPr>
          <p:nvPr/>
        </p:nvSpPr>
        <p:spPr>
          <a:xfrm>
            <a:off x="460549" y="4941153"/>
            <a:ext cx="11275261" cy="981975"/>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dirty="0">
                <a:latin typeface="Segoe UI" panose="020B0502040204020203" pitchFamily="34" charset="0"/>
                <a:cs typeface="Segoe UI" panose="020B0502040204020203" pitchFamily="34" charset="0"/>
              </a:rPr>
              <a:t>Year 3 Tasks:</a:t>
            </a:r>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dirty="0">
                <a:latin typeface="Segoe UI" panose="020B0502040204020203" pitchFamily="34" charset="0"/>
                <a:cs typeface="Segoe UI" panose="020B0502040204020203" pitchFamily="34" charset="0"/>
              </a:rPr>
              <a:t>Build on improved data collection across Health and Social Care.</a:t>
            </a:r>
          </a:p>
          <a:p>
            <a:pPr marL="285750" indent="-285750">
              <a:lnSpc>
                <a:spcPct val="100000"/>
              </a:lnSpc>
              <a:spcBef>
                <a:spcPts val="0"/>
              </a:spcBef>
              <a:buFont typeface="Arial" panose="020B0604020202020204" pitchFamily="34" charset="0"/>
              <a:buChar char="•"/>
            </a:pPr>
            <a:endParaRPr lang="en-GB" sz="15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54706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918130" y="3086867"/>
            <a:ext cx="6465664" cy="1196697"/>
          </a:xfrm>
          <a:solidFill>
            <a:srgbClr val="D8CDE5"/>
          </a:solidFill>
          <a:ln>
            <a:noFill/>
          </a:ln>
        </p:spPr>
        <p:txBody>
          <a:bodyPr>
            <a:noAutofit/>
          </a:bodyPr>
          <a:lstStyle/>
          <a:p>
            <a:pPr algn="ctr">
              <a:lnSpc>
                <a:spcPct val="220000"/>
              </a:lnSpc>
            </a:pPr>
            <a:r>
              <a:rPr lang="en-GB" sz="3000" b="1">
                <a:latin typeface="Segoe UI" panose="020B0502040204020203" pitchFamily="34" charset="0"/>
                <a:cs typeface="Segoe UI" panose="020B0502040204020203" pitchFamily="34" charset="0"/>
              </a:rPr>
              <a:t>OUTCOME 1: HEARD AND VALUED</a:t>
            </a:r>
          </a:p>
        </p:txBody>
      </p:sp>
      <p:pic>
        <p:nvPicPr>
          <p:cNvPr id="5" name="Picture 4" descr="https://intranet.northeastlondon.icb.nhs.uk/wp-content/uploads/2022/06/NEL-Logo-Right-Aligned-PN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32" y="417195"/>
            <a:ext cx="1666240" cy="835557"/>
          </a:xfrm>
          <a:prstGeom prst="rect">
            <a:avLst/>
          </a:prstGeom>
          <a:noFill/>
          <a:ln>
            <a:noFill/>
          </a:ln>
        </p:spPr>
      </p:pic>
    </p:spTree>
    <p:extLst>
      <p:ext uri="{BB962C8B-B14F-4D97-AF65-F5344CB8AC3E}">
        <p14:creationId xmlns:p14="http://schemas.microsoft.com/office/powerpoint/2010/main" val="3640718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5.2 – Develop an Adult Diagnostic Service</a:t>
            </a:r>
          </a:p>
        </p:txBody>
      </p:sp>
      <p:sp>
        <p:nvSpPr>
          <p:cNvPr id="4" name="Content Placeholder 3"/>
          <p:cNvSpPr>
            <a:spLocks noGrp="1"/>
          </p:cNvSpPr>
          <p:nvPr>
            <p:ph sz="half" idx="1"/>
          </p:nvPr>
        </p:nvSpPr>
        <p:spPr>
          <a:xfrm>
            <a:off x="460549" y="1618596"/>
            <a:ext cx="11337274" cy="352818"/>
          </a:xfrm>
          <a:solidFill>
            <a:srgbClr val="D8CDE5"/>
          </a:solidFill>
        </p:spPr>
        <p:txBody>
          <a:bodyPr>
            <a:noAutofit/>
          </a:bodyPr>
          <a:lstStyle/>
          <a:p>
            <a:r>
              <a:rPr lang="en-GB" sz="1400">
                <a:latin typeface="Segoe UI" panose="020B0502040204020203" pitchFamily="34" charset="0"/>
                <a:cs typeface="Segoe UI" panose="020B0502040204020203" pitchFamily="34" charset="0"/>
              </a:rPr>
              <a:t>5.2 Develop and implement a Learning Disability Diagnostic Service (taking account of the diagnostic pathway for children and young people).</a:t>
            </a:r>
          </a:p>
        </p:txBody>
      </p:sp>
      <p:sp>
        <p:nvSpPr>
          <p:cNvPr id="7" name="Rectangle 6"/>
          <p:cNvSpPr/>
          <p:nvPr/>
        </p:nvSpPr>
        <p:spPr>
          <a:xfrm>
            <a:off x="9934988" y="400357"/>
            <a:ext cx="2082322" cy="707886"/>
          </a:xfrm>
          <a:prstGeom prst="rect">
            <a:avLst/>
          </a:prstGeom>
          <a:solidFill>
            <a:schemeClr val="bg1"/>
          </a:solidFill>
        </p:spPr>
        <p:txBody>
          <a:bodyPr wrap="square" lIns="91440" tIns="45720" rIns="91440" bIns="45720" anchor="t">
            <a:spAutoFit/>
          </a:bodyPr>
          <a:lstStyle/>
          <a:p>
            <a:pPr algn="ctr"/>
            <a:r>
              <a:rPr lang="en-GB" sz="3000" b="1" dirty="0">
                <a:solidFill>
                  <a:srgbClr val="00B0F0"/>
                </a:solidFill>
                <a:latin typeface="Segoe UI"/>
                <a:cs typeface="Segoe UI"/>
              </a:rPr>
              <a:t>CLOSED</a:t>
            </a:r>
          </a:p>
          <a:p>
            <a:pPr algn="ctr"/>
            <a:endParaRPr lang="en-GB" sz="1000" b="1" dirty="0">
              <a:latin typeface="Segoe UI" panose="020B0502040204020203" pitchFamily="34" charset="0"/>
              <a:cs typeface="Segoe UI" panose="020B0502040204020203" pitchFamily="34" charset="0"/>
            </a:endParaRPr>
          </a:p>
        </p:txBody>
      </p:sp>
      <p:sp>
        <p:nvSpPr>
          <p:cNvPr id="6" name="Content Placeholder 3"/>
          <p:cNvSpPr txBox="1">
            <a:spLocks/>
          </p:cNvSpPr>
          <p:nvPr/>
        </p:nvSpPr>
        <p:spPr>
          <a:xfrm>
            <a:off x="460549" y="2182560"/>
            <a:ext cx="11326061" cy="1763918"/>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dirty="0">
                <a:latin typeface="Segoe UI"/>
                <a:cs typeface="Segoe UI"/>
              </a:rPr>
              <a:t>Year 2 Update:</a:t>
            </a:r>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a:lnSpc>
                <a:spcPct val="100000"/>
              </a:lnSpc>
              <a:spcBef>
                <a:spcPts val="0"/>
              </a:spcBef>
            </a:pPr>
            <a:r>
              <a:rPr lang="en-GB" sz="1400" dirty="0">
                <a:latin typeface="Segoe UI"/>
                <a:cs typeface="Segoe UI"/>
              </a:rPr>
              <a:t>The Learning Disability Action Plan had this as a Year 2 Action to </a:t>
            </a:r>
            <a:r>
              <a:rPr lang="en-GB" sz="1400" dirty="0" smtClean="0">
                <a:latin typeface="Segoe UI"/>
                <a:cs typeface="Segoe UI"/>
              </a:rPr>
              <a:t>develop and implement a Learning Disability Diagnostic pathway /service. </a:t>
            </a:r>
            <a:endParaRPr lang="en-GB" sz="1400" dirty="0">
              <a:latin typeface="Segoe UI"/>
              <a:cs typeface="Segoe UI"/>
            </a:endParaRPr>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a:lnSpc>
                <a:spcPct val="100000"/>
              </a:lnSpc>
              <a:spcBef>
                <a:spcPts val="0"/>
              </a:spcBef>
            </a:pPr>
            <a:r>
              <a:rPr lang="en-GB" sz="1400" dirty="0">
                <a:latin typeface="Segoe UI"/>
                <a:cs typeface="Segoe UI"/>
              </a:rPr>
              <a:t>Due to the shortage of funding options available we have not been able to progress this action in year 2 delivery.  </a:t>
            </a:r>
            <a:endParaRPr lang="en-GB"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76814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5.3 - Equal Health Access</a:t>
            </a:r>
          </a:p>
        </p:txBody>
      </p:sp>
      <p:sp>
        <p:nvSpPr>
          <p:cNvPr id="4" name="Content Placeholder 3"/>
          <p:cNvSpPr>
            <a:spLocks noGrp="1"/>
          </p:cNvSpPr>
          <p:nvPr>
            <p:ph sz="half" idx="1"/>
          </p:nvPr>
        </p:nvSpPr>
        <p:spPr>
          <a:xfrm>
            <a:off x="460549" y="1516995"/>
            <a:ext cx="11337274" cy="344429"/>
          </a:xfrm>
          <a:solidFill>
            <a:srgbClr val="D8CDE5"/>
          </a:solidFill>
        </p:spPr>
        <p:txBody>
          <a:bodyPr>
            <a:noAutofit/>
          </a:bodyPr>
          <a:lstStyle/>
          <a:p>
            <a:r>
              <a:rPr lang="en-GB" sz="1400">
                <a:latin typeface="Segoe UI" panose="020B0502040204020203" pitchFamily="34" charset="0"/>
                <a:cs typeface="Segoe UI" panose="020B0502040204020203" pitchFamily="34" charset="0"/>
              </a:rPr>
              <a:t>Ensure parity of Health access and treatment for those with a Learning Disability.</a:t>
            </a:r>
          </a:p>
        </p:txBody>
      </p:sp>
      <p:sp>
        <p:nvSpPr>
          <p:cNvPr id="7" name="Rectangle 6"/>
          <p:cNvSpPr/>
          <p:nvPr/>
        </p:nvSpPr>
        <p:spPr>
          <a:xfrm>
            <a:off x="9121678" y="392610"/>
            <a:ext cx="2676145" cy="707886"/>
          </a:xfrm>
          <a:prstGeom prst="rect">
            <a:avLst/>
          </a:prstGeom>
          <a:solidFill>
            <a:schemeClr val="bg1"/>
          </a:solidFill>
        </p:spPr>
        <p:txBody>
          <a:bodyPr wrap="square">
            <a:spAutoFit/>
          </a:bodyPr>
          <a:lstStyle/>
          <a:p>
            <a:r>
              <a:rPr lang="en-GB" sz="3000" b="1">
                <a:solidFill>
                  <a:schemeClr val="accent4"/>
                </a:solidFill>
                <a:latin typeface="Segoe UI" panose="020B0502040204020203" pitchFamily="34" charset="0"/>
                <a:cs typeface="Segoe UI" panose="020B0502040204020203" pitchFamily="34" charset="0"/>
              </a:rPr>
              <a:t>IN PROGRESS</a:t>
            </a:r>
          </a:p>
          <a:p>
            <a:endParaRPr lang="en-GB" sz="1000" b="1">
              <a:solidFill>
                <a:schemeClr val="accent4"/>
              </a:solidFill>
              <a:latin typeface="Segoe UI" panose="020B0502040204020203" pitchFamily="34" charset="0"/>
              <a:cs typeface="Segoe UI" panose="020B0502040204020203" pitchFamily="34" charset="0"/>
            </a:endParaRPr>
          </a:p>
        </p:txBody>
      </p:sp>
      <p:sp>
        <p:nvSpPr>
          <p:cNvPr id="6" name="Content Placeholder 3"/>
          <p:cNvSpPr txBox="1">
            <a:spLocks/>
          </p:cNvSpPr>
          <p:nvPr/>
        </p:nvSpPr>
        <p:spPr>
          <a:xfrm>
            <a:off x="471762" y="1979243"/>
            <a:ext cx="11275261" cy="3241686"/>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dirty="0">
                <a:latin typeface="Segoe UI"/>
                <a:cs typeface="Segoe UI"/>
              </a:rPr>
              <a:t>Year 2 Update:</a:t>
            </a:r>
          </a:p>
          <a:p>
            <a:pPr marL="342900" indent="-342900">
              <a:buFont typeface="Arial" panose="020B0604020202020204" pitchFamily="34" charset="0"/>
              <a:buChar char="•"/>
            </a:pPr>
            <a:r>
              <a:rPr lang="en-GB" sz="1400" dirty="0">
                <a:latin typeface="Segoe UI"/>
                <a:cs typeface="Segoe UI"/>
              </a:rPr>
              <a:t>A scoping exercise to map the Mild to Moderate Health Offer in Newham against the Offer across the North East London footprint has been completed.</a:t>
            </a:r>
          </a:p>
          <a:p>
            <a:pPr marL="285750" indent="-285750">
              <a:lnSpc>
                <a:spcPct val="100000"/>
              </a:lnSpc>
              <a:spcBef>
                <a:spcPts val="0"/>
              </a:spcBef>
              <a:buFont typeface="Arial" panose="020B0604020202020204" pitchFamily="34" charset="0"/>
              <a:buChar char="•"/>
            </a:pPr>
            <a:r>
              <a:rPr lang="en-GB" sz="1400" dirty="0">
                <a:latin typeface="Segoe UI"/>
                <a:cs typeface="Segoe UI"/>
              </a:rPr>
              <a:t>From April 2023, the Community Health Team for Adults with Learning Disabilities transferred to the Adult Mental Health Directorate. </a:t>
            </a:r>
          </a:p>
          <a:p>
            <a:pPr marL="285750" indent="-285750">
              <a:lnSpc>
                <a:spcPct val="100000"/>
              </a:lnSpc>
              <a:spcBef>
                <a:spcPts val="0"/>
              </a:spcBef>
              <a:buFont typeface="Arial" panose="020B0604020202020204" pitchFamily="34" charset="0"/>
              <a:buChar char="•"/>
            </a:pPr>
            <a:r>
              <a:rPr lang="en-GB" sz="1400" dirty="0">
                <a:latin typeface="Segoe UI"/>
                <a:cs typeface="Segoe UI"/>
              </a:rPr>
              <a:t>The Council’s Public Health Team are developing a Healthy Weight offer for residents with Learning Disabilities. They have developed this following consultation with residents. The project group involves NEL ICB and ELFT partners. </a:t>
            </a:r>
          </a:p>
          <a:p>
            <a:pPr marL="285750" indent="-285750">
              <a:lnSpc>
                <a:spcPct val="100000"/>
              </a:lnSpc>
              <a:spcBef>
                <a:spcPts val="0"/>
              </a:spcBef>
              <a:buFont typeface="Arial" panose="020B0604020202020204" pitchFamily="34" charset="0"/>
              <a:buChar char="•"/>
            </a:pPr>
            <a:r>
              <a:rPr lang="en-GB" sz="1400" dirty="0">
                <a:latin typeface="Segoe UI"/>
                <a:cs typeface="Segoe UI"/>
              </a:rPr>
              <a:t>NUH will be aiming to reduce waiting times for patients with Learning Disabilities for elective care to at least the mean waiting time, and hopefully to less than this.</a:t>
            </a:r>
          </a:p>
          <a:p>
            <a:pPr marL="342900" indent="-342900">
              <a:buFont typeface="Arial" panose="020B0604020202020204" pitchFamily="34" charset="0"/>
              <a:buChar char="•"/>
            </a:pPr>
            <a:r>
              <a:rPr lang="en-GB" sz="1400" dirty="0">
                <a:latin typeface="Segoe UI"/>
                <a:cs typeface="Segoe UI"/>
              </a:rPr>
              <a:t>ELFT commissioned a Health Needs Assessment which was finalised in April 2024.  Link </a:t>
            </a:r>
            <a:r>
              <a:rPr lang="en-GB" sz="1400" dirty="0">
                <a:solidFill>
                  <a:srgbClr val="174E86"/>
                </a:solidFill>
                <a:latin typeface="Arial"/>
                <a:cs typeface="Arial"/>
                <a:hlinkClick r:id="rId2"/>
              </a:rPr>
              <a:t>L</a:t>
            </a:r>
            <a:r>
              <a:rPr lang="en-GB" sz="1400" dirty="0">
                <a:solidFill>
                  <a:srgbClr val="174E86"/>
                </a:solidFill>
                <a:latin typeface="Segoe UI"/>
                <a:cs typeface="Arial"/>
                <a:hlinkClick r:id="rId2"/>
              </a:rPr>
              <a:t>earning Disabilities in Tower Hamlets, Newham and City and Hackney Health Needs assessment report</a:t>
            </a:r>
            <a:r>
              <a:rPr lang="en-GB" sz="1400" dirty="0">
                <a:latin typeface="Segoe UI"/>
                <a:cs typeface="Arial"/>
              </a:rPr>
              <a:t>.</a:t>
            </a:r>
            <a:endParaRPr lang="en-GB" sz="1400">
              <a:latin typeface="Segoe UI"/>
              <a:cs typeface="Segoe UI" panose="020B0502040204020203" pitchFamily="34" charset="0"/>
            </a:endParaRPr>
          </a:p>
          <a:p>
            <a:pPr marL="342900" indent="-342900">
              <a:buFont typeface="Arial" panose="020B0604020202020204" pitchFamily="34" charset="0"/>
              <a:buChar char="•"/>
            </a:pPr>
            <a:r>
              <a:rPr lang="en-GB" sz="1400" dirty="0">
                <a:latin typeface="Segoe UI"/>
                <a:cs typeface="Segoe UI"/>
                <a:hlinkClick r:id="rId3"/>
              </a:rPr>
              <a:t>50 Steps for a Healthy Newham 2024-29</a:t>
            </a:r>
            <a:r>
              <a:rPr lang="en-GB" sz="1400" dirty="0">
                <a:latin typeface="Segoe UI"/>
                <a:cs typeface="Segoe UI"/>
              </a:rPr>
              <a:t>. This now contains a specific step regarding Equity – Step 19 Make Newham a neurodiversity- and disability-friendly borough. </a:t>
            </a:r>
          </a:p>
        </p:txBody>
      </p:sp>
      <p:sp>
        <p:nvSpPr>
          <p:cNvPr id="8" name="Content Placeholder 3"/>
          <p:cNvSpPr txBox="1">
            <a:spLocks/>
          </p:cNvSpPr>
          <p:nvPr/>
        </p:nvSpPr>
        <p:spPr>
          <a:xfrm>
            <a:off x="471762" y="5338748"/>
            <a:ext cx="11275261" cy="1209536"/>
          </a:xfrm>
          <a:prstGeom prst="rect">
            <a:avLst/>
          </a:prstGeom>
          <a:solidFill>
            <a:schemeClr val="bg1"/>
          </a:solidFill>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dirty="0">
                <a:latin typeface="Segoe UI" panose="020B0502040204020203" pitchFamily="34" charset="0"/>
                <a:cs typeface="Segoe UI" panose="020B0502040204020203" pitchFamily="34" charset="0"/>
              </a:rPr>
              <a:t>Year 3 Tasks:</a:t>
            </a:r>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dirty="0">
                <a:latin typeface="Segoe UI" panose="020B0502040204020203" pitchFamily="34" charset="0"/>
                <a:cs typeface="Segoe UI" panose="020B0502040204020203" pitchFamily="34" charset="0"/>
              </a:rPr>
              <a:t>Newham Public Health Team to procure a Learning Disability specific Healthy Weight Project.</a:t>
            </a:r>
          </a:p>
          <a:p>
            <a:pPr marL="285750" indent="-285750">
              <a:lnSpc>
                <a:spcPct val="100000"/>
              </a:lnSpc>
              <a:spcBef>
                <a:spcPts val="0"/>
              </a:spcBef>
              <a:buFont typeface="Arial" panose="020B0604020202020204" pitchFamily="34" charset="0"/>
              <a:buChar char="•"/>
            </a:pPr>
            <a:r>
              <a:rPr lang="en-GB" sz="1400" dirty="0">
                <a:latin typeface="Segoe UI" panose="020B0502040204020203" pitchFamily="34" charset="0"/>
                <a:cs typeface="Segoe UI" panose="020B0502040204020203" pitchFamily="34" charset="0"/>
              </a:rPr>
              <a:t>Work across Health and Social Care to identify how to address recommendations in the ELFT Health Needs Assessment.</a:t>
            </a:r>
          </a:p>
          <a:p>
            <a:pPr marL="285750" indent="-285750">
              <a:lnSpc>
                <a:spcPct val="100000"/>
              </a:lnSpc>
              <a:spcBef>
                <a:spcPts val="0"/>
              </a:spcBef>
              <a:buFont typeface="Arial" panose="020B0604020202020204" pitchFamily="34" charset="0"/>
              <a:buChar char="•"/>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5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88308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5.5 - Annual Vaccination</a:t>
            </a:r>
          </a:p>
        </p:txBody>
      </p:sp>
      <p:sp>
        <p:nvSpPr>
          <p:cNvPr id="4" name="Content Placeholder 3"/>
          <p:cNvSpPr>
            <a:spLocks noGrp="1"/>
          </p:cNvSpPr>
          <p:nvPr>
            <p:ph sz="half" idx="1"/>
          </p:nvPr>
        </p:nvSpPr>
        <p:spPr>
          <a:xfrm>
            <a:off x="460549" y="1618595"/>
            <a:ext cx="11337274" cy="310873"/>
          </a:xfrm>
          <a:solidFill>
            <a:srgbClr val="D8CDE5"/>
          </a:solidFill>
        </p:spPr>
        <p:txBody>
          <a:bodyPr>
            <a:noAutofit/>
          </a:bodyPr>
          <a:lstStyle/>
          <a:p>
            <a:r>
              <a:rPr lang="en-GB" sz="1400">
                <a:latin typeface="Segoe UI" panose="020B0502040204020203" pitchFamily="34" charset="0"/>
                <a:cs typeface="Segoe UI" panose="020B0502040204020203" pitchFamily="34" charset="0"/>
              </a:rPr>
              <a:t>Support people with Learning Disabilities with annual vaccination programmes such as flu and Covid-19.</a:t>
            </a:r>
          </a:p>
        </p:txBody>
      </p:sp>
      <p:sp>
        <p:nvSpPr>
          <p:cNvPr id="7" name="Rectangle 6"/>
          <p:cNvSpPr/>
          <p:nvPr/>
        </p:nvSpPr>
        <p:spPr>
          <a:xfrm>
            <a:off x="9624961" y="392610"/>
            <a:ext cx="2172861" cy="707886"/>
          </a:xfrm>
          <a:prstGeom prst="rect">
            <a:avLst/>
          </a:prstGeom>
          <a:solidFill>
            <a:schemeClr val="bg1"/>
          </a:solidFill>
        </p:spPr>
        <p:txBody>
          <a:bodyPr wrap="square">
            <a:spAutoFit/>
          </a:bodyPr>
          <a:lstStyle/>
          <a:p>
            <a:r>
              <a:rPr lang="en-GB" sz="3000" b="1">
                <a:solidFill>
                  <a:srgbClr val="00B050"/>
                </a:solidFill>
                <a:latin typeface="Segoe UI" panose="020B0502040204020203" pitchFamily="34" charset="0"/>
                <a:cs typeface="Segoe UI" panose="020B0502040204020203" pitchFamily="34" charset="0"/>
              </a:rPr>
              <a:t>COMPLETE</a:t>
            </a:r>
          </a:p>
          <a:p>
            <a:endParaRPr lang="en-GB" sz="1000" b="1">
              <a:solidFill>
                <a:srgbClr val="00B050"/>
              </a:solidFill>
              <a:latin typeface="Segoe UI" panose="020B0502040204020203" pitchFamily="34" charset="0"/>
              <a:cs typeface="Segoe UI" panose="020B0502040204020203" pitchFamily="34" charset="0"/>
            </a:endParaRPr>
          </a:p>
        </p:txBody>
      </p:sp>
      <p:sp>
        <p:nvSpPr>
          <p:cNvPr id="6" name="Content Placeholder 3"/>
          <p:cNvSpPr txBox="1">
            <a:spLocks/>
          </p:cNvSpPr>
          <p:nvPr/>
        </p:nvSpPr>
        <p:spPr>
          <a:xfrm>
            <a:off x="522562" y="2071614"/>
            <a:ext cx="11275261" cy="2886466"/>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GB" sz="1400" u="sng">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a:lnSpc>
                <a:spcPct val="100000"/>
              </a:lnSpc>
              <a:spcBef>
                <a:spcPts val="0"/>
              </a:spcBef>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500">
              <a:latin typeface="Segoe UI" panose="020B0502040204020203" pitchFamily="34" charset="0"/>
              <a:cs typeface="Segoe UI" panose="020B0502040204020203"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08473759"/>
              </p:ext>
            </p:extLst>
          </p:nvPr>
        </p:nvGraphicFramePr>
        <p:xfrm>
          <a:off x="460549" y="2036568"/>
          <a:ext cx="11337273" cy="2743200"/>
        </p:xfrm>
        <a:graphic>
          <a:graphicData uri="http://schemas.openxmlformats.org/drawingml/2006/table">
            <a:tbl>
              <a:tblPr firstRow="1" bandRow="1">
                <a:tableStyleId>{073A0DAA-6AF3-43AB-8588-CEC1D06C72B9}</a:tableStyleId>
              </a:tblPr>
              <a:tblGrid>
                <a:gridCol w="2092407">
                  <a:extLst>
                    <a:ext uri="{9D8B030D-6E8A-4147-A177-3AD203B41FA5}">
                      <a16:colId xmlns:a16="http://schemas.microsoft.com/office/drawing/2014/main" val="1001988230"/>
                    </a:ext>
                  </a:extLst>
                </a:gridCol>
                <a:gridCol w="727969">
                  <a:extLst>
                    <a:ext uri="{9D8B030D-6E8A-4147-A177-3AD203B41FA5}">
                      <a16:colId xmlns:a16="http://schemas.microsoft.com/office/drawing/2014/main" val="2395135145"/>
                    </a:ext>
                  </a:extLst>
                </a:gridCol>
                <a:gridCol w="895480">
                  <a:extLst>
                    <a:ext uri="{9D8B030D-6E8A-4147-A177-3AD203B41FA5}">
                      <a16:colId xmlns:a16="http://schemas.microsoft.com/office/drawing/2014/main" val="2908309493"/>
                    </a:ext>
                  </a:extLst>
                </a:gridCol>
                <a:gridCol w="1064159">
                  <a:extLst>
                    <a:ext uri="{9D8B030D-6E8A-4147-A177-3AD203B41FA5}">
                      <a16:colId xmlns:a16="http://schemas.microsoft.com/office/drawing/2014/main" val="3257945580"/>
                    </a:ext>
                  </a:extLst>
                </a:gridCol>
                <a:gridCol w="1046886">
                  <a:extLst>
                    <a:ext uri="{9D8B030D-6E8A-4147-A177-3AD203B41FA5}">
                      <a16:colId xmlns:a16="http://schemas.microsoft.com/office/drawing/2014/main" val="117999949"/>
                    </a:ext>
                  </a:extLst>
                </a:gridCol>
                <a:gridCol w="1039284">
                  <a:extLst>
                    <a:ext uri="{9D8B030D-6E8A-4147-A177-3AD203B41FA5}">
                      <a16:colId xmlns:a16="http://schemas.microsoft.com/office/drawing/2014/main" val="1231137928"/>
                    </a:ext>
                  </a:extLst>
                </a:gridCol>
                <a:gridCol w="1057058">
                  <a:extLst>
                    <a:ext uri="{9D8B030D-6E8A-4147-A177-3AD203B41FA5}">
                      <a16:colId xmlns:a16="http://schemas.microsoft.com/office/drawing/2014/main" val="541009432"/>
                    </a:ext>
                  </a:extLst>
                </a:gridCol>
                <a:gridCol w="1173072">
                  <a:extLst>
                    <a:ext uri="{9D8B030D-6E8A-4147-A177-3AD203B41FA5}">
                      <a16:colId xmlns:a16="http://schemas.microsoft.com/office/drawing/2014/main" val="567868378"/>
                    </a:ext>
                  </a:extLst>
                </a:gridCol>
                <a:gridCol w="993338">
                  <a:extLst>
                    <a:ext uri="{9D8B030D-6E8A-4147-A177-3AD203B41FA5}">
                      <a16:colId xmlns:a16="http://schemas.microsoft.com/office/drawing/2014/main" val="3271008294"/>
                    </a:ext>
                  </a:extLst>
                </a:gridCol>
                <a:gridCol w="1247620">
                  <a:extLst>
                    <a:ext uri="{9D8B030D-6E8A-4147-A177-3AD203B41FA5}">
                      <a16:colId xmlns:a16="http://schemas.microsoft.com/office/drawing/2014/main" val="3257954209"/>
                    </a:ext>
                  </a:extLst>
                </a:gridCol>
              </a:tblGrid>
              <a:tr h="488215">
                <a:tc>
                  <a:txBody>
                    <a:bodyPr/>
                    <a:lstStyle/>
                    <a:p>
                      <a:endParaRPr lang="en-GB" sz="1400">
                        <a:latin typeface="Segoe UI" panose="020B0502040204020203" pitchFamily="34" charset="0"/>
                        <a:cs typeface="Segoe UI" panose="020B0502040204020203" pitchFamily="34" charset="0"/>
                      </a:endParaRPr>
                    </a:p>
                  </a:txBody>
                  <a:tcPr/>
                </a:tc>
                <a:tc gridSpan="6">
                  <a:txBody>
                    <a:bodyPr/>
                    <a:lstStyle/>
                    <a:p>
                      <a:r>
                        <a:rPr lang="en-GB" sz="1400" dirty="0">
                          <a:latin typeface="Segoe UI"/>
                          <a:cs typeface="Segoe UI"/>
                        </a:rPr>
                        <a:t>Flu </a:t>
                      </a:r>
                    </a:p>
                    <a:p>
                      <a:r>
                        <a:rPr lang="en-GB" sz="1400" b="0" dirty="0">
                          <a:latin typeface="Segoe UI"/>
                          <a:cs typeface="Segoe UI"/>
                        </a:rPr>
                        <a:t>(data to 02.2022 - 02.2023)</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latin typeface="Segoe UI"/>
                          <a:cs typeface="Segoe UI"/>
                        </a:rPr>
                        <a:t>Covid-19</a:t>
                      </a:r>
                    </a:p>
                    <a:p>
                      <a:endParaRPr lang="en-GB" sz="1400">
                        <a:latin typeface="Segoe UI" panose="020B0502040204020203" pitchFamily="34" charset="0"/>
                        <a:cs typeface="Segoe UI" panose="020B0502040204020203" pitchFamily="34" charset="0"/>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77506751"/>
                  </a:ext>
                </a:extLst>
              </a:tr>
              <a:tr h="1120023">
                <a:tc>
                  <a:txBody>
                    <a:bodyPr/>
                    <a:lstStyle/>
                    <a:p>
                      <a:endParaRPr lang="en-GB" sz="1400">
                        <a:latin typeface="Segoe UI" panose="020B0502040204020203" pitchFamily="34" charset="0"/>
                        <a:cs typeface="Segoe UI" panose="020B0502040204020203" pitchFamily="34" charset="0"/>
                      </a:endParaRPr>
                    </a:p>
                  </a:txBody>
                  <a:tcPr/>
                </a:tc>
                <a:tc>
                  <a:txBody>
                    <a:bodyPr/>
                    <a:lstStyle/>
                    <a:p>
                      <a:r>
                        <a:rPr lang="en-GB" sz="1400" dirty="0">
                          <a:latin typeface="Segoe UI"/>
                          <a:cs typeface="Segoe UI"/>
                        </a:rPr>
                        <a:t>Given</a:t>
                      </a:r>
                    </a:p>
                  </a:txBody>
                  <a:tcPr/>
                </a:tc>
                <a:tc>
                  <a:txBody>
                    <a:bodyPr/>
                    <a:lstStyle/>
                    <a:p>
                      <a:r>
                        <a:rPr lang="en-GB" sz="1200" dirty="0">
                          <a:latin typeface="Segoe UI"/>
                          <a:cs typeface="Segoe UI"/>
                        </a:rPr>
                        <a:t>Given by other providers</a:t>
                      </a:r>
                    </a:p>
                  </a:txBody>
                  <a:tcPr/>
                </a:tc>
                <a:tc>
                  <a:txBody>
                    <a:bodyPr/>
                    <a:lstStyle/>
                    <a:p>
                      <a:r>
                        <a:rPr lang="en-GB" sz="1200" dirty="0">
                          <a:latin typeface="Segoe UI"/>
                          <a:cs typeface="Segoe UI"/>
                        </a:rPr>
                        <a:t>Total Uptake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Segoe UI"/>
                          <a:cs typeface="Segoe UI"/>
                        </a:rPr>
                        <a:t>Declined/ contrary indicated/ allergies/</a:t>
                      </a:r>
                      <a:r>
                        <a:rPr lang="en-GB" sz="1200" baseline="0" dirty="0">
                          <a:latin typeface="Segoe UI"/>
                          <a:cs typeface="Segoe UI"/>
                        </a:rPr>
                        <a:t> no consent</a:t>
                      </a:r>
                      <a:endParaRPr lang="en-GB" sz="1200" dirty="0">
                        <a:latin typeface="Segoe U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Segoe UI" panose="020B0502040204020203" pitchFamily="34" charset="0"/>
                        <a:cs typeface="Segoe UI"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Segoe UI"/>
                          <a:cs typeface="Segoe UI"/>
                        </a:rPr>
                        <a:t>Not contacted / Approached</a:t>
                      </a:r>
                    </a:p>
                    <a:p>
                      <a:endParaRPr lang="en-GB" sz="1400">
                        <a:latin typeface="Segoe UI" panose="020B0502040204020203" pitchFamily="34" charset="0"/>
                        <a:cs typeface="Segoe UI" panose="020B0502040204020203" pitchFamily="34" charset="0"/>
                      </a:endParaRPr>
                    </a:p>
                  </a:txBody>
                  <a:tcPr/>
                </a:tc>
                <a:tc>
                  <a:txBody>
                    <a:bodyPr/>
                    <a:lstStyle/>
                    <a:p>
                      <a:r>
                        <a:rPr lang="en-GB" sz="1400" dirty="0">
                          <a:latin typeface="Segoe UI"/>
                          <a:cs typeface="Segoe UI"/>
                        </a:rPr>
                        <a:t>Total Not</a:t>
                      </a:r>
                      <a:r>
                        <a:rPr lang="en-GB" sz="1400" baseline="0" dirty="0">
                          <a:latin typeface="Segoe UI"/>
                          <a:cs typeface="Segoe UI"/>
                        </a:rPr>
                        <a:t> Given</a:t>
                      </a:r>
                      <a:endParaRPr lang="en-GB" sz="1400" dirty="0">
                        <a:latin typeface="Segoe UI"/>
                        <a:cs typeface="Segoe UI"/>
                      </a:endParaRPr>
                    </a:p>
                  </a:txBody>
                  <a:tcPr/>
                </a:tc>
                <a:tc>
                  <a:txBody>
                    <a:bodyPr/>
                    <a:lstStyle/>
                    <a:p>
                      <a:r>
                        <a:rPr lang="en-GB" sz="1400" dirty="0">
                          <a:latin typeface="Segoe UI"/>
                          <a:cs typeface="Segoe UI"/>
                        </a:rPr>
                        <a:t>Given</a:t>
                      </a:r>
                    </a:p>
                  </a:txBody>
                  <a:tcPr/>
                </a:tc>
                <a:tc>
                  <a:txBody>
                    <a:bodyPr/>
                    <a:lstStyle/>
                    <a:p>
                      <a:r>
                        <a:rPr lang="en-GB" sz="1400" dirty="0">
                          <a:latin typeface="Segoe UI"/>
                          <a:cs typeface="Segoe UI"/>
                        </a:rPr>
                        <a:t>Not Given</a:t>
                      </a:r>
                    </a:p>
                  </a:txBody>
                  <a:tcPr/>
                </a:tc>
                <a:tc>
                  <a:txBody>
                    <a:bodyPr/>
                    <a:lstStyle/>
                    <a:p>
                      <a:r>
                        <a:rPr lang="en-GB" sz="1400" dirty="0">
                          <a:latin typeface="Segoe UI"/>
                          <a:cs typeface="Segoe UI"/>
                        </a:rPr>
                        <a:t>Uptake</a:t>
                      </a:r>
                    </a:p>
                  </a:txBody>
                  <a:tcPr/>
                </a:tc>
                <a:extLst>
                  <a:ext uri="{0D108BD9-81ED-4DB2-BD59-A6C34878D82A}">
                    <a16:rowId xmlns:a16="http://schemas.microsoft.com/office/drawing/2014/main" val="4280476268"/>
                  </a:ext>
                </a:extLst>
              </a:tr>
              <a:tr h="392831">
                <a:tc>
                  <a:txBody>
                    <a:bodyPr/>
                    <a:lstStyle/>
                    <a:p>
                      <a:r>
                        <a:rPr lang="en-GB" sz="1400" dirty="0">
                          <a:latin typeface="Segoe UI"/>
                          <a:cs typeface="Segoe UI"/>
                        </a:rPr>
                        <a:t>Primary Course</a:t>
                      </a:r>
                    </a:p>
                  </a:txBody>
                  <a:tcPr/>
                </a:tc>
                <a:tc>
                  <a:txBody>
                    <a:bodyPr/>
                    <a:lstStyle/>
                    <a:p>
                      <a:pPr algn="ctr"/>
                      <a:r>
                        <a:rPr lang="en-GB" sz="1400" dirty="0">
                          <a:solidFill>
                            <a:schemeClr val="tx1"/>
                          </a:solidFill>
                          <a:latin typeface="Segoe UI"/>
                          <a:cs typeface="Segoe UI"/>
                        </a:rPr>
                        <a:t>747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Segoe UI"/>
                          <a:ea typeface="+mn-ea"/>
                          <a:cs typeface="Segoe UI"/>
                        </a:rPr>
                        <a:t>182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Segoe UI"/>
                          <a:ea typeface="+mn-ea"/>
                          <a:cs typeface="Segoe UI"/>
                        </a:rPr>
                        <a:t>929 (49%)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Segoe UI"/>
                          <a:ea typeface="+mn-ea"/>
                          <a:cs typeface="Segoe UI"/>
                        </a:rPr>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Segoe UI"/>
                          <a:ea typeface="+mn-ea"/>
                          <a:cs typeface="Segoe UI"/>
                        </a:rPr>
                        <a:t>520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Segoe UI"/>
                          <a:ea typeface="+mn-ea"/>
                          <a:cs typeface="Segoe UI"/>
                        </a:rPr>
                        <a:t>445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tx1"/>
                        </a:solidFill>
                        <a:effectLst/>
                        <a:uLnTx/>
                        <a:uFillTx/>
                        <a:latin typeface="Segoe UI"/>
                        <a:ea typeface="+mn-ea"/>
                        <a:cs typeface="Segoe UI"/>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Segoe UI"/>
                          <a:ea typeface="+mn-ea"/>
                          <a:cs typeface="Segoe UI"/>
                        </a:rPr>
                        <a:t>965 (51%)</a:t>
                      </a:r>
                    </a:p>
                  </a:txBody>
                  <a:tcPr/>
                </a:tc>
                <a:tc>
                  <a:txBody>
                    <a:bodyPr/>
                    <a:lstStyle/>
                    <a:p>
                      <a:r>
                        <a:rPr lang="en-GB" sz="1400" dirty="0">
                          <a:solidFill>
                            <a:schemeClr val="tx1"/>
                          </a:solidFill>
                          <a:latin typeface="Segoe UI"/>
                          <a:cs typeface="Segoe UI"/>
                        </a:rPr>
                        <a:t>1,266</a:t>
                      </a:r>
                    </a:p>
                  </a:txBody>
                  <a:tcPr/>
                </a:tc>
                <a:tc>
                  <a:txBody>
                    <a:bodyPr/>
                    <a:lstStyle/>
                    <a:p>
                      <a:r>
                        <a:rPr lang="en-GB" sz="1400" dirty="0">
                          <a:solidFill>
                            <a:schemeClr val="tx1"/>
                          </a:solidFill>
                          <a:latin typeface="Segoe UI"/>
                          <a:cs typeface="Segoe UI"/>
                        </a:rPr>
                        <a:t>328</a:t>
                      </a:r>
                    </a:p>
                  </a:txBody>
                  <a:tcPr/>
                </a:tc>
                <a:tc>
                  <a:txBody>
                    <a:bodyPr/>
                    <a:lstStyle/>
                    <a:p>
                      <a:pPr algn="l"/>
                      <a:r>
                        <a:rPr lang="en-GB" sz="1400" dirty="0">
                          <a:solidFill>
                            <a:schemeClr val="tx1"/>
                          </a:solidFill>
                          <a:latin typeface="Segoe UI"/>
                          <a:cs typeface="Segoe UI"/>
                        </a:rPr>
                        <a:t>79.4%</a:t>
                      </a:r>
                    </a:p>
                  </a:txBody>
                  <a:tcPr/>
                </a:tc>
                <a:extLst>
                  <a:ext uri="{0D108BD9-81ED-4DB2-BD59-A6C34878D82A}">
                    <a16:rowId xmlns:a16="http://schemas.microsoft.com/office/drawing/2014/main" val="2078109156"/>
                  </a:ext>
                </a:extLst>
              </a:tr>
              <a:tr h="488215">
                <a:tc>
                  <a:txBody>
                    <a:bodyPr/>
                    <a:lstStyle/>
                    <a:p>
                      <a:r>
                        <a:rPr lang="en-GB" sz="1400" dirty="0">
                          <a:latin typeface="Segoe UI"/>
                          <a:cs typeface="Segoe UI"/>
                        </a:rPr>
                        <a:t>Autumn 2023 Booster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Segoe UI"/>
                          <a:cs typeface="Segoe UI"/>
                        </a:rPr>
                        <a:t>752</a:t>
                      </a:r>
                    </a:p>
                    <a:p>
                      <a:endParaRPr lang="en-GB" sz="1400" dirty="0">
                        <a:solidFill>
                          <a:schemeClr val="tx1"/>
                        </a:solidFill>
                        <a:latin typeface="Segoe UI"/>
                        <a:cs typeface="Segoe UI"/>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kern="1200" cap="none" spc="0" normalizeH="0" baseline="0" noProof="0" dirty="0">
                          <a:ln>
                            <a:noFill/>
                          </a:ln>
                          <a:solidFill>
                            <a:schemeClr val="tx1"/>
                          </a:solidFill>
                          <a:effectLst/>
                          <a:uLnTx/>
                          <a:uFillTx/>
                          <a:latin typeface="Segoe UI"/>
                          <a:ea typeface="+mn-ea"/>
                          <a:cs typeface="Segoe UI"/>
                        </a:rPr>
                        <a:t>182</a:t>
                      </a:r>
                      <a:endParaRPr kumimoji="0" lang="en-GB" sz="1400" b="0" i="0" u="none" strike="noStrike" kern="1200" cap="none" spc="0" normalizeH="0" baseline="0" noProof="0" dirty="0">
                        <a:ln>
                          <a:noFill/>
                        </a:ln>
                        <a:solidFill>
                          <a:schemeClr val="tx1"/>
                        </a:solidFill>
                        <a:effectLst/>
                        <a:uLnTx/>
                        <a:uFillTx/>
                        <a:latin typeface="Segoe UI"/>
                        <a:ea typeface="+mn-ea"/>
                        <a:cs typeface="Segoe UI"/>
                      </a:endParaRPr>
                    </a:p>
                  </a:txBody>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400" b="0" i="0" u="none" strike="noStrike" kern="1200" cap="none" spc="0" normalizeH="0" baseline="0" noProof="0" dirty="0">
                          <a:ln>
                            <a:noFill/>
                          </a:ln>
                          <a:solidFill>
                            <a:schemeClr val="tx1"/>
                          </a:solidFill>
                          <a:effectLst/>
                          <a:uLnTx/>
                          <a:uFillTx/>
                          <a:latin typeface="Segoe UI"/>
                          <a:ea typeface="+mn-ea"/>
                          <a:cs typeface="Segoe UI"/>
                        </a:rPr>
                        <a:t>934 (47%)</a:t>
                      </a:r>
                      <a:endParaRPr kumimoji="0" lang="en-GB" sz="1400" b="0" i="0" u="none" strike="noStrike" kern="1200" cap="none" spc="0" normalizeH="0" baseline="0" noProof="0" dirty="0">
                        <a:ln>
                          <a:noFill/>
                        </a:ln>
                        <a:solidFill>
                          <a:schemeClr val="tx1"/>
                        </a:solidFill>
                        <a:effectLst/>
                        <a:uLnTx/>
                        <a:uFillTx/>
                        <a:latin typeface="Segoe UI"/>
                        <a:ea typeface="+mn-ea"/>
                        <a:cs typeface="Segoe UI"/>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kern="1200" cap="none" spc="0" normalizeH="0" baseline="0" noProof="0" dirty="0">
                          <a:ln>
                            <a:noFill/>
                          </a:ln>
                          <a:solidFill>
                            <a:schemeClr val="tx1"/>
                          </a:solidFill>
                          <a:effectLst/>
                          <a:uLnTx/>
                          <a:uFillTx/>
                          <a:latin typeface="Segoe UI"/>
                          <a:ea typeface="+mn-ea"/>
                          <a:cs typeface="Segoe UI"/>
                        </a:rPr>
                        <a:t>681</a:t>
                      </a:r>
                      <a:endParaRPr kumimoji="0" lang="en-GB" sz="1400" b="0" i="0" u="none" strike="noStrike" kern="1200" cap="none" spc="0" normalizeH="0" baseline="0" noProof="0" dirty="0">
                        <a:ln>
                          <a:noFill/>
                        </a:ln>
                        <a:solidFill>
                          <a:schemeClr val="tx1"/>
                        </a:solidFill>
                        <a:effectLst/>
                        <a:uLnTx/>
                        <a:uFillTx/>
                        <a:latin typeface="Segoe UI"/>
                        <a:ea typeface="+mn-ea"/>
                        <a:cs typeface="Segoe UI"/>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kern="1200" cap="none" spc="0" normalizeH="0" baseline="0" noProof="0" dirty="0">
                          <a:ln>
                            <a:noFill/>
                          </a:ln>
                          <a:solidFill>
                            <a:schemeClr val="tx1"/>
                          </a:solidFill>
                          <a:effectLst/>
                          <a:uLnTx/>
                          <a:uFillTx/>
                          <a:latin typeface="Segoe UI"/>
                          <a:ea typeface="+mn-ea"/>
                          <a:cs typeface="Segoe UI"/>
                        </a:rPr>
                        <a:t>398</a:t>
                      </a:r>
                      <a:endParaRPr kumimoji="0" lang="en-GB" sz="1400" b="0" i="0" u="none" strike="noStrike" kern="1200" cap="none" spc="0" normalizeH="0" baseline="0" noProof="0" dirty="0">
                        <a:ln>
                          <a:noFill/>
                        </a:ln>
                        <a:solidFill>
                          <a:schemeClr val="tx1"/>
                        </a:solidFill>
                        <a:effectLst/>
                        <a:uLnTx/>
                        <a:uFillTx/>
                        <a:latin typeface="Segoe UI"/>
                        <a:ea typeface="+mn-ea"/>
                        <a:cs typeface="Segoe UI"/>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kern="1200" cap="none" spc="0" normalizeH="0" baseline="0" noProof="0" dirty="0">
                          <a:ln>
                            <a:noFill/>
                          </a:ln>
                          <a:solidFill>
                            <a:schemeClr val="tx1"/>
                          </a:solidFill>
                          <a:effectLst/>
                          <a:uLnTx/>
                          <a:uFillTx/>
                          <a:latin typeface="Segoe UI"/>
                          <a:ea typeface="+mn-ea"/>
                          <a:cs typeface="Segoe UI"/>
                        </a:rPr>
                        <a:t>882</a:t>
                      </a:r>
                      <a:endParaRPr kumimoji="0" lang="en-GB" sz="1400" b="0" i="0" u="none" strike="noStrike" kern="1200" cap="none" spc="0" normalizeH="0" baseline="0" noProof="0" dirty="0">
                        <a:ln>
                          <a:noFill/>
                        </a:ln>
                        <a:solidFill>
                          <a:schemeClr val="tx1"/>
                        </a:solidFill>
                        <a:effectLst/>
                        <a:uLnTx/>
                        <a:uFillTx/>
                        <a:latin typeface="Segoe UI"/>
                        <a:ea typeface="+mn-ea"/>
                        <a:cs typeface="Segoe UI"/>
                      </a:endParaRPr>
                    </a:p>
                  </a:txBody>
                  <a:tcPr/>
                </a:tc>
                <a:tc>
                  <a:txBody>
                    <a:bodyPr/>
                    <a:lstStyle/>
                    <a:p>
                      <a:r>
                        <a:rPr lang="en-GB" sz="1400" dirty="0">
                          <a:solidFill>
                            <a:schemeClr val="tx1"/>
                          </a:solidFill>
                          <a:latin typeface="Segoe UI"/>
                          <a:cs typeface="Segoe UI"/>
                        </a:rPr>
                        <a:t>644</a:t>
                      </a:r>
                    </a:p>
                  </a:txBody>
                  <a:tcPr/>
                </a:tc>
                <a:tc>
                  <a:txBody>
                    <a:bodyPr/>
                    <a:lstStyle/>
                    <a:p>
                      <a:r>
                        <a:rPr lang="en-GB" sz="1400" dirty="0">
                          <a:solidFill>
                            <a:schemeClr val="tx1"/>
                          </a:solidFill>
                          <a:latin typeface="Segoe UI"/>
                          <a:cs typeface="Segoe UI"/>
                        </a:rPr>
                        <a:t>929</a:t>
                      </a:r>
                    </a:p>
                  </a:txBody>
                  <a:tcPr/>
                </a:tc>
                <a:tc>
                  <a:txBody>
                    <a:bodyPr/>
                    <a:lstStyle/>
                    <a:p>
                      <a:pPr algn="l"/>
                      <a:r>
                        <a:rPr lang="en-GB" sz="1400" dirty="0">
                          <a:solidFill>
                            <a:schemeClr val="tx1"/>
                          </a:solidFill>
                          <a:latin typeface="Segoe UI"/>
                          <a:cs typeface="Segoe UI"/>
                        </a:rPr>
                        <a:t>52%</a:t>
                      </a:r>
                    </a:p>
                  </a:txBody>
                  <a:tcPr/>
                </a:tc>
                <a:extLst>
                  <a:ext uri="{0D108BD9-81ED-4DB2-BD59-A6C34878D82A}">
                    <a16:rowId xmlns:a16="http://schemas.microsoft.com/office/drawing/2014/main" val="2456800070"/>
                  </a:ext>
                </a:extLst>
              </a:tr>
            </a:tbl>
          </a:graphicData>
        </a:graphic>
      </p:graphicFrame>
      <p:sp>
        <p:nvSpPr>
          <p:cNvPr id="9" name="Content Placeholder 3"/>
          <p:cNvSpPr txBox="1">
            <a:spLocks/>
          </p:cNvSpPr>
          <p:nvPr/>
        </p:nvSpPr>
        <p:spPr>
          <a:xfrm>
            <a:off x="460550" y="5065178"/>
            <a:ext cx="11337274" cy="1501085"/>
          </a:xfrm>
          <a:prstGeom prst="rect">
            <a:avLst/>
          </a:prstGeom>
          <a:solidFill>
            <a:schemeClr val="bg1"/>
          </a:solidFill>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dirty="0">
                <a:latin typeface="Segoe UI" panose="020B0502040204020203" pitchFamily="34" charset="0"/>
                <a:cs typeface="Segoe UI" panose="020B0502040204020203" pitchFamily="34" charset="0"/>
              </a:rPr>
              <a:t>Year 3 Tasks:</a:t>
            </a:r>
          </a:p>
          <a:p>
            <a:pPr>
              <a:lnSpc>
                <a:spcPct val="100000"/>
              </a:lnSpc>
              <a:spcBef>
                <a:spcPts val="0"/>
              </a:spcBef>
            </a:pPr>
            <a:endParaRPr lang="en-GB" sz="1400" u="sng" dirty="0">
              <a:latin typeface="Segoe UI" panose="020B0502040204020203" pitchFamily="34" charset="0"/>
              <a:cs typeface="Segoe UI" panose="020B0502040204020203" pitchFamily="34" charset="0"/>
            </a:endParaRPr>
          </a:p>
          <a:p>
            <a:pPr>
              <a:lnSpc>
                <a:spcPct val="100000"/>
              </a:lnSpc>
              <a:spcBef>
                <a:spcPts val="0"/>
              </a:spcBef>
            </a:pPr>
            <a:r>
              <a:rPr lang="en-GB" sz="1400" dirty="0">
                <a:latin typeface="Segoe UI" panose="020B0502040204020203" pitchFamily="34" charset="0"/>
                <a:cs typeface="Segoe UI" panose="020B0502040204020203" pitchFamily="34" charset="0"/>
              </a:rPr>
              <a:t>Promote reasonable adjustments and accessible information to increase understanding of the benefits of the vaccination programme in order to increase uptake.</a:t>
            </a:r>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5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98163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5.6 - Reduce Admissions</a:t>
            </a:r>
          </a:p>
        </p:txBody>
      </p:sp>
      <p:sp>
        <p:nvSpPr>
          <p:cNvPr id="4" name="Content Placeholder 3"/>
          <p:cNvSpPr>
            <a:spLocks noGrp="1"/>
          </p:cNvSpPr>
          <p:nvPr>
            <p:ph sz="half" idx="1"/>
          </p:nvPr>
        </p:nvSpPr>
        <p:spPr>
          <a:xfrm>
            <a:off x="460549" y="1491663"/>
            <a:ext cx="11337274" cy="453019"/>
          </a:xfrm>
          <a:solidFill>
            <a:srgbClr val="D8CDE5"/>
          </a:solidFill>
        </p:spPr>
        <p:txBody>
          <a:bodyPr>
            <a:noAutofit/>
          </a:bodyPr>
          <a:lstStyle/>
          <a:p>
            <a:r>
              <a:rPr lang="en-GB" sz="1400">
                <a:latin typeface="Segoe UI" panose="020B0502040204020203" pitchFamily="34" charset="0"/>
                <a:cs typeface="Segoe UI" panose="020B0502040204020203" pitchFamily="34" charset="0"/>
              </a:rPr>
              <a:t>Reduce inpatient beds in line with NHSE* Learning Disability and Autism Programme* targets and reduce the length of time that people stay in an inpatient setting. </a:t>
            </a:r>
          </a:p>
          <a:p>
            <a:r>
              <a:rPr lang="en-GB" sz="1400">
                <a:latin typeface="Segoe UI" panose="020B0502040204020203" pitchFamily="34" charset="0"/>
                <a:cs typeface="Segoe UI" panose="020B0502040204020203" pitchFamily="34" charset="0"/>
              </a:rPr>
              <a:t>.</a:t>
            </a:r>
          </a:p>
        </p:txBody>
      </p:sp>
      <p:sp>
        <p:nvSpPr>
          <p:cNvPr id="7" name="Rectangle 6"/>
          <p:cNvSpPr/>
          <p:nvPr/>
        </p:nvSpPr>
        <p:spPr>
          <a:xfrm>
            <a:off x="9582003" y="414962"/>
            <a:ext cx="2215820" cy="707886"/>
          </a:xfrm>
          <a:prstGeom prst="rect">
            <a:avLst/>
          </a:prstGeom>
          <a:solidFill>
            <a:schemeClr val="bg1"/>
          </a:solidFill>
        </p:spPr>
        <p:txBody>
          <a:bodyPr wrap="square">
            <a:spAutoFit/>
          </a:bodyPr>
          <a:lstStyle/>
          <a:p>
            <a:r>
              <a:rPr lang="en-GB" sz="3000" b="1">
                <a:solidFill>
                  <a:srgbClr val="00B050"/>
                </a:solidFill>
                <a:latin typeface="Segoe UI" panose="020B0502040204020203" pitchFamily="34" charset="0"/>
                <a:cs typeface="Segoe UI" panose="020B0502040204020203" pitchFamily="34" charset="0"/>
              </a:rPr>
              <a:t>COMPLETE</a:t>
            </a:r>
          </a:p>
          <a:p>
            <a:endParaRPr lang="en-GB" sz="1000" b="1">
              <a:solidFill>
                <a:srgbClr val="00B050"/>
              </a:solidFill>
              <a:latin typeface="Segoe UI" panose="020B0502040204020203" pitchFamily="34" charset="0"/>
              <a:cs typeface="Segoe UI" panose="020B0502040204020203" pitchFamily="34" charset="0"/>
            </a:endParaRPr>
          </a:p>
        </p:txBody>
      </p:sp>
      <p:sp>
        <p:nvSpPr>
          <p:cNvPr id="6" name="Content Placeholder 3"/>
          <p:cNvSpPr txBox="1">
            <a:spLocks/>
          </p:cNvSpPr>
          <p:nvPr/>
        </p:nvSpPr>
        <p:spPr>
          <a:xfrm>
            <a:off x="460549" y="2027011"/>
            <a:ext cx="11275261" cy="1734918"/>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a:latin typeface="Segoe UI" panose="020B0502040204020203" pitchFamily="34" charset="0"/>
                <a:cs typeface="Segoe UI" panose="020B0502040204020203" pitchFamily="34" charset="0"/>
              </a:rPr>
              <a:t>Year 2 Update:</a:t>
            </a:r>
          </a:p>
          <a:p>
            <a:pPr marL="285750" indent="-285750">
              <a:buFont typeface="Arial" panose="020B0604020202020204" pitchFamily="34" charset="0"/>
              <a:buChar char="•"/>
            </a:pPr>
            <a:r>
              <a:rPr lang="en-GB" sz="1400">
                <a:latin typeface="Segoe UI"/>
                <a:cs typeface="Segoe UI"/>
              </a:rPr>
              <a:t>This has been added as priority for the Learning Disability and Autism Joint Planning Group. The Integrated Care Board has commissioned a Learning Disability Nurse to provide oversight – with Learning Disability Nurses attending Ward Rounds and Care and Treatment Reviews for patients who have a Learning Disability.</a:t>
            </a:r>
          </a:p>
          <a:p>
            <a:pPr marL="285750" indent="-285750">
              <a:buFont typeface="Arial" panose="020B0604020202020204" pitchFamily="34" charset="0"/>
              <a:buChar char="•"/>
            </a:pPr>
            <a:r>
              <a:rPr lang="en-GB" sz="1400">
                <a:latin typeface="Segoe UI"/>
                <a:cs typeface="Segoe UI"/>
              </a:rPr>
              <a:t>The Dynamic Support Register has been reconfigured in line with NHSE national recommendations.</a:t>
            </a:r>
          </a:p>
          <a:p>
            <a:pPr marL="285750" indent="-285750">
              <a:buFont typeface="Arial" panose="020B0604020202020204" pitchFamily="34" charset="0"/>
              <a:buChar char="•"/>
            </a:pPr>
            <a:r>
              <a:rPr lang="en-GB" sz="1400">
                <a:latin typeface="Segoe UI"/>
                <a:cs typeface="Segoe UI"/>
              </a:rPr>
              <a:t>Safe and Wellbeing Reviews were completed for all hospital admissions in 2022/23.</a:t>
            </a:r>
          </a:p>
          <a:p>
            <a:pPr marL="285750" indent="-285750">
              <a:lnSpc>
                <a:spcPct val="100000"/>
              </a:lnSpc>
              <a:spcBef>
                <a:spcPts val="0"/>
              </a:spcBef>
              <a:buChar char="•"/>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500">
              <a:latin typeface="Segoe UI" panose="020B0502040204020203" pitchFamily="34" charset="0"/>
              <a:cs typeface="Segoe UI" panose="020B0502040204020203" pitchFamily="34" charset="0"/>
            </a:endParaRPr>
          </a:p>
        </p:txBody>
      </p:sp>
      <p:sp>
        <p:nvSpPr>
          <p:cNvPr id="9" name="Content Placeholder 3"/>
          <p:cNvSpPr txBox="1">
            <a:spLocks/>
          </p:cNvSpPr>
          <p:nvPr/>
        </p:nvSpPr>
        <p:spPr>
          <a:xfrm>
            <a:off x="460549" y="3983989"/>
            <a:ext cx="11344533" cy="2466954"/>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dirty="0">
                <a:latin typeface="Segoe UI"/>
                <a:cs typeface="Segoe UI"/>
              </a:rPr>
              <a:t>Year 3 Tasks:</a:t>
            </a:r>
          </a:p>
          <a:p>
            <a:pPr>
              <a:lnSpc>
                <a:spcPct val="100000"/>
              </a:lnSpc>
              <a:spcBef>
                <a:spcPts val="0"/>
              </a:spcBef>
            </a:pPr>
            <a:endParaRPr lang="en-GB" sz="1400" u="sng"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dirty="0">
                <a:latin typeface="Segoe UI"/>
                <a:cs typeface="Segoe UI"/>
              </a:rPr>
              <a:t>An inner North East London Intensive Support Team was established in July 2024 for Newham, Tower Hamlets, and City and Hackney to look at reducing hospital admissions and Provider / family breakdown. The Team will </a:t>
            </a:r>
            <a:r>
              <a:rPr lang="en-GB" sz="1400" i="1" dirty="0">
                <a:latin typeface="Segoe UI"/>
                <a:cs typeface="Segoe UI"/>
              </a:rPr>
              <a:t>go live</a:t>
            </a:r>
            <a:r>
              <a:rPr lang="en-GB" sz="1400" dirty="0">
                <a:latin typeface="Segoe UI"/>
                <a:cs typeface="Segoe UI"/>
              </a:rPr>
              <a:t> in September 2024. </a:t>
            </a:r>
          </a:p>
          <a:p>
            <a:pPr marL="285750" indent="-285750">
              <a:lnSpc>
                <a:spcPct val="100000"/>
              </a:lnSpc>
              <a:spcBef>
                <a:spcPts val="0"/>
              </a:spcBef>
              <a:buFont typeface="Arial" panose="020B0604020202020204" pitchFamily="34" charset="0"/>
              <a:buChar char="•"/>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dirty="0">
                <a:latin typeface="Segoe UI"/>
                <a:cs typeface="Segoe UI"/>
              </a:rPr>
              <a:t>Work will be done in partnership with the Newham Centre for Mental Health (</a:t>
            </a:r>
            <a:r>
              <a:rPr lang="en-GB" sz="1400" dirty="0" err="1">
                <a:latin typeface="Segoe UI"/>
                <a:cs typeface="Segoe UI"/>
              </a:rPr>
              <a:t>NCfMH</a:t>
            </a:r>
            <a:r>
              <a:rPr lang="en-GB" sz="1400" dirty="0">
                <a:latin typeface="Segoe UI"/>
                <a:cs typeface="Segoe UI"/>
              </a:rPr>
              <a:t>) to review the environment and interventions offered to patients who have Learning Disabilities. The Newham Health Team for Adults with Learning Disabilities attend all LD related ward rounds and CTR's. An ongoing, learning disabilities training programme for clinical staff is in place and plans are in progress to expand this in 2024/25</a:t>
            </a:r>
            <a:endParaRPr lang="en-GB" sz="1400" dirty="0">
              <a:latin typeface="Segoe UI" panose="020B0502040204020203" pitchFamily="34" charset="0"/>
              <a:cs typeface="Segoe UI" panose="020B0502040204020203" pitchFamily="34" charset="0"/>
            </a:endParaRPr>
          </a:p>
          <a:p>
            <a:pPr>
              <a:lnSpc>
                <a:spcPct val="100000"/>
              </a:lnSpc>
              <a:spcBef>
                <a:spcPts val="0"/>
              </a:spcBef>
            </a:pPr>
            <a:endParaRPr lang="en-GB" sz="1400" u="sng"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dirty="0">
              <a:latin typeface="Segoe UI" panose="020B0502040204020203" pitchFamily="34" charset="0"/>
              <a:cs typeface="Segoe UI" panose="020B0502040204020203" pitchFamily="34" charset="0"/>
            </a:endParaRPr>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5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93802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5.7 - Strengthen C(E)TRs </a:t>
            </a:r>
          </a:p>
        </p:txBody>
      </p:sp>
      <p:sp>
        <p:nvSpPr>
          <p:cNvPr id="4" name="Content Placeholder 3"/>
          <p:cNvSpPr>
            <a:spLocks noGrp="1"/>
          </p:cNvSpPr>
          <p:nvPr>
            <p:ph sz="half" idx="1"/>
          </p:nvPr>
        </p:nvSpPr>
        <p:spPr>
          <a:xfrm>
            <a:off x="460549" y="1490133"/>
            <a:ext cx="11337274" cy="472891"/>
          </a:xfrm>
          <a:solidFill>
            <a:srgbClr val="D8CDE5"/>
          </a:solidFill>
        </p:spPr>
        <p:txBody>
          <a:bodyPr>
            <a:noAutofit/>
          </a:bodyPr>
          <a:lstStyle/>
          <a:p>
            <a:r>
              <a:rPr lang="en-GB" sz="1400">
                <a:latin typeface="Segoe UI" panose="020B0502040204020203" pitchFamily="34" charset="0"/>
                <a:cs typeface="Segoe UI" panose="020B0502040204020203" pitchFamily="34" charset="0"/>
              </a:rPr>
              <a:t>Continue to embed and strengthen Care (Education) and Treatment Reviews [C(E)TR] awareness and training, in partnership with stakeholders to assess their effectiveness in preventing and supporting discharge planning. </a:t>
            </a:r>
          </a:p>
          <a:p>
            <a:r>
              <a:rPr lang="en-GB" sz="1400">
                <a:latin typeface="Segoe UI" panose="020B0502040204020203" pitchFamily="34" charset="0"/>
                <a:cs typeface="Segoe UI" panose="020B0502040204020203" pitchFamily="34" charset="0"/>
              </a:rPr>
              <a:t>. </a:t>
            </a:r>
          </a:p>
          <a:p>
            <a:endParaRPr lang="en-GB" sz="1600">
              <a:solidFill>
                <a:schemeClr val="bg1"/>
              </a:solidFill>
            </a:endParaRPr>
          </a:p>
        </p:txBody>
      </p:sp>
      <p:sp>
        <p:nvSpPr>
          <p:cNvPr id="7" name="Rectangle 6"/>
          <p:cNvSpPr/>
          <p:nvPr/>
        </p:nvSpPr>
        <p:spPr>
          <a:xfrm>
            <a:off x="9648613" y="323675"/>
            <a:ext cx="2283697" cy="721740"/>
          </a:xfrm>
          <a:prstGeom prst="rect">
            <a:avLst/>
          </a:prstGeom>
          <a:solidFill>
            <a:schemeClr val="bg1"/>
          </a:solidFill>
        </p:spPr>
        <p:txBody>
          <a:bodyPr wrap="square">
            <a:spAutoFit/>
          </a:bodyPr>
          <a:lstStyle/>
          <a:p>
            <a:r>
              <a:rPr lang="en-GB" sz="3000" b="1" dirty="0">
                <a:solidFill>
                  <a:srgbClr val="00B050"/>
                </a:solidFill>
                <a:latin typeface="Segoe UI" panose="020B0502040204020203" pitchFamily="34" charset="0"/>
                <a:cs typeface="Segoe UI" panose="020B0502040204020203" pitchFamily="34" charset="0"/>
              </a:rPr>
              <a:t>COMPLETE</a:t>
            </a:r>
          </a:p>
          <a:p>
            <a:endParaRPr lang="en-GB" sz="1000" b="1">
              <a:solidFill>
                <a:srgbClr val="00B050"/>
              </a:solidFill>
              <a:latin typeface="Segoe UI" panose="020B0502040204020203" pitchFamily="34" charset="0"/>
              <a:cs typeface="Segoe UI" panose="020B0502040204020203" pitchFamily="34" charset="0"/>
            </a:endParaRPr>
          </a:p>
        </p:txBody>
      </p:sp>
      <p:sp>
        <p:nvSpPr>
          <p:cNvPr id="6" name="Content Placeholder 3"/>
          <p:cNvSpPr txBox="1">
            <a:spLocks/>
          </p:cNvSpPr>
          <p:nvPr/>
        </p:nvSpPr>
        <p:spPr>
          <a:xfrm>
            <a:off x="460549" y="2172282"/>
            <a:ext cx="11275261" cy="2573889"/>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a:latin typeface="Segoe UI" panose="020B0502040204020203" pitchFamily="34" charset="0"/>
                <a:cs typeface="Segoe UI" panose="020B0502040204020203" pitchFamily="34" charset="0"/>
              </a:rPr>
              <a:t>Year 2 Update:</a:t>
            </a:r>
          </a:p>
          <a:p>
            <a:r>
              <a:rPr lang="en-GB" sz="1400">
                <a:latin typeface="Segoe UI" panose="020B0502040204020203" pitchFamily="34" charset="0"/>
                <a:cs typeface="Segoe UI" panose="020B0502040204020203" pitchFamily="34" charset="0"/>
              </a:rPr>
              <a:t>There is a new and C(E)TR process in place that includes more patient-focussed outcomes</a:t>
            </a:r>
          </a:p>
          <a:p>
            <a:endParaRPr lang="en-GB" sz="1400">
              <a:latin typeface="Segoe UI" panose="020B0502040204020203" pitchFamily="34" charset="0"/>
              <a:cs typeface="Segoe UI" panose="020B0502040204020203" pitchFamily="34" charset="0"/>
            </a:endParaRPr>
          </a:p>
          <a:p>
            <a:endParaRPr lang="en-GB" sz="1400">
              <a:latin typeface="Segoe UI" panose="020B0502040204020203" pitchFamily="34" charset="0"/>
              <a:cs typeface="Segoe UI" panose="020B0502040204020203" pitchFamily="34" charset="0"/>
            </a:endParaRPr>
          </a:p>
          <a:p>
            <a:endParaRPr lang="en-GB" sz="1400">
              <a:latin typeface="Segoe UI" panose="020B0502040204020203" pitchFamily="34" charset="0"/>
              <a:cs typeface="Segoe UI" panose="020B0502040204020203" pitchFamily="34" charset="0"/>
            </a:endParaRPr>
          </a:p>
          <a:p>
            <a:endParaRPr lang="en-GB" sz="1400">
              <a:latin typeface="Segoe UI" panose="020B0502040204020203" pitchFamily="34" charset="0"/>
              <a:cs typeface="Segoe UI" panose="020B0502040204020203" pitchFamily="34" charset="0"/>
            </a:endParaRPr>
          </a:p>
          <a:p>
            <a:r>
              <a:rPr lang="en-GB" sz="1400">
                <a:latin typeface="Segoe UI" panose="020B0502040204020203" pitchFamily="34" charset="0"/>
                <a:cs typeface="Segoe UI" panose="020B0502040204020203" pitchFamily="34" charset="0"/>
              </a:rPr>
              <a:t>C(E)TR specific training for some partners take place in 2023/24, provided by the North East London Integrated Care Board.</a:t>
            </a:r>
          </a:p>
          <a:p>
            <a:pPr>
              <a:lnSpc>
                <a:spcPct val="100000"/>
              </a:lnSpc>
              <a:spcBef>
                <a:spcPts val="0"/>
              </a:spcBef>
            </a:pPr>
            <a:endParaRPr lang="en-GB" sz="1400" u="sng">
              <a:latin typeface="Segoe UI" panose="020B0502040204020203" pitchFamily="34" charset="0"/>
              <a:cs typeface="Segoe UI" panose="020B0502040204020203" pitchFamily="34" charset="0"/>
            </a:endParaRPr>
          </a:p>
          <a:p>
            <a:pPr>
              <a:lnSpc>
                <a:spcPct val="100000"/>
              </a:lnSpc>
              <a:spcBef>
                <a:spcPts val="0"/>
              </a:spcBef>
            </a:pPr>
            <a:r>
              <a:rPr lang="en-GB" sz="1400">
                <a:latin typeface="Segoe UI" panose="020B0502040204020203" pitchFamily="34" charset="0"/>
                <a:cs typeface="Segoe UI" panose="020B0502040204020203" pitchFamily="34" charset="0"/>
              </a:rPr>
              <a:t>		</a:t>
            </a:r>
            <a:endParaRPr lang="en-GB" sz="1400" b="1">
              <a:latin typeface="Segoe UI" panose="020B0502040204020203" pitchFamily="34" charset="0"/>
              <a:cs typeface="Segoe UI" panose="020B0502040204020203" pitchFamily="34" charset="0"/>
            </a:endParaRPr>
          </a:p>
        </p:txBody>
      </p:sp>
      <p:sp>
        <p:nvSpPr>
          <p:cNvPr id="10" name="Content Placeholder 3"/>
          <p:cNvSpPr txBox="1">
            <a:spLocks/>
          </p:cNvSpPr>
          <p:nvPr/>
        </p:nvSpPr>
        <p:spPr>
          <a:xfrm>
            <a:off x="491555" y="4820050"/>
            <a:ext cx="11275261" cy="1096303"/>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dirty="0">
                <a:latin typeface="Segoe UI"/>
                <a:cs typeface="Segoe UI"/>
              </a:rPr>
              <a:t>Year 3 Tasks:</a:t>
            </a:r>
          </a:p>
          <a:p>
            <a:pPr>
              <a:lnSpc>
                <a:spcPct val="100000"/>
              </a:lnSpc>
              <a:spcBef>
                <a:spcPts val="0"/>
              </a:spcBef>
            </a:pPr>
            <a:endParaRPr lang="en-GB" sz="1400" u="sng">
              <a:latin typeface="Segoe UI" panose="020B0502040204020203" pitchFamily="34" charset="0"/>
              <a:cs typeface="Segoe UI" panose="020B0502040204020203" pitchFamily="34" charset="0"/>
            </a:endParaRPr>
          </a:p>
          <a:p>
            <a:pPr marL="285750" indent="-285750">
              <a:lnSpc>
                <a:spcPct val="100000"/>
              </a:lnSpc>
              <a:spcBef>
                <a:spcPts val="0"/>
              </a:spcBef>
              <a:buChar char="•"/>
            </a:pPr>
            <a:r>
              <a:rPr lang="en-GB" sz="1400" dirty="0">
                <a:latin typeface="Segoe UI"/>
                <a:cs typeface="Segoe UI"/>
              </a:rPr>
              <a:t>Continue as Business as Usual.</a:t>
            </a:r>
            <a:endParaRPr lang="en-GB" sz="1400" dirty="0">
              <a:latin typeface="Segoe UI" panose="020B0502040204020203" pitchFamily="34" charset="0"/>
              <a:cs typeface="Segoe UI" panose="020B0502040204020203" pitchFamily="34" charset="0"/>
            </a:endParaRPr>
          </a:p>
          <a:p>
            <a:pPr>
              <a:lnSpc>
                <a:spcPct val="100000"/>
              </a:lnSpc>
              <a:spcBef>
                <a:spcPts val="0"/>
              </a:spcBef>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500">
              <a:latin typeface="Segoe UI" panose="020B0502040204020203" pitchFamily="34" charset="0"/>
              <a:cs typeface="Segoe UI" panose="020B0502040204020203"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84722932"/>
              </p:ext>
            </p:extLst>
          </p:nvPr>
        </p:nvGraphicFramePr>
        <p:xfrm>
          <a:off x="551471" y="2796414"/>
          <a:ext cx="3805738" cy="959313"/>
        </p:xfrm>
        <a:graphic>
          <a:graphicData uri="http://schemas.openxmlformats.org/drawingml/2006/table">
            <a:tbl>
              <a:tblPr firstRow="1" bandRow="1">
                <a:tableStyleId>{073A0DAA-6AF3-43AB-8588-CEC1D06C72B9}</a:tableStyleId>
              </a:tblPr>
              <a:tblGrid>
                <a:gridCol w="3805738">
                  <a:extLst>
                    <a:ext uri="{9D8B030D-6E8A-4147-A177-3AD203B41FA5}">
                      <a16:colId xmlns:a16="http://schemas.microsoft.com/office/drawing/2014/main" val="2973250137"/>
                    </a:ext>
                  </a:extLst>
                </a:gridCol>
              </a:tblGrid>
              <a:tr h="349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effectLst/>
                          <a:latin typeface="Segoe UI"/>
                          <a:cs typeface="Segoe UI"/>
                        </a:rPr>
                        <a:t>C</a:t>
                      </a:r>
                      <a:r>
                        <a:rPr lang="en-GB" sz="1400" baseline="0" dirty="0">
                          <a:solidFill>
                            <a:schemeClr val="bg1"/>
                          </a:solidFill>
                          <a:effectLst/>
                          <a:latin typeface="Segoe UI"/>
                          <a:cs typeface="Segoe UI"/>
                        </a:rPr>
                        <a:t>(E</a:t>
                      </a:r>
                      <a:r>
                        <a:rPr lang="en-GB" sz="1400" dirty="0">
                          <a:solidFill>
                            <a:schemeClr val="bg1"/>
                          </a:solidFill>
                          <a:effectLst/>
                          <a:latin typeface="Segoe UI"/>
                          <a:cs typeface="Segoe UI"/>
                        </a:rPr>
                        <a:t>)TR’s Completed July 2023 to June 2024  </a:t>
                      </a:r>
                    </a:p>
                  </a:txBody>
                  <a:tcPr/>
                </a:tc>
                <a:extLst>
                  <a:ext uri="{0D108BD9-81ED-4DB2-BD59-A6C34878D82A}">
                    <a16:rowId xmlns:a16="http://schemas.microsoft.com/office/drawing/2014/main" val="4253748582"/>
                  </a:ext>
                </a:extLst>
              </a:tr>
              <a:tr h="287435">
                <a:tc>
                  <a:txBody>
                    <a:bodyPr/>
                    <a:lstStyle/>
                    <a:p>
                      <a:pPr>
                        <a:spcAft>
                          <a:spcPts val="0"/>
                        </a:spcAft>
                      </a:pPr>
                      <a:r>
                        <a:rPr lang="en-GB" sz="1400" dirty="0">
                          <a:solidFill>
                            <a:schemeClr val="tx1"/>
                          </a:solidFill>
                          <a:effectLst/>
                          <a:latin typeface="Segoe UI"/>
                          <a:cs typeface="Segoe UI"/>
                        </a:rPr>
                        <a:t>Adults – 12 delivered (+ 5 refused consent) </a:t>
                      </a:r>
                    </a:p>
                  </a:txBody>
                  <a:tcPr/>
                </a:tc>
                <a:extLst>
                  <a:ext uri="{0D108BD9-81ED-4DB2-BD59-A6C34878D82A}">
                    <a16:rowId xmlns:a16="http://schemas.microsoft.com/office/drawing/2014/main" val="2748787094"/>
                  </a:ext>
                </a:extLst>
              </a:tr>
              <a:tr h="223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effectLst/>
                          <a:latin typeface="Segoe UI"/>
                          <a:cs typeface="Segoe UI"/>
                        </a:rPr>
                        <a:t>CYP –  6</a:t>
                      </a:r>
                    </a:p>
                  </a:txBody>
                  <a:tcPr/>
                </a:tc>
                <a:extLst>
                  <a:ext uri="{0D108BD9-81ED-4DB2-BD59-A6C34878D82A}">
                    <a16:rowId xmlns:a16="http://schemas.microsoft.com/office/drawing/2014/main" val="2392126863"/>
                  </a:ext>
                </a:extLst>
              </a:tr>
            </a:tbl>
          </a:graphicData>
        </a:graphic>
      </p:graphicFrame>
      <p:sp>
        <p:nvSpPr>
          <p:cNvPr id="8" name="TextBox 7"/>
          <p:cNvSpPr txBox="1"/>
          <p:nvPr/>
        </p:nvSpPr>
        <p:spPr>
          <a:xfrm>
            <a:off x="3061547" y="6213201"/>
            <a:ext cx="6587066" cy="461665"/>
          </a:xfrm>
          <a:prstGeom prst="rect">
            <a:avLst/>
          </a:prstGeom>
          <a:noFill/>
        </p:spPr>
        <p:txBody>
          <a:bodyPr wrap="square" rtlCol="0">
            <a:spAutoFit/>
          </a:bodyPr>
          <a:lstStyle/>
          <a:p>
            <a:pPr>
              <a:lnSpc>
                <a:spcPct val="100000"/>
              </a:lnSpc>
              <a:spcBef>
                <a:spcPts val="0"/>
              </a:spcBef>
            </a:pPr>
            <a:r>
              <a:rPr lang="en-GB" sz="1200">
                <a:latin typeface="Segoe UI" panose="020B0502040204020203" pitchFamily="34" charset="0"/>
                <a:cs typeface="Segoe UI" panose="020B0502040204020203" pitchFamily="34" charset="0"/>
              </a:rPr>
              <a:t>*Note a Care Education and Treatment Review is held for residents under 25 who have education needs. All others will be offered a Care and Treatment Review. </a:t>
            </a:r>
          </a:p>
        </p:txBody>
      </p:sp>
    </p:spTree>
    <p:extLst>
      <p:ext uri="{BB962C8B-B14F-4D97-AF65-F5344CB8AC3E}">
        <p14:creationId xmlns:p14="http://schemas.microsoft.com/office/powerpoint/2010/main" val="3158218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5.9 - Improve the Transition Offer</a:t>
            </a:r>
          </a:p>
        </p:txBody>
      </p:sp>
      <p:sp>
        <p:nvSpPr>
          <p:cNvPr id="4" name="Content Placeholder 3"/>
          <p:cNvSpPr>
            <a:spLocks noGrp="1"/>
          </p:cNvSpPr>
          <p:nvPr>
            <p:ph sz="half" idx="1"/>
          </p:nvPr>
        </p:nvSpPr>
        <p:spPr>
          <a:xfrm>
            <a:off x="396165" y="1460671"/>
            <a:ext cx="11337274" cy="472672"/>
          </a:xfrm>
          <a:solidFill>
            <a:srgbClr val="D8CDE5"/>
          </a:solidFill>
        </p:spPr>
        <p:txBody>
          <a:bodyPr>
            <a:noAutofit/>
          </a:bodyPr>
          <a:lstStyle/>
          <a:p>
            <a:r>
              <a:rPr lang="en-GB" sz="1400">
                <a:latin typeface="Segoe UI" panose="020B0502040204020203" pitchFamily="34" charset="0"/>
                <a:cs typeface="Segoe UI" panose="020B0502040204020203" pitchFamily="34" charset="0"/>
              </a:rPr>
              <a:t>Improve the offer for transition-aged residents (14 - 25). Including the implementation of recommendations from the SEND Transformation Review. </a:t>
            </a:r>
          </a:p>
        </p:txBody>
      </p:sp>
      <p:sp>
        <p:nvSpPr>
          <p:cNvPr id="7" name="Rectangle 6"/>
          <p:cNvSpPr/>
          <p:nvPr/>
        </p:nvSpPr>
        <p:spPr>
          <a:xfrm>
            <a:off x="9622591" y="432701"/>
            <a:ext cx="2172861" cy="707886"/>
          </a:xfrm>
          <a:prstGeom prst="rect">
            <a:avLst/>
          </a:prstGeom>
          <a:solidFill>
            <a:schemeClr val="bg1"/>
          </a:solidFill>
        </p:spPr>
        <p:txBody>
          <a:bodyPr wrap="square">
            <a:spAutoFit/>
          </a:bodyPr>
          <a:lstStyle/>
          <a:p>
            <a:r>
              <a:rPr lang="en-GB" sz="3000" b="1">
                <a:solidFill>
                  <a:srgbClr val="00B050"/>
                </a:solidFill>
                <a:latin typeface="Segoe UI" panose="020B0502040204020203" pitchFamily="34" charset="0"/>
                <a:cs typeface="Segoe UI" panose="020B0502040204020203" pitchFamily="34" charset="0"/>
              </a:rPr>
              <a:t>COMPLETE</a:t>
            </a:r>
          </a:p>
          <a:p>
            <a:endParaRPr lang="en-GB" sz="1000" b="1">
              <a:solidFill>
                <a:srgbClr val="00B050"/>
              </a:solidFill>
              <a:latin typeface="Segoe UI" panose="020B0502040204020203" pitchFamily="34" charset="0"/>
              <a:cs typeface="Segoe UI" panose="020B0502040204020203" pitchFamily="34" charset="0"/>
            </a:endParaRPr>
          </a:p>
        </p:txBody>
      </p:sp>
      <p:sp>
        <p:nvSpPr>
          <p:cNvPr id="6" name="Content Placeholder 3"/>
          <p:cNvSpPr txBox="1">
            <a:spLocks/>
          </p:cNvSpPr>
          <p:nvPr/>
        </p:nvSpPr>
        <p:spPr>
          <a:xfrm>
            <a:off x="451583" y="1967168"/>
            <a:ext cx="11323419" cy="2263748"/>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a:latin typeface="Segoe UI" panose="020B0502040204020203" pitchFamily="34" charset="0"/>
                <a:cs typeface="Segoe UI" panose="020B0502040204020203" pitchFamily="34" charset="0"/>
              </a:rPr>
              <a:t>Year 2 Update</a:t>
            </a:r>
          </a:p>
          <a:p>
            <a:pPr>
              <a:lnSpc>
                <a:spcPct val="100000"/>
              </a:lnSpc>
              <a:spcBef>
                <a:spcPts val="0"/>
              </a:spcBef>
            </a:pPr>
            <a:endParaRPr lang="en-GB" sz="1400" u="sng">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a:latin typeface="Segoe UI" panose="020B0502040204020203" pitchFamily="34" charset="0"/>
                <a:cs typeface="Segoe UI" panose="020B0502040204020203" pitchFamily="34" charset="0"/>
              </a:rPr>
              <a:t>Post-16 Commissioning work will continue with Children’s and Adult’s Commissioners regarding the offer for residents in this group.</a:t>
            </a:r>
          </a:p>
          <a:p>
            <a:pPr marL="285750" indent="-285750">
              <a:lnSpc>
                <a:spcPct val="100000"/>
              </a:lnSpc>
              <a:spcBef>
                <a:spcPts val="0"/>
              </a:spcBef>
              <a:buFont typeface="Arial" panose="020B0604020202020204" pitchFamily="34" charset="0"/>
              <a:buChar char="•"/>
            </a:pPr>
            <a:r>
              <a:rPr lang="en-GB" sz="1400">
                <a:latin typeface="Segoe UI" panose="020B0502040204020203" pitchFamily="34" charset="0"/>
                <a:cs typeface="Segoe UI" panose="020B0502040204020203" pitchFamily="34" charset="0"/>
              </a:rPr>
              <a:t>A Transition Panel has been established between SEND and Adult Operations, in order to improve pathways.</a:t>
            </a:r>
          </a:p>
          <a:p>
            <a:pPr marL="285750" indent="-285750">
              <a:lnSpc>
                <a:spcPct val="100000"/>
              </a:lnSpc>
              <a:spcBef>
                <a:spcPts val="0"/>
              </a:spcBef>
              <a:buFont typeface="Arial" panose="020B0604020202020204" pitchFamily="34" charset="0"/>
              <a:buChar char="•"/>
            </a:pPr>
            <a:r>
              <a:rPr lang="en-GB" sz="1400">
                <a:latin typeface="Segoe UI" panose="020B0502040204020203" pitchFamily="34" charset="0"/>
                <a:cs typeface="Segoe UI" panose="020B0502040204020203" pitchFamily="34" charset="0"/>
              </a:rPr>
              <a:t> Transition-aged young people have been included in the Down Syndrome Day Celebration. The celebration focussed on adults telling young people and their families about their successes in adulthood in order to raise aspirations.</a:t>
            </a: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a:latin typeface="Segoe UI" panose="020B0502040204020203" pitchFamily="34" charset="0"/>
                <a:cs typeface="Segoe UI" panose="020B0502040204020203" pitchFamily="34" charset="0"/>
              </a:rPr>
              <a:t>A member of CAMHS (Child and Adolescent Mental Health Services) is now spending a day a week with the Newham Health Team for Adults with Learning Disabilities to identify and take forward shared clinical development opportunities. </a:t>
            </a: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a:lnSpc>
                <a:spcPct val="100000"/>
              </a:lnSpc>
              <a:spcBef>
                <a:spcPts val="0"/>
              </a:spcBef>
            </a:pPr>
            <a:endParaRPr lang="en-GB" sz="1400">
              <a:latin typeface="Segoe UI" panose="020B0502040204020203" pitchFamily="34" charset="0"/>
              <a:cs typeface="Segoe UI" panose="020B0502040204020203" pitchFamily="34" charset="0"/>
            </a:endParaRPr>
          </a:p>
        </p:txBody>
      </p:sp>
      <p:sp>
        <p:nvSpPr>
          <p:cNvPr id="10" name="Content Placeholder 3"/>
          <p:cNvSpPr txBox="1">
            <a:spLocks/>
          </p:cNvSpPr>
          <p:nvPr/>
        </p:nvSpPr>
        <p:spPr>
          <a:xfrm>
            <a:off x="437727" y="4417142"/>
            <a:ext cx="11323421" cy="2253681"/>
          </a:xfrm>
          <a:prstGeom prst="rect">
            <a:avLst/>
          </a:prstGeom>
          <a:solidFill>
            <a:schemeClr val="bg1"/>
          </a:solidFill>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dirty="0">
                <a:latin typeface="Segoe UI"/>
                <a:cs typeface="Segoe UI"/>
              </a:rPr>
              <a:t>Year 3 Tasks:</a:t>
            </a:r>
          </a:p>
          <a:p>
            <a:pPr marL="285750" indent="-285750">
              <a:lnSpc>
                <a:spcPct val="100000"/>
              </a:lnSpc>
              <a:spcBef>
                <a:spcPts val="0"/>
              </a:spcBef>
              <a:buFont typeface="Arial" panose="020B0604020202020204" pitchFamily="34" charset="0"/>
              <a:buChar char="•"/>
            </a:pPr>
            <a:endParaRPr lang="en-GB" sz="1400" dirty="0">
              <a:latin typeface="Segoe UI"/>
              <a:cs typeface="Segoe UI"/>
            </a:endParaRPr>
          </a:p>
          <a:p>
            <a:pPr marL="285750" indent="-285750">
              <a:lnSpc>
                <a:spcPct val="100000"/>
              </a:lnSpc>
              <a:spcBef>
                <a:spcPts val="0"/>
              </a:spcBef>
              <a:buFont typeface="Arial" panose="020B0604020202020204" pitchFamily="34" charset="0"/>
              <a:buChar char="•"/>
            </a:pPr>
            <a:r>
              <a:rPr lang="en-GB" sz="1400" dirty="0">
                <a:latin typeface="Segoe UI"/>
                <a:cs typeface="Segoe UI"/>
              </a:rPr>
              <a:t>There will be a Transition to Adulthood themed Local Offer Live in October 2024.</a:t>
            </a:r>
            <a:endParaRPr lang="en-GB" dirty="0">
              <a:latin typeface="Segoe UI"/>
              <a:cs typeface="Segoe UI"/>
            </a:endParaRPr>
          </a:p>
          <a:p>
            <a:pPr marL="285750" indent="-285750">
              <a:lnSpc>
                <a:spcPct val="100000"/>
              </a:lnSpc>
              <a:spcBef>
                <a:spcPts val="0"/>
              </a:spcBef>
              <a:buFont typeface="Arial" panose="020B0604020202020204" pitchFamily="34" charset="0"/>
              <a:buChar char="•"/>
            </a:pPr>
            <a:r>
              <a:rPr lang="en-GB" sz="1400" dirty="0">
                <a:latin typeface="Segoe UI"/>
                <a:cs typeface="Segoe UI"/>
              </a:rPr>
              <a:t>Young people were included in the Learning Disabilities Week Celebration BBQ at Chargeable Lane. </a:t>
            </a:r>
          </a:p>
          <a:p>
            <a:pPr marL="285750" indent="-285750">
              <a:lnSpc>
                <a:spcPct val="100000"/>
              </a:lnSpc>
              <a:buFont typeface="Arial" panose="020B0604020202020204" pitchFamily="34" charset="0"/>
              <a:buChar char="•"/>
            </a:pPr>
            <a:r>
              <a:rPr lang="en-GB" sz="1400" dirty="0">
                <a:latin typeface="Segoe UI"/>
                <a:cs typeface="Segoe UI"/>
              </a:rPr>
              <a:t>Newham  are developing a transition dashboard.  We will be actively looking at those who will need supported accommodation - agreeing a fit for purpose offer allowing for a smooth transition;</a:t>
            </a:r>
          </a:p>
          <a:p>
            <a:pPr marL="285750" indent="-285750">
              <a:lnSpc>
                <a:spcPct val="100000"/>
              </a:lnSpc>
              <a:buFont typeface="Arial" panose="020B0604020202020204" pitchFamily="34" charset="0"/>
              <a:buChar char="•"/>
            </a:pPr>
            <a:r>
              <a:rPr lang="en-GB" sz="1400" dirty="0">
                <a:latin typeface="Segoe UI"/>
                <a:cs typeface="Segoe UI"/>
              </a:rPr>
              <a:t>Newham will be </a:t>
            </a:r>
            <a:r>
              <a:rPr lang="en-GB" sz="1400" dirty="0" smtClean="0">
                <a:latin typeface="Segoe UI"/>
                <a:cs typeface="Segoe UI"/>
              </a:rPr>
              <a:t>procuring </a:t>
            </a:r>
            <a:r>
              <a:rPr lang="en-GB" sz="1400" dirty="0">
                <a:latin typeface="Segoe UI"/>
                <a:cs typeface="Segoe UI"/>
              </a:rPr>
              <a:t>an all-age ILSS framework (go live </a:t>
            </a:r>
            <a:r>
              <a:rPr lang="en-GB" sz="1400" dirty="0" smtClean="0">
                <a:latin typeface="Segoe UI"/>
                <a:cs typeface="Segoe UI"/>
              </a:rPr>
              <a:t>July </a:t>
            </a:r>
            <a:r>
              <a:rPr lang="en-GB" sz="1400" dirty="0">
                <a:latin typeface="Segoe UI"/>
                <a:cs typeface="Segoe UI"/>
              </a:rPr>
              <a:t>25) - to both allow consistency from child to adulthood and to embed more of a provider led strength based approach</a:t>
            </a: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879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a:latin typeface="Segoe UI" panose="020B0502040204020203" pitchFamily="34" charset="0"/>
                <a:cs typeface="Segoe UI" panose="020B0502040204020203" pitchFamily="34" charset="0"/>
              </a:rPr>
              <a:t>ACTION 5.10 – Substance Misuse</a:t>
            </a:r>
          </a:p>
        </p:txBody>
      </p:sp>
      <p:sp>
        <p:nvSpPr>
          <p:cNvPr id="4" name="Content Placeholder 3"/>
          <p:cNvSpPr>
            <a:spLocks noGrp="1"/>
          </p:cNvSpPr>
          <p:nvPr>
            <p:ph sz="half" idx="1"/>
          </p:nvPr>
        </p:nvSpPr>
        <p:spPr>
          <a:xfrm>
            <a:off x="460549" y="1618595"/>
            <a:ext cx="11337274" cy="344429"/>
          </a:xfrm>
          <a:solidFill>
            <a:srgbClr val="D8CDE5"/>
          </a:solidFill>
        </p:spPr>
        <p:txBody>
          <a:bodyPr>
            <a:noAutofit/>
          </a:bodyPr>
          <a:lstStyle/>
          <a:p>
            <a:r>
              <a:rPr lang="en-GB" sz="1400">
                <a:latin typeface="Segoe UI" panose="020B0502040204020203" pitchFamily="34" charset="0"/>
                <a:cs typeface="Segoe UI" panose="020B0502040204020203" pitchFamily="34" charset="0"/>
              </a:rPr>
              <a:t>Improve the offer for people with a Learning Disability who experience substance misuse issues. </a:t>
            </a:r>
          </a:p>
          <a:p>
            <a:endParaRPr lang="en-GB" sz="1400">
              <a:latin typeface="Segoe UI" panose="020B0502040204020203" pitchFamily="34" charset="0"/>
              <a:cs typeface="Segoe UI" panose="020B0502040204020203" pitchFamily="34" charset="0"/>
            </a:endParaRPr>
          </a:p>
          <a:p>
            <a:endParaRPr lang="en-GB" sz="1600">
              <a:solidFill>
                <a:schemeClr val="bg1"/>
              </a:solidFill>
            </a:endParaRPr>
          </a:p>
        </p:txBody>
      </p:sp>
      <p:sp>
        <p:nvSpPr>
          <p:cNvPr id="6" name="Content Placeholder 3"/>
          <p:cNvSpPr txBox="1">
            <a:spLocks/>
          </p:cNvSpPr>
          <p:nvPr/>
        </p:nvSpPr>
        <p:spPr>
          <a:xfrm>
            <a:off x="460549" y="2172283"/>
            <a:ext cx="11275261" cy="2425843"/>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a:latin typeface="Segoe UI" panose="020B0502040204020203" pitchFamily="34" charset="0"/>
                <a:cs typeface="Segoe UI" panose="020B0502040204020203" pitchFamily="34" charset="0"/>
              </a:rPr>
              <a:t>Year 2 Update:</a:t>
            </a:r>
          </a:p>
          <a:p>
            <a:pPr>
              <a:lnSpc>
                <a:spcPct val="100000"/>
              </a:lnSpc>
              <a:spcBef>
                <a:spcPts val="0"/>
              </a:spcBef>
            </a:pPr>
            <a:endParaRPr lang="en-GB" sz="1400" u="sng">
              <a:latin typeface="Segoe UI" panose="020B0502040204020203" pitchFamily="34" charset="0"/>
              <a:cs typeface="Segoe UI" panose="020B0502040204020203" pitchFamily="34" charset="0"/>
            </a:endParaRPr>
          </a:p>
          <a:p>
            <a:pPr>
              <a:lnSpc>
                <a:spcPct val="100000"/>
              </a:lnSpc>
              <a:spcBef>
                <a:spcPts val="0"/>
              </a:spcBef>
            </a:pPr>
            <a:r>
              <a:rPr lang="en-GB" sz="1400">
                <a:latin typeface="Segoe UI" panose="020B0502040204020203" pitchFamily="34" charset="0"/>
                <a:cs typeface="Segoe UI" panose="020B0502040204020203" pitchFamily="34" charset="0"/>
              </a:rPr>
              <a:t>A new lead Commissioner has been appointed to lead on Substance Misuse.</a:t>
            </a:r>
          </a:p>
          <a:p>
            <a:pPr marL="285750" indent="-285750">
              <a:lnSpc>
                <a:spcPct val="100000"/>
              </a:lnSpc>
              <a:spcBef>
                <a:spcPts val="0"/>
              </a:spcBef>
              <a:buFont typeface="Arial" panose="020B0604020202020204" pitchFamily="34" charset="0"/>
              <a:buChar char="•"/>
            </a:pPr>
            <a:r>
              <a:rPr lang="en-GB" sz="1400">
                <a:latin typeface="Segoe UI" panose="020B0502040204020203" pitchFamily="34" charset="0"/>
                <a:cs typeface="Segoe UI" panose="020B0502040204020203" pitchFamily="34" charset="0"/>
              </a:rPr>
              <a:t>Work with Change Grow Live (CGL) / Rise Newham regarding data collection. </a:t>
            </a: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a:latin typeface="Segoe UI" panose="020B0502040204020203" pitchFamily="34" charset="0"/>
                <a:cs typeface="Segoe UI" panose="020B0502040204020203" pitchFamily="34" charset="0"/>
              </a:rPr>
              <a:t>Improve access pathways for individuals with dual diagnoses (Learning Disability and Substance Misuse) to both Substance Misuse Services and Adult Social Care.</a:t>
            </a:r>
          </a:p>
          <a:p>
            <a:pPr marL="285750" indent="-285750">
              <a:lnSpc>
                <a:spcPct val="100000"/>
              </a:lnSpc>
              <a:spcBef>
                <a:spcPts val="0"/>
              </a:spcBef>
              <a:buFont typeface="Arial" panose="020B0604020202020204" pitchFamily="34" charset="0"/>
              <a:buChar char="•"/>
            </a:pPr>
            <a:r>
              <a:rPr lang="en-GB" sz="1400">
                <a:latin typeface="Segoe UI" panose="020B0502040204020203" pitchFamily="34" charset="0"/>
                <a:cs typeface="Segoe UI" panose="020B0502040204020203" pitchFamily="34" charset="0"/>
              </a:rPr>
              <a:t>Health and Social Care Commissioning Leads for Learning Disabilities have met with CGL, they are working on improving pathways for our residents who have additional needs related to substance misuse.</a:t>
            </a:r>
          </a:p>
          <a:p>
            <a:pPr>
              <a:lnSpc>
                <a:spcPct val="100000"/>
              </a:lnSpc>
              <a:spcBef>
                <a:spcPts val="0"/>
              </a:spcBef>
            </a:pPr>
            <a:endParaRPr lang="en-GB" sz="1400" u="sng">
              <a:latin typeface="Segoe UI" panose="020B0502040204020203" pitchFamily="34" charset="0"/>
              <a:cs typeface="Segoe UI" panose="020B0502040204020203" pitchFamily="34" charset="0"/>
            </a:endParaRPr>
          </a:p>
        </p:txBody>
      </p:sp>
      <p:sp>
        <p:nvSpPr>
          <p:cNvPr id="10" name="Content Placeholder 3"/>
          <p:cNvSpPr txBox="1">
            <a:spLocks/>
          </p:cNvSpPr>
          <p:nvPr/>
        </p:nvSpPr>
        <p:spPr>
          <a:xfrm>
            <a:off x="460549" y="4821297"/>
            <a:ext cx="11275261" cy="1068516"/>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dirty="0">
                <a:latin typeface="Segoe UI" panose="020B0502040204020203" pitchFamily="34" charset="0"/>
                <a:cs typeface="Segoe UI" panose="020B0502040204020203" pitchFamily="34" charset="0"/>
              </a:rPr>
              <a:t>Year 3 Tasks:</a:t>
            </a:r>
          </a:p>
          <a:p>
            <a:pPr>
              <a:lnSpc>
                <a:spcPct val="100000"/>
              </a:lnSpc>
              <a:spcBef>
                <a:spcPts val="0"/>
              </a:spcBef>
            </a:pPr>
            <a:endParaRPr lang="en-GB" sz="1400" u="sng"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dirty="0">
                <a:latin typeface="Segoe UI" panose="020B0502040204020203" pitchFamily="34" charset="0"/>
                <a:cs typeface="Segoe UI" panose="020B0502040204020203" pitchFamily="34" charset="0"/>
              </a:rPr>
              <a:t>Continue to work with Change Grow Live (CGL) / Rise Newham to improve the offer and uptake of substance misuse support. </a:t>
            </a:r>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500" dirty="0">
              <a:latin typeface="Segoe UI" panose="020B0502040204020203" pitchFamily="34" charset="0"/>
              <a:cs typeface="Segoe UI" panose="020B0502040204020203" pitchFamily="34" charset="0"/>
            </a:endParaRPr>
          </a:p>
        </p:txBody>
      </p:sp>
      <p:sp>
        <p:nvSpPr>
          <p:cNvPr id="8" name="Rectangle 7"/>
          <p:cNvSpPr/>
          <p:nvPr/>
        </p:nvSpPr>
        <p:spPr>
          <a:xfrm>
            <a:off x="9140089" y="392610"/>
            <a:ext cx="2657734" cy="707886"/>
          </a:xfrm>
          <a:prstGeom prst="rect">
            <a:avLst/>
          </a:prstGeom>
          <a:solidFill>
            <a:schemeClr val="bg1"/>
          </a:solidFill>
        </p:spPr>
        <p:txBody>
          <a:bodyPr wrap="square">
            <a:spAutoFit/>
          </a:bodyPr>
          <a:lstStyle/>
          <a:p>
            <a:r>
              <a:rPr lang="en-GB" sz="3000" b="1">
                <a:solidFill>
                  <a:schemeClr val="accent4"/>
                </a:solidFill>
                <a:latin typeface="Segoe UI" panose="020B0502040204020203" pitchFamily="34" charset="0"/>
                <a:cs typeface="Segoe UI" panose="020B0502040204020203" pitchFamily="34" charset="0"/>
              </a:rPr>
              <a:t>IN PROGRESS</a:t>
            </a:r>
          </a:p>
          <a:p>
            <a:endParaRPr lang="en-GB" sz="1000" b="1">
              <a:solidFill>
                <a:schemeClr val="accent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8120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5.11 – Improve the Social Work Offer</a:t>
            </a:r>
          </a:p>
        </p:txBody>
      </p:sp>
      <p:sp>
        <p:nvSpPr>
          <p:cNvPr id="4" name="Content Placeholder 3"/>
          <p:cNvSpPr>
            <a:spLocks noGrp="1"/>
          </p:cNvSpPr>
          <p:nvPr>
            <p:ph sz="half" idx="1"/>
          </p:nvPr>
        </p:nvSpPr>
        <p:spPr>
          <a:xfrm>
            <a:off x="460549" y="1618595"/>
            <a:ext cx="11337274" cy="344429"/>
          </a:xfrm>
          <a:solidFill>
            <a:srgbClr val="D8CDE5"/>
          </a:solidFill>
        </p:spPr>
        <p:txBody>
          <a:bodyPr>
            <a:noAutofit/>
          </a:bodyPr>
          <a:lstStyle/>
          <a:p>
            <a:r>
              <a:rPr lang="en-GB" sz="1400">
                <a:latin typeface="Segoe UI" panose="020B0502040204020203" pitchFamily="34" charset="0"/>
                <a:cs typeface="Segoe UI" panose="020B0502040204020203" pitchFamily="34" charset="0"/>
              </a:rPr>
              <a:t>Improve the Social Work offer via the Learning Disabilities Teams. </a:t>
            </a:r>
          </a:p>
          <a:p>
            <a:endParaRPr lang="en-GB" sz="1400">
              <a:latin typeface="Segoe UI" panose="020B0502040204020203" pitchFamily="34" charset="0"/>
              <a:cs typeface="Segoe UI" panose="020B0502040204020203" pitchFamily="34" charset="0"/>
            </a:endParaRPr>
          </a:p>
          <a:p>
            <a:endParaRPr lang="en-GB" sz="1600">
              <a:solidFill>
                <a:schemeClr val="bg1"/>
              </a:solidFill>
            </a:endParaRPr>
          </a:p>
        </p:txBody>
      </p:sp>
      <p:sp>
        <p:nvSpPr>
          <p:cNvPr id="7" name="Rectangle 6"/>
          <p:cNvSpPr/>
          <p:nvPr/>
        </p:nvSpPr>
        <p:spPr>
          <a:xfrm>
            <a:off x="9155918" y="380654"/>
            <a:ext cx="2641905" cy="707886"/>
          </a:xfrm>
          <a:prstGeom prst="rect">
            <a:avLst/>
          </a:prstGeom>
          <a:solidFill>
            <a:schemeClr val="bg1"/>
          </a:solidFill>
        </p:spPr>
        <p:txBody>
          <a:bodyPr wrap="square">
            <a:spAutoFit/>
          </a:bodyPr>
          <a:lstStyle/>
          <a:p>
            <a:r>
              <a:rPr lang="en-GB" sz="3000" b="1">
                <a:solidFill>
                  <a:schemeClr val="accent4"/>
                </a:solidFill>
                <a:latin typeface="Segoe UI" panose="020B0502040204020203" pitchFamily="34" charset="0"/>
                <a:cs typeface="Segoe UI" panose="020B0502040204020203" pitchFamily="34" charset="0"/>
              </a:rPr>
              <a:t>IN PROGRESS</a:t>
            </a:r>
          </a:p>
          <a:p>
            <a:endParaRPr lang="en-GB" sz="1000" b="1">
              <a:solidFill>
                <a:schemeClr val="accent4"/>
              </a:solidFill>
              <a:latin typeface="Segoe UI" panose="020B0502040204020203" pitchFamily="34" charset="0"/>
              <a:cs typeface="Segoe UI" panose="020B0502040204020203" pitchFamily="34" charset="0"/>
            </a:endParaRPr>
          </a:p>
        </p:txBody>
      </p:sp>
      <p:sp>
        <p:nvSpPr>
          <p:cNvPr id="6" name="Content Placeholder 3"/>
          <p:cNvSpPr txBox="1">
            <a:spLocks/>
          </p:cNvSpPr>
          <p:nvPr/>
        </p:nvSpPr>
        <p:spPr>
          <a:xfrm>
            <a:off x="460549" y="2172283"/>
            <a:ext cx="11275261" cy="1585985"/>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a:latin typeface="Segoe UI" panose="020B0502040204020203" pitchFamily="34" charset="0"/>
                <a:cs typeface="Segoe UI" panose="020B0502040204020203" pitchFamily="34" charset="0"/>
              </a:rPr>
              <a:t>Year 2 Update:</a:t>
            </a:r>
          </a:p>
          <a:p>
            <a:pPr>
              <a:lnSpc>
                <a:spcPct val="100000"/>
              </a:lnSpc>
              <a:spcBef>
                <a:spcPts val="0"/>
              </a:spcBef>
            </a:pPr>
            <a:endParaRPr lang="en-GB" sz="1400" u="sng">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a:latin typeface="Segoe UI" panose="020B0502040204020203" pitchFamily="34" charset="0"/>
                <a:cs typeface="Segoe UI" panose="020B0502040204020203" pitchFamily="34" charset="0"/>
              </a:rPr>
              <a:t>The Council is continuing to work toward ensuring sufficient Social Work capacity. This has been difficult due to a national Social Worker recruitment crisis. </a:t>
            </a: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a:latin typeface="Segoe UI" panose="020B0502040204020203" pitchFamily="34" charset="0"/>
                <a:cs typeface="Segoe UI" panose="020B0502040204020203" pitchFamily="34" charset="0"/>
              </a:rPr>
              <a:t>Autism has been separated from the Learning Disability Teams in order to target resources and specialise expertise.</a:t>
            </a:r>
          </a:p>
          <a:p>
            <a:pPr>
              <a:lnSpc>
                <a:spcPct val="100000"/>
              </a:lnSpc>
              <a:spcBef>
                <a:spcPts val="0"/>
              </a:spcBef>
            </a:pPr>
            <a:endParaRPr lang="en-GB" sz="1400" u="sng">
              <a:latin typeface="Segoe UI" panose="020B0502040204020203" pitchFamily="34" charset="0"/>
              <a:cs typeface="Segoe UI" panose="020B0502040204020203" pitchFamily="34" charset="0"/>
            </a:endParaRPr>
          </a:p>
          <a:p>
            <a:pPr>
              <a:lnSpc>
                <a:spcPct val="100000"/>
              </a:lnSpc>
              <a:spcBef>
                <a:spcPts val="0"/>
              </a:spcBef>
            </a:pPr>
            <a:endParaRPr lang="en-GB" sz="1400" u="sng">
              <a:latin typeface="Segoe UI" panose="020B0502040204020203" pitchFamily="34" charset="0"/>
              <a:cs typeface="Segoe UI" panose="020B0502040204020203" pitchFamily="34" charset="0"/>
            </a:endParaRPr>
          </a:p>
        </p:txBody>
      </p:sp>
      <p:sp>
        <p:nvSpPr>
          <p:cNvPr id="10" name="Content Placeholder 3"/>
          <p:cNvSpPr txBox="1">
            <a:spLocks/>
          </p:cNvSpPr>
          <p:nvPr/>
        </p:nvSpPr>
        <p:spPr>
          <a:xfrm>
            <a:off x="460548" y="3985146"/>
            <a:ext cx="11275261" cy="1336154"/>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dirty="0">
                <a:latin typeface="Segoe UI" panose="020B0502040204020203" pitchFamily="34" charset="0"/>
                <a:cs typeface="Segoe UI" panose="020B0502040204020203" pitchFamily="34" charset="0"/>
              </a:rPr>
              <a:t>Year 3 Tasks:</a:t>
            </a:r>
          </a:p>
          <a:p>
            <a:pPr>
              <a:lnSpc>
                <a:spcPct val="100000"/>
              </a:lnSpc>
              <a:spcBef>
                <a:spcPts val="0"/>
              </a:spcBef>
            </a:pPr>
            <a:endParaRPr lang="en-GB" sz="1400" u="sng"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dirty="0">
                <a:latin typeface="Segoe UI" panose="020B0502040204020203" pitchFamily="34" charset="0"/>
                <a:cs typeface="Segoe UI" panose="020B0502040204020203" pitchFamily="34" charset="0"/>
              </a:rPr>
              <a:t>The Council will develop a Learning Disabilities (and Autism) Induction Pack for Social Workers.  This will include working with residents to develop videos / training to support induction.</a:t>
            </a:r>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5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9534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5.12 - Support for Parents who have </a:t>
            </a:r>
            <a:r>
              <a:rPr lang="en-GB" sz="3000" dirty="0">
                <a:latin typeface="Segoe UI" panose="020B0502040204020203" pitchFamily="34" charset="0"/>
                <a:cs typeface="Segoe UI" panose="020B0502040204020203" pitchFamily="34" charset="0"/>
              </a:rPr>
              <a:t/>
            </a:r>
            <a:br>
              <a:rPr lang="en-GB" sz="3000" dirty="0">
                <a:latin typeface="Segoe UI" panose="020B0502040204020203" pitchFamily="34" charset="0"/>
                <a:cs typeface="Segoe UI" panose="020B0502040204020203" pitchFamily="34" charset="0"/>
              </a:rPr>
            </a:br>
            <a:r>
              <a:rPr lang="en-GB" sz="3000" dirty="0">
                <a:latin typeface="Segoe UI"/>
                <a:cs typeface="Segoe UI"/>
              </a:rPr>
              <a:t>Learning Disabilities</a:t>
            </a:r>
          </a:p>
        </p:txBody>
      </p:sp>
      <p:sp>
        <p:nvSpPr>
          <p:cNvPr id="4" name="Content Placeholder 3"/>
          <p:cNvSpPr>
            <a:spLocks noGrp="1"/>
          </p:cNvSpPr>
          <p:nvPr>
            <p:ph sz="half" idx="1"/>
          </p:nvPr>
        </p:nvSpPr>
        <p:spPr>
          <a:xfrm>
            <a:off x="460549" y="1618595"/>
            <a:ext cx="11337274" cy="344429"/>
          </a:xfrm>
          <a:solidFill>
            <a:srgbClr val="D8CDE5"/>
          </a:solidFill>
        </p:spPr>
        <p:txBody>
          <a:bodyPr>
            <a:noAutofit/>
          </a:bodyPr>
          <a:lstStyle/>
          <a:p>
            <a:r>
              <a:rPr lang="en-GB" sz="1400">
                <a:latin typeface="Segoe UI" panose="020B0502040204020203" pitchFamily="34" charset="0"/>
                <a:cs typeface="Segoe UI" panose="020B0502040204020203" pitchFamily="34" charset="0"/>
              </a:rPr>
              <a:t>Review the pathway / support for parents with Learning Disabilities.</a:t>
            </a:r>
          </a:p>
        </p:txBody>
      </p:sp>
      <p:sp>
        <p:nvSpPr>
          <p:cNvPr id="6" name="Content Placeholder 3"/>
          <p:cNvSpPr txBox="1">
            <a:spLocks/>
          </p:cNvSpPr>
          <p:nvPr/>
        </p:nvSpPr>
        <p:spPr>
          <a:xfrm>
            <a:off x="460549" y="2172283"/>
            <a:ext cx="11275261" cy="1720447"/>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a:latin typeface="Segoe UI" panose="020B0502040204020203" pitchFamily="34" charset="0"/>
                <a:cs typeface="Segoe UI" panose="020B0502040204020203" pitchFamily="34" charset="0"/>
              </a:rPr>
              <a:t>Year 2 Update:</a:t>
            </a:r>
          </a:p>
          <a:p>
            <a:pPr>
              <a:lnSpc>
                <a:spcPct val="100000"/>
              </a:lnSpc>
              <a:spcBef>
                <a:spcPts val="0"/>
              </a:spcBef>
            </a:pPr>
            <a:endParaRPr lang="en-GB" sz="1400" u="sng">
              <a:latin typeface="Segoe UI" panose="020B0502040204020203" pitchFamily="34" charset="0"/>
              <a:cs typeface="Segoe UI" panose="020B0502040204020203" pitchFamily="34" charset="0"/>
            </a:endParaRPr>
          </a:p>
          <a:p>
            <a:pPr>
              <a:lnSpc>
                <a:spcPct val="100000"/>
              </a:lnSpc>
              <a:spcBef>
                <a:spcPts val="0"/>
              </a:spcBef>
            </a:pPr>
            <a:r>
              <a:rPr lang="en-GB" sz="1400">
                <a:latin typeface="Segoe UI" panose="020B0502040204020203" pitchFamily="34" charset="0"/>
                <a:cs typeface="Segoe UI" panose="020B0502040204020203" pitchFamily="34" charset="0"/>
              </a:rPr>
              <a:t>Support currently falls under universal services, though parents and parents to be who have Learning Disabilities is eligible for additional support via the Learning Disability Hospital Liaison Nurses, Adult Social Care and Health Community Team for Adults with Learning Disabilities.</a:t>
            </a:r>
          </a:p>
          <a:p>
            <a:pPr>
              <a:lnSpc>
                <a:spcPct val="100000"/>
              </a:lnSpc>
              <a:spcBef>
                <a:spcPts val="0"/>
              </a:spcBef>
            </a:pPr>
            <a:endParaRPr lang="en-GB" sz="1400" u="sng">
              <a:latin typeface="Segoe UI" panose="020B0502040204020203" pitchFamily="34" charset="0"/>
              <a:cs typeface="Segoe UI" panose="020B0502040204020203" pitchFamily="34" charset="0"/>
            </a:endParaRPr>
          </a:p>
        </p:txBody>
      </p:sp>
      <p:sp>
        <p:nvSpPr>
          <p:cNvPr id="10" name="Content Placeholder 3"/>
          <p:cNvSpPr txBox="1">
            <a:spLocks/>
          </p:cNvSpPr>
          <p:nvPr/>
        </p:nvSpPr>
        <p:spPr>
          <a:xfrm>
            <a:off x="460548" y="4337200"/>
            <a:ext cx="11275261" cy="888941"/>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dirty="0">
                <a:latin typeface="Segoe UI" panose="020B0502040204020203" pitchFamily="34" charset="0"/>
                <a:cs typeface="Segoe UI" panose="020B0502040204020203" pitchFamily="34" charset="0"/>
              </a:rPr>
              <a:t>Year 3 Tasks:</a:t>
            </a:r>
          </a:p>
          <a:p>
            <a:pPr>
              <a:lnSpc>
                <a:spcPct val="100000"/>
              </a:lnSpc>
              <a:spcBef>
                <a:spcPts val="0"/>
              </a:spcBef>
            </a:pPr>
            <a:endParaRPr lang="en-GB" sz="1400" u="sng" dirty="0">
              <a:latin typeface="Segoe UI" panose="020B0502040204020203" pitchFamily="34" charset="0"/>
              <a:cs typeface="Segoe UI" panose="020B0502040204020203" pitchFamily="34" charset="0"/>
            </a:endParaRPr>
          </a:p>
          <a:p>
            <a:pPr>
              <a:lnSpc>
                <a:spcPct val="100000"/>
              </a:lnSpc>
              <a:spcBef>
                <a:spcPts val="0"/>
              </a:spcBef>
            </a:pPr>
            <a:r>
              <a:rPr lang="en-GB" sz="1400" dirty="0">
                <a:latin typeface="Segoe UI" panose="020B0502040204020203" pitchFamily="34" charset="0"/>
                <a:cs typeface="Segoe UI" panose="020B0502040204020203" pitchFamily="34" charset="0"/>
              </a:rPr>
              <a:t>A Task and Finish Group to explore further developments in this area will be established.</a:t>
            </a:r>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500" dirty="0">
              <a:latin typeface="Segoe UI" panose="020B0502040204020203" pitchFamily="34" charset="0"/>
              <a:cs typeface="Segoe UI" panose="020B0502040204020203" pitchFamily="34" charset="0"/>
            </a:endParaRPr>
          </a:p>
        </p:txBody>
      </p:sp>
      <p:sp>
        <p:nvSpPr>
          <p:cNvPr id="8" name="Rectangle 7"/>
          <p:cNvSpPr/>
          <p:nvPr/>
        </p:nvSpPr>
        <p:spPr>
          <a:xfrm>
            <a:off x="9129589" y="321508"/>
            <a:ext cx="2668234" cy="707886"/>
          </a:xfrm>
          <a:prstGeom prst="rect">
            <a:avLst/>
          </a:prstGeom>
          <a:solidFill>
            <a:schemeClr val="bg1"/>
          </a:solidFill>
        </p:spPr>
        <p:txBody>
          <a:bodyPr wrap="square">
            <a:spAutoFit/>
          </a:bodyPr>
          <a:lstStyle/>
          <a:p>
            <a:r>
              <a:rPr lang="en-GB" sz="3000" b="1">
                <a:solidFill>
                  <a:schemeClr val="accent4"/>
                </a:solidFill>
                <a:latin typeface="Segoe UI" panose="020B0502040204020203" pitchFamily="34" charset="0"/>
                <a:cs typeface="Segoe UI" panose="020B0502040204020203" pitchFamily="34" charset="0"/>
              </a:rPr>
              <a:t>IN PROGRESS</a:t>
            </a:r>
          </a:p>
          <a:p>
            <a:endParaRPr lang="en-GB" sz="1000" b="1">
              <a:solidFill>
                <a:schemeClr val="accent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73727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5.</a:t>
            </a:r>
            <a:r>
              <a:rPr lang="en-GB" sz="3200" dirty="0">
                <a:latin typeface="Segoe UI"/>
                <a:cs typeface="Segoe UI"/>
              </a:rPr>
              <a:t>13 - Access for Older People</a:t>
            </a:r>
            <a:endParaRPr lang="en-GB" sz="3000" dirty="0">
              <a:latin typeface="Segoe UI"/>
              <a:cs typeface="Segoe UI"/>
            </a:endParaRPr>
          </a:p>
        </p:txBody>
      </p:sp>
      <p:sp>
        <p:nvSpPr>
          <p:cNvPr id="4" name="Content Placeholder 3"/>
          <p:cNvSpPr>
            <a:spLocks noGrp="1"/>
          </p:cNvSpPr>
          <p:nvPr>
            <p:ph sz="half" idx="1"/>
          </p:nvPr>
        </p:nvSpPr>
        <p:spPr>
          <a:xfrm>
            <a:off x="460549" y="1618595"/>
            <a:ext cx="11337274" cy="344429"/>
          </a:xfrm>
          <a:solidFill>
            <a:srgbClr val="D8CDE5"/>
          </a:solidFill>
        </p:spPr>
        <p:txBody>
          <a:bodyPr>
            <a:noAutofit/>
          </a:bodyPr>
          <a:lstStyle/>
          <a:p>
            <a:r>
              <a:rPr lang="en-GB" sz="1400">
                <a:latin typeface="Segoe UI" panose="020B0502040204020203" pitchFamily="34" charset="0"/>
                <a:cs typeface="Segoe UI" panose="020B0502040204020203" pitchFamily="34" charset="0"/>
              </a:rPr>
              <a:t>Review access for Adults with Learning Disabilities to Older Adults Services.</a:t>
            </a:r>
          </a:p>
        </p:txBody>
      </p:sp>
      <p:sp>
        <p:nvSpPr>
          <p:cNvPr id="7" name="Rectangle 6"/>
          <p:cNvSpPr/>
          <p:nvPr/>
        </p:nvSpPr>
        <p:spPr>
          <a:xfrm>
            <a:off x="9114583" y="392610"/>
            <a:ext cx="2683240" cy="707886"/>
          </a:xfrm>
          <a:prstGeom prst="rect">
            <a:avLst/>
          </a:prstGeom>
          <a:solidFill>
            <a:schemeClr val="bg1"/>
          </a:solidFill>
        </p:spPr>
        <p:txBody>
          <a:bodyPr wrap="square">
            <a:spAutoFit/>
          </a:bodyPr>
          <a:lstStyle/>
          <a:p>
            <a:r>
              <a:rPr lang="en-GB" sz="3000" b="1">
                <a:solidFill>
                  <a:schemeClr val="accent4"/>
                </a:solidFill>
                <a:latin typeface="Segoe UI" panose="020B0502040204020203" pitchFamily="34" charset="0"/>
                <a:cs typeface="Segoe UI" panose="020B0502040204020203" pitchFamily="34" charset="0"/>
              </a:rPr>
              <a:t>IN PROGRESS</a:t>
            </a:r>
          </a:p>
          <a:p>
            <a:endParaRPr lang="en-GB" sz="1000" b="1">
              <a:solidFill>
                <a:schemeClr val="accent4"/>
              </a:solidFill>
              <a:latin typeface="Segoe UI" panose="020B0502040204020203" pitchFamily="34" charset="0"/>
              <a:cs typeface="Segoe UI" panose="020B0502040204020203" pitchFamily="34" charset="0"/>
            </a:endParaRPr>
          </a:p>
        </p:txBody>
      </p:sp>
      <p:sp>
        <p:nvSpPr>
          <p:cNvPr id="6" name="Content Placeholder 3"/>
          <p:cNvSpPr txBox="1">
            <a:spLocks/>
          </p:cNvSpPr>
          <p:nvPr/>
        </p:nvSpPr>
        <p:spPr>
          <a:xfrm>
            <a:off x="460549" y="2172283"/>
            <a:ext cx="11275261" cy="1828217"/>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dirty="0">
                <a:latin typeface="Segoe UI"/>
                <a:cs typeface="Segoe UI"/>
              </a:rPr>
              <a:t>Year 2 Update:</a:t>
            </a:r>
            <a:endParaRPr lang="en-GB" sz="1400" dirty="0">
              <a:latin typeface="Segoe UI"/>
              <a:cs typeface="Segoe UI"/>
            </a:endParaRPr>
          </a:p>
          <a:p>
            <a:r>
              <a:rPr lang="en-GB" sz="1400" dirty="0">
                <a:latin typeface="Segoe UI"/>
                <a:cs typeface="Segoe UI"/>
              </a:rPr>
              <a:t>The Community Health Team for Adults with Learning Disabilities has an early-onset Dementia provision for residents with Down Syndrome.</a:t>
            </a:r>
          </a:p>
          <a:p>
            <a:pPr marL="285750" indent="-285750">
              <a:buFont typeface="Arial" panose="020B0604020202020204" pitchFamily="34" charset="0"/>
              <a:buChar char="•"/>
            </a:pPr>
            <a:r>
              <a:rPr lang="en-GB" sz="1400" dirty="0">
                <a:latin typeface="Segoe UI"/>
                <a:cs typeface="Segoe UI"/>
              </a:rPr>
              <a:t>The Dementia Pathway will be reviewed against the NICE guidelines. </a:t>
            </a:r>
          </a:p>
          <a:p>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dirty="0">
                <a:latin typeface="Segoe UI"/>
                <a:cs typeface="Segoe UI"/>
              </a:rPr>
              <a:t>The Aging Well Festival 23/24 included a table for aging well with a Learning Disability.</a:t>
            </a:r>
          </a:p>
        </p:txBody>
      </p:sp>
      <p:sp>
        <p:nvSpPr>
          <p:cNvPr id="10" name="Content Placeholder 3"/>
          <p:cNvSpPr txBox="1">
            <a:spLocks/>
          </p:cNvSpPr>
          <p:nvPr/>
        </p:nvSpPr>
        <p:spPr>
          <a:xfrm>
            <a:off x="460549" y="4259601"/>
            <a:ext cx="11275261" cy="971754"/>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dirty="0">
                <a:latin typeface="Segoe UI" panose="020B0502040204020203" pitchFamily="34" charset="0"/>
                <a:cs typeface="Segoe UI" panose="020B0502040204020203" pitchFamily="34" charset="0"/>
              </a:rPr>
              <a:t>Year 3 Tasks:</a:t>
            </a:r>
          </a:p>
          <a:p>
            <a:pPr>
              <a:lnSpc>
                <a:spcPct val="100000"/>
              </a:lnSpc>
              <a:spcBef>
                <a:spcPts val="0"/>
              </a:spcBef>
            </a:pPr>
            <a:endParaRPr lang="en-GB" sz="1400" u="sng"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dirty="0">
                <a:latin typeface="Segoe UI" panose="020B0502040204020203" pitchFamily="34" charset="0"/>
                <a:cs typeface="Segoe UI" panose="020B0502040204020203" pitchFamily="34" charset="0"/>
              </a:rPr>
              <a:t>Commissioning to Organise an Aging Well themed meeting for the Learning Disability and Autism Provider Forum in January 2025.</a:t>
            </a:r>
          </a:p>
          <a:p>
            <a:pPr marL="285750" indent="-285750">
              <a:lnSpc>
                <a:spcPct val="100000"/>
              </a:lnSpc>
              <a:spcBef>
                <a:spcPts val="0"/>
              </a:spcBef>
              <a:buFont typeface="Arial" panose="020B0604020202020204" pitchFamily="34" charset="0"/>
              <a:buChar char="•"/>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5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38398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a:latin typeface="Segoe UI" panose="020B0502040204020203" pitchFamily="34" charset="0"/>
                <a:cs typeface="Segoe UI" panose="020B0502040204020203" pitchFamily="34" charset="0"/>
              </a:rPr>
              <a:t>ACTION 1.1 - Raise Awareness</a:t>
            </a:r>
          </a:p>
        </p:txBody>
      </p:sp>
      <p:sp>
        <p:nvSpPr>
          <p:cNvPr id="4" name="Content Placeholder 3"/>
          <p:cNvSpPr>
            <a:spLocks noGrp="1"/>
          </p:cNvSpPr>
          <p:nvPr>
            <p:ph sz="half" idx="1"/>
          </p:nvPr>
        </p:nvSpPr>
        <p:spPr>
          <a:xfrm>
            <a:off x="460549" y="1456157"/>
            <a:ext cx="11337274" cy="567716"/>
          </a:xfrm>
          <a:solidFill>
            <a:srgbClr val="D8CDE5"/>
          </a:solidFill>
        </p:spPr>
        <p:txBody>
          <a:bodyPr>
            <a:normAutofit/>
          </a:bodyPr>
          <a:lstStyle/>
          <a:p>
            <a:pPr algn="just">
              <a:lnSpc>
                <a:spcPct val="100000"/>
              </a:lnSpc>
              <a:spcBef>
                <a:spcPts val="0"/>
              </a:spcBef>
            </a:pPr>
            <a:r>
              <a:rPr lang="en-GB" sz="1400">
                <a:latin typeface="Segoe UI" panose="020B0502040204020203" pitchFamily="34" charset="0"/>
                <a:cs typeface="Segoe UI" panose="020B0502040204020203" pitchFamily="34" charset="0"/>
              </a:rPr>
              <a:t>Raise awareness of Learning Disabilities; and the impact on those who have them. Within this is the annual observation of: Learning Disabilities Week, Down Syndrome Day; and within other relevant annual observation events</a:t>
            </a:r>
            <a:endParaRPr lang="en-GB"/>
          </a:p>
          <a:p>
            <a:endParaRPr lang="en-GB">
              <a:solidFill>
                <a:schemeClr val="bg1"/>
              </a:solidFill>
            </a:endParaRPr>
          </a:p>
        </p:txBody>
      </p:sp>
      <p:sp>
        <p:nvSpPr>
          <p:cNvPr id="5" name="Content Placeholder 4"/>
          <p:cNvSpPr>
            <a:spLocks noGrp="1"/>
          </p:cNvSpPr>
          <p:nvPr>
            <p:ph sz="half" idx="2"/>
          </p:nvPr>
        </p:nvSpPr>
        <p:spPr>
          <a:xfrm>
            <a:off x="460549" y="2094592"/>
            <a:ext cx="11337274" cy="2016013"/>
          </a:xfrm>
          <a:ln w="3175">
            <a:solidFill>
              <a:srgbClr val="75529D"/>
            </a:solidFill>
          </a:ln>
        </p:spPr>
        <p:txBody>
          <a:bodyPr>
            <a:normAutofit/>
          </a:bodyPr>
          <a:lstStyle/>
          <a:p>
            <a:pPr>
              <a:lnSpc>
                <a:spcPct val="100000"/>
              </a:lnSpc>
              <a:spcBef>
                <a:spcPts val="0"/>
              </a:spcBef>
            </a:pPr>
            <a:r>
              <a:rPr lang="en-GB" sz="1400" u="sng">
                <a:latin typeface="Segoe UI" panose="020B0502040204020203" pitchFamily="34" charset="0"/>
                <a:cs typeface="Segoe UI" panose="020B0502040204020203" pitchFamily="34" charset="0"/>
              </a:rPr>
              <a:t>Year 2 Update</a:t>
            </a:r>
            <a:r>
              <a:rPr lang="en-GB" sz="1400">
                <a:latin typeface="Segoe UI" panose="020B0502040204020203" pitchFamily="34" charset="0"/>
                <a:cs typeface="Segoe UI" panose="020B0502040204020203" pitchFamily="34" charset="0"/>
              </a:rPr>
              <a:t>:</a:t>
            </a:r>
          </a:p>
          <a:p>
            <a:pPr>
              <a:lnSpc>
                <a:spcPct val="100000"/>
              </a:lnSpc>
              <a:spcBef>
                <a:spcPts val="0"/>
              </a:spcBef>
            </a:pPr>
            <a:endParaRPr lang="en-GB" sz="1400">
              <a:latin typeface="Segoe UI" panose="020B0502040204020203" pitchFamily="34" charset="0"/>
              <a:cs typeface="Segoe UI" panose="020B0502040204020203" pitchFamily="34" charset="0"/>
            </a:endParaRPr>
          </a:p>
          <a:p>
            <a:pPr marL="285750" indent="-285750" algn="just">
              <a:lnSpc>
                <a:spcPct val="100000"/>
              </a:lnSpc>
              <a:spcBef>
                <a:spcPts val="0"/>
              </a:spcBef>
              <a:buFont typeface="Arial" panose="020B0604020202020204" pitchFamily="34" charset="0"/>
              <a:buChar char="•"/>
            </a:pPr>
            <a:r>
              <a:rPr lang="en-GB" sz="1400">
                <a:latin typeface="Segoe UI" panose="020B0502040204020203" pitchFamily="34" charset="0"/>
                <a:cs typeface="Segoe UI" panose="020B0502040204020203" pitchFamily="34" charset="0"/>
              </a:rPr>
              <a:t>The Council co-designed a series of activities for Learning Disability Week 2023. There were multiple events and activities held ahead of the week, and during Learning Disability Week. There were 297 attendees over the week, including 28 at the Art Exhibition opening at Beckton Library, 99 at the Variety Show and 163 at the ‘Get Together’ BBQ,.</a:t>
            </a:r>
          </a:p>
          <a:p>
            <a:pPr marL="285750" indent="-285750" algn="just">
              <a:lnSpc>
                <a:spcPct val="100000"/>
              </a:lnSpc>
              <a:spcBef>
                <a:spcPts val="0"/>
              </a:spcBef>
              <a:buFont typeface="Arial" panose="020B0604020202020204" pitchFamily="34" charset="0"/>
              <a:buChar char="•"/>
            </a:pPr>
            <a:r>
              <a:rPr lang="en-GB" sz="1400">
                <a:latin typeface="Segoe UI" panose="020B0502040204020203" pitchFamily="34" charset="0"/>
                <a:cs typeface="Segoe UI" panose="020B0502040204020203" pitchFamily="34" charset="0"/>
              </a:rPr>
              <a:t>On the 21</a:t>
            </a:r>
            <a:r>
              <a:rPr lang="en-GB" sz="1400" baseline="30000">
                <a:latin typeface="Segoe UI" panose="020B0502040204020203" pitchFamily="34" charset="0"/>
                <a:cs typeface="Segoe UI" panose="020B0502040204020203" pitchFamily="34" charset="0"/>
              </a:rPr>
              <a:t>st</a:t>
            </a:r>
            <a:r>
              <a:rPr lang="en-GB" sz="1400">
                <a:latin typeface="Segoe UI" panose="020B0502040204020203" pitchFamily="34" charset="0"/>
                <a:cs typeface="Segoe UI" panose="020B0502040204020203" pitchFamily="34" charset="0"/>
              </a:rPr>
              <a:t> March 2024, the Council held its second all-age observation of World Down Syndrome Day.  This had presentations by four adult residents with  Down Syndrome about their accomplishments and skills to children with Down Syndrome, their parents and professions. </a:t>
            </a:r>
          </a:p>
          <a:p>
            <a:pPr marL="285750" indent="-285750" algn="just">
              <a:lnSpc>
                <a:spcPct val="100000"/>
              </a:lnSpc>
              <a:spcBef>
                <a:spcPts val="0"/>
              </a:spcBef>
              <a:buFont typeface="Arial" panose="020B0604020202020204" pitchFamily="34" charset="0"/>
              <a:buChar char="•"/>
            </a:pPr>
            <a:r>
              <a:rPr lang="en-GB" sz="1400">
                <a:latin typeface="Segoe UI" panose="020B0502040204020203" pitchFamily="34" charset="0"/>
                <a:cs typeface="Segoe UI" panose="020B0502040204020203" pitchFamily="34" charset="0"/>
              </a:rPr>
              <a:t>There was also Learning Disability representation at the Carers Festival 2023 and the Aging Well Festival 2023. </a:t>
            </a:r>
          </a:p>
          <a:p>
            <a:pPr>
              <a:lnSpc>
                <a:spcPct val="100000"/>
              </a:lnSpc>
              <a:spcBef>
                <a:spcPts val="0"/>
              </a:spcBef>
            </a:pPr>
            <a:endParaRPr lang="en-GB" sz="1400">
              <a:latin typeface="Segoe UI" panose="020B0502040204020203" pitchFamily="34" charset="0"/>
              <a:cs typeface="Segoe UI" panose="020B0502040204020203" pitchFamily="34" charset="0"/>
            </a:endParaRPr>
          </a:p>
          <a:p>
            <a:pPr>
              <a:lnSpc>
                <a:spcPct val="100000"/>
              </a:lnSpc>
              <a:spcBef>
                <a:spcPts val="0"/>
              </a:spcBef>
            </a:pPr>
            <a:endParaRPr lang="en-GB" sz="1400">
              <a:latin typeface="Segoe UI" panose="020B0502040204020203" pitchFamily="34" charset="0"/>
              <a:cs typeface="Segoe UI" panose="020B0502040204020203" pitchFamily="34" charset="0"/>
            </a:endParaRPr>
          </a:p>
          <a:p>
            <a:pPr>
              <a:lnSpc>
                <a:spcPct val="100000"/>
              </a:lnSpc>
              <a:spcBef>
                <a:spcPts val="0"/>
              </a:spcBef>
            </a:pPr>
            <a:endParaRPr lang="en-GB" sz="1400">
              <a:latin typeface="Segoe UI" panose="020B0502040204020203" pitchFamily="34" charset="0"/>
              <a:cs typeface="Segoe UI" panose="020B0502040204020203" pitchFamily="34" charset="0"/>
            </a:endParaRPr>
          </a:p>
          <a:p>
            <a:pPr>
              <a:lnSpc>
                <a:spcPct val="100000"/>
              </a:lnSpc>
              <a:spcBef>
                <a:spcPts val="0"/>
              </a:spcBef>
            </a:pPr>
            <a:endParaRPr lang="en-GB" sz="1400">
              <a:solidFill>
                <a:srgbClr val="FFC000"/>
              </a:solidFill>
              <a:latin typeface="Segoe UI" panose="020B0502040204020203" pitchFamily="34" charset="0"/>
              <a:cs typeface="Segoe UI" panose="020B0502040204020203" pitchFamily="34" charset="0"/>
            </a:endParaRPr>
          </a:p>
          <a:p>
            <a:pPr>
              <a:lnSpc>
                <a:spcPct val="100000"/>
              </a:lnSpc>
              <a:spcBef>
                <a:spcPts val="0"/>
              </a:spcBef>
            </a:pPr>
            <a:endParaRPr lang="en-GB" sz="1400">
              <a:latin typeface="Segoe UI" panose="020B0502040204020203" pitchFamily="34" charset="0"/>
              <a:cs typeface="Segoe UI" panose="020B0502040204020203" pitchFamily="34" charset="0"/>
            </a:endParaRPr>
          </a:p>
          <a:p>
            <a:pPr>
              <a:lnSpc>
                <a:spcPct val="100000"/>
              </a:lnSpc>
              <a:spcBef>
                <a:spcPts val="0"/>
              </a:spcBef>
            </a:pPr>
            <a:endParaRPr lang="en-GB" sz="1400">
              <a:latin typeface="Segoe UI" panose="020B0502040204020203" pitchFamily="34" charset="0"/>
              <a:cs typeface="Segoe UI" panose="020B0502040204020203" pitchFamily="34" charset="0"/>
            </a:endParaRPr>
          </a:p>
          <a:p>
            <a:pPr>
              <a:lnSpc>
                <a:spcPct val="100000"/>
              </a:lnSpc>
              <a:spcBef>
                <a:spcPts val="0"/>
              </a:spcBef>
            </a:pPr>
            <a:endParaRPr lang="en-GB" sz="1400">
              <a:latin typeface="Segoe UI" panose="020B0502040204020203" pitchFamily="34" charset="0"/>
              <a:cs typeface="Segoe UI" panose="020B0502040204020203" pitchFamily="34" charset="0"/>
            </a:endParaRPr>
          </a:p>
          <a:p>
            <a:pPr>
              <a:lnSpc>
                <a:spcPct val="100000"/>
              </a:lnSpc>
              <a:spcBef>
                <a:spcPts val="0"/>
              </a:spcBef>
            </a:pPr>
            <a:endParaRPr lang="en-GB" sz="1600">
              <a:latin typeface="Segoe UI" panose="020B0502040204020203" pitchFamily="34" charset="0"/>
              <a:cs typeface="Segoe UI" panose="020B0502040204020203" pitchFamily="34" charset="0"/>
            </a:endParaRPr>
          </a:p>
          <a:p>
            <a:endParaRPr lang="en-GB"/>
          </a:p>
          <a:p>
            <a:endParaRPr lang="en-GB"/>
          </a:p>
        </p:txBody>
      </p:sp>
      <p:sp>
        <p:nvSpPr>
          <p:cNvPr id="14" name="Rectangle 13"/>
          <p:cNvSpPr/>
          <p:nvPr/>
        </p:nvSpPr>
        <p:spPr>
          <a:xfrm>
            <a:off x="9362209" y="407769"/>
            <a:ext cx="2435615" cy="707886"/>
          </a:xfrm>
          <a:prstGeom prst="rect">
            <a:avLst/>
          </a:prstGeom>
          <a:solidFill>
            <a:schemeClr val="bg1"/>
          </a:solidFill>
        </p:spPr>
        <p:txBody>
          <a:bodyPr wrap="square" lIns="91440" tIns="45720" rIns="91440" bIns="45720" anchor="t">
            <a:spAutoFit/>
          </a:bodyPr>
          <a:lstStyle/>
          <a:p>
            <a:pPr algn="ctr"/>
            <a:r>
              <a:rPr lang="en-GB" sz="3000" b="1" dirty="0">
                <a:solidFill>
                  <a:srgbClr val="00B0F0"/>
                </a:solidFill>
                <a:latin typeface="Segoe UI"/>
                <a:cs typeface="Segoe UI"/>
              </a:rPr>
              <a:t>CLOSED</a:t>
            </a:r>
            <a:endParaRPr lang="en-GB" sz="3000" b="1" dirty="0">
              <a:solidFill>
                <a:srgbClr val="00B0F0"/>
              </a:solidFill>
              <a:latin typeface="Segoe UI" panose="020B0502040204020203" pitchFamily="34" charset="0"/>
              <a:cs typeface="Segoe UI" panose="020B0502040204020203" pitchFamily="34" charset="0"/>
            </a:endParaRPr>
          </a:p>
          <a:p>
            <a:endParaRPr lang="en-GB" sz="1000" b="1">
              <a:solidFill>
                <a:srgbClr val="00B050"/>
              </a:solidFill>
              <a:latin typeface="Segoe UI" panose="020B0502040204020203" pitchFamily="34" charset="0"/>
              <a:cs typeface="Segoe UI" panose="020B0502040204020203" pitchFamily="34" charset="0"/>
            </a:endParaRPr>
          </a:p>
        </p:txBody>
      </p:sp>
      <p:sp>
        <p:nvSpPr>
          <p:cNvPr id="16" name="Content Placeholder 4"/>
          <p:cNvSpPr txBox="1">
            <a:spLocks/>
          </p:cNvSpPr>
          <p:nvPr/>
        </p:nvSpPr>
        <p:spPr>
          <a:xfrm>
            <a:off x="460549" y="4293066"/>
            <a:ext cx="11337274" cy="1689723"/>
          </a:xfrm>
          <a:prstGeom prst="rect">
            <a:avLst/>
          </a:prstGeom>
          <a:ln w="3175">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dirty="0">
                <a:latin typeface="Segoe UI"/>
                <a:cs typeface="Segoe UI"/>
              </a:rPr>
              <a:t>Year 3 Tasks</a:t>
            </a:r>
            <a:r>
              <a:rPr lang="en-GB" sz="1400" dirty="0">
                <a:latin typeface="Segoe UI"/>
                <a:cs typeface="Segoe UI"/>
              </a:rPr>
              <a:t>:</a:t>
            </a:r>
          </a:p>
          <a:p>
            <a:pPr>
              <a:lnSpc>
                <a:spcPct val="100000"/>
              </a:lnSpc>
              <a:spcBef>
                <a:spcPts val="0"/>
              </a:spcBef>
            </a:pPr>
            <a:endParaRPr lang="en-GB" sz="1400" dirty="0">
              <a:latin typeface="Segoe UI"/>
              <a:cs typeface="Segoe UI"/>
            </a:endParaRPr>
          </a:p>
          <a:p>
            <a:pPr>
              <a:lnSpc>
                <a:spcPct val="100000"/>
              </a:lnSpc>
              <a:spcBef>
                <a:spcPts val="0"/>
              </a:spcBef>
            </a:pPr>
            <a:r>
              <a:rPr lang="en-GB" sz="1400" dirty="0">
                <a:latin typeface="Segoe UI"/>
                <a:cs typeface="Segoe UI"/>
              </a:rPr>
              <a:t>Continue as </a:t>
            </a:r>
            <a:r>
              <a:rPr lang="en-GB" sz="1400" i="1" dirty="0">
                <a:latin typeface="Segoe UI"/>
                <a:cs typeface="Segoe UI"/>
              </a:rPr>
              <a:t>Business as Usual:</a:t>
            </a:r>
            <a:endParaRPr lang="en-GB" sz="1400" dirty="0">
              <a:latin typeface="Segoe UI" panose="020B0502040204020203" pitchFamily="34" charset="0"/>
              <a:cs typeface="Segoe UI" panose="020B0502040204020203" pitchFamily="34" charset="0"/>
            </a:endParaRPr>
          </a:p>
          <a:p>
            <a:pPr marL="285750" indent="-285750" algn="just">
              <a:lnSpc>
                <a:spcPct val="100000"/>
              </a:lnSpc>
              <a:spcBef>
                <a:spcPts val="0"/>
              </a:spcBef>
              <a:buFont typeface="Arial" panose="020B0604020202020204" pitchFamily="34" charset="0"/>
              <a:buChar char="•"/>
            </a:pPr>
            <a:r>
              <a:rPr lang="en-GB" sz="1400" dirty="0">
                <a:latin typeface="Segoe UI"/>
                <a:cs typeface="Segoe UI"/>
              </a:rPr>
              <a:t>Co-design a series of activities for Learning Disability Week 2024 and World Down Syndrome Day 2025; </a:t>
            </a:r>
          </a:p>
          <a:p>
            <a:pPr marL="285750" indent="-285750" algn="just">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marL="285750" indent="-285750" algn="just">
              <a:lnSpc>
                <a:spcPct val="100000"/>
              </a:lnSpc>
              <a:spcBef>
                <a:spcPts val="0"/>
              </a:spcBef>
              <a:buFont typeface="Arial" panose="020B0604020202020204" pitchFamily="34" charset="0"/>
              <a:buChar char="•"/>
            </a:pPr>
            <a:r>
              <a:rPr lang="en-GB" sz="1400" dirty="0">
                <a:latin typeface="Segoe UI"/>
                <a:cs typeface="Segoe UI"/>
              </a:rPr>
              <a:t>Explore with the Learning Disabilities Resident Advisory Group how the Council can further raise awareness of Learning Disabilities and the impact on those who have them within the general Newham population.</a:t>
            </a:r>
          </a:p>
          <a:p>
            <a:pPr>
              <a:lnSpc>
                <a:spcPct val="100000"/>
              </a:lnSpc>
              <a:spcBef>
                <a:spcPts val="0"/>
              </a:spcBef>
            </a:pPr>
            <a:r>
              <a:rPr lang="en-GB" sz="1400" dirty="0">
                <a:latin typeface="Segoe UI"/>
                <a:cs typeface="Segoe UI"/>
              </a:rPr>
              <a:t> </a:t>
            </a:r>
          </a:p>
          <a:p>
            <a:pPr>
              <a:lnSpc>
                <a:spcPct val="100000"/>
              </a:lnSpc>
              <a:spcBef>
                <a:spcPts val="0"/>
              </a:spcBef>
            </a:pPr>
            <a:endParaRPr lang="en-GB" sz="1400">
              <a:latin typeface="Segoe UI" panose="020B0502040204020203" pitchFamily="34" charset="0"/>
              <a:cs typeface="Segoe UI" panose="020B0502040204020203" pitchFamily="34" charset="0"/>
            </a:endParaRPr>
          </a:p>
          <a:p>
            <a:pPr>
              <a:lnSpc>
                <a:spcPct val="100000"/>
              </a:lnSpc>
              <a:spcBef>
                <a:spcPts val="0"/>
              </a:spcBef>
            </a:pPr>
            <a:endParaRPr lang="en-GB" sz="1400">
              <a:latin typeface="Segoe UI" panose="020B0502040204020203" pitchFamily="34" charset="0"/>
              <a:cs typeface="Segoe UI" panose="020B0502040204020203" pitchFamily="34" charset="0"/>
            </a:endParaRPr>
          </a:p>
          <a:p>
            <a:pPr>
              <a:lnSpc>
                <a:spcPct val="100000"/>
              </a:lnSpc>
              <a:spcBef>
                <a:spcPts val="0"/>
              </a:spcBef>
            </a:pPr>
            <a:endParaRPr lang="en-GB" sz="1400">
              <a:latin typeface="Segoe UI" panose="020B0502040204020203" pitchFamily="34" charset="0"/>
              <a:cs typeface="Segoe UI" panose="020B0502040204020203" pitchFamily="34" charset="0"/>
            </a:endParaRPr>
          </a:p>
          <a:p>
            <a:pPr>
              <a:lnSpc>
                <a:spcPct val="100000"/>
              </a:lnSpc>
              <a:spcBef>
                <a:spcPts val="0"/>
              </a:spcBef>
            </a:pPr>
            <a:endParaRPr lang="en-GB" sz="1400">
              <a:latin typeface="Segoe UI" panose="020B0502040204020203" pitchFamily="34" charset="0"/>
              <a:cs typeface="Segoe UI" panose="020B0502040204020203" pitchFamily="34" charset="0"/>
            </a:endParaRPr>
          </a:p>
          <a:p>
            <a:pPr>
              <a:lnSpc>
                <a:spcPct val="100000"/>
              </a:lnSpc>
              <a:spcBef>
                <a:spcPts val="0"/>
              </a:spcBef>
            </a:pPr>
            <a:endParaRPr lang="en-GB" sz="1400">
              <a:solidFill>
                <a:srgbClr val="FFC000"/>
              </a:solidFill>
              <a:latin typeface="Segoe UI" panose="020B0502040204020203" pitchFamily="34" charset="0"/>
              <a:cs typeface="Segoe UI" panose="020B0502040204020203" pitchFamily="34" charset="0"/>
            </a:endParaRPr>
          </a:p>
          <a:p>
            <a:pPr>
              <a:lnSpc>
                <a:spcPct val="100000"/>
              </a:lnSpc>
              <a:spcBef>
                <a:spcPts val="0"/>
              </a:spcBef>
            </a:pPr>
            <a:endParaRPr lang="en-GB" sz="1400">
              <a:latin typeface="Segoe UI" panose="020B0502040204020203" pitchFamily="34" charset="0"/>
              <a:cs typeface="Segoe UI" panose="020B0502040204020203" pitchFamily="34" charset="0"/>
            </a:endParaRPr>
          </a:p>
          <a:p>
            <a:pPr>
              <a:lnSpc>
                <a:spcPct val="100000"/>
              </a:lnSpc>
              <a:spcBef>
                <a:spcPts val="0"/>
              </a:spcBef>
            </a:pPr>
            <a:endParaRPr lang="en-GB" sz="1400">
              <a:latin typeface="Segoe UI" panose="020B0502040204020203" pitchFamily="34" charset="0"/>
              <a:cs typeface="Segoe UI" panose="020B0502040204020203" pitchFamily="34" charset="0"/>
            </a:endParaRPr>
          </a:p>
          <a:p>
            <a:pPr>
              <a:lnSpc>
                <a:spcPct val="100000"/>
              </a:lnSpc>
              <a:spcBef>
                <a:spcPts val="0"/>
              </a:spcBef>
            </a:pPr>
            <a:endParaRPr lang="en-GB" sz="1400">
              <a:latin typeface="Segoe UI" panose="020B0502040204020203" pitchFamily="34" charset="0"/>
              <a:cs typeface="Segoe UI" panose="020B0502040204020203" pitchFamily="34" charset="0"/>
            </a:endParaRPr>
          </a:p>
          <a:p>
            <a:pPr>
              <a:lnSpc>
                <a:spcPct val="100000"/>
              </a:lnSpc>
              <a:spcBef>
                <a:spcPts val="0"/>
              </a:spcBef>
            </a:pPr>
            <a:endParaRPr lang="en-GB" sz="1400">
              <a:latin typeface="Segoe UI" panose="020B0502040204020203" pitchFamily="34" charset="0"/>
              <a:cs typeface="Segoe UI" panose="020B0502040204020203" pitchFamily="34" charset="0"/>
            </a:endParaRPr>
          </a:p>
          <a:p>
            <a:endParaRPr lang="en-GB" sz="1400">
              <a:latin typeface="Segoe UI" panose="020B0502040204020203" pitchFamily="34" charset="0"/>
              <a:cs typeface="Segoe UI" panose="020B0502040204020203" pitchFamily="34" charset="0"/>
            </a:endParaRPr>
          </a:p>
          <a:p>
            <a:endParaRPr lang="en-GB" sz="14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704673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a:latin typeface="Segoe UI" panose="020B0502040204020203" pitchFamily="34" charset="0"/>
                <a:cs typeface="Segoe UI" panose="020B0502040204020203" pitchFamily="34" charset="0"/>
              </a:rPr>
              <a:t>ACTION 5.14 Review Joint Funding </a:t>
            </a:r>
            <a:br>
              <a:rPr lang="en-GB" sz="3000">
                <a:latin typeface="Segoe UI" panose="020B0502040204020203" pitchFamily="34" charset="0"/>
                <a:cs typeface="Segoe UI" panose="020B0502040204020203" pitchFamily="34" charset="0"/>
              </a:rPr>
            </a:br>
            <a:r>
              <a:rPr lang="en-GB" sz="3000">
                <a:latin typeface="Segoe UI" panose="020B0502040204020203" pitchFamily="34" charset="0"/>
                <a:cs typeface="Segoe UI" panose="020B0502040204020203" pitchFamily="34" charset="0"/>
              </a:rPr>
              <a:t>Arrangements</a:t>
            </a:r>
          </a:p>
        </p:txBody>
      </p:sp>
      <p:sp>
        <p:nvSpPr>
          <p:cNvPr id="4" name="Content Placeholder 3"/>
          <p:cNvSpPr>
            <a:spLocks noGrp="1"/>
          </p:cNvSpPr>
          <p:nvPr>
            <p:ph sz="half" idx="1"/>
          </p:nvPr>
        </p:nvSpPr>
        <p:spPr>
          <a:xfrm>
            <a:off x="460549" y="1618595"/>
            <a:ext cx="11337274" cy="454045"/>
          </a:xfrm>
          <a:solidFill>
            <a:srgbClr val="D8CDE5"/>
          </a:solidFill>
        </p:spPr>
        <p:txBody>
          <a:bodyPr>
            <a:noAutofit/>
          </a:bodyPr>
          <a:lstStyle/>
          <a:p>
            <a:r>
              <a:rPr lang="en-GB" sz="1400">
                <a:latin typeface="Segoe UI" panose="020B0502040204020203" pitchFamily="34" charset="0"/>
                <a:cs typeface="Segoe UI" panose="020B0502040204020203" pitchFamily="34" charset="0"/>
              </a:rPr>
              <a:t>Review joint funding arrangements between Health and Social Care. Including review of Continuing Health Care budgets and the Joint Funding arrangements.</a:t>
            </a:r>
            <a:endParaRPr lang="en-GB" sz="1600">
              <a:solidFill>
                <a:schemeClr val="bg1"/>
              </a:solidFill>
            </a:endParaRPr>
          </a:p>
        </p:txBody>
      </p:sp>
      <p:sp>
        <p:nvSpPr>
          <p:cNvPr id="7" name="Rectangle 6"/>
          <p:cNvSpPr/>
          <p:nvPr/>
        </p:nvSpPr>
        <p:spPr>
          <a:xfrm>
            <a:off x="8972177" y="393843"/>
            <a:ext cx="2825646" cy="707886"/>
          </a:xfrm>
          <a:prstGeom prst="rect">
            <a:avLst/>
          </a:prstGeom>
          <a:solidFill>
            <a:schemeClr val="bg1"/>
          </a:solidFill>
        </p:spPr>
        <p:txBody>
          <a:bodyPr wrap="square">
            <a:spAutoFit/>
          </a:bodyPr>
          <a:lstStyle/>
          <a:p>
            <a:r>
              <a:rPr lang="en-GB" sz="3000" b="1">
                <a:solidFill>
                  <a:srgbClr val="FF0000"/>
                </a:solidFill>
                <a:latin typeface="Segoe UI" panose="020B0502040204020203" pitchFamily="34" charset="0"/>
                <a:cs typeface="Segoe UI" panose="020B0502040204020203" pitchFamily="34" charset="0"/>
              </a:rPr>
              <a:t>NOT STARTED</a:t>
            </a:r>
          </a:p>
          <a:p>
            <a:endParaRPr lang="en-GB" sz="1000" b="1">
              <a:solidFill>
                <a:srgbClr val="FF0000"/>
              </a:solidFill>
              <a:latin typeface="Segoe UI" panose="020B0502040204020203" pitchFamily="34" charset="0"/>
              <a:cs typeface="Segoe UI" panose="020B0502040204020203" pitchFamily="34" charset="0"/>
            </a:endParaRPr>
          </a:p>
        </p:txBody>
      </p:sp>
      <p:sp>
        <p:nvSpPr>
          <p:cNvPr id="6" name="Content Placeholder 3"/>
          <p:cNvSpPr txBox="1">
            <a:spLocks/>
          </p:cNvSpPr>
          <p:nvPr/>
        </p:nvSpPr>
        <p:spPr>
          <a:xfrm>
            <a:off x="460549" y="2172283"/>
            <a:ext cx="11275261" cy="1297058"/>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600" u="sng">
                <a:latin typeface="Segoe UI" panose="020B0502040204020203" pitchFamily="34" charset="0"/>
                <a:cs typeface="Segoe UI" panose="020B0502040204020203" pitchFamily="34" charset="0"/>
              </a:rPr>
              <a:t>Year 2 Update:</a:t>
            </a:r>
          </a:p>
          <a:p>
            <a:pPr>
              <a:lnSpc>
                <a:spcPct val="100000"/>
              </a:lnSpc>
              <a:spcBef>
                <a:spcPts val="0"/>
              </a:spcBef>
            </a:pPr>
            <a:endParaRPr lang="en-GB" sz="1600" u="sng">
              <a:latin typeface="Segoe UI" panose="020B0502040204020203" pitchFamily="34" charset="0"/>
              <a:cs typeface="Segoe UI" panose="020B0502040204020203" pitchFamily="34" charset="0"/>
            </a:endParaRPr>
          </a:p>
          <a:p>
            <a:pPr>
              <a:lnSpc>
                <a:spcPct val="100000"/>
              </a:lnSpc>
              <a:spcBef>
                <a:spcPts val="0"/>
              </a:spcBef>
            </a:pPr>
            <a:r>
              <a:rPr lang="en-GB" sz="1600">
                <a:latin typeface="Segoe UI" panose="020B0502040204020203" pitchFamily="34" charset="0"/>
                <a:cs typeface="Segoe UI" panose="020B0502040204020203" pitchFamily="34" charset="0"/>
              </a:rPr>
              <a:t>Not started</a:t>
            </a:r>
          </a:p>
          <a:p>
            <a:pPr>
              <a:lnSpc>
                <a:spcPct val="100000"/>
              </a:lnSpc>
              <a:spcBef>
                <a:spcPts val="0"/>
              </a:spcBef>
            </a:pPr>
            <a:endParaRPr lang="en-GB" sz="1600" u="sng">
              <a:latin typeface="Segoe UI" panose="020B0502040204020203" pitchFamily="34" charset="0"/>
              <a:cs typeface="Segoe UI" panose="020B0502040204020203" pitchFamily="34" charset="0"/>
            </a:endParaRPr>
          </a:p>
        </p:txBody>
      </p:sp>
      <p:sp>
        <p:nvSpPr>
          <p:cNvPr id="10" name="Content Placeholder 3"/>
          <p:cNvSpPr txBox="1">
            <a:spLocks/>
          </p:cNvSpPr>
          <p:nvPr/>
        </p:nvSpPr>
        <p:spPr>
          <a:xfrm>
            <a:off x="460549" y="3725921"/>
            <a:ext cx="11275261" cy="1370514"/>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600" u="sng" dirty="0">
                <a:latin typeface="Segoe UI" panose="020B0502040204020203" pitchFamily="34" charset="0"/>
                <a:cs typeface="Segoe UI" panose="020B0502040204020203" pitchFamily="34" charset="0"/>
              </a:rPr>
              <a:t>Year 3 Tasks:</a:t>
            </a:r>
          </a:p>
          <a:p>
            <a:pPr>
              <a:lnSpc>
                <a:spcPct val="100000"/>
              </a:lnSpc>
              <a:spcBef>
                <a:spcPts val="0"/>
              </a:spcBef>
            </a:pPr>
            <a:endParaRPr lang="en-GB" sz="1600" u="sng" dirty="0">
              <a:latin typeface="Segoe UI" panose="020B0502040204020203" pitchFamily="34" charset="0"/>
              <a:cs typeface="Segoe UI" panose="020B0502040204020203" pitchFamily="34" charset="0"/>
            </a:endParaRPr>
          </a:p>
          <a:p>
            <a:pPr>
              <a:lnSpc>
                <a:spcPct val="100000"/>
              </a:lnSpc>
              <a:spcBef>
                <a:spcPts val="0"/>
              </a:spcBef>
            </a:pPr>
            <a:r>
              <a:rPr lang="en-GB" sz="1600" dirty="0">
                <a:latin typeface="Segoe UI" panose="020B0502040204020203" pitchFamily="34" charset="0"/>
                <a:cs typeface="Segoe UI" panose="020B0502040204020203" pitchFamily="34" charset="0"/>
              </a:rPr>
              <a:t>Re-establish conversations, including appropriate tool and agreements for Continuing Health Care, Joint-Funding and Section 117.</a:t>
            </a:r>
          </a:p>
        </p:txBody>
      </p:sp>
    </p:spTree>
    <p:extLst>
      <p:ext uri="{BB962C8B-B14F-4D97-AF65-F5344CB8AC3E}">
        <p14:creationId xmlns:p14="http://schemas.microsoft.com/office/powerpoint/2010/main" val="3152560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a:latin typeface="Segoe UI" panose="020B0502040204020203" pitchFamily="34" charset="0"/>
                <a:cs typeface="Segoe UI" panose="020B0502040204020203" pitchFamily="34" charset="0"/>
              </a:rPr>
              <a:t>ACTION 5.15 - Map Commissioned Services</a:t>
            </a:r>
          </a:p>
        </p:txBody>
      </p:sp>
      <p:sp>
        <p:nvSpPr>
          <p:cNvPr id="4" name="Content Placeholder 3"/>
          <p:cNvSpPr>
            <a:spLocks noGrp="1"/>
          </p:cNvSpPr>
          <p:nvPr>
            <p:ph sz="half" idx="1"/>
          </p:nvPr>
        </p:nvSpPr>
        <p:spPr>
          <a:xfrm>
            <a:off x="460548" y="1520447"/>
            <a:ext cx="11337274" cy="344429"/>
          </a:xfrm>
          <a:solidFill>
            <a:srgbClr val="D8CDE5"/>
          </a:solidFill>
        </p:spPr>
        <p:txBody>
          <a:bodyPr>
            <a:noAutofit/>
          </a:bodyPr>
          <a:lstStyle/>
          <a:p>
            <a:r>
              <a:rPr lang="en-GB" sz="1400">
                <a:latin typeface="Segoe UI" panose="020B0502040204020203" pitchFamily="34" charset="0"/>
                <a:cs typeface="Segoe UI" panose="020B0502040204020203" pitchFamily="34" charset="0"/>
              </a:rPr>
              <a:t>Map commissioned services / Providers used by Children and Young People’s Services and Adults Services.</a:t>
            </a:r>
          </a:p>
        </p:txBody>
      </p:sp>
      <p:sp>
        <p:nvSpPr>
          <p:cNvPr id="6" name="Content Placeholder 3"/>
          <p:cNvSpPr txBox="1">
            <a:spLocks/>
          </p:cNvSpPr>
          <p:nvPr/>
        </p:nvSpPr>
        <p:spPr>
          <a:xfrm>
            <a:off x="460547" y="1975988"/>
            <a:ext cx="11275261" cy="2287832"/>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a:latin typeface="Segoe UI" panose="020B0502040204020203" pitchFamily="34" charset="0"/>
                <a:cs typeface="Segoe UI" panose="020B0502040204020203" pitchFamily="34" charset="0"/>
              </a:rPr>
              <a:t>Year 2 Update:</a:t>
            </a:r>
          </a:p>
          <a:p>
            <a:pPr>
              <a:lnSpc>
                <a:spcPct val="100000"/>
              </a:lnSpc>
              <a:spcBef>
                <a:spcPts val="0"/>
              </a:spcBef>
            </a:pPr>
            <a:endParaRPr lang="en-GB" sz="1400" u="sng">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a:latin typeface="Segoe UI" panose="020B0502040204020203" pitchFamily="34" charset="0"/>
                <a:cs typeface="Segoe UI" panose="020B0502040204020203" pitchFamily="34" charset="0"/>
              </a:rPr>
              <a:t>Newham Family Information Service and our Local Offer for children and young people with Special Educational Needs and Disability (SEND) and their families can be found on </a:t>
            </a:r>
            <a:r>
              <a:rPr lang="en-GB" sz="1400">
                <a:latin typeface="Segoe UI" panose="020B0502040204020203" pitchFamily="34" charset="0"/>
                <a:cs typeface="Segoe UI" panose="020B0502040204020203" pitchFamily="34" charset="0"/>
                <a:hlinkClick r:id="rId2"/>
              </a:rPr>
              <a:t>Newham Families Advice and Support</a:t>
            </a:r>
            <a:r>
              <a:rPr lang="en-GB" sz="1400">
                <a:latin typeface="Segoe UI" panose="020B0502040204020203" pitchFamily="34" charset="0"/>
                <a:cs typeface="Segoe UI" panose="020B0502040204020203" pitchFamily="34" charset="0"/>
              </a:rPr>
              <a:t>. This is updated on a regular basis.</a:t>
            </a: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a:latin typeface="Segoe UI" panose="020B0502040204020203" pitchFamily="34" charset="0"/>
                <a:cs typeface="Segoe UI" panose="020B0502040204020203" pitchFamily="34" charset="0"/>
              </a:rPr>
              <a:t>For Adults, the Newham Health and Care Partnership developed Well Newham which brings together a range of health and well-being services. These can be accessed through the Well Newham Hubs and online on </a:t>
            </a:r>
            <a:r>
              <a:rPr lang="en-GB" sz="1400">
                <a:latin typeface="Segoe UI" panose="020B0502040204020203" pitchFamily="34" charset="0"/>
                <a:cs typeface="Segoe UI" panose="020B0502040204020203" pitchFamily="34" charset="0"/>
                <a:hlinkClick r:id="rId3"/>
              </a:rPr>
              <a:t>Helping everyone in Newham to live well | Well Newham</a:t>
            </a: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a:latin typeface="Segoe UI" panose="020B0502040204020203" pitchFamily="34" charset="0"/>
                <a:cs typeface="Segoe UI" panose="020B0502040204020203" pitchFamily="34" charset="0"/>
              </a:rPr>
              <a:t>The Council has commissioned services from the Joy Platform in order to support resident access. For more information see: </a:t>
            </a:r>
            <a:r>
              <a:rPr lang="en-GB" sz="1400">
                <a:latin typeface="Segoe UI" panose="020B0502040204020203" pitchFamily="34" charset="0"/>
                <a:cs typeface="Segoe UI" panose="020B0502040204020203" pitchFamily="34" charset="0"/>
                <a:hlinkClick r:id="rId4"/>
              </a:rPr>
              <a:t>Joy | Social Prescribing Software (thejoyapp.com)</a:t>
            </a:r>
            <a:endParaRPr lang="en-GB" sz="1400">
              <a:latin typeface="Segoe UI" panose="020B0502040204020203" pitchFamily="34" charset="0"/>
              <a:cs typeface="Segoe UI" panose="020B0502040204020203" pitchFamily="34" charset="0"/>
            </a:endParaRPr>
          </a:p>
          <a:p>
            <a:pPr>
              <a:lnSpc>
                <a:spcPct val="100000"/>
              </a:lnSpc>
              <a:spcBef>
                <a:spcPts val="0"/>
              </a:spcBef>
            </a:pPr>
            <a:endParaRPr lang="en-GB" sz="1400" u="sng">
              <a:latin typeface="Segoe UI" panose="020B0502040204020203" pitchFamily="34" charset="0"/>
              <a:cs typeface="Segoe UI" panose="020B0502040204020203" pitchFamily="34" charset="0"/>
            </a:endParaRPr>
          </a:p>
          <a:p>
            <a:pPr>
              <a:lnSpc>
                <a:spcPct val="100000"/>
              </a:lnSpc>
              <a:spcBef>
                <a:spcPts val="0"/>
              </a:spcBef>
            </a:pPr>
            <a:endParaRPr lang="en-GB" sz="1400" u="sng">
              <a:latin typeface="Segoe UI" panose="020B0502040204020203" pitchFamily="34" charset="0"/>
              <a:cs typeface="Segoe UI" panose="020B0502040204020203" pitchFamily="34" charset="0"/>
            </a:endParaRPr>
          </a:p>
        </p:txBody>
      </p:sp>
      <p:sp>
        <p:nvSpPr>
          <p:cNvPr id="10" name="Content Placeholder 3"/>
          <p:cNvSpPr txBox="1">
            <a:spLocks/>
          </p:cNvSpPr>
          <p:nvPr/>
        </p:nvSpPr>
        <p:spPr>
          <a:xfrm>
            <a:off x="460547" y="4374932"/>
            <a:ext cx="11275261" cy="1581368"/>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dirty="0">
                <a:latin typeface="Segoe UI" panose="020B0502040204020203" pitchFamily="34" charset="0"/>
                <a:cs typeface="Segoe UI" panose="020B0502040204020203" pitchFamily="34" charset="0"/>
              </a:rPr>
              <a:t>Year 3 Tasks:</a:t>
            </a:r>
          </a:p>
          <a:p>
            <a:pPr>
              <a:lnSpc>
                <a:spcPct val="100000"/>
              </a:lnSpc>
              <a:spcBef>
                <a:spcPts val="0"/>
              </a:spcBef>
            </a:pPr>
            <a:endParaRPr lang="en-GB" sz="1400" u="sng" dirty="0">
              <a:latin typeface="Segoe UI" panose="020B0502040204020203" pitchFamily="34" charset="0"/>
              <a:cs typeface="Segoe UI" panose="020B0502040204020203" pitchFamily="34" charset="0"/>
            </a:endParaRPr>
          </a:p>
          <a:p>
            <a:pPr>
              <a:lnSpc>
                <a:spcPct val="100000"/>
              </a:lnSpc>
              <a:spcBef>
                <a:spcPts val="0"/>
              </a:spcBef>
            </a:pPr>
            <a:r>
              <a:rPr lang="en-GB" sz="1400" dirty="0">
                <a:latin typeface="Segoe UI" panose="020B0502040204020203" pitchFamily="34" charset="0"/>
                <a:cs typeface="Segoe UI" panose="020B0502040204020203" pitchFamily="34" charset="0"/>
              </a:rPr>
              <a:t>Continue to work with Providers and residents with Learning Disabilities to ensure the above platforms are accessible; and evaluate use by residents with Learning Disabilities.</a:t>
            </a:r>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dirty="0">
                <a:latin typeface="Segoe UI" panose="020B0502040204020203" pitchFamily="34" charset="0"/>
                <a:cs typeface="Segoe UI" panose="020B0502040204020203" pitchFamily="34" charset="0"/>
              </a:rPr>
              <a:t>Continue to promote the role of Social Prescribers and Community Neighbourhood Link Workers in supporting residents face to face in order to access the platforms above. </a:t>
            </a:r>
          </a:p>
          <a:p>
            <a:pPr marL="285750" indent="-285750">
              <a:lnSpc>
                <a:spcPct val="100000"/>
              </a:lnSpc>
              <a:spcBef>
                <a:spcPts val="0"/>
              </a:spcBef>
              <a:buFont typeface="Arial" panose="020B0604020202020204" pitchFamily="34" charset="0"/>
              <a:buChar char="•"/>
            </a:pPr>
            <a:endParaRPr lang="en-GB" sz="1500" dirty="0">
              <a:latin typeface="Segoe UI" panose="020B0502040204020203" pitchFamily="34" charset="0"/>
              <a:cs typeface="Segoe UI" panose="020B0502040204020203" pitchFamily="34" charset="0"/>
            </a:endParaRPr>
          </a:p>
        </p:txBody>
      </p:sp>
      <p:sp>
        <p:nvSpPr>
          <p:cNvPr id="7" name="Rectangle 6"/>
          <p:cNvSpPr/>
          <p:nvPr/>
        </p:nvSpPr>
        <p:spPr>
          <a:xfrm>
            <a:off x="9114583" y="392610"/>
            <a:ext cx="2683240" cy="707886"/>
          </a:xfrm>
          <a:prstGeom prst="rect">
            <a:avLst/>
          </a:prstGeom>
          <a:solidFill>
            <a:schemeClr val="bg1"/>
          </a:solidFill>
        </p:spPr>
        <p:txBody>
          <a:bodyPr wrap="square">
            <a:spAutoFit/>
          </a:bodyPr>
          <a:lstStyle/>
          <a:p>
            <a:r>
              <a:rPr lang="en-GB" sz="3000" b="1">
                <a:solidFill>
                  <a:schemeClr val="accent4"/>
                </a:solidFill>
                <a:latin typeface="Segoe UI" panose="020B0502040204020203" pitchFamily="34" charset="0"/>
                <a:cs typeface="Segoe UI" panose="020B0502040204020203" pitchFamily="34" charset="0"/>
              </a:rPr>
              <a:t>IN PROGRESS</a:t>
            </a:r>
          </a:p>
          <a:p>
            <a:endParaRPr lang="en-GB" sz="1000" b="1">
              <a:solidFill>
                <a:schemeClr val="accent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37237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5.19 – Personal Health Budgets</a:t>
            </a:r>
            <a:endParaRPr lang="en-GB" sz="3000">
              <a:latin typeface="Segoe UI" panose="020B0502040204020203" pitchFamily="34" charset="0"/>
              <a:cs typeface="Segoe UI" panose="020B0502040204020203" pitchFamily="34" charset="0"/>
            </a:endParaRPr>
          </a:p>
        </p:txBody>
      </p:sp>
      <p:sp>
        <p:nvSpPr>
          <p:cNvPr id="4" name="Content Placeholder 3"/>
          <p:cNvSpPr>
            <a:spLocks noGrp="1"/>
          </p:cNvSpPr>
          <p:nvPr>
            <p:ph sz="half" idx="1"/>
          </p:nvPr>
        </p:nvSpPr>
        <p:spPr>
          <a:xfrm>
            <a:off x="460549" y="1476046"/>
            <a:ext cx="11337274" cy="604023"/>
          </a:xfrm>
          <a:solidFill>
            <a:srgbClr val="75529D"/>
          </a:solidFill>
        </p:spPr>
        <p:txBody>
          <a:bodyPr>
            <a:noAutofit/>
          </a:bodyPr>
          <a:lstStyle/>
          <a:p>
            <a:r>
              <a:rPr lang="en-GB" sz="1600">
                <a:solidFill>
                  <a:schemeClr val="bg1"/>
                </a:solidFill>
                <a:latin typeface="Segoe UI" panose="020B0502040204020203" pitchFamily="34" charset="0"/>
                <a:cs typeface="Segoe UI" panose="020B0502040204020203" pitchFamily="34" charset="0"/>
              </a:rPr>
              <a:t>Look at how Personal Health Budgets are provided in Newham.</a:t>
            </a:r>
          </a:p>
          <a:p>
            <a:endParaRPr lang="en-GB" sz="1600">
              <a:solidFill>
                <a:schemeClr val="bg1"/>
              </a:solidFill>
              <a:latin typeface="Segoe UI" panose="020B0502040204020203" pitchFamily="34" charset="0"/>
              <a:cs typeface="Segoe UI" panose="020B0502040204020203" pitchFamily="34" charset="0"/>
            </a:endParaRPr>
          </a:p>
        </p:txBody>
      </p:sp>
      <p:sp>
        <p:nvSpPr>
          <p:cNvPr id="7" name="Content Placeholder 3"/>
          <p:cNvSpPr txBox="1">
            <a:spLocks/>
          </p:cNvSpPr>
          <p:nvPr/>
        </p:nvSpPr>
        <p:spPr>
          <a:xfrm>
            <a:off x="460549" y="2202322"/>
            <a:ext cx="11337274" cy="1855872"/>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dirty="0">
                <a:latin typeface="Arial"/>
                <a:cs typeface="Arial"/>
              </a:rPr>
              <a:t>Year 2 Update:</a:t>
            </a:r>
          </a:p>
          <a:p>
            <a:pPr>
              <a:lnSpc>
                <a:spcPct val="100000"/>
              </a:lnSpc>
              <a:spcBef>
                <a:spcPts val="0"/>
              </a:spcBef>
            </a:pPr>
            <a:endParaRPr lang="en-GB" sz="1400" u="sng" dirty="0"/>
          </a:p>
          <a:p>
            <a:pPr marL="285750" indent="-285750">
              <a:lnSpc>
                <a:spcPct val="100000"/>
              </a:lnSpc>
              <a:spcBef>
                <a:spcPts val="0"/>
              </a:spcBef>
              <a:buFont typeface="Arial" panose="020B0604020202020204" pitchFamily="34" charset="0"/>
              <a:buChar char="•"/>
            </a:pPr>
            <a:r>
              <a:rPr lang="en-GB" sz="1600" dirty="0">
                <a:latin typeface="Segoe UI"/>
                <a:cs typeface="Segoe UI"/>
              </a:rPr>
              <a:t>Aim to increase the number of Personal Health Budgets for those who are eligible.</a:t>
            </a:r>
          </a:p>
          <a:p>
            <a:pPr marL="285750" indent="-285750">
              <a:lnSpc>
                <a:spcPct val="100000"/>
              </a:lnSpc>
              <a:spcBef>
                <a:spcPts val="0"/>
              </a:spcBef>
              <a:buFont typeface="Arial" panose="020B0604020202020204" pitchFamily="34" charset="0"/>
              <a:buChar char="•"/>
            </a:pPr>
            <a:endParaRPr lang="en-GB" sz="1500">
              <a:latin typeface="Segoe UI" panose="020B0502040204020203" pitchFamily="34" charset="0"/>
              <a:cs typeface="Segoe UI" panose="020B0502040204020203" pitchFamily="34" charset="0"/>
            </a:endParaRPr>
          </a:p>
        </p:txBody>
      </p:sp>
      <p:sp>
        <p:nvSpPr>
          <p:cNvPr id="8" name="Content Placeholder 3"/>
          <p:cNvSpPr txBox="1">
            <a:spLocks/>
          </p:cNvSpPr>
          <p:nvPr/>
        </p:nvSpPr>
        <p:spPr>
          <a:xfrm>
            <a:off x="460549" y="4308193"/>
            <a:ext cx="11337274" cy="1427310"/>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500" u="sng">
                <a:latin typeface="Segoe UI" panose="020B0502040204020203" pitchFamily="34" charset="0"/>
                <a:cs typeface="Segoe UI" panose="020B0502040204020203" pitchFamily="34" charset="0"/>
              </a:rPr>
              <a:t>Year 3 Tasks:</a:t>
            </a:r>
          </a:p>
          <a:p>
            <a:pPr>
              <a:lnSpc>
                <a:spcPct val="100000"/>
              </a:lnSpc>
              <a:spcBef>
                <a:spcPts val="0"/>
              </a:spcBef>
            </a:pPr>
            <a:endParaRPr lang="en-GB" sz="1500" u="sng">
              <a:latin typeface="Segoe UI" panose="020B0502040204020203" pitchFamily="34" charset="0"/>
              <a:cs typeface="Segoe UI" panose="020B0502040204020203" pitchFamily="34" charset="0"/>
            </a:endParaRPr>
          </a:p>
        </p:txBody>
      </p:sp>
      <p:sp>
        <p:nvSpPr>
          <p:cNvPr id="5" name="Rectangle 4">
            <a:extLst>
              <a:ext uri="{FF2B5EF4-FFF2-40B4-BE49-F238E27FC236}">
                <a16:creationId xmlns:a16="http://schemas.microsoft.com/office/drawing/2014/main" id="{C4AFBCEC-7140-5643-DB3B-7EAD53E270B6}"/>
              </a:ext>
            </a:extLst>
          </p:cNvPr>
          <p:cNvSpPr/>
          <p:nvPr/>
        </p:nvSpPr>
        <p:spPr>
          <a:xfrm>
            <a:off x="9114583" y="392610"/>
            <a:ext cx="2683240" cy="707886"/>
          </a:xfrm>
          <a:prstGeom prst="rect">
            <a:avLst/>
          </a:prstGeom>
          <a:solidFill>
            <a:schemeClr val="bg1"/>
          </a:solidFill>
        </p:spPr>
        <p:txBody>
          <a:bodyPr wrap="square">
            <a:spAutoFit/>
          </a:bodyPr>
          <a:lstStyle/>
          <a:p>
            <a:r>
              <a:rPr lang="en-GB" sz="3000" b="1">
                <a:solidFill>
                  <a:schemeClr val="accent4"/>
                </a:solidFill>
                <a:latin typeface="Segoe UI" panose="020B0502040204020203" pitchFamily="34" charset="0"/>
                <a:cs typeface="Segoe UI" panose="020B0502040204020203" pitchFamily="34" charset="0"/>
              </a:rPr>
              <a:t>IN PROGRESS</a:t>
            </a:r>
          </a:p>
          <a:p>
            <a:endParaRPr lang="en-GB" sz="1000" b="1">
              <a:solidFill>
                <a:schemeClr val="accent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529658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a:latin typeface="Segoe UI" panose="020B0502040204020203" pitchFamily="34" charset="0"/>
                <a:cs typeface="Segoe UI" panose="020B0502040204020203" pitchFamily="34" charset="0"/>
              </a:rPr>
              <a:t>ACTION 5.20 - PBS Training</a:t>
            </a:r>
          </a:p>
        </p:txBody>
      </p:sp>
      <p:sp>
        <p:nvSpPr>
          <p:cNvPr id="4" name="Content Placeholder 3"/>
          <p:cNvSpPr>
            <a:spLocks noGrp="1"/>
          </p:cNvSpPr>
          <p:nvPr>
            <p:ph sz="half" idx="1"/>
          </p:nvPr>
        </p:nvSpPr>
        <p:spPr>
          <a:xfrm>
            <a:off x="460549" y="1476046"/>
            <a:ext cx="11337274" cy="604023"/>
          </a:xfrm>
          <a:solidFill>
            <a:srgbClr val="75529D"/>
          </a:solidFill>
        </p:spPr>
        <p:txBody>
          <a:bodyPr>
            <a:noAutofit/>
          </a:bodyPr>
          <a:lstStyle/>
          <a:p>
            <a:r>
              <a:rPr lang="en-GB" sz="1600">
                <a:solidFill>
                  <a:schemeClr val="bg1"/>
                </a:solidFill>
                <a:latin typeface="Segoe UI" panose="020B0502040204020203" pitchFamily="34" charset="0"/>
                <a:cs typeface="Segoe UI" panose="020B0502040204020203" pitchFamily="34" charset="0"/>
              </a:rPr>
              <a:t>Procure and implement Positive Behaviour Support Training for Health and Social Care professionals and Carers to improve the quality of support and interventions for people who exhibit behaviours that challenge</a:t>
            </a:r>
          </a:p>
          <a:p>
            <a:endParaRPr lang="en-GB" sz="1600">
              <a:solidFill>
                <a:schemeClr val="bg1"/>
              </a:solidFill>
              <a:latin typeface="Segoe UI" panose="020B0502040204020203" pitchFamily="34" charset="0"/>
              <a:cs typeface="Segoe UI" panose="020B0502040204020203" pitchFamily="34" charset="0"/>
            </a:endParaRPr>
          </a:p>
        </p:txBody>
      </p:sp>
      <p:sp>
        <p:nvSpPr>
          <p:cNvPr id="6" name="Rectangle 5"/>
          <p:cNvSpPr/>
          <p:nvPr/>
        </p:nvSpPr>
        <p:spPr>
          <a:xfrm>
            <a:off x="9595979" y="353091"/>
            <a:ext cx="2201844" cy="707886"/>
          </a:xfrm>
          <a:prstGeom prst="rect">
            <a:avLst/>
          </a:prstGeom>
          <a:solidFill>
            <a:schemeClr val="bg1"/>
          </a:solidFill>
        </p:spPr>
        <p:txBody>
          <a:bodyPr wrap="square" lIns="91440" tIns="45720" rIns="91440" bIns="45720" anchor="t">
            <a:spAutoFit/>
          </a:bodyPr>
          <a:lstStyle/>
          <a:p>
            <a:pPr algn="ctr"/>
            <a:r>
              <a:rPr lang="en-GB" sz="3000" b="1" dirty="0">
                <a:solidFill>
                  <a:srgbClr val="00B0F0"/>
                </a:solidFill>
                <a:latin typeface="Segoe UI"/>
                <a:cs typeface="Segoe UI"/>
              </a:rPr>
              <a:t>CLOSED</a:t>
            </a:r>
            <a:endParaRPr lang="en-GB" sz="3000" b="1" dirty="0">
              <a:solidFill>
                <a:srgbClr val="00B0F0"/>
              </a:solidFill>
              <a:latin typeface="Segoe UI" panose="020B0502040204020203" pitchFamily="34" charset="0"/>
              <a:cs typeface="Segoe UI" panose="020B0502040204020203" pitchFamily="34" charset="0"/>
            </a:endParaRPr>
          </a:p>
          <a:p>
            <a:endParaRPr lang="en-GB" sz="1000" b="1" dirty="0">
              <a:solidFill>
                <a:srgbClr val="00B050"/>
              </a:solidFill>
              <a:latin typeface="Segoe UI" panose="020B0502040204020203" pitchFamily="34" charset="0"/>
              <a:cs typeface="Segoe UI" panose="020B0502040204020203" pitchFamily="34" charset="0"/>
            </a:endParaRPr>
          </a:p>
        </p:txBody>
      </p:sp>
      <p:sp>
        <p:nvSpPr>
          <p:cNvPr id="7" name="Content Placeholder 3"/>
          <p:cNvSpPr txBox="1">
            <a:spLocks/>
          </p:cNvSpPr>
          <p:nvPr/>
        </p:nvSpPr>
        <p:spPr>
          <a:xfrm>
            <a:off x="460549" y="2202322"/>
            <a:ext cx="11337274" cy="1855872"/>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dirty="0"/>
              <a:t>Year 2 Update:</a:t>
            </a:r>
          </a:p>
          <a:p>
            <a:pPr>
              <a:lnSpc>
                <a:spcPct val="100000"/>
              </a:lnSpc>
              <a:spcBef>
                <a:spcPts val="0"/>
              </a:spcBef>
            </a:pPr>
            <a:endParaRPr lang="en-GB" sz="1600" u="sng" dirty="0"/>
          </a:p>
          <a:p>
            <a:pPr marL="285750" indent="-285750">
              <a:lnSpc>
                <a:spcPct val="100000"/>
              </a:lnSpc>
              <a:spcBef>
                <a:spcPts val="0"/>
              </a:spcBef>
              <a:buFont typeface="Arial" panose="020B0604020202020204" pitchFamily="34" charset="0"/>
              <a:buChar char="•"/>
            </a:pPr>
            <a:r>
              <a:rPr lang="en-GB" sz="1600" dirty="0">
                <a:latin typeface="Segoe UI" panose="020B0502040204020203" pitchFamily="34" charset="0"/>
                <a:cs typeface="Segoe UI" panose="020B0502040204020203" pitchFamily="34" charset="0"/>
              </a:rPr>
              <a:t>The Community Health Team for Adults with Learning Disabilities provide person-specific support to Carers and Providers.</a:t>
            </a:r>
          </a:p>
          <a:p>
            <a:pPr marL="285750" indent="-285750">
              <a:lnSpc>
                <a:spcPct val="100000"/>
              </a:lnSpc>
              <a:spcBef>
                <a:spcPts val="0"/>
              </a:spcBef>
              <a:buFont typeface="Arial" panose="020B0604020202020204" pitchFamily="34" charset="0"/>
              <a:buChar char="•"/>
            </a:pPr>
            <a:r>
              <a:rPr lang="en-GB" sz="1600" dirty="0">
                <a:latin typeface="Segoe UI" panose="020B0502040204020203" pitchFamily="34" charset="0"/>
                <a:cs typeface="Segoe UI" panose="020B0502040204020203" pitchFamily="34" charset="0"/>
              </a:rPr>
              <a:t>I-Support Behaviour provided PBS Support Training for Carers in Year 2.</a:t>
            </a:r>
          </a:p>
          <a:p>
            <a:pPr marL="285750" indent="-285750">
              <a:lnSpc>
                <a:spcPct val="100000"/>
              </a:lnSpc>
              <a:spcBef>
                <a:spcPts val="0"/>
              </a:spcBef>
              <a:buFont typeface="Arial" panose="020B0604020202020204" pitchFamily="34" charset="0"/>
              <a:buChar char="•"/>
            </a:pPr>
            <a:r>
              <a:rPr lang="en-GB" sz="1600" dirty="0">
                <a:latin typeface="Segoe UI" panose="020B0502040204020203" pitchFamily="34" charset="0"/>
                <a:cs typeface="Segoe UI" panose="020B0502040204020203" pitchFamily="34" charset="0"/>
              </a:rPr>
              <a:t>The Supported Living Dynamic Purchasing Vehicle includes the requirement for Learning Disability Providers to be Positive Behaviour Support trained.</a:t>
            </a:r>
          </a:p>
          <a:p>
            <a:pPr marL="285750" indent="-285750">
              <a:lnSpc>
                <a:spcPct val="100000"/>
              </a:lnSpc>
              <a:spcBef>
                <a:spcPts val="0"/>
              </a:spcBef>
              <a:buFont typeface="Arial" panose="020B0604020202020204" pitchFamily="34" charset="0"/>
              <a:buChar char="•"/>
            </a:pPr>
            <a:endParaRPr lang="en-GB" sz="16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6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600" dirty="0">
              <a:latin typeface="Segoe UI" panose="020B0502040204020203" pitchFamily="34" charset="0"/>
              <a:cs typeface="Segoe UI" panose="020B0502040204020203" pitchFamily="34" charset="0"/>
            </a:endParaRPr>
          </a:p>
        </p:txBody>
      </p:sp>
      <p:sp>
        <p:nvSpPr>
          <p:cNvPr id="8" name="Content Placeholder 3"/>
          <p:cNvSpPr txBox="1">
            <a:spLocks/>
          </p:cNvSpPr>
          <p:nvPr/>
        </p:nvSpPr>
        <p:spPr>
          <a:xfrm>
            <a:off x="460549" y="4308193"/>
            <a:ext cx="11337274" cy="1427310"/>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600" u="sng" dirty="0">
                <a:latin typeface="Segoe UI" panose="020B0502040204020203" pitchFamily="34" charset="0"/>
                <a:cs typeface="Segoe UI" panose="020B0502040204020203" pitchFamily="34" charset="0"/>
              </a:rPr>
              <a:t>Year 3 Tasks:</a:t>
            </a:r>
          </a:p>
          <a:p>
            <a:pPr>
              <a:lnSpc>
                <a:spcPct val="100000"/>
              </a:lnSpc>
              <a:spcBef>
                <a:spcPts val="0"/>
              </a:spcBef>
            </a:pPr>
            <a:endParaRPr lang="en-GB" sz="1600" u="sng"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600" dirty="0">
                <a:latin typeface="Segoe UI" panose="020B0502040204020203" pitchFamily="34" charset="0"/>
                <a:cs typeface="Segoe UI" panose="020B0502040204020203" pitchFamily="34" charset="0"/>
              </a:rPr>
              <a:t>I-Support Behaviour will provide a </a:t>
            </a:r>
            <a:r>
              <a:rPr lang="en-GB" sz="1600" i="1" dirty="0">
                <a:latin typeface="Segoe UI" panose="020B0502040204020203" pitchFamily="34" charset="0"/>
                <a:cs typeface="Segoe UI" panose="020B0502040204020203" pitchFamily="34" charset="0"/>
              </a:rPr>
              <a:t>deep dive</a:t>
            </a:r>
            <a:r>
              <a:rPr lang="en-GB" sz="1600" dirty="0">
                <a:latin typeface="Segoe UI" panose="020B0502040204020203" pitchFamily="34" charset="0"/>
                <a:cs typeface="Segoe UI" panose="020B0502040204020203" pitchFamily="34" charset="0"/>
              </a:rPr>
              <a:t> into the effectiveness of the PBS Training for Carers, front-line staff, managers and those who wish to coach staff in PBS techniques/interventions.</a:t>
            </a:r>
          </a:p>
        </p:txBody>
      </p:sp>
    </p:spTree>
    <p:extLst>
      <p:ext uri="{BB962C8B-B14F-4D97-AF65-F5344CB8AC3E}">
        <p14:creationId xmlns:p14="http://schemas.microsoft.com/office/powerpoint/2010/main" val="29211580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5.21 - Community Nursing</a:t>
            </a:r>
          </a:p>
        </p:txBody>
      </p:sp>
      <p:sp>
        <p:nvSpPr>
          <p:cNvPr id="4" name="Content Placeholder 3"/>
          <p:cNvSpPr>
            <a:spLocks noGrp="1"/>
          </p:cNvSpPr>
          <p:nvPr>
            <p:ph sz="half" idx="1"/>
          </p:nvPr>
        </p:nvSpPr>
        <p:spPr>
          <a:xfrm>
            <a:off x="460549" y="1476046"/>
            <a:ext cx="11337274" cy="604023"/>
          </a:xfrm>
          <a:solidFill>
            <a:srgbClr val="75529D"/>
          </a:solidFill>
        </p:spPr>
        <p:txBody>
          <a:bodyPr>
            <a:noAutofit/>
          </a:bodyPr>
          <a:lstStyle/>
          <a:p>
            <a:r>
              <a:rPr lang="en-GB" sz="1600">
                <a:solidFill>
                  <a:schemeClr val="bg1"/>
                </a:solidFill>
                <a:latin typeface="Segoe UI" panose="020B0502040204020203" pitchFamily="34" charset="0"/>
                <a:cs typeface="Segoe UI" panose="020B0502040204020203" pitchFamily="34" charset="0"/>
              </a:rPr>
              <a:t>Promote the support provided by the Peripatetic Nurses to commissioned services and residents with Learning Disabilities and their families living in the community</a:t>
            </a:r>
          </a:p>
          <a:p>
            <a:endParaRPr lang="en-GB" sz="1600">
              <a:solidFill>
                <a:schemeClr val="bg1"/>
              </a:solidFill>
              <a:latin typeface="Segoe UI" panose="020B0502040204020203" pitchFamily="34" charset="0"/>
              <a:cs typeface="Segoe UI" panose="020B0502040204020203" pitchFamily="34" charset="0"/>
            </a:endParaRPr>
          </a:p>
        </p:txBody>
      </p:sp>
      <p:sp>
        <p:nvSpPr>
          <p:cNvPr id="6" name="Rectangle 5"/>
          <p:cNvSpPr/>
          <p:nvPr/>
        </p:nvSpPr>
        <p:spPr>
          <a:xfrm>
            <a:off x="9661381" y="420126"/>
            <a:ext cx="2136442" cy="707886"/>
          </a:xfrm>
          <a:prstGeom prst="rect">
            <a:avLst/>
          </a:prstGeom>
          <a:solidFill>
            <a:schemeClr val="bg1"/>
          </a:solidFill>
        </p:spPr>
        <p:txBody>
          <a:bodyPr wrap="square">
            <a:spAutoFit/>
          </a:bodyPr>
          <a:lstStyle/>
          <a:p>
            <a:r>
              <a:rPr lang="en-GB" sz="3000" b="1">
                <a:solidFill>
                  <a:srgbClr val="00B050"/>
                </a:solidFill>
                <a:latin typeface="Segoe UI" panose="020B0502040204020203" pitchFamily="34" charset="0"/>
                <a:cs typeface="Segoe UI" panose="020B0502040204020203" pitchFamily="34" charset="0"/>
              </a:rPr>
              <a:t>COMPLETE</a:t>
            </a:r>
          </a:p>
          <a:p>
            <a:endParaRPr lang="en-GB" sz="1000" b="1">
              <a:solidFill>
                <a:srgbClr val="00B050"/>
              </a:solidFill>
              <a:latin typeface="Segoe UI" panose="020B0502040204020203" pitchFamily="34" charset="0"/>
              <a:cs typeface="Segoe UI" panose="020B0502040204020203" pitchFamily="34" charset="0"/>
            </a:endParaRPr>
          </a:p>
        </p:txBody>
      </p:sp>
      <p:sp>
        <p:nvSpPr>
          <p:cNvPr id="7" name="Content Placeholder 3"/>
          <p:cNvSpPr txBox="1">
            <a:spLocks/>
          </p:cNvSpPr>
          <p:nvPr/>
        </p:nvSpPr>
        <p:spPr>
          <a:xfrm>
            <a:off x="460549" y="2202321"/>
            <a:ext cx="11275261" cy="2761565"/>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500" u="sng" dirty="0">
                <a:latin typeface="Segoe UI"/>
                <a:cs typeface="Segoe UI"/>
              </a:rPr>
              <a:t>Year 2 Update:</a:t>
            </a:r>
          </a:p>
          <a:p>
            <a:pPr>
              <a:lnSpc>
                <a:spcPct val="100000"/>
              </a:lnSpc>
              <a:spcBef>
                <a:spcPts val="0"/>
              </a:spcBef>
            </a:pPr>
            <a:endParaRPr lang="en-GB" sz="1500" u="sng"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500" dirty="0" smtClean="0">
                <a:latin typeface="Segoe UI"/>
                <a:cs typeface="Segoe UI"/>
              </a:rPr>
              <a:t>The Learning </a:t>
            </a:r>
            <a:r>
              <a:rPr lang="en-GB" sz="1500" dirty="0">
                <a:latin typeface="Segoe UI"/>
                <a:cs typeface="Segoe UI"/>
              </a:rPr>
              <a:t>Disabilities assessment pathways for breast and bowel cancer screening were developed and implemented. </a:t>
            </a:r>
          </a:p>
          <a:p>
            <a:pPr marL="285750" indent="-285750">
              <a:lnSpc>
                <a:spcPct val="100000"/>
              </a:lnSpc>
              <a:spcBef>
                <a:spcPts val="0"/>
              </a:spcBef>
              <a:buFont typeface="Arial" panose="020B0604020202020204" pitchFamily="34" charset="0"/>
              <a:buChar char="•"/>
            </a:pPr>
            <a:r>
              <a:rPr lang="en-GB" sz="1500" dirty="0">
                <a:latin typeface="Segoe UI"/>
                <a:cs typeface="Segoe UI"/>
              </a:rPr>
              <a:t>It was envisaged that PCLN's would not hold a clinical caseload; however, this has not been possible due to known gaps in service provision for residents with Mild to Moderate Learning Disabilities. </a:t>
            </a:r>
          </a:p>
          <a:p>
            <a:pPr marL="285750" indent="-285750">
              <a:lnSpc>
                <a:spcPct val="100000"/>
              </a:lnSpc>
              <a:spcBef>
                <a:spcPts val="0"/>
              </a:spcBef>
              <a:buFont typeface="Arial" panose="020B0604020202020204" pitchFamily="34" charset="0"/>
              <a:buChar char="•"/>
            </a:pPr>
            <a:r>
              <a:rPr lang="en-GB" sz="1500" dirty="0">
                <a:latin typeface="Segoe UI"/>
                <a:cs typeface="Segoe UI"/>
              </a:rPr>
              <a:t>Promote the new 14-25 Hospital Passports - to strengthen links between Children’s and Adults with a focus on transition.</a:t>
            </a:r>
          </a:p>
          <a:p>
            <a:pPr>
              <a:lnSpc>
                <a:spcPct val="100000"/>
              </a:lnSpc>
              <a:spcBef>
                <a:spcPts val="0"/>
              </a:spcBef>
            </a:pPr>
            <a:endParaRPr lang="en-GB" sz="1500" dirty="0">
              <a:latin typeface="Segoe UI" panose="020B0502040204020203" pitchFamily="34" charset="0"/>
              <a:cs typeface="Segoe UI" panose="020B0502040204020203" pitchFamily="34" charset="0"/>
            </a:endParaRPr>
          </a:p>
        </p:txBody>
      </p:sp>
      <p:sp>
        <p:nvSpPr>
          <p:cNvPr id="8" name="Content Placeholder 3"/>
          <p:cNvSpPr txBox="1">
            <a:spLocks/>
          </p:cNvSpPr>
          <p:nvPr/>
        </p:nvSpPr>
        <p:spPr>
          <a:xfrm>
            <a:off x="491556" y="5156306"/>
            <a:ext cx="11275260" cy="901528"/>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500" u="sng" dirty="0">
                <a:latin typeface="Segoe UI"/>
                <a:cs typeface="Segoe UI"/>
              </a:rPr>
              <a:t>Year 3 Tasks:</a:t>
            </a:r>
          </a:p>
          <a:p>
            <a:pPr marL="285750" indent="-285750">
              <a:lnSpc>
                <a:spcPct val="100000"/>
              </a:lnSpc>
              <a:spcBef>
                <a:spcPts val="0"/>
              </a:spcBef>
              <a:buFont typeface="Arial" panose="020B0604020202020204" pitchFamily="34" charset="0"/>
              <a:buChar char="•"/>
            </a:pPr>
            <a:endParaRPr lang="en-GB" sz="1500" dirty="0">
              <a:latin typeface="Segoe UI"/>
              <a:cs typeface="Segoe UI"/>
            </a:endParaRPr>
          </a:p>
          <a:p>
            <a:pPr marL="285750" indent="-285750">
              <a:lnSpc>
                <a:spcPct val="100000"/>
              </a:lnSpc>
              <a:spcBef>
                <a:spcPts val="0"/>
              </a:spcBef>
              <a:buFont typeface="Arial" panose="020B0604020202020204" pitchFamily="34" charset="0"/>
              <a:buChar char="•"/>
            </a:pPr>
            <a:r>
              <a:rPr lang="en-GB" sz="1500" dirty="0">
                <a:latin typeface="Segoe UI"/>
                <a:cs typeface="Segoe UI"/>
              </a:rPr>
              <a:t>There is an NHS requirement to increase uptake of Cancer Screening for residents. </a:t>
            </a:r>
            <a:endParaRPr lang="en-GB" dirty="0">
              <a:latin typeface="Segoe UI"/>
              <a:cs typeface="Segoe UI"/>
            </a:endParaRPr>
          </a:p>
          <a:p>
            <a:pPr>
              <a:lnSpc>
                <a:spcPct val="100000"/>
              </a:lnSpc>
              <a:spcBef>
                <a:spcPts val="0"/>
              </a:spcBef>
            </a:pPr>
            <a:endParaRPr lang="en-GB" sz="15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5443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49" y="83772"/>
            <a:ext cx="9200832" cy="1325563"/>
          </a:xfrm>
        </p:spPr>
        <p:txBody>
          <a:bodyPr>
            <a:normAutofit/>
          </a:bodyPr>
          <a:lstStyle/>
          <a:p>
            <a:r>
              <a:rPr lang="en-GB" sz="3000" dirty="0">
                <a:latin typeface="Segoe UI"/>
                <a:cs typeface="Segoe UI"/>
              </a:rPr>
              <a:t>ACTION 5.22 – Increased understanding of Epilepsy, Mental Health and Suicide</a:t>
            </a:r>
          </a:p>
        </p:txBody>
      </p:sp>
      <p:sp>
        <p:nvSpPr>
          <p:cNvPr id="4" name="Content Placeholder 3"/>
          <p:cNvSpPr>
            <a:spLocks noGrp="1"/>
          </p:cNvSpPr>
          <p:nvPr>
            <p:ph sz="half" idx="1"/>
          </p:nvPr>
        </p:nvSpPr>
        <p:spPr>
          <a:xfrm>
            <a:off x="460549" y="1476046"/>
            <a:ext cx="11337274" cy="604023"/>
          </a:xfrm>
          <a:solidFill>
            <a:srgbClr val="75529D"/>
          </a:solidFill>
        </p:spPr>
        <p:txBody>
          <a:bodyPr>
            <a:noAutofit/>
          </a:bodyPr>
          <a:lstStyle/>
          <a:p>
            <a:r>
              <a:rPr lang="en-GB" sz="1600">
                <a:solidFill>
                  <a:schemeClr val="bg1"/>
                </a:solidFill>
                <a:latin typeface="Segoe UI" panose="020B0502040204020203" pitchFamily="34" charset="0"/>
                <a:cs typeface="Segoe UI" panose="020B0502040204020203" pitchFamily="34" charset="0"/>
              </a:rPr>
              <a:t>Increase understanding and plans about Epilepsy, Mental Health and Suicide. </a:t>
            </a:r>
          </a:p>
          <a:p>
            <a:endParaRPr lang="en-GB" sz="1600">
              <a:solidFill>
                <a:schemeClr val="bg1"/>
              </a:solidFill>
              <a:latin typeface="Segoe UI" panose="020B0502040204020203" pitchFamily="34" charset="0"/>
              <a:cs typeface="Segoe UI" panose="020B0502040204020203" pitchFamily="34" charset="0"/>
            </a:endParaRPr>
          </a:p>
        </p:txBody>
      </p:sp>
      <p:sp>
        <p:nvSpPr>
          <p:cNvPr id="6" name="Rectangle 5"/>
          <p:cNvSpPr/>
          <p:nvPr/>
        </p:nvSpPr>
        <p:spPr>
          <a:xfrm>
            <a:off x="8991600" y="420126"/>
            <a:ext cx="2806223" cy="707886"/>
          </a:xfrm>
          <a:prstGeom prst="rect">
            <a:avLst/>
          </a:prstGeom>
          <a:solidFill>
            <a:schemeClr val="bg1"/>
          </a:solidFill>
        </p:spPr>
        <p:txBody>
          <a:bodyPr wrap="square">
            <a:spAutoFit/>
          </a:bodyPr>
          <a:lstStyle/>
          <a:p>
            <a:pPr algn="ctr"/>
            <a:r>
              <a:rPr lang="en-GB" sz="3000" b="1">
                <a:solidFill>
                  <a:schemeClr val="accent4"/>
                </a:solidFill>
                <a:latin typeface="Segoe UI" panose="020B0502040204020203" pitchFamily="34" charset="0"/>
                <a:cs typeface="Segoe UI" panose="020B0502040204020203" pitchFamily="34" charset="0"/>
              </a:rPr>
              <a:t>IN PROGRESS</a:t>
            </a:r>
          </a:p>
          <a:p>
            <a:endParaRPr lang="en-GB" sz="1000" b="1">
              <a:solidFill>
                <a:srgbClr val="00B050"/>
              </a:solidFill>
              <a:latin typeface="Segoe UI" panose="020B0502040204020203" pitchFamily="34" charset="0"/>
              <a:cs typeface="Segoe UI" panose="020B0502040204020203" pitchFamily="34" charset="0"/>
            </a:endParaRPr>
          </a:p>
        </p:txBody>
      </p:sp>
      <p:sp>
        <p:nvSpPr>
          <p:cNvPr id="7" name="Content Placeholder 3"/>
          <p:cNvSpPr txBox="1">
            <a:spLocks/>
          </p:cNvSpPr>
          <p:nvPr/>
        </p:nvSpPr>
        <p:spPr>
          <a:xfrm>
            <a:off x="483639" y="2202321"/>
            <a:ext cx="11275261" cy="2189569"/>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500" u="sng" dirty="0">
                <a:latin typeface="Segoe UI"/>
                <a:cs typeface="Segoe UI"/>
              </a:rPr>
              <a:t>Year 2 Update:</a:t>
            </a:r>
          </a:p>
          <a:p>
            <a:pPr marL="285750" indent="-285750">
              <a:lnSpc>
                <a:spcPct val="100000"/>
              </a:lnSpc>
              <a:spcBef>
                <a:spcPts val="0"/>
              </a:spcBef>
              <a:buFont typeface="Arial" panose="020B0604020202020204" pitchFamily="34" charset="0"/>
              <a:buChar char="•"/>
            </a:pPr>
            <a:endParaRPr lang="en-GB" sz="1600" dirty="0">
              <a:latin typeface="Arial"/>
              <a:cs typeface="Arial"/>
            </a:endParaRPr>
          </a:p>
          <a:p>
            <a:pPr marL="285750" indent="-285750">
              <a:lnSpc>
                <a:spcPct val="100000"/>
              </a:lnSpc>
              <a:spcBef>
                <a:spcPts val="0"/>
              </a:spcBef>
              <a:buFont typeface="Arial" panose="020B0604020202020204" pitchFamily="34" charset="0"/>
              <a:buChar char="•"/>
            </a:pPr>
            <a:r>
              <a:rPr lang="en-GB" sz="1600" dirty="0">
                <a:latin typeface="segue ui"/>
                <a:cs typeface="Arial"/>
              </a:rPr>
              <a:t>I</a:t>
            </a:r>
            <a:r>
              <a:rPr lang="en-GB" sz="1600" dirty="0">
                <a:latin typeface="Segoe UI"/>
                <a:cs typeface="Arial"/>
              </a:rPr>
              <a:t>ncreased of understanding of the benefits of Cancer screening were added in Year 2. </a:t>
            </a:r>
            <a:r>
              <a:rPr lang="en-GB" sz="1500" dirty="0">
                <a:latin typeface="segue ui"/>
                <a:cs typeface="Segoe UI"/>
              </a:rPr>
              <a:t> </a:t>
            </a:r>
          </a:p>
          <a:p>
            <a:pPr marL="285750" indent="-285750">
              <a:lnSpc>
                <a:spcPct val="100000"/>
              </a:lnSpc>
              <a:buFont typeface="Arial" panose="020B0604020202020204" pitchFamily="34" charset="0"/>
              <a:buChar char="•"/>
            </a:pPr>
            <a:r>
              <a:rPr lang="en-GB" sz="1500">
                <a:latin typeface="segue ui"/>
                <a:cs typeface="Segoe UI"/>
              </a:rPr>
              <a:t>The Newham Health Team for Adults with Learning Disabilities have been working closely with the North London and Central and East London Breast Screening Service to support all women aged 50+ to attend their breast screening appointment. Where this is not possible, breast check awareness information shared with parents/carers. The effectiveness of this piece of work is being captured in a Quality Improvement Project. </a:t>
            </a:r>
            <a:endParaRPr lang="en-GB" sz="1500" dirty="0">
              <a:latin typeface="segue ui"/>
              <a:cs typeface="Segoe UI"/>
            </a:endParaRPr>
          </a:p>
          <a:p>
            <a:pPr marL="285750" indent="-285750">
              <a:lnSpc>
                <a:spcPct val="100000"/>
              </a:lnSpc>
              <a:spcBef>
                <a:spcPts val="0"/>
              </a:spcBef>
              <a:buFont typeface="Arial" panose="020B0604020202020204" pitchFamily="34" charset="0"/>
              <a:buChar char="•"/>
            </a:pPr>
            <a:r>
              <a:rPr lang="en-GB" sz="1500" dirty="0">
                <a:latin typeface="segue ui"/>
                <a:cs typeface="Segoe UI"/>
              </a:rPr>
              <a:t>Bowel Cancer Screening project to start in late 2024.</a:t>
            </a:r>
            <a:endParaRPr lang="en-GB" dirty="0"/>
          </a:p>
        </p:txBody>
      </p:sp>
      <p:sp>
        <p:nvSpPr>
          <p:cNvPr id="8" name="Content Placeholder 3"/>
          <p:cNvSpPr txBox="1">
            <a:spLocks/>
          </p:cNvSpPr>
          <p:nvPr/>
        </p:nvSpPr>
        <p:spPr>
          <a:xfrm>
            <a:off x="480011" y="4656282"/>
            <a:ext cx="11275260" cy="1043644"/>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600" u="sng" dirty="0">
                <a:latin typeface="Segoe UI"/>
                <a:cs typeface="Segoe UI"/>
              </a:rPr>
              <a:t>Year 3 Tasks:</a:t>
            </a:r>
          </a:p>
          <a:p>
            <a:pPr marL="285750" indent="-285750">
              <a:lnSpc>
                <a:spcPct val="100000"/>
              </a:lnSpc>
              <a:spcBef>
                <a:spcPts val="0"/>
              </a:spcBef>
              <a:buFont typeface="Arial" panose="020B0604020202020204" pitchFamily="34" charset="0"/>
              <a:buChar char="•"/>
            </a:pPr>
            <a:endParaRPr lang="en-GB" sz="1600" dirty="0">
              <a:latin typeface="Segoe UI"/>
              <a:cs typeface="Segoe UI"/>
            </a:endParaRPr>
          </a:p>
          <a:p>
            <a:pPr marL="285750" indent="-285750">
              <a:lnSpc>
                <a:spcPct val="100000"/>
              </a:lnSpc>
              <a:spcBef>
                <a:spcPts val="0"/>
              </a:spcBef>
              <a:buFont typeface="Arial" panose="020B0604020202020204" pitchFamily="34" charset="0"/>
              <a:buChar char="•"/>
            </a:pPr>
            <a:r>
              <a:rPr lang="en-GB" sz="1600" dirty="0">
                <a:latin typeface="Segoe UI"/>
                <a:cs typeface="Segoe UI"/>
              </a:rPr>
              <a:t>Work to continue from Year 2.</a:t>
            </a:r>
          </a:p>
          <a:p>
            <a:pPr>
              <a:lnSpc>
                <a:spcPct val="100000"/>
              </a:lnSpc>
            </a:pPr>
            <a:endParaRPr lang="en-GB" sz="1600" dirty="0">
              <a:latin typeface="Segoe UI"/>
              <a:cs typeface="Segoe UI"/>
            </a:endParaRPr>
          </a:p>
          <a:p>
            <a:pPr marL="285750" indent="-285750">
              <a:lnSpc>
                <a:spcPct val="100000"/>
              </a:lnSpc>
              <a:spcBef>
                <a:spcPts val="0"/>
              </a:spcBef>
              <a:buFont typeface="Arial" panose="020B0604020202020204" pitchFamily="34" charset="0"/>
              <a:buChar char="•"/>
            </a:pPr>
            <a:endParaRPr lang="en-GB" sz="1600" dirty="0">
              <a:latin typeface="Segoe UI"/>
              <a:cs typeface="Segoe UI"/>
            </a:endParaRPr>
          </a:p>
        </p:txBody>
      </p:sp>
    </p:spTree>
    <p:extLst>
      <p:ext uri="{BB962C8B-B14F-4D97-AF65-F5344CB8AC3E}">
        <p14:creationId xmlns:p14="http://schemas.microsoft.com/office/powerpoint/2010/main" val="2523786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5.23 Bereavement Service </a:t>
            </a:r>
          </a:p>
        </p:txBody>
      </p:sp>
      <p:sp>
        <p:nvSpPr>
          <p:cNvPr id="4" name="Content Placeholder 3"/>
          <p:cNvSpPr>
            <a:spLocks noGrp="1"/>
          </p:cNvSpPr>
          <p:nvPr>
            <p:ph sz="half" idx="1"/>
          </p:nvPr>
        </p:nvSpPr>
        <p:spPr>
          <a:xfrm>
            <a:off x="460549" y="1476047"/>
            <a:ext cx="11337274" cy="512314"/>
          </a:xfrm>
          <a:solidFill>
            <a:srgbClr val="75529D"/>
          </a:solidFill>
        </p:spPr>
        <p:txBody>
          <a:bodyPr>
            <a:noAutofit/>
          </a:bodyPr>
          <a:lstStyle/>
          <a:p>
            <a:r>
              <a:rPr lang="en-GB" sz="1400">
                <a:solidFill>
                  <a:schemeClr val="bg1"/>
                </a:solidFill>
                <a:latin typeface="Segoe UI" panose="020B0502040204020203" pitchFamily="34" charset="0"/>
                <a:cs typeface="Segoe UI" panose="020B0502040204020203" pitchFamily="34" charset="0"/>
              </a:rPr>
              <a:t>5.23 Review the Community Bereavement Service’s specialist support for people with learning disabilities</a:t>
            </a:r>
          </a:p>
          <a:p>
            <a:endParaRPr lang="en-GB" sz="1400">
              <a:solidFill>
                <a:schemeClr val="bg1"/>
              </a:solidFill>
              <a:latin typeface="Segoe UI" panose="020B0502040204020203" pitchFamily="34" charset="0"/>
              <a:cs typeface="Segoe UI" panose="020B0502040204020203" pitchFamily="34" charset="0"/>
            </a:endParaRPr>
          </a:p>
        </p:txBody>
      </p:sp>
      <p:sp>
        <p:nvSpPr>
          <p:cNvPr id="6" name="Rectangle 5"/>
          <p:cNvSpPr/>
          <p:nvPr/>
        </p:nvSpPr>
        <p:spPr>
          <a:xfrm>
            <a:off x="9569085" y="398747"/>
            <a:ext cx="2166724" cy="707886"/>
          </a:xfrm>
          <a:prstGeom prst="rect">
            <a:avLst/>
          </a:prstGeom>
          <a:solidFill>
            <a:schemeClr val="bg1"/>
          </a:solidFill>
        </p:spPr>
        <p:txBody>
          <a:bodyPr wrap="square">
            <a:spAutoFit/>
          </a:bodyPr>
          <a:lstStyle/>
          <a:p>
            <a:pPr algn="ctr"/>
            <a:r>
              <a:rPr lang="en-GB" sz="3000" b="1" dirty="0">
                <a:solidFill>
                  <a:srgbClr val="00B0F0"/>
                </a:solidFill>
                <a:latin typeface="Segoe UI" panose="020B0502040204020203" pitchFamily="34" charset="0"/>
                <a:cs typeface="Segoe UI" panose="020B0502040204020203" pitchFamily="34" charset="0"/>
              </a:rPr>
              <a:t>CLOSED</a:t>
            </a:r>
          </a:p>
          <a:p>
            <a:endParaRPr lang="en-GB" sz="1000" b="1" dirty="0">
              <a:latin typeface="Segoe UI" panose="020B0502040204020203" pitchFamily="34" charset="0"/>
              <a:cs typeface="Segoe UI" panose="020B0502040204020203" pitchFamily="34" charset="0"/>
            </a:endParaRPr>
          </a:p>
        </p:txBody>
      </p:sp>
      <p:sp>
        <p:nvSpPr>
          <p:cNvPr id="7" name="Content Placeholder 3"/>
          <p:cNvSpPr txBox="1">
            <a:spLocks/>
          </p:cNvSpPr>
          <p:nvPr/>
        </p:nvSpPr>
        <p:spPr>
          <a:xfrm>
            <a:off x="460549" y="2110268"/>
            <a:ext cx="11275261" cy="1711882"/>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a:latin typeface="Segoe UI" panose="020B0502040204020203" pitchFamily="34" charset="0"/>
                <a:cs typeface="Segoe UI" panose="020B0502040204020203" pitchFamily="34" charset="0"/>
              </a:rPr>
              <a:t>Year 2 Update:</a:t>
            </a:r>
          </a:p>
          <a:p>
            <a:pPr>
              <a:lnSpc>
                <a:spcPct val="100000"/>
              </a:lnSpc>
              <a:spcBef>
                <a:spcPts val="0"/>
              </a:spcBef>
            </a:pPr>
            <a:endParaRPr lang="en-GB" sz="1400" u="sng">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a:latin typeface="Segoe UI" panose="020B0502040204020203" pitchFamily="34" charset="0"/>
                <a:cs typeface="Segoe UI" panose="020B0502040204020203" pitchFamily="34" charset="0"/>
              </a:rPr>
              <a:t>This offer was reviewed in Year 2, and funding was stopped. </a:t>
            </a: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p:txBody>
      </p:sp>
      <p:sp>
        <p:nvSpPr>
          <p:cNvPr id="8" name="Content Placeholder 3"/>
          <p:cNvSpPr txBox="1">
            <a:spLocks/>
          </p:cNvSpPr>
          <p:nvPr/>
        </p:nvSpPr>
        <p:spPr>
          <a:xfrm>
            <a:off x="460549" y="3996138"/>
            <a:ext cx="11275260" cy="1375962"/>
          </a:xfrm>
          <a:prstGeom prst="rect">
            <a:avLst/>
          </a:prstGeom>
          <a:solidFill>
            <a:schemeClr val="bg1"/>
          </a:solidFill>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a:latin typeface="Segoe UI" panose="020B0502040204020203" pitchFamily="34" charset="0"/>
                <a:cs typeface="Segoe UI" panose="020B0502040204020203" pitchFamily="34" charset="0"/>
              </a:rPr>
              <a:t>Year 3 Tasks:</a:t>
            </a:r>
            <a:r>
              <a:rPr lang="en-GB" sz="1400">
                <a:latin typeface="Segoe UI" panose="020B0502040204020203" pitchFamily="34" charset="0"/>
                <a:cs typeface="Segoe UI" panose="020B0502040204020203" pitchFamily="34" charset="0"/>
              </a:rPr>
              <a:t> </a:t>
            </a:r>
          </a:p>
          <a:p>
            <a:pPr>
              <a:lnSpc>
                <a:spcPct val="100000"/>
              </a:lnSpc>
              <a:spcBef>
                <a:spcPts val="0"/>
              </a:spcBef>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a:latin typeface="Segoe UI" panose="020B0502040204020203" pitchFamily="34" charset="0"/>
                <a:cs typeface="Segoe UI" panose="020B0502040204020203" pitchFamily="34" charset="0"/>
              </a:rPr>
              <a:t>This service was decommissioned in Year 2. </a:t>
            </a:r>
          </a:p>
          <a:p>
            <a:pPr marL="285750" indent="-285750">
              <a:lnSpc>
                <a:spcPct val="100000"/>
              </a:lnSpc>
              <a:spcBef>
                <a:spcPts val="0"/>
              </a:spcBef>
              <a:buFont typeface="Arial" panose="020B0604020202020204" pitchFamily="34" charset="0"/>
              <a:buChar char="•"/>
            </a:pPr>
            <a:r>
              <a:rPr lang="en-GB" sz="1400">
                <a:latin typeface="Segoe UI" panose="020B0502040204020203" pitchFamily="34" charset="0"/>
                <a:cs typeface="Segoe UI" panose="020B0502040204020203" pitchFamily="34" charset="0"/>
              </a:rPr>
              <a:t>Residents can continue to access Bereavement support from Newham Talking Therapies  or the Community Team for Adults with Learning Disabilities (if they cannot access Talking Therapies). </a:t>
            </a:r>
          </a:p>
          <a:p>
            <a:pPr>
              <a:lnSpc>
                <a:spcPct val="100000"/>
              </a:lnSpc>
              <a:spcBef>
                <a:spcPts val="0"/>
              </a:spcBef>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5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079656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5.24 End of Life Planning</a:t>
            </a:r>
          </a:p>
        </p:txBody>
      </p:sp>
      <p:sp>
        <p:nvSpPr>
          <p:cNvPr id="4" name="Content Placeholder 3"/>
          <p:cNvSpPr>
            <a:spLocks noGrp="1"/>
          </p:cNvSpPr>
          <p:nvPr>
            <p:ph sz="half" idx="1"/>
          </p:nvPr>
        </p:nvSpPr>
        <p:spPr>
          <a:xfrm>
            <a:off x="460549" y="1476047"/>
            <a:ext cx="11337274" cy="512314"/>
          </a:xfrm>
          <a:solidFill>
            <a:srgbClr val="75529D"/>
          </a:solidFill>
        </p:spPr>
        <p:txBody>
          <a:bodyPr>
            <a:noAutofit/>
          </a:bodyPr>
          <a:lstStyle/>
          <a:p>
            <a:r>
              <a:rPr lang="en-GB" sz="1400">
                <a:solidFill>
                  <a:schemeClr val="bg1"/>
                </a:solidFill>
                <a:latin typeface="Segoe UI" panose="020B0502040204020203" pitchFamily="34" charset="0"/>
                <a:cs typeface="Segoe UI" panose="020B0502040204020203" pitchFamily="34" charset="0"/>
              </a:rPr>
              <a:t>Improved End of Life planning</a:t>
            </a:r>
          </a:p>
          <a:p>
            <a:endParaRPr lang="en-GB" sz="1400">
              <a:solidFill>
                <a:schemeClr val="bg1"/>
              </a:solidFill>
              <a:latin typeface="Segoe UI" panose="020B0502040204020203" pitchFamily="34" charset="0"/>
              <a:cs typeface="Segoe UI" panose="020B0502040204020203" pitchFamily="34" charset="0"/>
            </a:endParaRPr>
          </a:p>
        </p:txBody>
      </p:sp>
      <p:sp>
        <p:nvSpPr>
          <p:cNvPr id="7" name="Content Placeholder 3"/>
          <p:cNvSpPr txBox="1">
            <a:spLocks/>
          </p:cNvSpPr>
          <p:nvPr/>
        </p:nvSpPr>
        <p:spPr>
          <a:xfrm>
            <a:off x="460549" y="2110268"/>
            <a:ext cx="11275261" cy="1711882"/>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a:latin typeface="Segoe UI" panose="020B0502040204020203" pitchFamily="34" charset="0"/>
                <a:cs typeface="Segoe UI" panose="020B0502040204020203" pitchFamily="34" charset="0"/>
              </a:rPr>
              <a:t>Year 2 Update:</a:t>
            </a:r>
          </a:p>
          <a:p>
            <a:pPr>
              <a:lnSpc>
                <a:spcPct val="100000"/>
              </a:lnSpc>
              <a:spcBef>
                <a:spcPts val="0"/>
              </a:spcBef>
            </a:pPr>
            <a:endParaRPr lang="en-GB" sz="1400" u="sng">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sz="1400"/>
              <a:t>Improve End or Life planning awareness </a:t>
            </a:r>
          </a:p>
          <a:p>
            <a:pPr marL="342900" indent="-342900">
              <a:buFont typeface="Arial" panose="020B0604020202020204" pitchFamily="34" charset="0"/>
              <a:buChar char="•"/>
            </a:pPr>
            <a:r>
              <a:rPr lang="en-GB" sz="1400"/>
              <a:t>Increase use of Advanced Planning documents</a:t>
            </a: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a:latin typeface="Segoe UI" panose="020B0502040204020203" pitchFamily="34" charset="0"/>
                <a:cs typeface="Segoe UI" panose="020B0502040204020203" pitchFamily="34" charset="0"/>
              </a:rPr>
              <a:t>St Joseph’s Hospice have developed a number of Easy Read Resources around Palliative Care. They can be found </a:t>
            </a:r>
            <a:r>
              <a:rPr lang="en-GB" sz="1400">
                <a:latin typeface="Segoe UI" panose="020B0502040204020203" pitchFamily="34" charset="0"/>
                <a:cs typeface="Segoe UI" panose="020B0502040204020203" pitchFamily="34" charset="0"/>
                <a:hlinkClick r:id="rId2"/>
              </a:rPr>
              <a:t>here</a:t>
            </a:r>
            <a:r>
              <a:rPr lang="en-GB" sz="1400">
                <a:latin typeface="Segoe UI" panose="020B0502040204020203" pitchFamily="34" charset="0"/>
                <a:cs typeface="Segoe UI" panose="020B0502040204020203" pitchFamily="34" charset="0"/>
              </a:rPr>
              <a:t>.</a:t>
            </a: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p:txBody>
      </p:sp>
      <p:sp>
        <p:nvSpPr>
          <p:cNvPr id="8" name="Content Placeholder 3"/>
          <p:cNvSpPr txBox="1">
            <a:spLocks/>
          </p:cNvSpPr>
          <p:nvPr/>
        </p:nvSpPr>
        <p:spPr>
          <a:xfrm>
            <a:off x="460549" y="3996138"/>
            <a:ext cx="11275260" cy="1678521"/>
          </a:xfrm>
          <a:prstGeom prst="rect">
            <a:avLst/>
          </a:prstGeom>
          <a:solidFill>
            <a:schemeClr val="bg1"/>
          </a:solidFill>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a:latin typeface="Segoe UI" panose="020B0502040204020203" pitchFamily="34" charset="0"/>
                <a:cs typeface="Segoe UI" panose="020B0502040204020203" pitchFamily="34" charset="0"/>
              </a:rPr>
              <a:t>Year 3 Tasks:</a:t>
            </a:r>
            <a:r>
              <a:rPr lang="en-GB" sz="1400">
                <a:latin typeface="Segoe UI" panose="020B0502040204020203" pitchFamily="34" charset="0"/>
                <a:cs typeface="Segoe UI" panose="020B0502040204020203" pitchFamily="34" charset="0"/>
              </a:rPr>
              <a:t> </a:t>
            </a:r>
          </a:p>
          <a:p>
            <a:pPr>
              <a:lnSpc>
                <a:spcPct val="100000"/>
              </a:lnSpc>
              <a:spcBef>
                <a:spcPts val="0"/>
              </a:spcBef>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500">
                <a:latin typeface="Segoe UI" panose="020B0502040204020203" pitchFamily="34" charset="0"/>
                <a:cs typeface="Segoe UI" panose="020B0502040204020203" pitchFamily="34" charset="0"/>
              </a:rPr>
              <a:t>Commissioning will host an Aging Well themed meeting for the Learning Disability and Autism Provider Forum in January 2025. This will include presentations from Palliative Care Services (NHS and St. Joseph’s Hospice). </a:t>
            </a:r>
          </a:p>
        </p:txBody>
      </p:sp>
      <p:sp>
        <p:nvSpPr>
          <p:cNvPr id="9" name="Rectangle 8"/>
          <p:cNvSpPr/>
          <p:nvPr/>
        </p:nvSpPr>
        <p:spPr>
          <a:xfrm>
            <a:off x="8991600" y="420126"/>
            <a:ext cx="2806223" cy="707886"/>
          </a:xfrm>
          <a:prstGeom prst="rect">
            <a:avLst/>
          </a:prstGeom>
          <a:solidFill>
            <a:schemeClr val="bg1"/>
          </a:solidFill>
        </p:spPr>
        <p:txBody>
          <a:bodyPr wrap="square">
            <a:spAutoFit/>
          </a:bodyPr>
          <a:lstStyle/>
          <a:p>
            <a:pPr algn="ctr"/>
            <a:r>
              <a:rPr lang="en-GB" sz="3000" b="1">
                <a:solidFill>
                  <a:schemeClr val="accent4"/>
                </a:solidFill>
                <a:latin typeface="Segoe UI" panose="020B0502040204020203" pitchFamily="34" charset="0"/>
                <a:cs typeface="Segoe UI" panose="020B0502040204020203" pitchFamily="34" charset="0"/>
              </a:rPr>
              <a:t>IN PROGRESS</a:t>
            </a:r>
          </a:p>
          <a:p>
            <a:endParaRPr lang="en-GB" sz="1000" b="1">
              <a:solidFill>
                <a:srgbClr val="00B05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992160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5.25 - </a:t>
            </a:r>
            <a:r>
              <a:rPr lang="en-GB" sz="3000" err="1">
                <a:latin typeface="Segoe UI"/>
                <a:cs typeface="Segoe UI"/>
              </a:rPr>
              <a:t>LeDeR</a:t>
            </a:r>
            <a:endParaRPr lang="en-GB" sz="3000">
              <a:latin typeface="Segoe UI"/>
              <a:cs typeface="Segoe UI"/>
            </a:endParaRPr>
          </a:p>
        </p:txBody>
      </p:sp>
      <p:sp>
        <p:nvSpPr>
          <p:cNvPr id="4" name="Content Placeholder 3"/>
          <p:cNvSpPr>
            <a:spLocks noGrp="1"/>
          </p:cNvSpPr>
          <p:nvPr>
            <p:ph sz="half" idx="1"/>
          </p:nvPr>
        </p:nvSpPr>
        <p:spPr>
          <a:xfrm>
            <a:off x="460549" y="1476047"/>
            <a:ext cx="11337274" cy="512314"/>
          </a:xfrm>
          <a:solidFill>
            <a:srgbClr val="75529D"/>
          </a:solidFill>
        </p:spPr>
        <p:txBody>
          <a:bodyPr>
            <a:noAutofit/>
          </a:bodyPr>
          <a:lstStyle/>
          <a:p>
            <a:r>
              <a:rPr lang="en-GB" sz="1400">
                <a:solidFill>
                  <a:schemeClr val="bg1"/>
                </a:solidFill>
                <a:latin typeface="Segoe UI" panose="020B0502040204020203" pitchFamily="34" charset="0"/>
                <a:cs typeface="Segoe UI" panose="020B0502040204020203" pitchFamily="34" charset="0"/>
              </a:rPr>
              <a:t>Review the requirements of the Learning Disabilities Mortality Review Programme (LeDeR*) alongside existing End of Life Care pathways for adults with Learning Disabilities.</a:t>
            </a:r>
          </a:p>
        </p:txBody>
      </p:sp>
      <p:sp>
        <p:nvSpPr>
          <p:cNvPr id="6" name="Rectangle 5"/>
          <p:cNvSpPr/>
          <p:nvPr/>
        </p:nvSpPr>
        <p:spPr>
          <a:xfrm>
            <a:off x="9365673" y="398747"/>
            <a:ext cx="2439409" cy="707886"/>
          </a:xfrm>
          <a:prstGeom prst="rect">
            <a:avLst/>
          </a:prstGeom>
          <a:solidFill>
            <a:schemeClr val="bg1"/>
          </a:solidFill>
        </p:spPr>
        <p:txBody>
          <a:bodyPr wrap="square">
            <a:spAutoFit/>
          </a:bodyPr>
          <a:lstStyle/>
          <a:p>
            <a:pPr algn="ctr"/>
            <a:r>
              <a:rPr lang="en-GB" sz="3000" b="1">
                <a:solidFill>
                  <a:srgbClr val="00B050"/>
                </a:solidFill>
                <a:latin typeface="Segoe UI" panose="020B0502040204020203" pitchFamily="34" charset="0"/>
                <a:cs typeface="Segoe UI" panose="020B0502040204020203" pitchFamily="34" charset="0"/>
              </a:rPr>
              <a:t>COMPLETE</a:t>
            </a:r>
          </a:p>
          <a:p>
            <a:pPr algn="ctr"/>
            <a:endParaRPr lang="en-GB" sz="1000" b="1">
              <a:solidFill>
                <a:srgbClr val="00B050"/>
              </a:solidFill>
              <a:latin typeface="Segoe UI" panose="020B0502040204020203" pitchFamily="34" charset="0"/>
              <a:cs typeface="Segoe UI" panose="020B0502040204020203" pitchFamily="34" charset="0"/>
            </a:endParaRPr>
          </a:p>
        </p:txBody>
      </p:sp>
      <p:sp>
        <p:nvSpPr>
          <p:cNvPr id="7" name="Content Placeholder 3"/>
          <p:cNvSpPr txBox="1">
            <a:spLocks/>
          </p:cNvSpPr>
          <p:nvPr/>
        </p:nvSpPr>
        <p:spPr>
          <a:xfrm>
            <a:off x="460549" y="2110268"/>
            <a:ext cx="11275261" cy="2269966"/>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dirty="0">
                <a:latin typeface="Segoe UI"/>
                <a:cs typeface="Segoe UI"/>
              </a:rPr>
              <a:t>Year 2 Update:</a:t>
            </a:r>
          </a:p>
          <a:p>
            <a:pPr>
              <a:lnSpc>
                <a:spcPct val="100000"/>
              </a:lnSpc>
              <a:spcBef>
                <a:spcPts val="0"/>
              </a:spcBef>
            </a:pPr>
            <a:endParaRPr lang="en-GB" sz="1400" u="sng">
              <a:latin typeface="Segoe UI" panose="020B0502040204020203" pitchFamily="34" charset="0"/>
              <a:cs typeface="Segoe UI" panose="020B0502040204020203" pitchFamily="34" charset="0"/>
            </a:endParaRPr>
          </a:p>
          <a:p>
            <a:pPr>
              <a:lnSpc>
                <a:spcPct val="100000"/>
              </a:lnSpc>
              <a:spcBef>
                <a:spcPts val="0"/>
              </a:spcBef>
            </a:pPr>
            <a:r>
              <a:rPr lang="en-GB" sz="1400" dirty="0">
                <a:latin typeface="Segoe UI"/>
                <a:cs typeface="Segoe UI"/>
              </a:rPr>
              <a:t>Common themes found in reviews completed between April 2022 to March 2023 </a:t>
            </a:r>
            <a:r>
              <a:rPr lang="en-GB" sz="1400" dirty="0" err="1">
                <a:latin typeface="Segoe UI"/>
                <a:cs typeface="Segoe UI"/>
              </a:rPr>
              <a:t>LeDeR</a:t>
            </a:r>
            <a:r>
              <a:rPr lang="en-GB" sz="1400" dirty="0">
                <a:latin typeface="Segoe UI"/>
                <a:cs typeface="Segoe UI"/>
              </a:rPr>
              <a:t> Report include:</a:t>
            </a:r>
          </a:p>
          <a:p>
            <a:pPr marL="285750" indent="-285750">
              <a:lnSpc>
                <a:spcPct val="100000"/>
              </a:lnSpc>
              <a:spcBef>
                <a:spcPts val="0"/>
              </a:spcBef>
              <a:buFont typeface="Arial" panose="020B0604020202020204" pitchFamily="34" charset="0"/>
              <a:buChar char="•"/>
            </a:pPr>
            <a:r>
              <a:rPr lang="en-GB" sz="1400" dirty="0">
                <a:latin typeface="Segoe UI"/>
                <a:cs typeface="Segoe UI"/>
              </a:rPr>
              <a:t>Recognising deterioration and making referrals in a timely manner (Significant 7+);</a:t>
            </a:r>
          </a:p>
          <a:p>
            <a:pPr marL="285750" indent="-285750">
              <a:lnSpc>
                <a:spcPct val="100000"/>
              </a:lnSpc>
              <a:spcBef>
                <a:spcPts val="0"/>
              </a:spcBef>
              <a:buFont typeface="Arial" panose="020B0604020202020204" pitchFamily="34" charset="0"/>
              <a:buChar char="•"/>
            </a:pPr>
            <a:r>
              <a:rPr lang="en-GB" sz="1400" dirty="0">
                <a:latin typeface="Segoe UI"/>
                <a:cs typeface="Segoe UI"/>
              </a:rPr>
              <a:t>Absence of individual discussions about Advanced Care Planning and lack of confidence amongst staff to have these discussions;</a:t>
            </a:r>
          </a:p>
          <a:p>
            <a:pPr marL="285750" indent="-285750">
              <a:lnSpc>
                <a:spcPct val="100000"/>
              </a:lnSpc>
              <a:spcBef>
                <a:spcPts val="0"/>
              </a:spcBef>
              <a:buFont typeface="Arial" panose="020B0604020202020204" pitchFamily="34" charset="0"/>
              <a:buChar char="•"/>
            </a:pPr>
            <a:r>
              <a:rPr lang="en-GB" sz="1400" dirty="0">
                <a:latin typeface="Segoe UI"/>
                <a:cs typeface="Segoe UI"/>
              </a:rPr>
              <a:t>Absence of Independent Mental Capacity Advocates for those who may lack capacity to support these discussions;</a:t>
            </a:r>
          </a:p>
          <a:p>
            <a:pPr marL="285750" indent="-285750">
              <a:lnSpc>
                <a:spcPct val="100000"/>
              </a:lnSpc>
              <a:spcBef>
                <a:spcPts val="0"/>
              </a:spcBef>
              <a:buFont typeface="Arial" panose="020B0604020202020204" pitchFamily="34" charset="0"/>
              <a:buChar char="•"/>
            </a:pPr>
            <a:r>
              <a:rPr lang="en-GB" sz="1400" dirty="0">
                <a:latin typeface="Segoe UI"/>
                <a:cs typeface="Segoe UI"/>
              </a:rPr>
              <a:t>last minute referrals (during last hospital admission) and in some cases the resident dying before the referrals have been actioned.</a:t>
            </a:r>
          </a:p>
          <a:p>
            <a:pPr>
              <a:lnSpc>
                <a:spcPct val="100000"/>
              </a:lnSpc>
              <a:spcBef>
                <a:spcPts val="0"/>
              </a:spcBef>
            </a:pPr>
            <a:endParaRPr lang="en-GB" sz="1400">
              <a:latin typeface="Segoe UI" panose="020B0502040204020203" pitchFamily="34" charset="0"/>
              <a:cs typeface="Segoe UI" panose="020B0502040204020203" pitchFamily="34" charset="0"/>
            </a:endParaRPr>
          </a:p>
          <a:p>
            <a:pPr>
              <a:lnSpc>
                <a:spcPct val="100000"/>
              </a:lnSpc>
              <a:spcBef>
                <a:spcPts val="0"/>
              </a:spcBef>
            </a:pPr>
            <a:r>
              <a:rPr lang="en-GB" sz="1400" dirty="0">
                <a:latin typeface="Segoe UI"/>
                <a:cs typeface="Segoe UI"/>
              </a:rPr>
              <a:t>A group has now been set up with ASC and Health to discuss the learning from </a:t>
            </a:r>
            <a:r>
              <a:rPr lang="en-GB" sz="1400" err="1">
                <a:latin typeface="Segoe UI"/>
                <a:cs typeface="Segoe UI"/>
              </a:rPr>
              <a:t>LeDeR</a:t>
            </a:r>
            <a:r>
              <a:rPr lang="en-GB" sz="1400" dirty="0">
                <a:latin typeface="Segoe UI"/>
                <a:cs typeface="Segoe UI"/>
              </a:rPr>
              <a:t> to try and avoid similar issues arising for other Newham residents</a:t>
            </a:r>
            <a:endParaRPr lang="en-GB" sz="1400" dirty="0">
              <a:latin typeface="Segoe UI" panose="020B0502040204020203" pitchFamily="34" charset="0"/>
              <a:cs typeface="Segoe UI" panose="020B0502040204020203" pitchFamily="34" charset="0"/>
            </a:endParaRPr>
          </a:p>
          <a:p>
            <a:pPr>
              <a:lnSpc>
                <a:spcPct val="100000"/>
              </a:lnSpc>
              <a:spcBef>
                <a:spcPts val="0"/>
              </a:spcBef>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p:txBody>
      </p:sp>
      <p:sp>
        <p:nvSpPr>
          <p:cNvPr id="8" name="Content Placeholder 3"/>
          <p:cNvSpPr txBox="1">
            <a:spLocks/>
          </p:cNvSpPr>
          <p:nvPr/>
        </p:nvSpPr>
        <p:spPr>
          <a:xfrm>
            <a:off x="460549" y="4489828"/>
            <a:ext cx="11275260" cy="1961772"/>
          </a:xfrm>
          <a:prstGeom prst="rect">
            <a:avLst/>
          </a:prstGeom>
          <a:solidFill>
            <a:schemeClr val="bg1"/>
          </a:solidFill>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dirty="0">
                <a:latin typeface="Segoe UI"/>
                <a:cs typeface="Segoe UI"/>
              </a:rPr>
              <a:t>Year 3 Tasks:</a:t>
            </a:r>
            <a:r>
              <a:rPr lang="en-GB" sz="1400" dirty="0">
                <a:latin typeface="Segoe UI"/>
                <a:cs typeface="Segoe UI"/>
              </a:rPr>
              <a:t> </a:t>
            </a:r>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dirty="0">
                <a:latin typeface="Segoe UI"/>
                <a:cs typeface="Segoe UI"/>
              </a:rPr>
              <a:t>Staff training on recognising deterioration (this is already happening in BHR [Barking, Havering and Redbridge] - who work closely with Palliative Teams);</a:t>
            </a:r>
          </a:p>
          <a:p>
            <a:pPr marL="285750" indent="-285750">
              <a:lnSpc>
                <a:spcPct val="100000"/>
              </a:lnSpc>
              <a:spcBef>
                <a:spcPts val="0"/>
              </a:spcBef>
              <a:buFont typeface="Arial" panose="020B0604020202020204" pitchFamily="34" charset="0"/>
              <a:buChar char="•"/>
            </a:pPr>
            <a:r>
              <a:rPr lang="en-GB" sz="1400" dirty="0">
                <a:latin typeface="Segoe UI"/>
                <a:cs typeface="Segoe UI"/>
              </a:rPr>
              <a:t>Empower staff to have Advanced Planning conversations with – providing material in accessible formats and enabling choice. </a:t>
            </a:r>
          </a:p>
          <a:p>
            <a:pPr marL="285750" indent="-285750">
              <a:lnSpc>
                <a:spcPct val="100000"/>
              </a:lnSpc>
              <a:spcBef>
                <a:spcPts val="0"/>
              </a:spcBef>
              <a:buFont typeface="Arial" panose="020B0604020202020204" pitchFamily="34" charset="0"/>
              <a:buChar char="•"/>
            </a:pPr>
            <a:r>
              <a:rPr lang="en-GB" sz="1400" dirty="0">
                <a:latin typeface="Segoe UI"/>
                <a:cs typeface="Segoe UI"/>
              </a:rPr>
              <a:t>Promote the Advocacy Service to support staff with these discussions;</a:t>
            </a:r>
          </a:p>
          <a:p>
            <a:pPr marL="285750" indent="-285750">
              <a:lnSpc>
                <a:spcPct val="100000"/>
              </a:lnSpc>
              <a:spcBef>
                <a:spcPts val="0"/>
              </a:spcBef>
              <a:buFont typeface="Arial" panose="020B0604020202020204" pitchFamily="34" charset="0"/>
              <a:buChar char="•"/>
            </a:pPr>
            <a:r>
              <a:rPr lang="en-GB" sz="1400" dirty="0">
                <a:latin typeface="Segoe UI"/>
                <a:cs typeface="Segoe UI"/>
              </a:rPr>
              <a:t>Ensure clear documentation of individual wishes is in place where discussions do occur. </a:t>
            </a:r>
          </a:p>
          <a:p>
            <a:pPr marL="285750" indent="-285750">
              <a:lnSpc>
                <a:spcPct val="100000"/>
              </a:lnSpc>
              <a:spcBef>
                <a:spcPts val="0"/>
              </a:spcBef>
              <a:buFont typeface="Arial" panose="020B0604020202020204" pitchFamily="34" charset="0"/>
              <a:buChar char="•"/>
            </a:pPr>
            <a:endParaRPr lang="en-GB" sz="15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876880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5.26 - STOMP / STAMP</a:t>
            </a:r>
          </a:p>
        </p:txBody>
      </p:sp>
      <p:sp>
        <p:nvSpPr>
          <p:cNvPr id="4" name="Content Placeholder 3"/>
          <p:cNvSpPr>
            <a:spLocks noGrp="1"/>
          </p:cNvSpPr>
          <p:nvPr>
            <p:ph sz="half" idx="1"/>
          </p:nvPr>
        </p:nvSpPr>
        <p:spPr>
          <a:xfrm>
            <a:off x="460549" y="1484371"/>
            <a:ext cx="11337274" cy="327651"/>
          </a:xfrm>
          <a:solidFill>
            <a:srgbClr val="75529D"/>
          </a:solidFill>
        </p:spPr>
        <p:txBody>
          <a:bodyPr>
            <a:noAutofit/>
          </a:bodyPr>
          <a:lstStyle/>
          <a:p>
            <a:r>
              <a:rPr lang="en-GB" sz="1400">
                <a:solidFill>
                  <a:schemeClr val="bg1"/>
                </a:solidFill>
                <a:latin typeface="Segoe UI" panose="020B0502040204020203" pitchFamily="34" charset="0"/>
                <a:cs typeface="Segoe UI" panose="020B0502040204020203" pitchFamily="34" charset="0"/>
              </a:rPr>
              <a:t>Link in with national STOMP* and STAMP* programme to prevent over-medication of residents with Learning Disabilities</a:t>
            </a:r>
          </a:p>
        </p:txBody>
      </p:sp>
      <p:sp>
        <p:nvSpPr>
          <p:cNvPr id="8" name="Content Placeholder 3"/>
          <p:cNvSpPr txBox="1">
            <a:spLocks/>
          </p:cNvSpPr>
          <p:nvPr/>
        </p:nvSpPr>
        <p:spPr>
          <a:xfrm>
            <a:off x="460549" y="1887059"/>
            <a:ext cx="11275261" cy="3068118"/>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dirty="0">
                <a:latin typeface="Segoe UI"/>
                <a:cs typeface="Segoe UI"/>
              </a:rPr>
              <a:t>Year 2 Update:</a:t>
            </a:r>
          </a:p>
          <a:p>
            <a:pPr>
              <a:lnSpc>
                <a:spcPct val="100000"/>
              </a:lnSpc>
              <a:spcBef>
                <a:spcPts val="0"/>
              </a:spcBef>
            </a:pPr>
            <a:endParaRPr lang="en-GB" sz="1400" u="sng">
              <a:latin typeface="Segoe UI" panose="020B0502040204020203" pitchFamily="34" charset="0"/>
              <a:cs typeface="Segoe UI" panose="020B0502040204020203" pitchFamily="34" charset="0"/>
            </a:endParaRPr>
          </a:p>
          <a:p>
            <a:pPr>
              <a:lnSpc>
                <a:spcPct val="100000"/>
              </a:lnSpc>
              <a:spcBef>
                <a:spcPts val="0"/>
              </a:spcBef>
            </a:pPr>
            <a:r>
              <a:rPr lang="en-GB" sz="1400" dirty="0">
                <a:latin typeface="Segoe UI"/>
                <a:cs typeface="Segoe UI"/>
              </a:rPr>
              <a:t>Since implementing STOMP and STAMP, the number of STOMP patients has reduced from 153 to 80. Of the 80, 44 (55%) are on a STOMP medication reduction plan - and the other 45% are regularly reviewed with a plan to reduce in the future. Nine patients have completely stopped antipsychotics.</a:t>
            </a:r>
          </a:p>
          <a:p>
            <a:pPr marL="285750" indent="-285750">
              <a:lnSpc>
                <a:spcPct val="100000"/>
              </a:lnSpc>
              <a:spcBef>
                <a:spcPts val="0"/>
              </a:spcBef>
              <a:buFont typeface="Arial" panose="020B0604020202020204" pitchFamily="34" charset="0"/>
              <a:buChar char="•"/>
            </a:pPr>
            <a:r>
              <a:rPr lang="en-GB" sz="1400" dirty="0">
                <a:latin typeface="Segoe UI"/>
                <a:cs typeface="Segoe UI"/>
              </a:rPr>
              <a:t>GP training sessions to be arranged to raise awareness of STOMP*, STAMP*; and the importance of psychotropic medication reviews for residents with challenging behaviours;</a:t>
            </a: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dirty="0">
                <a:latin typeface="Segoe UI"/>
                <a:cs typeface="Segoe UI"/>
              </a:rPr>
              <a:t>Roll-out the NELFT piloted STOMP*-inclusive Structured Medication Review template across North East London. </a:t>
            </a: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dirty="0">
                <a:latin typeface="Segoe UI"/>
                <a:cs typeface="Segoe UI"/>
              </a:rPr>
              <a:t>Continue work between the ELFT Adults Pharmacist and the ELFT CAMHs Pharmacist.</a:t>
            </a: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a:lnSpc>
                <a:spcPct val="100000"/>
              </a:lnSpc>
              <a:spcBef>
                <a:spcPts val="0"/>
              </a:spcBef>
            </a:pPr>
            <a:endParaRPr lang="en-GB" sz="1400">
              <a:latin typeface="Segoe UI" panose="020B0502040204020203" pitchFamily="34" charset="0"/>
              <a:cs typeface="Segoe UI" panose="020B0502040204020203" pitchFamily="34" charset="0"/>
            </a:endParaRPr>
          </a:p>
          <a:p>
            <a:pPr>
              <a:lnSpc>
                <a:spcPct val="100000"/>
              </a:lnSpc>
              <a:spcBef>
                <a:spcPts val="0"/>
              </a:spcBef>
            </a:pPr>
            <a:r>
              <a:rPr lang="en-GB" sz="1400" dirty="0">
                <a:latin typeface="Segoe UI"/>
                <a:cs typeface="Segoe UI"/>
              </a:rPr>
              <a:t>*See Jargon Buster at the end of this document for more information about STOMP and STAMP</a:t>
            </a:r>
          </a:p>
          <a:p>
            <a:pPr>
              <a:lnSpc>
                <a:spcPct val="100000"/>
              </a:lnSpc>
              <a:spcBef>
                <a:spcPts val="0"/>
              </a:spcBef>
            </a:pPr>
            <a:endParaRPr lang="en-GB" sz="1400">
              <a:solidFill>
                <a:srgbClr val="FF0000"/>
              </a:solidFill>
              <a:latin typeface="Segoe UI" panose="020B0502040204020203" pitchFamily="34" charset="0"/>
              <a:cs typeface="Segoe UI" panose="020B0502040204020203" pitchFamily="34" charset="0"/>
            </a:endParaRPr>
          </a:p>
          <a:p>
            <a:pPr>
              <a:lnSpc>
                <a:spcPct val="100000"/>
              </a:lnSpc>
              <a:spcBef>
                <a:spcPts val="0"/>
              </a:spcBef>
            </a:pPr>
            <a:endParaRPr lang="en-GB" sz="1500">
              <a:latin typeface="Segoe UI" panose="020B0502040204020203" pitchFamily="34" charset="0"/>
              <a:cs typeface="Segoe UI" panose="020B0502040204020203" pitchFamily="34" charset="0"/>
            </a:endParaRPr>
          </a:p>
        </p:txBody>
      </p:sp>
      <p:sp>
        <p:nvSpPr>
          <p:cNvPr id="9" name="Content Placeholder 3"/>
          <p:cNvSpPr txBox="1">
            <a:spLocks/>
          </p:cNvSpPr>
          <p:nvPr/>
        </p:nvSpPr>
        <p:spPr>
          <a:xfrm>
            <a:off x="460548" y="5138057"/>
            <a:ext cx="11275261" cy="1039586"/>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dirty="0">
                <a:latin typeface="Segoe UI"/>
                <a:cs typeface="Segoe UI"/>
              </a:rPr>
              <a:t>Year 3 Tasks:</a:t>
            </a:r>
          </a:p>
          <a:p>
            <a:pPr>
              <a:lnSpc>
                <a:spcPct val="100000"/>
              </a:lnSpc>
              <a:spcBef>
                <a:spcPts val="0"/>
              </a:spcBef>
            </a:pPr>
            <a:endParaRPr lang="en-GB" sz="1400" u="sng">
              <a:latin typeface="Segoe UI" panose="020B0502040204020203" pitchFamily="34" charset="0"/>
              <a:cs typeface="Segoe UI" panose="020B0502040204020203" pitchFamily="34" charset="0"/>
            </a:endParaRPr>
          </a:p>
          <a:p>
            <a:pPr>
              <a:lnSpc>
                <a:spcPct val="100000"/>
              </a:lnSpc>
              <a:spcBef>
                <a:spcPts val="0"/>
              </a:spcBef>
            </a:pPr>
            <a:r>
              <a:rPr lang="en-GB" sz="1400" dirty="0">
                <a:latin typeface="Segoe UI"/>
                <a:cs typeface="Segoe UI"/>
              </a:rPr>
              <a:t>To continue as </a:t>
            </a:r>
            <a:r>
              <a:rPr lang="en-GB" sz="1400" i="1" dirty="0">
                <a:latin typeface="Segoe UI"/>
                <a:cs typeface="Segoe UI"/>
              </a:rPr>
              <a:t>Business as Usual</a:t>
            </a:r>
            <a:r>
              <a:rPr lang="en-GB" sz="1400" dirty="0">
                <a:latin typeface="Segoe UI"/>
                <a:cs typeface="Segoe UI"/>
              </a:rPr>
              <a:t>.</a:t>
            </a:r>
            <a:endParaRPr lang="en-GB" sz="1400" u="sng" dirty="0">
              <a:latin typeface="Segoe UI" panose="020B0502040204020203" pitchFamily="34" charset="0"/>
              <a:cs typeface="Segoe UI" panose="020B0502040204020203" pitchFamily="34" charset="0"/>
            </a:endParaRPr>
          </a:p>
        </p:txBody>
      </p:sp>
      <p:sp>
        <p:nvSpPr>
          <p:cNvPr id="10" name="Rectangle 9"/>
          <p:cNvSpPr/>
          <p:nvPr/>
        </p:nvSpPr>
        <p:spPr>
          <a:xfrm>
            <a:off x="9358414" y="438946"/>
            <a:ext cx="2439409" cy="707886"/>
          </a:xfrm>
          <a:prstGeom prst="rect">
            <a:avLst/>
          </a:prstGeom>
          <a:solidFill>
            <a:schemeClr val="bg1"/>
          </a:solidFill>
        </p:spPr>
        <p:txBody>
          <a:bodyPr wrap="square" lIns="91440" tIns="45720" rIns="91440" bIns="45720" anchor="t">
            <a:spAutoFit/>
          </a:bodyPr>
          <a:lstStyle/>
          <a:p>
            <a:pPr algn="ctr"/>
            <a:r>
              <a:rPr lang="en-GB" sz="3000" b="1" dirty="0">
                <a:solidFill>
                  <a:srgbClr val="00B0F0"/>
                </a:solidFill>
                <a:latin typeface="Segoe UI"/>
                <a:cs typeface="Segoe UI"/>
              </a:rPr>
              <a:t>CLOSED</a:t>
            </a:r>
          </a:p>
          <a:p>
            <a:pPr algn="ctr"/>
            <a:endParaRPr lang="en-GB" sz="1000" b="1" dirty="0">
              <a:solidFill>
                <a:srgbClr val="00B05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96881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1.2 - Training</a:t>
            </a:r>
          </a:p>
        </p:txBody>
      </p:sp>
      <p:sp>
        <p:nvSpPr>
          <p:cNvPr id="4" name="Content Placeholder 3"/>
          <p:cNvSpPr>
            <a:spLocks noGrp="1"/>
          </p:cNvSpPr>
          <p:nvPr>
            <p:ph sz="half" idx="1"/>
          </p:nvPr>
        </p:nvSpPr>
        <p:spPr>
          <a:xfrm>
            <a:off x="460549" y="1456157"/>
            <a:ext cx="11337274" cy="329596"/>
          </a:xfrm>
          <a:solidFill>
            <a:srgbClr val="D8CDE5"/>
          </a:solidFill>
        </p:spPr>
        <p:txBody>
          <a:bodyPr>
            <a:normAutofit/>
          </a:bodyPr>
          <a:lstStyle/>
          <a:p>
            <a:r>
              <a:rPr lang="en-GB" sz="1400">
                <a:latin typeface="Segoe UI" panose="020B0502040204020203" pitchFamily="34" charset="0"/>
                <a:cs typeface="Segoe UI" panose="020B0502040204020203" pitchFamily="34" charset="0"/>
              </a:rPr>
              <a:t>Develop and implement a Learning Disabilities awareness training programme for Council staff and its partner organisations</a:t>
            </a:r>
          </a:p>
          <a:p>
            <a:endParaRPr lang="en-GB"/>
          </a:p>
        </p:txBody>
      </p:sp>
      <p:sp>
        <p:nvSpPr>
          <p:cNvPr id="5" name="Content Placeholder 4"/>
          <p:cNvSpPr>
            <a:spLocks noGrp="1"/>
          </p:cNvSpPr>
          <p:nvPr>
            <p:ph sz="half" idx="2"/>
          </p:nvPr>
        </p:nvSpPr>
        <p:spPr>
          <a:xfrm>
            <a:off x="460549" y="1889898"/>
            <a:ext cx="11337274" cy="3028751"/>
          </a:xfrm>
          <a:ln w="3175">
            <a:solidFill>
              <a:srgbClr val="75529D"/>
            </a:solidFill>
          </a:ln>
        </p:spPr>
        <p:txBody>
          <a:bodyPr>
            <a:normAutofit/>
          </a:bodyPr>
          <a:lstStyle/>
          <a:p>
            <a:pPr>
              <a:lnSpc>
                <a:spcPct val="100000"/>
              </a:lnSpc>
              <a:spcBef>
                <a:spcPts val="0"/>
              </a:spcBef>
            </a:pPr>
            <a:r>
              <a:rPr lang="en-GB" sz="1500" u="sng">
                <a:latin typeface="Segoe UI" panose="020B0502040204020203" pitchFamily="34" charset="0"/>
                <a:cs typeface="Segoe UI" panose="020B0502040204020203" pitchFamily="34" charset="0"/>
              </a:rPr>
              <a:t>Year 2 Update</a:t>
            </a:r>
            <a:r>
              <a:rPr lang="en-GB" sz="1500">
                <a:latin typeface="Segoe UI" panose="020B0502040204020203" pitchFamily="34" charset="0"/>
                <a:cs typeface="Segoe UI" panose="020B0502040204020203" pitchFamily="34" charset="0"/>
              </a:rPr>
              <a:t>:</a:t>
            </a:r>
          </a:p>
          <a:p>
            <a:pPr>
              <a:lnSpc>
                <a:spcPct val="100000"/>
              </a:lnSpc>
              <a:spcBef>
                <a:spcPts val="0"/>
              </a:spcBef>
            </a:pPr>
            <a:endParaRPr lang="en-GB" sz="15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500">
                <a:latin typeface="Segoe UI" panose="020B0502040204020203" pitchFamily="34" charset="0"/>
                <a:cs typeface="Segoe UI" panose="020B0502040204020203" pitchFamily="34" charset="0"/>
              </a:rPr>
              <a:t>The Council and its Health partners delivered the following training sessions / programmes:</a:t>
            </a:r>
          </a:p>
          <a:p>
            <a:pPr marL="285750" indent="-285750">
              <a:lnSpc>
                <a:spcPct val="100000"/>
              </a:lnSpc>
              <a:spcBef>
                <a:spcPts val="0"/>
              </a:spcBef>
              <a:buFont typeface="Arial" panose="020B0604020202020204" pitchFamily="34" charset="0"/>
              <a:buChar char="•"/>
            </a:pPr>
            <a:endParaRPr lang="en-GB" sz="15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5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5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500">
              <a:latin typeface="Segoe UI" panose="020B0502040204020203" pitchFamily="34" charset="0"/>
              <a:cs typeface="Segoe UI" panose="020B0502040204020203" pitchFamily="34" charset="0"/>
            </a:endParaRPr>
          </a:p>
          <a:p>
            <a:pPr>
              <a:lnSpc>
                <a:spcPct val="100000"/>
              </a:lnSpc>
              <a:spcBef>
                <a:spcPts val="0"/>
              </a:spcBef>
            </a:pPr>
            <a:endParaRPr lang="en-GB" sz="15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500">
                <a:latin typeface="Segoe UI" panose="020B0502040204020203" pitchFamily="34" charset="0"/>
                <a:cs typeface="Segoe UI" panose="020B0502040204020203" pitchFamily="34" charset="0"/>
              </a:rPr>
              <a:t>The Council has a </a:t>
            </a:r>
            <a:r>
              <a:rPr lang="en-GB" sz="1500">
                <a:solidFill>
                  <a:schemeClr val="accent1"/>
                </a:solidFill>
                <a:latin typeface="Segoe UI" panose="020B0502040204020203" pitchFamily="34" charset="0"/>
                <a:cs typeface="Segoe UI" panose="020B0502040204020203" pitchFamily="34" charset="0"/>
                <a:hlinkClick r:id="rId2"/>
              </a:rPr>
              <a:t>Making Research Count</a:t>
            </a:r>
            <a:r>
              <a:rPr lang="en-GB" sz="1500">
                <a:latin typeface="Segoe UI" panose="020B0502040204020203" pitchFamily="34" charset="0"/>
                <a:cs typeface="Segoe UI" panose="020B0502040204020203" pitchFamily="34" charset="0"/>
              </a:rPr>
              <a:t> membership providing access to best practice initiatives for Health and Social Care professionals.</a:t>
            </a:r>
            <a:r>
              <a:rPr lang="en-GB" sz="1600">
                <a:latin typeface="Segoe UI" panose="020B0502040204020203" pitchFamily="34" charset="0"/>
                <a:cs typeface="Segoe UI" panose="020B0502040204020203" pitchFamily="34" charset="0"/>
              </a:rPr>
              <a:t> </a:t>
            </a:r>
          </a:p>
          <a:p>
            <a:pPr marL="285750" indent="-285750">
              <a:lnSpc>
                <a:spcPct val="100000"/>
              </a:lnSpc>
              <a:spcBef>
                <a:spcPts val="0"/>
              </a:spcBef>
              <a:buFont typeface="Arial" panose="020B0604020202020204" pitchFamily="34" charset="0"/>
              <a:buChar char="•"/>
            </a:pPr>
            <a:r>
              <a:rPr lang="en-GB" sz="1600">
                <a:latin typeface="Segoe UI" panose="020B0502040204020203" pitchFamily="34" charset="0"/>
                <a:cs typeface="Segoe UI" panose="020B0502040204020203" pitchFamily="34" charset="0"/>
              </a:rPr>
              <a:t>The Council has commissioned </a:t>
            </a:r>
            <a:r>
              <a:rPr lang="en-GB" sz="1600">
                <a:latin typeface="Segoe UI" panose="020B0502040204020203" pitchFamily="34" charset="0"/>
                <a:cs typeface="Segoe UI" panose="020B0502040204020203" pitchFamily="34" charset="0"/>
                <a:hlinkClick r:id="rId3"/>
              </a:rPr>
              <a:t>Grey Matter Learning</a:t>
            </a:r>
            <a:r>
              <a:rPr lang="en-GB" sz="1600">
                <a:latin typeface="Segoe UI" panose="020B0502040204020203" pitchFamily="34" charset="0"/>
                <a:cs typeface="Segoe UI" panose="020B0502040204020203" pitchFamily="34" charset="0"/>
              </a:rPr>
              <a:t> training across Health and Social Care. This is free and accessible to all Newham Providers who have registered with Care Providers Voice, as well as Adult Social Care Staff. </a:t>
            </a:r>
            <a:endParaRPr lang="en-GB" sz="1500">
              <a:latin typeface="Segoe UI" panose="020B0502040204020203" pitchFamily="34" charset="0"/>
              <a:cs typeface="Segoe UI" panose="020B0502040204020203" pitchFamily="34" charset="0"/>
            </a:endParaRPr>
          </a:p>
          <a:p>
            <a:pPr>
              <a:lnSpc>
                <a:spcPct val="100000"/>
              </a:lnSpc>
              <a:spcBef>
                <a:spcPts val="0"/>
              </a:spcBef>
            </a:pPr>
            <a:endParaRPr lang="en-GB" sz="1400">
              <a:latin typeface="Segoe UI" panose="020B0502040204020203" pitchFamily="34" charset="0"/>
              <a:cs typeface="Segoe UI" panose="020B0502040204020203" pitchFamily="34" charset="0"/>
            </a:endParaRPr>
          </a:p>
          <a:p>
            <a:pPr>
              <a:lnSpc>
                <a:spcPct val="100000"/>
              </a:lnSpc>
              <a:spcBef>
                <a:spcPts val="0"/>
              </a:spcBef>
            </a:pPr>
            <a:endParaRPr lang="en-GB" sz="1400">
              <a:latin typeface="Segoe UI" panose="020B0502040204020203" pitchFamily="34" charset="0"/>
              <a:cs typeface="Segoe UI" panose="020B0502040204020203" pitchFamily="34" charset="0"/>
            </a:endParaRPr>
          </a:p>
          <a:p>
            <a:pPr>
              <a:lnSpc>
                <a:spcPct val="100000"/>
              </a:lnSpc>
              <a:spcBef>
                <a:spcPts val="0"/>
              </a:spcBef>
            </a:pPr>
            <a:endParaRPr lang="en-GB" sz="1400">
              <a:latin typeface="Segoe UI" panose="020B0502040204020203" pitchFamily="34" charset="0"/>
              <a:cs typeface="Segoe UI" panose="020B0502040204020203" pitchFamily="34" charset="0"/>
            </a:endParaRPr>
          </a:p>
          <a:p>
            <a:pPr>
              <a:lnSpc>
                <a:spcPct val="100000"/>
              </a:lnSpc>
              <a:spcBef>
                <a:spcPts val="0"/>
              </a:spcBef>
            </a:pPr>
            <a:endParaRPr lang="en-GB" sz="1400">
              <a:solidFill>
                <a:srgbClr val="FFC000"/>
              </a:solidFill>
              <a:latin typeface="Segoe UI" panose="020B0502040204020203" pitchFamily="34" charset="0"/>
              <a:cs typeface="Segoe UI" panose="020B0502040204020203" pitchFamily="34" charset="0"/>
            </a:endParaRPr>
          </a:p>
          <a:p>
            <a:pPr>
              <a:lnSpc>
                <a:spcPct val="100000"/>
              </a:lnSpc>
              <a:spcBef>
                <a:spcPts val="0"/>
              </a:spcBef>
            </a:pPr>
            <a:endParaRPr lang="en-GB" sz="1400">
              <a:latin typeface="Segoe UI" panose="020B0502040204020203" pitchFamily="34" charset="0"/>
              <a:cs typeface="Segoe UI" panose="020B0502040204020203" pitchFamily="34" charset="0"/>
            </a:endParaRPr>
          </a:p>
          <a:p>
            <a:pPr>
              <a:lnSpc>
                <a:spcPct val="100000"/>
              </a:lnSpc>
              <a:spcBef>
                <a:spcPts val="0"/>
              </a:spcBef>
            </a:pPr>
            <a:endParaRPr lang="en-GB" sz="1600">
              <a:latin typeface="Segoe UI" panose="020B0502040204020203" pitchFamily="34" charset="0"/>
              <a:cs typeface="Segoe UI" panose="020B0502040204020203" pitchFamily="34" charset="0"/>
            </a:endParaRPr>
          </a:p>
          <a:p>
            <a:endParaRPr lang="en-GB"/>
          </a:p>
          <a:p>
            <a:endParaRPr lang="en-GB"/>
          </a:p>
        </p:txBody>
      </p:sp>
      <p:sp>
        <p:nvSpPr>
          <p:cNvPr id="14" name="Rectangle 13"/>
          <p:cNvSpPr/>
          <p:nvPr/>
        </p:nvSpPr>
        <p:spPr>
          <a:xfrm>
            <a:off x="9518073" y="405245"/>
            <a:ext cx="2545772" cy="707886"/>
          </a:xfrm>
          <a:prstGeom prst="rect">
            <a:avLst/>
          </a:prstGeom>
          <a:solidFill>
            <a:schemeClr val="bg1"/>
          </a:solidFill>
        </p:spPr>
        <p:txBody>
          <a:bodyPr wrap="square">
            <a:spAutoFit/>
          </a:bodyPr>
          <a:lstStyle/>
          <a:p>
            <a:pPr algn="ctr"/>
            <a:r>
              <a:rPr lang="en-GB" sz="3000" b="1">
                <a:solidFill>
                  <a:srgbClr val="00B050"/>
                </a:solidFill>
                <a:latin typeface="Segoe UI" panose="020B0502040204020203" pitchFamily="34" charset="0"/>
                <a:cs typeface="Segoe UI" panose="020B0502040204020203" pitchFamily="34" charset="0"/>
              </a:rPr>
              <a:t>COMPLETE</a:t>
            </a:r>
          </a:p>
          <a:p>
            <a:endParaRPr lang="en-GB" sz="1000" b="1">
              <a:solidFill>
                <a:srgbClr val="00B050"/>
              </a:solidFill>
              <a:latin typeface="Segoe UI" panose="020B0502040204020203" pitchFamily="34" charset="0"/>
              <a:cs typeface="Segoe UI" panose="020B0502040204020203" pitchFamily="34" charset="0"/>
            </a:endParaRPr>
          </a:p>
        </p:txBody>
      </p:sp>
      <p:sp>
        <p:nvSpPr>
          <p:cNvPr id="16" name="Content Placeholder 4"/>
          <p:cNvSpPr txBox="1">
            <a:spLocks/>
          </p:cNvSpPr>
          <p:nvPr/>
        </p:nvSpPr>
        <p:spPr>
          <a:xfrm>
            <a:off x="460549" y="5022794"/>
            <a:ext cx="11337274" cy="924344"/>
          </a:xfrm>
          <a:prstGeom prst="rect">
            <a:avLst/>
          </a:prstGeom>
          <a:ln w="3175">
            <a:solidFill>
              <a:srgbClr val="75529D"/>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a:latin typeface="Segoe UI" panose="020B0502040204020203" pitchFamily="34" charset="0"/>
                <a:cs typeface="Segoe UI" panose="020B0502040204020203" pitchFamily="34" charset="0"/>
              </a:rPr>
              <a:t>Year 3 Tasks</a:t>
            </a:r>
            <a:r>
              <a:rPr lang="en-GB" sz="1400">
                <a:latin typeface="Segoe UI" panose="020B0502040204020203" pitchFamily="34" charset="0"/>
                <a:cs typeface="Segoe UI" panose="020B0502040204020203" pitchFamily="34" charset="0"/>
              </a:rPr>
              <a:t>:</a:t>
            </a:r>
          </a:p>
          <a:p>
            <a:pPr>
              <a:lnSpc>
                <a:spcPct val="100000"/>
              </a:lnSpc>
              <a:spcBef>
                <a:spcPts val="0"/>
              </a:spcBef>
            </a:pPr>
            <a:endParaRPr lang="en-GB" sz="1400">
              <a:latin typeface="Segoe UI" panose="020B0502040204020203" pitchFamily="34" charset="0"/>
              <a:cs typeface="Segoe UI" panose="020B0502040204020203" pitchFamily="34" charset="0"/>
              <a:hlinkClick r:id="rId4"/>
            </a:endParaRPr>
          </a:p>
          <a:p>
            <a:pPr>
              <a:lnSpc>
                <a:spcPct val="100000"/>
              </a:lnSpc>
              <a:spcBef>
                <a:spcPts val="0"/>
              </a:spcBef>
            </a:pPr>
            <a:r>
              <a:rPr lang="en-GB" sz="1400">
                <a:latin typeface="Segoe UI" panose="020B0502040204020203" pitchFamily="34" charset="0"/>
                <a:cs typeface="Segoe UI" panose="020B0502040204020203" pitchFamily="34" charset="0"/>
              </a:rPr>
              <a:t>Roll out </a:t>
            </a:r>
            <a:r>
              <a:rPr lang="en-GB" sz="1400">
                <a:latin typeface="Segoe UI" panose="020B0502040204020203" pitchFamily="34" charset="0"/>
                <a:cs typeface="Segoe UI" panose="020B0502040204020203" pitchFamily="34" charset="0"/>
                <a:hlinkClick r:id="rId4"/>
              </a:rPr>
              <a:t>Oliver McGowan</a:t>
            </a:r>
            <a:r>
              <a:rPr lang="en-GB" sz="1400">
                <a:latin typeface="Segoe UI" panose="020B0502040204020203" pitchFamily="34" charset="0"/>
                <a:cs typeface="Segoe UI" panose="020B0502040204020203" pitchFamily="34" charset="0"/>
              </a:rPr>
              <a:t> Tier 1 and 2 Training to all relevant CQC registered providers. </a:t>
            </a:r>
          </a:p>
          <a:p>
            <a:endParaRPr lang="en-GB" sz="1400">
              <a:latin typeface="Segoe UI" panose="020B0502040204020203" pitchFamily="34" charset="0"/>
              <a:cs typeface="Segoe UI" panose="020B0502040204020203"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3221533126"/>
              </p:ext>
            </p:extLst>
          </p:nvPr>
        </p:nvGraphicFramePr>
        <p:xfrm>
          <a:off x="710829" y="2785046"/>
          <a:ext cx="10836713" cy="579120"/>
        </p:xfrm>
        <a:graphic>
          <a:graphicData uri="http://schemas.openxmlformats.org/drawingml/2006/table">
            <a:tbl>
              <a:tblPr firstRow="1" bandRow="1">
                <a:tableStyleId>{073A0DAA-6AF3-43AB-8588-CEC1D06C72B9}</a:tableStyleId>
              </a:tblPr>
              <a:tblGrid>
                <a:gridCol w="4101014">
                  <a:extLst>
                    <a:ext uri="{9D8B030D-6E8A-4147-A177-3AD203B41FA5}">
                      <a16:colId xmlns:a16="http://schemas.microsoft.com/office/drawing/2014/main" val="3364084394"/>
                    </a:ext>
                  </a:extLst>
                </a:gridCol>
                <a:gridCol w="1041816">
                  <a:extLst>
                    <a:ext uri="{9D8B030D-6E8A-4147-A177-3AD203B41FA5}">
                      <a16:colId xmlns:a16="http://schemas.microsoft.com/office/drawing/2014/main" val="3520911609"/>
                    </a:ext>
                  </a:extLst>
                </a:gridCol>
                <a:gridCol w="4204741">
                  <a:extLst>
                    <a:ext uri="{9D8B030D-6E8A-4147-A177-3AD203B41FA5}">
                      <a16:colId xmlns:a16="http://schemas.microsoft.com/office/drawing/2014/main" val="3983617481"/>
                    </a:ext>
                  </a:extLst>
                </a:gridCol>
                <a:gridCol w="1489142">
                  <a:extLst>
                    <a:ext uri="{9D8B030D-6E8A-4147-A177-3AD203B41FA5}">
                      <a16:colId xmlns:a16="http://schemas.microsoft.com/office/drawing/2014/main" val="2558411977"/>
                    </a:ext>
                  </a:extLst>
                </a:gridCol>
              </a:tblGrid>
              <a:tr h="230164">
                <a:tc>
                  <a:txBody>
                    <a:bodyPr/>
                    <a:lstStyle/>
                    <a:p>
                      <a:r>
                        <a:rPr lang="en-GB" sz="1300" dirty="0">
                          <a:solidFill>
                            <a:schemeClr val="tx1"/>
                          </a:solidFill>
                          <a:latin typeface="Segoe UI"/>
                          <a:cs typeface="Segoe UI"/>
                        </a:rPr>
                        <a:t>Training Session / Programme</a:t>
                      </a:r>
                    </a:p>
                  </a:txBody>
                  <a:tcPr/>
                </a:tc>
                <a:tc>
                  <a:txBody>
                    <a:bodyPr/>
                    <a:lstStyle/>
                    <a:p>
                      <a:r>
                        <a:rPr lang="en-GB" sz="1300" dirty="0">
                          <a:solidFill>
                            <a:schemeClr val="tx1"/>
                          </a:solidFill>
                          <a:latin typeface="Segoe UI"/>
                          <a:cs typeface="Segoe UI"/>
                        </a:rPr>
                        <a:t>Attendees</a:t>
                      </a:r>
                    </a:p>
                  </a:txBody>
                  <a:tcPr/>
                </a:tc>
                <a:tc>
                  <a:txBody>
                    <a:bodyPr/>
                    <a:lstStyle/>
                    <a:p>
                      <a:r>
                        <a:rPr lang="en-GB" sz="1300" dirty="0">
                          <a:solidFill>
                            <a:schemeClr val="tx1"/>
                          </a:solidFill>
                          <a:latin typeface="Segoe UI"/>
                          <a:cs typeface="Segoe UI"/>
                        </a:rPr>
                        <a:t>Training Session / Programme</a:t>
                      </a:r>
                    </a:p>
                  </a:txBody>
                  <a:tcPr/>
                </a:tc>
                <a:tc>
                  <a:txBody>
                    <a:bodyPr/>
                    <a:lstStyle/>
                    <a:p>
                      <a:r>
                        <a:rPr lang="en-GB" sz="1300" dirty="0">
                          <a:solidFill>
                            <a:schemeClr val="tx1"/>
                          </a:solidFill>
                          <a:latin typeface="Segoe UI"/>
                          <a:cs typeface="Segoe UI"/>
                        </a:rPr>
                        <a:t>Attendees</a:t>
                      </a:r>
                    </a:p>
                  </a:txBody>
                  <a:tcPr/>
                </a:tc>
                <a:extLst>
                  <a:ext uri="{0D108BD9-81ED-4DB2-BD59-A6C34878D82A}">
                    <a16:rowId xmlns:a16="http://schemas.microsoft.com/office/drawing/2014/main" val="3976918975"/>
                  </a:ext>
                </a:extLst>
              </a:tr>
              <a:tr h="230164">
                <a:tc>
                  <a:txBody>
                    <a:bodyPr/>
                    <a:lstStyle/>
                    <a:p>
                      <a:r>
                        <a:rPr lang="en-GB" sz="1300" dirty="0" err="1">
                          <a:solidFill>
                            <a:schemeClr val="tx1"/>
                          </a:solidFill>
                          <a:latin typeface="Segoe UI"/>
                          <a:cs typeface="Segoe UI"/>
                        </a:rPr>
                        <a:t>i</a:t>
                      </a:r>
                      <a:r>
                        <a:rPr lang="en-GB" sz="1300" dirty="0">
                          <a:solidFill>
                            <a:schemeClr val="tx1"/>
                          </a:solidFill>
                          <a:latin typeface="Segoe UI"/>
                          <a:cs typeface="Segoe UI"/>
                        </a:rPr>
                        <a:t>-Support:</a:t>
                      </a:r>
                      <a:r>
                        <a:rPr lang="en-GB" sz="1300" baseline="0" dirty="0">
                          <a:solidFill>
                            <a:schemeClr val="tx1"/>
                          </a:solidFill>
                          <a:latin typeface="Segoe UI"/>
                          <a:cs typeface="Segoe UI"/>
                        </a:rPr>
                        <a:t> L3 (Carers)</a:t>
                      </a:r>
                      <a:endParaRPr lang="en-GB" sz="1300" dirty="0">
                        <a:solidFill>
                          <a:schemeClr val="tx1"/>
                        </a:solidFill>
                        <a:latin typeface="Segoe UI"/>
                        <a:cs typeface="Segoe UI"/>
                      </a:endParaRPr>
                    </a:p>
                  </a:txBody>
                  <a:tcPr/>
                </a:tc>
                <a:tc>
                  <a:txBody>
                    <a:bodyPr/>
                    <a:lstStyle/>
                    <a:p>
                      <a:pPr algn="ctr"/>
                      <a:r>
                        <a:rPr lang="en-GB" sz="1300" dirty="0">
                          <a:solidFill>
                            <a:schemeClr val="tx1"/>
                          </a:solidFill>
                          <a:latin typeface="Segoe UI"/>
                          <a:cs typeface="Segoe UI"/>
                        </a:rPr>
                        <a:t>23 </a:t>
                      </a:r>
                    </a:p>
                  </a:txBody>
                  <a:tcPr/>
                </a:tc>
                <a:tc gridSpan="2">
                  <a:txBody>
                    <a:bodyPr/>
                    <a:lstStyle/>
                    <a:p>
                      <a:r>
                        <a:rPr lang="en-GB" sz="1300" dirty="0">
                          <a:solidFill>
                            <a:schemeClr val="tx1"/>
                          </a:solidFill>
                          <a:latin typeface="Segoe UI"/>
                          <a:cs typeface="Segoe UI"/>
                        </a:rPr>
                        <a:t>*Offered</a:t>
                      </a:r>
                      <a:r>
                        <a:rPr lang="en-GB" sz="1300" baseline="0" dirty="0">
                          <a:solidFill>
                            <a:schemeClr val="tx1"/>
                          </a:solidFill>
                          <a:latin typeface="Segoe UI"/>
                          <a:cs typeface="Segoe UI"/>
                        </a:rPr>
                        <a:t> by the Community Health Team to support individual residents.</a:t>
                      </a:r>
                      <a:endParaRPr lang="en-GB" sz="1300" dirty="0">
                        <a:solidFill>
                          <a:schemeClr val="tx1"/>
                        </a:solidFill>
                        <a:latin typeface="Segoe UI"/>
                        <a:cs typeface="Segoe UI"/>
                      </a:endParaRPr>
                    </a:p>
                  </a:txBody>
                  <a:tcPr/>
                </a:tc>
                <a:tc hMerge="1">
                  <a:txBody>
                    <a:bodyPr/>
                    <a:lstStyle/>
                    <a:p>
                      <a:endParaRPr lang="en-GB" sz="140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031104802"/>
                  </a:ext>
                </a:extLst>
              </a:tr>
            </a:tbl>
          </a:graphicData>
        </a:graphic>
      </p:graphicFrame>
    </p:spTree>
    <p:extLst>
      <p:ext uri="{BB962C8B-B14F-4D97-AF65-F5344CB8AC3E}">
        <p14:creationId xmlns:p14="http://schemas.microsoft.com/office/powerpoint/2010/main" val="24228162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a:cs typeface="Arial"/>
              </a:rPr>
              <a:t>Health and Social Care Dashboard</a:t>
            </a:r>
          </a:p>
        </p:txBody>
      </p:sp>
      <p:graphicFrame>
        <p:nvGraphicFramePr>
          <p:cNvPr id="5" name="Table 4"/>
          <p:cNvGraphicFramePr>
            <a:graphicFrameLocks noGrp="1"/>
          </p:cNvGraphicFramePr>
          <p:nvPr>
            <p:extLst>
              <p:ext uri="{D42A27DB-BD31-4B8C-83A1-F6EECF244321}">
                <p14:modId xmlns:p14="http://schemas.microsoft.com/office/powerpoint/2010/main" val="4092596055"/>
              </p:ext>
            </p:extLst>
          </p:nvPr>
        </p:nvGraphicFramePr>
        <p:xfrm>
          <a:off x="494950" y="1554401"/>
          <a:ext cx="11302714" cy="4012681"/>
        </p:xfrm>
        <a:graphic>
          <a:graphicData uri="http://schemas.openxmlformats.org/drawingml/2006/table">
            <a:tbl>
              <a:tblPr/>
              <a:tblGrid>
                <a:gridCol w="2516698">
                  <a:extLst>
                    <a:ext uri="{9D8B030D-6E8A-4147-A177-3AD203B41FA5}">
                      <a16:colId xmlns:a16="http://schemas.microsoft.com/office/drawing/2014/main" val="3252842176"/>
                    </a:ext>
                  </a:extLst>
                </a:gridCol>
                <a:gridCol w="3523376">
                  <a:extLst>
                    <a:ext uri="{9D8B030D-6E8A-4147-A177-3AD203B41FA5}">
                      <a16:colId xmlns:a16="http://schemas.microsoft.com/office/drawing/2014/main" val="2941126272"/>
                    </a:ext>
                  </a:extLst>
                </a:gridCol>
                <a:gridCol w="1016150">
                  <a:extLst>
                    <a:ext uri="{9D8B030D-6E8A-4147-A177-3AD203B41FA5}">
                      <a16:colId xmlns:a16="http://schemas.microsoft.com/office/drawing/2014/main" val="740011596"/>
                    </a:ext>
                  </a:extLst>
                </a:gridCol>
                <a:gridCol w="1215321">
                  <a:extLst>
                    <a:ext uri="{9D8B030D-6E8A-4147-A177-3AD203B41FA5}">
                      <a16:colId xmlns:a16="http://schemas.microsoft.com/office/drawing/2014/main" val="1688470940"/>
                    </a:ext>
                  </a:extLst>
                </a:gridCol>
                <a:gridCol w="1115736">
                  <a:extLst>
                    <a:ext uri="{9D8B030D-6E8A-4147-A177-3AD203B41FA5}">
                      <a16:colId xmlns:a16="http://schemas.microsoft.com/office/drawing/2014/main" val="2595392591"/>
                    </a:ext>
                  </a:extLst>
                </a:gridCol>
                <a:gridCol w="1157681">
                  <a:extLst>
                    <a:ext uri="{9D8B030D-6E8A-4147-A177-3AD203B41FA5}">
                      <a16:colId xmlns:a16="http://schemas.microsoft.com/office/drawing/2014/main" val="1980172286"/>
                    </a:ext>
                  </a:extLst>
                </a:gridCol>
                <a:gridCol w="757752">
                  <a:extLst>
                    <a:ext uri="{9D8B030D-6E8A-4147-A177-3AD203B41FA5}">
                      <a16:colId xmlns:a16="http://schemas.microsoft.com/office/drawing/2014/main" val="506238418"/>
                    </a:ext>
                  </a:extLst>
                </a:gridCol>
              </a:tblGrid>
              <a:tr h="339580">
                <a:tc>
                  <a:txBody>
                    <a:bodyPr/>
                    <a:lstStyle/>
                    <a:p>
                      <a:pPr marL="71755" algn="l" fontAlgn="b">
                        <a:lnSpc>
                          <a:spcPct val="100000"/>
                        </a:lnSpc>
                        <a:spcBef>
                          <a:spcPts val="0"/>
                        </a:spcBef>
                        <a:spcAft>
                          <a:spcPts val="0"/>
                        </a:spcAft>
                      </a:pPr>
                      <a:r>
                        <a:rPr lang="en-GB" sz="1400" b="1" i="0" u="none" strike="noStrike" dirty="0">
                          <a:solidFill>
                            <a:schemeClr val="bg1"/>
                          </a:solidFill>
                          <a:effectLst/>
                          <a:latin typeface="Segoe UI"/>
                        </a:rPr>
                        <a:t>OUTCOME </a:t>
                      </a:r>
                    </a:p>
                  </a:txBody>
                  <a:tcPr marL="0"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529D"/>
                    </a:solidFill>
                  </a:tcPr>
                </a:tc>
                <a:tc>
                  <a:txBody>
                    <a:bodyPr/>
                    <a:lstStyle/>
                    <a:p>
                      <a:pPr marL="71755" algn="l" fontAlgn="b">
                        <a:lnSpc>
                          <a:spcPct val="100000"/>
                        </a:lnSpc>
                        <a:spcBef>
                          <a:spcPts val="0"/>
                        </a:spcBef>
                        <a:spcAft>
                          <a:spcPts val="0"/>
                        </a:spcAft>
                      </a:pPr>
                      <a:r>
                        <a:rPr lang="en-GB" sz="1400" b="1" i="0" u="none" strike="noStrike" dirty="0">
                          <a:solidFill>
                            <a:schemeClr val="bg1"/>
                          </a:solidFill>
                          <a:effectLst/>
                          <a:latin typeface="Segoe UI"/>
                        </a:rPr>
                        <a:t>INDICATOR </a:t>
                      </a:r>
                    </a:p>
                  </a:txBody>
                  <a:tcPr marL="0" marR="0" marT="0" marB="0">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529D"/>
                    </a:solidFill>
                  </a:tcPr>
                </a:tc>
                <a:tc>
                  <a:txBody>
                    <a:bodyPr/>
                    <a:lstStyle/>
                    <a:p>
                      <a:pPr marL="71755" algn="ctr" fontAlgn="b">
                        <a:lnSpc>
                          <a:spcPct val="100000"/>
                        </a:lnSpc>
                        <a:spcBef>
                          <a:spcPts val="0"/>
                        </a:spcBef>
                        <a:spcAft>
                          <a:spcPts val="0"/>
                        </a:spcAft>
                      </a:pPr>
                      <a:r>
                        <a:rPr lang="en-GB" sz="1400" b="1" i="0" u="none" strike="noStrike" dirty="0">
                          <a:solidFill>
                            <a:schemeClr val="bg1"/>
                          </a:solidFill>
                          <a:effectLst/>
                          <a:latin typeface="Segoe UI"/>
                        </a:rPr>
                        <a:t>BASELINE </a:t>
                      </a:r>
                    </a:p>
                  </a:txBody>
                  <a:tcPr marL="0" marR="0" marT="0" marB="0">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529D"/>
                    </a:solidFill>
                  </a:tcPr>
                </a:tc>
                <a:tc>
                  <a:txBody>
                    <a:bodyPr/>
                    <a:lstStyle/>
                    <a:p>
                      <a:pPr marL="71755" algn="ctr" fontAlgn="b">
                        <a:lnSpc>
                          <a:spcPct val="100000"/>
                        </a:lnSpc>
                        <a:spcBef>
                          <a:spcPts val="0"/>
                        </a:spcBef>
                        <a:spcAft>
                          <a:spcPts val="0"/>
                        </a:spcAft>
                      </a:pPr>
                      <a:r>
                        <a:rPr lang="en-GB" sz="1400" b="1" i="0" u="none" strike="noStrike" dirty="0">
                          <a:solidFill>
                            <a:schemeClr val="bg1"/>
                          </a:solidFill>
                          <a:effectLst/>
                          <a:latin typeface="Segoe UI"/>
                        </a:rPr>
                        <a:t>YEAR 1 </a:t>
                      </a:r>
                    </a:p>
                  </a:txBody>
                  <a:tcPr marL="0" marR="0" marT="0" marB="0">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529D"/>
                    </a:solidFill>
                  </a:tcPr>
                </a:tc>
                <a:tc>
                  <a:txBody>
                    <a:bodyPr/>
                    <a:lstStyle/>
                    <a:p>
                      <a:pPr marL="71755" algn="ctr" fontAlgn="b">
                        <a:lnSpc>
                          <a:spcPct val="100000"/>
                        </a:lnSpc>
                        <a:spcBef>
                          <a:spcPts val="0"/>
                        </a:spcBef>
                        <a:spcAft>
                          <a:spcPts val="0"/>
                        </a:spcAft>
                      </a:pPr>
                      <a:r>
                        <a:rPr lang="en-GB" sz="1400" b="1" i="0" u="none" strike="noStrike" dirty="0">
                          <a:solidFill>
                            <a:schemeClr val="bg1"/>
                          </a:solidFill>
                          <a:effectLst/>
                          <a:latin typeface="Segoe UI"/>
                        </a:rPr>
                        <a:t>YEAR 2 </a:t>
                      </a:r>
                    </a:p>
                  </a:txBody>
                  <a:tcPr marL="0" marR="0" marT="0" marB="0">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529D"/>
                    </a:solidFill>
                  </a:tcPr>
                </a:tc>
                <a:tc>
                  <a:txBody>
                    <a:bodyPr/>
                    <a:lstStyle/>
                    <a:p>
                      <a:pPr marL="71755" algn="ctr" fontAlgn="b">
                        <a:lnSpc>
                          <a:spcPct val="100000"/>
                        </a:lnSpc>
                        <a:spcBef>
                          <a:spcPts val="0"/>
                        </a:spcBef>
                        <a:spcAft>
                          <a:spcPts val="0"/>
                        </a:spcAft>
                      </a:pPr>
                      <a:r>
                        <a:rPr lang="en-GB" sz="1400" b="1" i="0" u="none" strike="noStrike" dirty="0">
                          <a:solidFill>
                            <a:schemeClr val="bg1"/>
                          </a:solidFill>
                          <a:effectLst/>
                          <a:latin typeface="Segoe UI"/>
                        </a:rPr>
                        <a:t>YEAR 3</a:t>
                      </a:r>
                    </a:p>
                  </a:txBody>
                  <a:tcPr marL="0" marR="0" marT="0" marB="0">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529D"/>
                    </a:solidFill>
                  </a:tcPr>
                </a:tc>
                <a:tc>
                  <a:txBody>
                    <a:bodyPr/>
                    <a:lstStyle/>
                    <a:p>
                      <a:pPr marL="71755" algn="ctr" fontAlgn="b">
                        <a:lnSpc>
                          <a:spcPct val="100000"/>
                        </a:lnSpc>
                        <a:spcBef>
                          <a:spcPts val="0"/>
                        </a:spcBef>
                        <a:spcAft>
                          <a:spcPts val="0"/>
                        </a:spcAft>
                      </a:pPr>
                      <a:endParaRPr lang="en-GB" sz="1400" b="1" i="0" u="none" strike="noStrike" dirty="0">
                        <a:solidFill>
                          <a:schemeClr val="bg1"/>
                        </a:solidFill>
                        <a:effectLst/>
                        <a:latin typeface="Segoe UI"/>
                      </a:endParaRPr>
                    </a:p>
                  </a:txBody>
                  <a:tcPr marL="0"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529D"/>
                    </a:solidFill>
                  </a:tcPr>
                </a:tc>
                <a:extLst>
                  <a:ext uri="{0D108BD9-81ED-4DB2-BD59-A6C34878D82A}">
                    <a16:rowId xmlns:a16="http://schemas.microsoft.com/office/drawing/2014/main" val="3643976730"/>
                  </a:ext>
                </a:extLst>
              </a:tr>
              <a:tr h="864259">
                <a:tc>
                  <a:txBody>
                    <a:bodyPr/>
                    <a:lstStyle/>
                    <a:p>
                      <a:pPr marL="71755" algn="l" fontAlgn="ctr">
                        <a:lnSpc>
                          <a:spcPct val="100000"/>
                        </a:lnSpc>
                        <a:spcBef>
                          <a:spcPts val="0"/>
                        </a:spcBef>
                        <a:spcAft>
                          <a:spcPts val="0"/>
                        </a:spcAft>
                      </a:pPr>
                      <a:r>
                        <a:rPr lang="en-GB" sz="1200" b="0" i="0" u="none" strike="noStrike" dirty="0">
                          <a:solidFill>
                            <a:srgbClr val="000000"/>
                          </a:solidFill>
                          <a:effectLst/>
                          <a:latin typeface="Segoe UI"/>
                        </a:rPr>
                        <a:t>Improve Recording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CCF0"/>
                    </a:solidFill>
                  </a:tcPr>
                </a:tc>
                <a:tc>
                  <a:txBody>
                    <a:bodyPr/>
                    <a:lstStyle/>
                    <a:p>
                      <a:pPr marL="71755" algn="l" fontAlgn="ctr">
                        <a:lnSpc>
                          <a:spcPct val="100000"/>
                        </a:lnSpc>
                        <a:spcBef>
                          <a:spcPts val="0"/>
                        </a:spcBef>
                        <a:spcAft>
                          <a:spcPts val="0"/>
                        </a:spcAft>
                      </a:pPr>
                      <a:r>
                        <a:rPr lang="en-GB" sz="1200" b="0" i="0" u="none" strike="noStrike" dirty="0">
                          <a:solidFill>
                            <a:srgbClr val="000000"/>
                          </a:solidFill>
                          <a:effectLst/>
                          <a:latin typeface="Segoe UI"/>
                          <a:cs typeface="Segoe UI"/>
                        </a:rPr>
                        <a:t>No.</a:t>
                      </a:r>
                      <a:r>
                        <a:rPr lang="en-GB" sz="1200" b="0" i="0" u="none" strike="noStrike" baseline="0" dirty="0">
                          <a:solidFill>
                            <a:srgbClr val="000000"/>
                          </a:solidFill>
                          <a:effectLst/>
                          <a:latin typeface="Segoe UI"/>
                          <a:cs typeface="Segoe UI"/>
                        </a:rPr>
                        <a:t> of residents </a:t>
                      </a:r>
                      <a:r>
                        <a:rPr lang="en-GB" sz="1200" b="0" i="0" u="none" strike="noStrike" dirty="0">
                          <a:solidFill>
                            <a:srgbClr val="000000"/>
                          </a:solidFill>
                          <a:effectLst/>
                          <a:latin typeface="Segoe UI"/>
                          <a:cs typeface="Segoe UI"/>
                        </a:rPr>
                        <a:t>on the Primary Care Learning</a:t>
                      </a:r>
                      <a:r>
                        <a:rPr lang="en-GB" sz="1200" b="0" i="0" u="none" strike="noStrike" baseline="0" dirty="0">
                          <a:solidFill>
                            <a:srgbClr val="000000"/>
                          </a:solidFill>
                          <a:effectLst/>
                          <a:latin typeface="Segoe UI"/>
                          <a:cs typeface="Segoe UI"/>
                        </a:rPr>
                        <a:t> Disability Register</a:t>
                      </a:r>
                    </a:p>
                    <a:p>
                      <a:pPr marL="72000" algn="l" fontAlgn="ctr">
                        <a:lnSpc>
                          <a:spcPct val="100000"/>
                        </a:lnSpc>
                        <a:spcBef>
                          <a:spcPts val="0"/>
                        </a:spcBef>
                        <a:spcAft>
                          <a:spcPts val="0"/>
                        </a:spcAft>
                      </a:pPr>
                      <a:endParaRPr lang="en-GB" sz="1200" b="0" i="0" u="none" strike="noStrike" baseline="0">
                        <a:solidFill>
                          <a:srgbClr val="000000"/>
                        </a:solidFill>
                        <a:effectLst/>
                        <a:latin typeface="Segoe UI" panose="020B0502040204020203" pitchFamily="34" charset="0"/>
                        <a:cs typeface="Segoe UI" panose="020B0502040204020203" pitchFamily="34" charset="0"/>
                      </a:endParaRPr>
                    </a:p>
                    <a:p>
                      <a:pPr marL="71755" marR="0" lvl="0" indent="0" algn="l" defTabSz="914400" rtl="0" eaLnBrk="1" fontAlgn="ctr" latinLnBrk="0" hangingPunct="1">
                        <a:lnSpc>
                          <a:spcPct val="100000"/>
                        </a:lnSpc>
                        <a:spcBef>
                          <a:spcPts val="0"/>
                        </a:spcBef>
                        <a:spcAft>
                          <a:spcPts val="0"/>
                        </a:spcAft>
                        <a:buClrTx/>
                        <a:buSzTx/>
                        <a:buFontTx/>
                        <a:buNone/>
                        <a:tabLst/>
                        <a:defRPr/>
                      </a:pPr>
                      <a:r>
                        <a:rPr lang="en-GB" sz="1200" b="0" i="1" u="none" strike="noStrike" dirty="0">
                          <a:solidFill>
                            <a:schemeClr val="bg1">
                              <a:lumMod val="50000"/>
                            </a:schemeClr>
                          </a:solidFill>
                          <a:effectLst/>
                          <a:latin typeface="Segoe UI"/>
                        </a:rPr>
                        <a:t>Source: NHS Data</a:t>
                      </a:r>
                      <a:endParaRPr lang="en-GB" sz="1200" dirty="0">
                        <a:solidFill>
                          <a:srgbClr val="FF0000"/>
                        </a:solidFill>
                        <a:latin typeface="Segoe UI"/>
                        <a:cs typeface="Segoe UI" panose="020B0502040204020203"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72000" algn="ctr" fontAlgn="ctr">
                        <a:lnSpc>
                          <a:spcPct val="100000"/>
                        </a:lnSpc>
                        <a:spcBef>
                          <a:spcPts val="0"/>
                        </a:spcBef>
                        <a:spcAft>
                          <a:spcPts val="0"/>
                        </a:spcAft>
                      </a:pPr>
                      <a:endParaRPr lang="en-GB" sz="1200" b="0" i="0" u="none" strike="noStrike">
                        <a:solidFill>
                          <a:schemeClr val="tx1"/>
                        </a:solidFill>
                        <a:effectLst/>
                        <a:latin typeface="Segoe UI" panose="020B0502040204020203" pitchFamily="34" charset="0"/>
                        <a:cs typeface="Segoe UI" panose="020B0502040204020203" pitchFamily="34" charset="0"/>
                      </a:endParaRPr>
                    </a:p>
                    <a:p>
                      <a:pPr marL="71755" algn="ctr" fontAlgn="ctr">
                        <a:lnSpc>
                          <a:spcPct val="100000"/>
                        </a:lnSpc>
                        <a:spcBef>
                          <a:spcPts val="0"/>
                        </a:spcBef>
                        <a:spcAft>
                          <a:spcPts val="0"/>
                        </a:spcAft>
                      </a:pPr>
                      <a:r>
                        <a:rPr lang="en-GB" sz="1200" b="0" i="0" u="none" strike="noStrike" dirty="0">
                          <a:solidFill>
                            <a:schemeClr val="tx1"/>
                          </a:solidFill>
                          <a:effectLst/>
                          <a:latin typeface="Segoe UI"/>
                          <a:cs typeface="Segoe UI"/>
                        </a:rPr>
                        <a:t>1742</a:t>
                      </a:r>
                    </a:p>
                    <a:p>
                      <a:pPr marL="72000" algn="ctr" fontAlgn="ctr">
                        <a:lnSpc>
                          <a:spcPct val="100000"/>
                        </a:lnSpc>
                        <a:spcBef>
                          <a:spcPts val="0"/>
                        </a:spcBef>
                        <a:spcAft>
                          <a:spcPts val="0"/>
                        </a:spcAft>
                      </a:pPr>
                      <a:endParaRPr lang="en-GB" sz="1200" b="0" i="0" u="none" strike="noStrike">
                        <a:solidFill>
                          <a:schemeClr val="tx1"/>
                        </a:solidFill>
                        <a:effectLst/>
                        <a:latin typeface="Segoe UI" panose="020B0502040204020203" pitchFamily="34" charset="0"/>
                        <a:cs typeface="Segoe UI" panose="020B0502040204020203"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72000" algn="ctr" fontAlgn="ctr">
                        <a:lnSpc>
                          <a:spcPct val="100000"/>
                        </a:lnSpc>
                        <a:spcBef>
                          <a:spcPts val="0"/>
                        </a:spcBef>
                        <a:spcAft>
                          <a:spcPts val="0"/>
                        </a:spcAft>
                      </a:pPr>
                      <a:endParaRPr lang="en-GB" sz="1200" b="0" i="0" u="none" strike="noStrike">
                        <a:solidFill>
                          <a:schemeClr val="tx1"/>
                        </a:solidFill>
                        <a:effectLst/>
                        <a:latin typeface="Segoe UI" panose="020B0502040204020203" pitchFamily="34" charset="0"/>
                        <a:cs typeface="Segoe UI" panose="020B0502040204020203" pitchFamily="34" charset="0"/>
                      </a:endParaRPr>
                    </a:p>
                    <a:p>
                      <a:pPr marL="71755" algn="ctr" fontAlgn="ctr">
                        <a:lnSpc>
                          <a:spcPct val="100000"/>
                        </a:lnSpc>
                        <a:spcBef>
                          <a:spcPts val="0"/>
                        </a:spcBef>
                        <a:spcAft>
                          <a:spcPts val="0"/>
                        </a:spcAft>
                      </a:pPr>
                      <a:r>
                        <a:rPr lang="en-GB" sz="1200" b="0" i="0" u="none" strike="noStrike" dirty="0">
                          <a:solidFill>
                            <a:schemeClr val="tx1"/>
                          </a:solidFill>
                          <a:effectLst/>
                          <a:latin typeface="Segoe UI"/>
                          <a:cs typeface="Segoe UI"/>
                        </a:rPr>
                        <a:t>1635*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71755" algn="ctr" fontAlgn="b">
                        <a:lnSpc>
                          <a:spcPct val="100000"/>
                        </a:lnSpc>
                        <a:spcBef>
                          <a:spcPts val="0"/>
                        </a:spcBef>
                        <a:spcAft>
                          <a:spcPts val="0"/>
                        </a:spcAft>
                      </a:pPr>
                      <a:endParaRPr lang="en-GB" sz="1200" b="0" i="0" u="none" strike="noStrike" dirty="0">
                        <a:solidFill>
                          <a:schemeClr val="tx1"/>
                        </a:solidFill>
                        <a:effectLst/>
                        <a:latin typeface="Segoe UI"/>
                      </a:endParaRPr>
                    </a:p>
                    <a:p>
                      <a:pPr marL="71755" lvl="0" algn="ctr">
                        <a:lnSpc>
                          <a:spcPct val="100000"/>
                        </a:lnSpc>
                        <a:spcBef>
                          <a:spcPts val="0"/>
                        </a:spcBef>
                        <a:spcAft>
                          <a:spcPts val="0"/>
                        </a:spcAft>
                        <a:buNone/>
                      </a:pPr>
                      <a:r>
                        <a:rPr lang="en-GB" sz="1200" b="0" i="0" u="none" strike="noStrike" dirty="0">
                          <a:solidFill>
                            <a:schemeClr val="tx1"/>
                          </a:solidFill>
                          <a:effectLst/>
                          <a:latin typeface="Segoe UI"/>
                        </a:rPr>
                        <a:t>1681 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ctr" fontAlgn="b">
                        <a:lnSpc>
                          <a:spcPct val="100000"/>
                        </a:lnSpc>
                        <a:spcBef>
                          <a:spcPts val="0"/>
                        </a:spcBef>
                        <a:spcAft>
                          <a:spcPts val="0"/>
                        </a:spcAft>
                      </a:pPr>
                      <a:endParaRPr lang="en-GB" sz="1200" b="0" i="0" u="none" strike="noStrike" dirty="0">
                        <a:solidFill>
                          <a:schemeClr val="tx1"/>
                        </a:solidFill>
                        <a:effectLst/>
                        <a:latin typeface="Segoe U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ctr" fontAlgn="b">
                        <a:lnSpc>
                          <a:spcPct val="100000"/>
                        </a:lnSpc>
                        <a:spcBef>
                          <a:spcPts val="0"/>
                        </a:spcBef>
                        <a:spcAft>
                          <a:spcPts val="0"/>
                        </a:spcAft>
                      </a:pPr>
                      <a:endParaRPr lang="en-GB" sz="1200" b="0" i="0" u="none" strike="noStrike" dirty="0">
                        <a:solidFill>
                          <a:srgbClr val="000000"/>
                        </a:solidFill>
                        <a:effectLst/>
                        <a:latin typeface="Segoe U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7451971"/>
                  </a:ext>
                </a:extLst>
              </a:tr>
              <a:tr h="864259">
                <a:tc>
                  <a:txBody>
                    <a:bodyPr/>
                    <a:lstStyle/>
                    <a:p>
                      <a:pPr marL="71755" algn="l" fontAlgn="ctr">
                        <a:lnSpc>
                          <a:spcPct val="100000"/>
                        </a:lnSpc>
                        <a:spcBef>
                          <a:spcPts val="0"/>
                        </a:spcBef>
                        <a:spcAft>
                          <a:spcPts val="0"/>
                        </a:spcAft>
                      </a:pPr>
                      <a:r>
                        <a:rPr lang="en-GB" sz="1200" b="0" i="0" u="none" strike="noStrike" dirty="0">
                          <a:solidFill>
                            <a:srgbClr val="000000"/>
                          </a:solidFill>
                          <a:effectLst/>
                          <a:latin typeface="Segoe UI"/>
                        </a:rPr>
                        <a:t>Equal  Access to Health Services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CCF0"/>
                    </a:solidFill>
                  </a:tcPr>
                </a:tc>
                <a:tc>
                  <a:txBody>
                    <a:bodyPr/>
                    <a:lstStyle/>
                    <a:p>
                      <a:pPr marL="71755" algn="l" fontAlgn="ctr">
                        <a:lnSpc>
                          <a:spcPct val="100000"/>
                        </a:lnSpc>
                        <a:spcBef>
                          <a:spcPts val="0"/>
                        </a:spcBef>
                        <a:spcAft>
                          <a:spcPts val="0"/>
                        </a:spcAft>
                      </a:pPr>
                      <a:r>
                        <a:rPr lang="en-GB" sz="1200" b="0" i="0" u="none" strike="noStrike" dirty="0">
                          <a:solidFill>
                            <a:srgbClr val="000000"/>
                          </a:solidFill>
                          <a:effectLst/>
                          <a:latin typeface="Segoe UI"/>
                          <a:cs typeface="Segoe UI"/>
                        </a:rPr>
                        <a:t>% of eligible adults with a Learning Disability having a GP Health Check.</a:t>
                      </a:r>
                    </a:p>
                    <a:p>
                      <a:pPr marL="72000" algn="l" fontAlgn="ctr">
                        <a:lnSpc>
                          <a:spcPct val="100000"/>
                        </a:lnSpc>
                        <a:spcBef>
                          <a:spcPts val="0"/>
                        </a:spcBef>
                        <a:spcAft>
                          <a:spcPts val="0"/>
                        </a:spcAft>
                      </a:pPr>
                      <a:endParaRPr lang="en-GB" sz="1200" b="0" i="0" u="none" strike="noStrike">
                        <a:solidFill>
                          <a:srgbClr val="000000"/>
                        </a:solidFill>
                        <a:effectLst/>
                        <a:latin typeface="Segoe UI" panose="020B0502040204020203" pitchFamily="34" charset="0"/>
                        <a:cs typeface="Segoe UI" panose="020B0502040204020203" pitchFamily="34" charset="0"/>
                      </a:endParaRPr>
                    </a:p>
                    <a:p>
                      <a:pPr marL="71755" marR="0" lvl="0" indent="0" algn="l" defTabSz="914400" rtl="0" eaLnBrk="1" fontAlgn="ctr" latinLnBrk="0" hangingPunct="1">
                        <a:lnSpc>
                          <a:spcPct val="100000"/>
                        </a:lnSpc>
                        <a:spcBef>
                          <a:spcPts val="0"/>
                        </a:spcBef>
                        <a:spcAft>
                          <a:spcPts val="0"/>
                        </a:spcAft>
                        <a:buClrTx/>
                        <a:buSzTx/>
                        <a:buFontTx/>
                        <a:buNone/>
                        <a:tabLst/>
                        <a:defRPr/>
                      </a:pPr>
                      <a:r>
                        <a:rPr lang="en-GB" sz="1200" b="0" i="1" u="none" strike="noStrike" dirty="0">
                          <a:solidFill>
                            <a:schemeClr val="bg1">
                              <a:lumMod val="50000"/>
                            </a:schemeClr>
                          </a:solidFill>
                          <a:effectLst/>
                          <a:latin typeface="Segoe UI"/>
                        </a:rPr>
                        <a:t>Source: NHS Data</a:t>
                      </a:r>
                      <a:endParaRPr lang="en-GB" sz="1200" dirty="0">
                        <a:solidFill>
                          <a:srgbClr val="FF0000"/>
                        </a:solidFill>
                        <a:latin typeface="Segoe UI"/>
                        <a:cs typeface="Segoe UI" panose="020B0502040204020203"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72000" algn="ctr" fontAlgn="ctr">
                        <a:lnSpc>
                          <a:spcPct val="100000"/>
                        </a:lnSpc>
                        <a:spcBef>
                          <a:spcPts val="0"/>
                        </a:spcBef>
                        <a:spcAft>
                          <a:spcPts val="0"/>
                        </a:spcAft>
                      </a:pPr>
                      <a:endParaRPr lang="en-GB" sz="1200" b="0" i="0" u="none" strike="noStrike">
                        <a:solidFill>
                          <a:schemeClr val="tx1"/>
                        </a:solidFill>
                        <a:effectLst/>
                        <a:latin typeface="Segoe UI" panose="020B0502040204020203" pitchFamily="34" charset="0"/>
                        <a:cs typeface="Segoe UI" panose="020B0502040204020203" pitchFamily="34" charset="0"/>
                      </a:endParaRPr>
                    </a:p>
                    <a:p>
                      <a:pPr marL="71755" algn="ctr" fontAlgn="ctr">
                        <a:lnSpc>
                          <a:spcPct val="100000"/>
                        </a:lnSpc>
                        <a:spcBef>
                          <a:spcPts val="0"/>
                        </a:spcBef>
                        <a:spcAft>
                          <a:spcPts val="0"/>
                        </a:spcAft>
                      </a:pPr>
                      <a:r>
                        <a:rPr lang="en-GB" sz="1200" b="0" i="0" u="none" strike="noStrike" dirty="0">
                          <a:solidFill>
                            <a:schemeClr val="tx1"/>
                          </a:solidFill>
                          <a:effectLst/>
                          <a:latin typeface="Segoe UI"/>
                          <a:cs typeface="Segoe UI"/>
                        </a:rPr>
                        <a:t>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72000" algn="ctr" fontAlgn="ctr">
                        <a:lnSpc>
                          <a:spcPct val="100000"/>
                        </a:lnSpc>
                        <a:spcBef>
                          <a:spcPts val="0"/>
                        </a:spcBef>
                        <a:spcAft>
                          <a:spcPts val="0"/>
                        </a:spcAft>
                      </a:pPr>
                      <a:endParaRPr lang="en-GB" sz="1200" b="0" i="0" u="none" strike="noStrike">
                        <a:solidFill>
                          <a:schemeClr val="tx1"/>
                        </a:solidFill>
                        <a:effectLst/>
                        <a:latin typeface="Segoe UI" panose="020B0502040204020203" pitchFamily="34" charset="0"/>
                        <a:cs typeface="Segoe UI" panose="020B0502040204020203" pitchFamily="34" charset="0"/>
                      </a:endParaRPr>
                    </a:p>
                    <a:p>
                      <a:pPr marL="71755" algn="ctr" fontAlgn="ctr">
                        <a:lnSpc>
                          <a:spcPct val="100000"/>
                        </a:lnSpc>
                        <a:spcBef>
                          <a:spcPts val="0"/>
                        </a:spcBef>
                        <a:spcAft>
                          <a:spcPts val="0"/>
                        </a:spcAft>
                      </a:pPr>
                      <a:r>
                        <a:rPr lang="en-GB" sz="1200" b="0" i="0" u="none" strike="noStrike" dirty="0">
                          <a:solidFill>
                            <a:schemeClr val="tx1"/>
                          </a:solidFill>
                          <a:effectLst/>
                          <a:latin typeface="Segoe UI"/>
                          <a:cs typeface="Segoe UI"/>
                        </a:rPr>
                        <a:t>89.11%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71755" algn="ctr" fontAlgn="b">
                        <a:lnSpc>
                          <a:spcPct val="100000"/>
                        </a:lnSpc>
                        <a:spcBef>
                          <a:spcPts val="0"/>
                        </a:spcBef>
                        <a:spcAft>
                          <a:spcPts val="0"/>
                        </a:spcAft>
                      </a:pPr>
                      <a:endParaRPr lang="en-GB" sz="1200" b="0" i="0" u="none" strike="noStrike" dirty="0">
                        <a:solidFill>
                          <a:schemeClr val="tx1"/>
                        </a:solidFill>
                        <a:effectLst/>
                        <a:latin typeface="Segoe UI"/>
                        <a:cs typeface="Segoe UI"/>
                      </a:endParaRPr>
                    </a:p>
                    <a:p>
                      <a:pPr marL="71755" lvl="0" algn="ctr">
                        <a:lnSpc>
                          <a:spcPct val="100000"/>
                        </a:lnSpc>
                        <a:spcBef>
                          <a:spcPts val="0"/>
                        </a:spcBef>
                        <a:spcAft>
                          <a:spcPts val="0"/>
                        </a:spcAft>
                        <a:buNone/>
                      </a:pPr>
                      <a:r>
                        <a:rPr lang="en-GB" sz="1200" b="0" i="0" u="none" strike="noStrike" dirty="0">
                          <a:solidFill>
                            <a:schemeClr val="tx1"/>
                          </a:solidFill>
                          <a:effectLst/>
                          <a:latin typeface="Segoe UI"/>
                          <a:cs typeface="Segoe UI"/>
                        </a:rPr>
                        <a:t>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ctr" fontAlgn="b">
                        <a:lnSpc>
                          <a:spcPct val="100000"/>
                        </a:lnSpc>
                        <a:spcBef>
                          <a:spcPts val="0"/>
                        </a:spcBef>
                        <a:spcAft>
                          <a:spcPts val="0"/>
                        </a:spcAft>
                      </a:pPr>
                      <a:endParaRPr lang="en-GB" sz="1200" b="0" i="0" u="none" strike="noStrike" dirty="0">
                        <a:solidFill>
                          <a:schemeClr val="tx1"/>
                        </a:solidFill>
                        <a:effectLst/>
                        <a:latin typeface="Segoe U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ctr" fontAlgn="b">
                        <a:lnSpc>
                          <a:spcPct val="100000"/>
                        </a:lnSpc>
                        <a:spcBef>
                          <a:spcPts val="0"/>
                        </a:spcBef>
                        <a:spcAft>
                          <a:spcPts val="0"/>
                        </a:spcAft>
                      </a:pPr>
                      <a:endParaRPr lang="en-GB" sz="1200" b="0" i="0" u="none" strike="noStrike" dirty="0">
                        <a:solidFill>
                          <a:srgbClr val="000000"/>
                        </a:solidFill>
                        <a:effectLst/>
                        <a:latin typeface="Segoe U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3493653"/>
                  </a:ext>
                </a:extLst>
              </a:tr>
              <a:tr h="864259">
                <a:tc rowSpan="2">
                  <a:txBody>
                    <a:bodyPr/>
                    <a:lstStyle/>
                    <a:p>
                      <a:pPr marL="71755" algn="l" fontAlgn="ctr">
                        <a:lnSpc>
                          <a:spcPct val="100000"/>
                        </a:lnSpc>
                        <a:spcBef>
                          <a:spcPts val="0"/>
                        </a:spcBef>
                        <a:spcAft>
                          <a:spcPts val="0"/>
                        </a:spcAft>
                      </a:pPr>
                      <a:r>
                        <a:rPr lang="en-GB" sz="1200" b="0" i="0" u="none" strike="noStrike" dirty="0">
                          <a:solidFill>
                            <a:srgbClr val="000000"/>
                          </a:solidFill>
                          <a:effectLst/>
                          <a:latin typeface="Segoe UI"/>
                        </a:rPr>
                        <a:t>Reduction in unplanned hospital admissions.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CCF0"/>
                    </a:solidFill>
                  </a:tcPr>
                </a:tc>
                <a:tc>
                  <a:txBody>
                    <a:bodyPr/>
                    <a:lstStyle/>
                    <a:p>
                      <a:pPr marL="71755" algn="l" fontAlgn="ctr">
                        <a:lnSpc>
                          <a:spcPct val="100000"/>
                        </a:lnSpc>
                        <a:spcBef>
                          <a:spcPts val="0"/>
                        </a:spcBef>
                        <a:spcAft>
                          <a:spcPts val="0"/>
                        </a:spcAft>
                      </a:pPr>
                      <a:r>
                        <a:rPr lang="en-GB" sz="1200" b="0" i="0" u="none" strike="noStrike" dirty="0">
                          <a:solidFill>
                            <a:srgbClr val="000000"/>
                          </a:solidFill>
                          <a:effectLst/>
                          <a:latin typeface="Segoe UI"/>
                          <a:cs typeface="Segoe UI"/>
                        </a:rPr>
                        <a:t>No. of residents with a Learning Disability in an inpatient setting.</a:t>
                      </a:r>
                    </a:p>
                    <a:p>
                      <a:pPr marL="72000" algn="l" fontAlgn="ctr">
                        <a:lnSpc>
                          <a:spcPct val="100000"/>
                        </a:lnSpc>
                        <a:spcBef>
                          <a:spcPts val="0"/>
                        </a:spcBef>
                        <a:spcAft>
                          <a:spcPts val="0"/>
                        </a:spcAft>
                      </a:pPr>
                      <a:endParaRPr lang="en-GB" sz="1200" b="0" i="0" u="none" strike="noStrike">
                        <a:solidFill>
                          <a:srgbClr val="000000"/>
                        </a:solidFill>
                        <a:effectLst/>
                        <a:latin typeface="Segoe UI" panose="020B0502040204020203" pitchFamily="34" charset="0"/>
                        <a:cs typeface="Segoe UI" panose="020B0502040204020203" pitchFamily="34" charset="0"/>
                      </a:endParaRPr>
                    </a:p>
                    <a:p>
                      <a:pPr marL="71755" marR="0" lvl="0" indent="0" algn="l" defTabSz="914400" rtl="0" eaLnBrk="1" fontAlgn="ctr" latinLnBrk="0" hangingPunct="1">
                        <a:lnSpc>
                          <a:spcPct val="100000"/>
                        </a:lnSpc>
                        <a:spcBef>
                          <a:spcPts val="0"/>
                        </a:spcBef>
                        <a:spcAft>
                          <a:spcPts val="0"/>
                        </a:spcAft>
                        <a:buClrTx/>
                        <a:buSzTx/>
                        <a:buFontTx/>
                        <a:buNone/>
                        <a:tabLst/>
                        <a:defRPr/>
                      </a:pPr>
                      <a:r>
                        <a:rPr lang="en-GB" sz="1200" b="0" i="1" u="none" strike="noStrike" dirty="0">
                          <a:solidFill>
                            <a:schemeClr val="bg1">
                              <a:lumMod val="50000"/>
                            </a:schemeClr>
                          </a:solidFill>
                          <a:effectLst/>
                          <a:latin typeface="Segoe UI"/>
                        </a:rPr>
                        <a:t>Source: Newham</a:t>
                      </a:r>
                      <a:r>
                        <a:rPr lang="en-GB" sz="1200" b="0" i="1" u="none" strike="noStrike" baseline="0" dirty="0">
                          <a:solidFill>
                            <a:schemeClr val="bg1">
                              <a:lumMod val="50000"/>
                            </a:schemeClr>
                          </a:solidFill>
                          <a:effectLst/>
                          <a:latin typeface="Segoe UI"/>
                        </a:rPr>
                        <a:t> ICB data</a:t>
                      </a:r>
                      <a:endParaRPr lang="en-GB" sz="1200" dirty="0">
                        <a:solidFill>
                          <a:srgbClr val="FF0000"/>
                        </a:solidFill>
                        <a:latin typeface="Segoe UI"/>
                        <a:cs typeface="Segoe UI" panose="020B0502040204020203"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72000" algn="ctr" fontAlgn="ctr">
                        <a:lnSpc>
                          <a:spcPct val="100000"/>
                        </a:lnSpc>
                        <a:spcBef>
                          <a:spcPts val="0"/>
                        </a:spcBef>
                        <a:spcAft>
                          <a:spcPts val="0"/>
                        </a:spcAft>
                      </a:pPr>
                      <a:endParaRPr lang="en-GB" sz="1200" b="0" i="0" u="none" strike="noStrike">
                        <a:solidFill>
                          <a:schemeClr val="tx1"/>
                        </a:solidFill>
                        <a:effectLst/>
                        <a:latin typeface="Segoe UI" panose="020B0502040204020203" pitchFamily="34" charset="0"/>
                        <a:cs typeface="Segoe UI" panose="020B0502040204020203" pitchFamily="34" charset="0"/>
                      </a:endParaRPr>
                    </a:p>
                    <a:p>
                      <a:pPr marL="71755" algn="ctr" fontAlgn="ctr">
                        <a:lnSpc>
                          <a:spcPct val="100000"/>
                        </a:lnSpc>
                        <a:spcBef>
                          <a:spcPts val="0"/>
                        </a:spcBef>
                        <a:spcAft>
                          <a:spcPts val="0"/>
                        </a:spcAft>
                      </a:pPr>
                      <a:r>
                        <a:rPr lang="en-GB" sz="1200" b="0" i="0" u="none" strike="noStrike" dirty="0">
                          <a:solidFill>
                            <a:schemeClr val="tx1"/>
                          </a:solidFill>
                          <a:effectLst/>
                          <a:latin typeface="Segoe UI"/>
                          <a:cs typeface="Segoe UI"/>
                        </a:rPr>
                        <a:t>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72000" algn="ctr" fontAlgn="ctr">
                        <a:lnSpc>
                          <a:spcPct val="100000"/>
                        </a:lnSpc>
                        <a:spcBef>
                          <a:spcPts val="0"/>
                        </a:spcBef>
                        <a:spcAft>
                          <a:spcPts val="0"/>
                        </a:spcAft>
                      </a:pPr>
                      <a:endParaRPr lang="en-GB" sz="1200" b="0" i="0" u="none" strike="noStrike">
                        <a:solidFill>
                          <a:schemeClr val="tx1"/>
                        </a:solidFill>
                        <a:effectLst/>
                        <a:latin typeface="Segoe UI" panose="020B0502040204020203" pitchFamily="34" charset="0"/>
                        <a:cs typeface="Segoe UI" panose="020B0502040204020203" pitchFamily="34" charset="0"/>
                      </a:endParaRPr>
                    </a:p>
                    <a:p>
                      <a:pPr marL="71755" algn="ctr" fontAlgn="ctr">
                        <a:lnSpc>
                          <a:spcPct val="100000"/>
                        </a:lnSpc>
                        <a:spcBef>
                          <a:spcPts val="0"/>
                        </a:spcBef>
                        <a:spcAft>
                          <a:spcPts val="0"/>
                        </a:spcAft>
                      </a:pPr>
                      <a:r>
                        <a:rPr lang="en-GB" sz="1200" b="0" i="0" u="none" strike="noStrike" dirty="0">
                          <a:solidFill>
                            <a:schemeClr val="tx1"/>
                          </a:solidFill>
                          <a:effectLst/>
                          <a:latin typeface="Segoe UI"/>
                          <a:cs typeface="Segoe UI"/>
                        </a:rPr>
                        <a:t>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71755" algn="ctr" fontAlgn="b">
                        <a:lnSpc>
                          <a:spcPct val="100000"/>
                        </a:lnSpc>
                        <a:spcBef>
                          <a:spcPts val="0"/>
                        </a:spcBef>
                        <a:spcAft>
                          <a:spcPts val="0"/>
                        </a:spcAft>
                      </a:pPr>
                      <a:endParaRPr lang="en-GB" sz="1200" b="0" i="0" u="none" strike="noStrike" dirty="0">
                        <a:solidFill>
                          <a:schemeClr val="tx1"/>
                        </a:solidFill>
                        <a:effectLst/>
                        <a:latin typeface="Segoe UI"/>
                        <a:cs typeface="Segoe UI"/>
                      </a:endParaRPr>
                    </a:p>
                    <a:p>
                      <a:pPr marL="71755" lvl="0" algn="ctr">
                        <a:lnSpc>
                          <a:spcPct val="100000"/>
                        </a:lnSpc>
                        <a:spcBef>
                          <a:spcPts val="0"/>
                        </a:spcBef>
                        <a:spcAft>
                          <a:spcPts val="0"/>
                        </a:spcAft>
                        <a:buNone/>
                      </a:pPr>
                      <a:r>
                        <a:rPr lang="en-GB" sz="1200" b="0" i="0" u="none" strike="noStrike" dirty="0">
                          <a:solidFill>
                            <a:schemeClr val="tx1"/>
                          </a:solidFill>
                          <a:effectLst/>
                          <a:latin typeface="Segoe UI"/>
                          <a:cs typeface="Segoe UI"/>
                        </a:rPr>
                        <a:t>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ctr" fontAlgn="b">
                        <a:lnSpc>
                          <a:spcPct val="100000"/>
                        </a:lnSpc>
                        <a:spcBef>
                          <a:spcPts val="0"/>
                        </a:spcBef>
                        <a:spcAft>
                          <a:spcPts val="0"/>
                        </a:spcAft>
                      </a:pPr>
                      <a:endParaRPr lang="en-GB" sz="1200" b="0" i="0" u="none" strike="noStrike" dirty="0">
                        <a:solidFill>
                          <a:schemeClr val="tx1"/>
                        </a:solidFill>
                        <a:effectLst/>
                        <a:latin typeface="Segoe U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ctr" fontAlgn="b">
                        <a:lnSpc>
                          <a:spcPct val="100000"/>
                        </a:lnSpc>
                        <a:spcBef>
                          <a:spcPts val="0"/>
                        </a:spcBef>
                        <a:spcAft>
                          <a:spcPts val="0"/>
                        </a:spcAft>
                      </a:pPr>
                      <a:endParaRPr lang="en-GB" sz="1200" b="0" i="0" u="none" strike="noStrike" dirty="0">
                        <a:solidFill>
                          <a:srgbClr val="000000"/>
                        </a:solidFill>
                        <a:effectLst/>
                        <a:latin typeface="Segoe U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470563"/>
                  </a:ext>
                </a:extLst>
              </a:tr>
              <a:tr h="1080324">
                <a:tc vMerge="1">
                  <a:txBody>
                    <a:bodyPr/>
                    <a:lstStyle/>
                    <a:p>
                      <a:pPr algn="ctr" fontAlgn="ctr"/>
                      <a:endParaRPr lang="en-GB" sz="1200" b="0" i="0" u="none" strike="noStrike">
                        <a:solidFill>
                          <a:srgbClr val="000000"/>
                        </a:solidFill>
                        <a:effectLst/>
                        <a:latin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CCF0"/>
                    </a:solidFill>
                  </a:tcPr>
                </a:tc>
                <a:tc>
                  <a:txBody>
                    <a:bodyPr/>
                    <a:lstStyle/>
                    <a:p>
                      <a:pPr marL="71755" algn="l" fontAlgn="ctr">
                        <a:lnSpc>
                          <a:spcPct val="100000"/>
                        </a:lnSpc>
                        <a:spcBef>
                          <a:spcPts val="0"/>
                        </a:spcBef>
                        <a:spcAft>
                          <a:spcPts val="0"/>
                        </a:spcAft>
                      </a:pPr>
                      <a:r>
                        <a:rPr lang="en-GB" sz="1200" b="0" i="0" u="none" strike="noStrike" dirty="0">
                          <a:solidFill>
                            <a:srgbClr val="000000"/>
                          </a:solidFill>
                          <a:effectLst/>
                          <a:latin typeface="Segoe UI"/>
                          <a:cs typeface="Segoe UI"/>
                        </a:rPr>
                        <a:t>No. of residents with a Learning Disability on the Dynamic Support Register**</a:t>
                      </a:r>
                    </a:p>
                    <a:p>
                      <a:pPr marL="72000" algn="l" fontAlgn="ctr">
                        <a:lnSpc>
                          <a:spcPct val="100000"/>
                        </a:lnSpc>
                        <a:spcBef>
                          <a:spcPts val="0"/>
                        </a:spcBef>
                        <a:spcAft>
                          <a:spcPts val="0"/>
                        </a:spcAft>
                      </a:pPr>
                      <a:endParaRPr lang="en-GB" sz="1200" b="0" i="0" u="none" strike="noStrike">
                        <a:solidFill>
                          <a:srgbClr val="000000"/>
                        </a:solidFill>
                        <a:effectLst/>
                        <a:latin typeface="Segoe UI" panose="020B0502040204020203" pitchFamily="34" charset="0"/>
                        <a:cs typeface="Segoe UI" panose="020B0502040204020203" pitchFamily="34" charset="0"/>
                      </a:endParaRPr>
                    </a:p>
                    <a:p>
                      <a:pPr marL="71755" marR="0" lvl="0" indent="0" algn="l" defTabSz="914400" rtl="0" eaLnBrk="1" fontAlgn="ctr" latinLnBrk="0" hangingPunct="1">
                        <a:lnSpc>
                          <a:spcPct val="100000"/>
                        </a:lnSpc>
                        <a:spcBef>
                          <a:spcPts val="0"/>
                        </a:spcBef>
                        <a:spcAft>
                          <a:spcPts val="0"/>
                        </a:spcAft>
                        <a:buClrTx/>
                        <a:buSzTx/>
                        <a:buFontTx/>
                        <a:buNone/>
                        <a:tabLst/>
                        <a:defRPr/>
                      </a:pPr>
                      <a:r>
                        <a:rPr lang="en-GB" sz="1200" b="0" i="1" u="none" strike="noStrike" dirty="0">
                          <a:solidFill>
                            <a:schemeClr val="bg1">
                              <a:lumMod val="50000"/>
                            </a:schemeClr>
                          </a:solidFill>
                          <a:effectLst/>
                          <a:latin typeface="Segoe UI"/>
                        </a:rPr>
                        <a:t>Source: Newham</a:t>
                      </a:r>
                      <a:r>
                        <a:rPr lang="en-GB" sz="1200" b="0" i="1" u="none" strike="noStrike" baseline="0" dirty="0">
                          <a:solidFill>
                            <a:schemeClr val="bg1">
                              <a:lumMod val="50000"/>
                            </a:schemeClr>
                          </a:solidFill>
                          <a:effectLst/>
                          <a:latin typeface="Segoe UI"/>
                        </a:rPr>
                        <a:t> ICB data</a:t>
                      </a:r>
                    </a:p>
                    <a:p>
                      <a:pPr marL="72000" marR="0" lvl="0" indent="0" algn="l" defTabSz="914400" rtl="0" eaLnBrk="1" fontAlgn="ctr" latinLnBrk="0" hangingPunct="1">
                        <a:lnSpc>
                          <a:spcPct val="100000"/>
                        </a:lnSpc>
                        <a:spcBef>
                          <a:spcPts val="0"/>
                        </a:spcBef>
                        <a:spcAft>
                          <a:spcPts val="0"/>
                        </a:spcAft>
                        <a:buClrTx/>
                        <a:buSzTx/>
                        <a:buFontTx/>
                        <a:buNone/>
                        <a:tabLst/>
                        <a:defRPr/>
                      </a:pPr>
                      <a:endParaRPr lang="en-GB" sz="1200">
                        <a:solidFill>
                          <a:srgbClr val="FF0000"/>
                        </a:solidFill>
                        <a:latin typeface="Segoe UI" panose="020B0502040204020203" pitchFamily="34" charset="0"/>
                        <a:cs typeface="Segoe UI" panose="020B0502040204020203"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72000" algn="ctr" fontAlgn="ctr">
                        <a:lnSpc>
                          <a:spcPct val="100000"/>
                        </a:lnSpc>
                        <a:spcBef>
                          <a:spcPts val="0"/>
                        </a:spcBef>
                        <a:spcAft>
                          <a:spcPts val="0"/>
                        </a:spcAft>
                      </a:pPr>
                      <a:endParaRPr lang="en-GB" sz="1200" b="0" i="0" u="none" strike="noStrike">
                        <a:solidFill>
                          <a:schemeClr val="tx1"/>
                        </a:solidFill>
                        <a:effectLst/>
                        <a:latin typeface="Segoe UI" panose="020B0502040204020203" pitchFamily="34" charset="0"/>
                        <a:cs typeface="Segoe UI" panose="020B0502040204020203" pitchFamily="34" charset="0"/>
                      </a:endParaRPr>
                    </a:p>
                    <a:p>
                      <a:pPr marL="71755" algn="ctr" fontAlgn="ctr">
                        <a:lnSpc>
                          <a:spcPct val="100000"/>
                        </a:lnSpc>
                        <a:spcBef>
                          <a:spcPts val="0"/>
                        </a:spcBef>
                        <a:spcAft>
                          <a:spcPts val="0"/>
                        </a:spcAft>
                      </a:pPr>
                      <a:r>
                        <a:rPr lang="en-GB" sz="1200" b="0" i="0" u="none" strike="noStrike" dirty="0">
                          <a:solidFill>
                            <a:schemeClr val="tx1"/>
                          </a:solidFill>
                          <a:effectLst/>
                          <a:latin typeface="Segoe UI"/>
                          <a:cs typeface="Segoe UI"/>
                        </a:rPr>
                        <a:t>31</a:t>
                      </a:r>
                    </a:p>
                    <a:p>
                      <a:pPr marL="72000" algn="ctr" fontAlgn="ctr">
                        <a:lnSpc>
                          <a:spcPct val="100000"/>
                        </a:lnSpc>
                        <a:spcBef>
                          <a:spcPts val="0"/>
                        </a:spcBef>
                        <a:spcAft>
                          <a:spcPts val="0"/>
                        </a:spcAft>
                      </a:pPr>
                      <a:endParaRPr lang="en-GB" sz="1200" b="0" i="0" u="none" strike="noStrike">
                        <a:solidFill>
                          <a:schemeClr val="tx1"/>
                        </a:solidFill>
                        <a:effectLst/>
                        <a:latin typeface="Segoe UI" panose="020B0502040204020203" pitchFamily="34" charset="0"/>
                        <a:cs typeface="Segoe UI" panose="020B0502040204020203"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72000" algn="ctr" fontAlgn="ctr">
                        <a:lnSpc>
                          <a:spcPct val="100000"/>
                        </a:lnSpc>
                        <a:spcBef>
                          <a:spcPts val="0"/>
                        </a:spcBef>
                        <a:spcAft>
                          <a:spcPts val="0"/>
                        </a:spcAft>
                      </a:pPr>
                      <a:endParaRPr lang="en-GB" sz="1200" b="0" i="0" u="none" strike="noStrike">
                        <a:solidFill>
                          <a:schemeClr val="tx1"/>
                        </a:solidFill>
                        <a:effectLst/>
                        <a:latin typeface="Segoe UI" panose="020B0502040204020203" pitchFamily="34" charset="0"/>
                        <a:cs typeface="Segoe UI" panose="020B0502040204020203" pitchFamily="34" charset="0"/>
                      </a:endParaRPr>
                    </a:p>
                    <a:p>
                      <a:pPr marL="71755" algn="ctr" fontAlgn="ctr">
                        <a:lnSpc>
                          <a:spcPct val="100000"/>
                        </a:lnSpc>
                        <a:spcBef>
                          <a:spcPts val="0"/>
                        </a:spcBef>
                        <a:spcAft>
                          <a:spcPts val="0"/>
                        </a:spcAft>
                      </a:pPr>
                      <a:r>
                        <a:rPr lang="en-GB" sz="1200" b="0" i="0" u="none" strike="noStrike" dirty="0">
                          <a:solidFill>
                            <a:schemeClr val="tx1"/>
                          </a:solidFill>
                          <a:effectLst/>
                          <a:latin typeface="Segoe UI"/>
                          <a:cs typeface="Segoe UI"/>
                        </a:rPr>
                        <a:t>19</a:t>
                      </a:r>
                      <a:r>
                        <a:rPr lang="en-GB" sz="1200" b="0" i="0" u="none" strike="noStrike" baseline="0" dirty="0">
                          <a:solidFill>
                            <a:schemeClr val="tx1"/>
                          </a:solidFill>
                          <a:effectLst/>
                          <a:latin typeface="Segoe UI"/>
                          <a:cs typeface="Segoe UI"/>
                        </a:rPr>
                        <a:t> </a:t>
                      </a:r>
                    </a:p>
                    <a:p>
                      <a:pPr marL="71755" algn="ctr" fontAlgn="ctr">
                        <a:lnSpc>
                          <a:spcPct val="100000"/>
                        </a:lnSpc>
                        <a:spcBef>
                          <a:spcPts val="0"/>
                        </a:spcBef>
                        <a:spcAft>
                          <a:spcPts val="0"/>
                        </a:spcAft>
                      </a:pPr>
                      <a:r>
                        <a:rPr lang="en-GB" sz="1200" b="0" i="0" u="none" strike="noStrike" baseline="0" dirty="0">
                          <a:solidFill>
                            <a:schemeClr val="tx1"/>
                          </a:solidFill>
                          <a:effectLst/>
                          <a:latin typeface="Segoe UI"/>
                          <a:cs typeface="Segoe UI"/>
                        </a:rPr>
                        <a:t>+ 1 with LD query</a:t>
                      </a:r>
                      <a:endParaRPr lang="en-GB" sz="1200" b="0" i="0" u="none" strike="noStrike" dirty="0">
                        <a:solidFill>
                          <a:schemeClr val="tx1"/>
                        </a:solidFill>
                        <a:effectLst/>
                        <a:latin typeface="Segoe UI"/>
                        <a:cs typeface="Segoe U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71755" algn="ctr" fontAlgn="b">
                        <a:lnSpc>
                          <a:spcPct val="100000"/>
                        </a:lnSpc>
                        <a:spcBef>
                          <a:spcPts val="0"/>
                        </a:spcBef>
                        <a:spcAft>
                          <a:spcPts val="0"/>
                        </a:spcAft>
                      </a:pPr>
                      <a:endParaRPr lang="en-GB" sz="1200" b="0" i="0" u="none" strike="noStrike" dirty="0">
                        <a:solidFill>
                          <a:schemeClr val="tx1"/>
                        </a:solidFill>
                        <a:effectLst/>
                        <a:latin typeface="Segoe UI"/>
                        <a:cs typeface="Segoe UI"/>
                      </a:endParaRPr>
                    </a:p>
                    <a:p>
                      <a:pPr marL="71755" lvl="0" algn="ctr">
                        <a:lnSpc>
                          <a:spcPct val="100000"/>
                        </a:lnSpc>
                        <a:spcBef>
                          <a:spcPts val="0"/>
                        </a:spcBef>
                        <a:spcAft>
                          <a:spcPts val="0"/>
                        </a:spcAft>
                        <a:buNone/>
                      </a:pPr>
                      <a:r>
                        <a:rPr lang="en-GB" sz="1200" b="0" i="0" u="none" strike="noStrike" dirty="0">
                          <a:solidFill>
                            <a:schemeClr val="tx1"/>
                          </a:solidFill>
                          <a:effectLst/>
                          <a:latin typeface="Segoe UI"/>
                          <a:cs typeface="Segoe UI"/>
                        </a:rPr>
                        <a:t>19 (red, Amber, Blue, Purple, no Green included)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ctr" fontAlgn="b">
                        <a:lnSpc>
                          <a:spcPct val="100000"/>
                        </a:lnSpc>
                        <a:spcBef>
                          <a:spcPts val="0"/>
                        </a:spcBef>
                        <a:spcAft>
                          <a:spcPts val="0"/>
                        </a:spcAft>
                      </a:pPr>
                      <a:endParaRPr lang="en-GB" sz="1200" b="0" i="0" u="none" strike="noStrike" dirty="0">
                        <a:solidFill>
                          <a:schemeClr val="tx1"/>
                        </a:solidFill>
                        <a:effectLst/>
                        <a:latin typeface="Segoe U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1755" algn="ctr" fontAlgn="b">
                        <a:lnSpc>
                          <a:spcPct val="100000"/>
                        </a:lnSpc>
                        <a:spcBef>
                          <a:spcPts val="0"/>
                        </a:spcBef>
                        <a:spcAft>
                          <a:spcPts val="0"/>
                        </a:spcAft>
                      </a:pPr>
                      <a:endParaRPr lang="en-GB" sz="1200" b="0" i="0" u="none" strike="noStrike" dirty="0">
                        <a:solidFill>
                          <a:srgbClr val="000000"/>
                        </a:solidFill>
                        <a:effectLst/>
                        <a:latin typeface="Segoe UI"/>
                      </a:endParaRPr>
                    </a:p>
                    <a:p>
                      <a:pPr marL="71755" lvl="0" algn="ctr">
                        <a:lnSpc>
                          <a:spcPct val="100000"/>
                        </a:lnSpc>
                        <a:spcBef>
                          <a:spcPts val="0"/>
                        </a:spcBef>
                        <a:spcAft>
                          <a:spcPts val="0"/>
                        </a:spcAft>
                        <a:buNone/>
                      </a:pPr>
                      <a:endParaRPr lang="en-GB" sz="1200" b="0" i="0" u="none" strike="noStrike" dirty="0">
                        <a:solidFill>
                          <a:srgbClr val="000000"/>
                        </a:solidFill>
                        <a:effectLst/>
                        <a:latin typeface="Segoe UI"/>
                      </a:endParaRPr>
                    </a:p>
                    <a:p>
                      <a:pPr marL="71755" lvl="0" algn="ctr">
                        <a:lnSpc>
                          <a:spcPct val="100000"/>
                        </a:lnSpc>
                        <a:spcBef>
                          <a:spcPts val="0"/>
                        </a:spcBef>
                        <a:spcAft>
                          <a:spcPts val="0"/>
                        </a:spcAft>
                        <a:buNone/>
                      </a:pPr>
                      <a:endParaRPr lang="en-GB" sz="1200" b="0" i="0" u="none" strike="noStrike" dirty="0">
                        <a:solidFill>
                          <a:srgbClr val="000000"/>
                        </a:solidFill>
                        <a:effectLst/>
                        <a:latin typeface="Segoe U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5391987"/>
                  </a:ext>
                </a:extLst>
              </a:tr>
            </a:tbl>
          </a:graphicData>
        </a:graphic>
      </p:graphicFrame>
      <p:sp>
        <p:nvSpPr>
          <p:cNvPr id="7" name="TextBox 6"/>
          <p:cNvSpPr txBox="1"/>
          <p:nvPr/>
        </p:nvSpPr>
        <p:spPr>
          <a:xfrm>
            <a:off x="494950" y="6414221"/>
            <a:ext cx="11302714" cy="307777"/>
          </a:xfrm>
          <a:prstGeom prst="rect">
            <a:avLst/>
          </a:prstGeom>
          <a:noFill/>
        </p:spPr>
        <p:txBody>
          <a:bodyPr wrap="square" rtlCol="0">
            <a:spAutoFit/>
          </a:bodyPr>
          <a:lstStyle/>
          <a:p>
            <a:r>
              <a:rPr lang="en-GB" sz="1200">
                <a:latin typeface="Segoe UI" panose="020B0502040204020203" pitchFamily="34" charset="0"/>
                <a:cs typeface="Segoe UI" panose="020B0502040204020203" pitchFamily="34" charset="0"/>
              </a:rPr>
              <a:t>*Decrease may be due to improved data recording in place.</a:t>
            </a:r>
            <a:r>
              <a:rPr lang="en-GB" sz="1400">
                <a:latin typeface="Segoe UI" panose="020B0502040204020203" pitchFamily="34" charset="0"/>
                <a:cs typeface="Segoe UI" panose="020B0502040204020203" pitchFamily="34" charset="0"/>
              </a:rPr>
              <a:t>	** See Jargon Buster fro more information on the Dynamic Support Register</a:t>
            </a:r>
          </a:p>
        </p:txBody>
      </p:sp>
      <p:sp>
        <p:nvSpPr>
          <p:cNvPr id="4" name="Up Arrow 9">
            <a:extLst>
              <a:ext uri="{FF2B5EF4-FFF2-40B4-BE49-F238E27FC236}">
                <a16:creationId xmlns:a16="http://schemas.microsoft.com/office/drawing/2014/main" id="{811BA8CC-51EC-2029-6FCE-E6942C553471}"/>
              </a:ext>
            </a:extLst>
          </p:cNvPr>
          <p:cNvSpPr/>
          <p:nvPr/>
        </p:nvSpPr>
        <p:spPr>
          <a:xfrm>
            <a:off x="11311293" y="2125442"/>
            <a:ext cx="248576" cy="328475"/>
          </a:xfrm>
          <a:prstGeom prst="upArrow">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Up Arrow 9">
            <a:extLst>
              <a:ext uri="{FF2B5EF4-FFF2-40B4-BE49-F238E27FC236}">
                <a16:creationId xmlns:a16="http://schemas.microsoft.com/office/drawing/2014/main" id="{B3BBEB95-DE62-4239-BA0A-9E96AC95C8C8}"/>
              </a:ext>
            </a:extLst>
          </p:cNvPr>
          <p:cNvSpPr/>
          <p:nvPr/>
        </p:nvSpPr>
        <p:spPr>
          <a:xfrm>
            <a:off x="11311293" y="3857259"/>
            <a:ext cx="248576" cy="328475"/>
          </a:xfrm>
          <a:prstGeom prst="upArrow">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Minus Sign 7">
            <a:extLst>
              <a:ext uri="{FF2B5EF4-FFF2-40B4-BE49-F238E27FC236}">
                <a16:creationId xmlns:a16="http://schemas.microsoft.com/office/drawing/2014/main" id="{ED4EDC95-EE33-4865-C0BD-F3798028E32F}"/>
              </a:ext>
            </a:extLst>
          </p:cNvPr>
          <p:cNvSpPr/>
          <p:nvPr/>
        </p:nvSpPr>
        <p:spPr>
          <a:xfrm>
            <a:off x="11308554" y="4965720"/>
            <a:ext cx="244764" cy="348673"/>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6">
            <a:extLst>
              <a:ext uri="{FF2B5EF4-FFF2-40B4-BE49-F238E27FC236}">
                <a16:creationId xmlns:a16="http://schemas.microsoft.com/office/drawing/2014/main" id="{D181240D-2DFE-A538-A984-DEF57528618B}"/>
              </a:ext>
            </a:extLst>
          </p:cNvPr>
          <p:cNvSpPr/>
          <p:nvPr/>
        </p:nvSpPr>
        <p:spPr>
          <a:xfrm rot="10800000">
            <a:off x="11300555" y="3002615"/>
            <a:ext cx="248576" cy="328475"/>
          </a:xfrm>
          <a:prstGeom prst="upArrow">
            <a:avLst/>
          </a:prstGeom>
          <a:solidFill>
            <a:srgbClr val="ED7D3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16441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Arial"/>
                <a:cs typeface="Arial"/>
              </a:rPr>
              <a:t>Health and Social Care Dashboard</a:t>
            </a:r>
          </a:p>
        </p:txBody>
      </p:sp>
      <p:graphicFrame>
        <p:nvGraphicFramePr>
          <p:cNvPr id="4" name="Table 3"/>
          <p:cNvGraphicFramePr>
            <a:graphicFrameLocks noGrp="1"/>
          </p:cNvGraphicFramePr>
          <p:nvPr>
            <p:extLst>
              <p:ext uri="{D42A27DB-BD31-4B8C-83A1-F6EECF244321}">
                <p14:modId xmlns:p14="http://schemas.microsoft.com/office/powerpoint/2010/main" val="2243193883"/>
              </p:ext>
            </p:extLst>
          </p:nvPr>
        </p:nvGraphicFramePr>
        <p:xfrm>
          <a:off x="444643" y="1522940"/>
          <a:ext cx="11302714" cy="5152781"/>
        </p:xfrm>
        <a:graphic>
          <a:graphicData uri="http://schemas.openxmlformats.org/drawingml/2006/table">
            <a:tbl>
              <a:tblPr/>
              <a:tblGrid>
                <a:gridCol w="2516698">
                  <a:extLst>
                    <a:ext uri="{9D8B030D-6E8A-4147-A177-3AD203B41FA5}">
                      <a16:colId xmlns:a16="http://schemas.microsoft.com/office/drawing/2014/main" val="3252842176"/>
                    </a:ext>
                  </a:extLst>
                </a:gridCol>
                <a:gridCol w="3523376">
                  <a:extLst>
                    <a:ext uri="{9D8B030D-6E8A-4147-A177-3AD203B41FA5}">
                      <a16:colId xmlns:a16="http://schemas.microsoft.com/office/drawing/2014/main" val="2941126272"/>
                    </a:ext>
                  </a:extLst>
                </a:gridCol>
                <a:gridCol w="1124125">
                  <a:extLst>
                    <a:ext uri="{9D8B030D-6E8A-4147-A177-3AD203B41FA5}">
                      <a16:colId xmlns:a16="http://schemas.microsoft.com/office/drawing/2014/main" val="740011596"/>
                    </a:ext>
                  </a:extLst>
                </a:gridCol>
                <a:gridCol w="1117147">
                  <a:extLst>
                    <a:ext uri="{9D8B030D-6E8A-4147-A177-3AD203B41FA5}">
                      <a16:colId xmlns:a16="http://schemas.microsoft.com/office/drawing/2014/main" val="1688470940"/>
                    </a:ext>
                  </a:extLst>
                </a:gridCol>
                <a:gridCol w="1105935">
                  <a:extLst>
                    <a:ext uri="{9D8B030D-6E8A-4147-A177-3AD203B41FA5}">
                      <a16:colId xmlns:a16="http://schemas.microsoft.com/office/drawing/2014/main" val="2595392591"/>
                    </a:ext>
                  </a:extLst>
                </a:gridCol>
                <a:gridCol w="1157681">
                  <a:extLst>
                    <a:ext uri="{9D8B030D-6E8A-4147-A177-3AD203B41FA5}">
                      <a16:colId xmlns:a16="http://schemas.microsoft.com/office/drawing/2014/main" val="1980172286"/>
                    </a:ext>
                  </a:extLst>
                </a:gridCol>
                <a:gridCol w="757752">
                  <a:extLst>
                    <a:ext uri="{9D8B030D-6E8A-4147-A177-3AD203B41FA5}">
                      <a16:colId xmlns:a16="http://schemas.microsoft.com/office/drawing/2014/main" val="506238418"/>
                    </a:ext>
                  </a:extLst>
                </a:gridCol>
              </a:tblGrid>
              <a:tr h="580781">
                <a:tc>
                  <a:txBody>
                    <a:bodyPr/>
                    <a:lstStyle/>
                    <a:p>
                      <a:pPr marL="72000" algn="l" fontAlgn="b">
                        <a:lnSpc>
                          <a:spcPct val="100000"/>
                        </a:lnSpc>
                        <a:spcBef>
                          <a:spcPts val="0"/>
                        </a:spcBef>
                        <a:spcAft>
                          <a:spcPts val="0"/>
                        </a:spcAft>
                      </a:pPr>
                      <a:r>
                        <a:rPr lang="en-GB" sz="1400" b="1" i="0" u="none" strike="noStrike">
                          <a:solidFill>
                            <a:schemeClr val="bg1"/>
                          </a:solidFill>
                          <a:effectLst/>
                          <a:latin typeface="Segoe UI" panose="020B0502040204020203" pitchFamily="34" charset="0"/>
                        </a:rPr>
                        <a:t>OUTCOME </a:t>
                      </a:r>
                    </a:p>
                  </a:txBody>
                  <a:tcPr marL="0"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529D"/>
                    </a:solidFill>
                  </a:tcPr>
                </a:tc>
                <a:tc>
                  <a:txBody>
                    <a:bodyPr/>
                    <a:lstStyle/>
                    <a:p>
                      <a:pPr marL="72000" algn="l" fontAlgn="b">
                        <a:lnSpc>
                          <a:spcPct val="100000"/>
                        </a:lnSpc>
                        <a:spcBef>
                          <a:spcPts val="0"/>
                        </a:spcBef>
                        <a:spcAft>
                          <a:spcPts val="0"/>
                        </a:spcAft>
                      </a:pPr>
                      <a:r>
                        <a:rPr lang="en-GB" sz="1400" b="1" i="0" u="none" strike="noStrike">
                          <a:solidFill>
                            <a:schemeClr val="bg1"/>
                          </a:solidFill>
                          <a:effectLst/>
                          <a:latin typeface="Segoe UI" panose="020B0502040204020203" pitchFamily="34" charset="0"/>
                        </a:rPr>
                        <a:t>INDICATOR </a:t>
                      </a:r>
                    </a:p>
                  </a:txBody>
                  <a:tcPr marL="0" marR="0" marT="0" marB="0">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529D"/>
                    </a:solidFill>
                  </a:tcPr>
                </a:tc>
                <a:tc>
                  <a:txBody>
                    <a:bodyPr/>
                    <a:lstStyle/>
                    <a:p>
                      <a:pPr marL="72000" algn="ctr" fontAlgn="b">
                        <a:lnSpc>
                          <a:spcPct val="100000"/>
                        </a:lnSpc>
                        <a:spcBef>
                          <a:spcPts val="0"/>
                        </a:spcBef>
                        <a:spcAft>
                          <a:spcPts val="0"/>
                        </a:spcAft>
                      </a:pPr>
                      <a:r>
                        <a:rPr lang="en-GB" sz="1400" b="1" i="0" u="none" strike="noStrike">
                          <a:solidFill>
                            <a:schemeClr val="bg1"/>
                          </a:solidFill>
                          <a:effectLst/>
                          <a:latin typeface="Segoe UI" panose="020B0502040204020203" pitchFamily="34" charset="0"/>
                        </a:rPr>
                        <a:t>BASELINE </a:t>
                      </a:r>
                    </a:p>
                  </a:txBody>
                  <a:tcPr marL="0" marR="0" marT="0" marB="0">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529D"/>
                    </a:solidFill>
                  </a:tcPr>
                </a:tc>
                <a:tc>
                  <a:txBody>
                    <a:bodyPr/>
                    <a:lstStyle/>
                    <a:p>
                      <a:pPr marL="72000" algn="ctr" fontAlgn="b">
                        <a:lnSpc>
                          <a:spcPct val="100000"/>
                        </a:lnSpc>
                        <a:spcBef>
                          <a:spcPts val="0"/>
                        </a:spcBef>
                        <a:spcAft>
                          <a:spcPts val="0"/>
                        </a:spcAft>
                      </a:pPr>
                      <a:r>
                        <a:rPr lang="en-GB" sz="1400" b="1" i="0" u="none" strike="noStrike">
                          <a:solidFill>
                            <a:schemeClr val="bg1"/>
                          </a:solidFill>
                          <a:effectLst/>
                          <a:latin typeface="Segoe UI" panose="020B0502040204020203" pitchFamily="34" charset="0"/>
                        </a:rPr>
                        <a:t>YEAR 1 </a:t>
                      </a:r>
                    </a:p>
                  </a:txBody>
                  <a:tcPr marL="0" marR="0" marT="0" marB="0">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529D"/>
                    </a:solidFill>
                  </a:tcPr>
                </a:tc>
                <a:tc>
                  <a:txBody>
                    <a:bodyPr/>
                    <a:lstStyle/>
                    <a:p>
                      <a:pPr marL="72000" algn="ctr" fontAlgn="b">
                        <a:lnSpc>
                          <a:spcPct val="100000"/>
                        </a:lnSpc>
                        <a:spcBef>
                          <a:spcPts val="0"/>
                        </a:spcBef>
                        <a:spcAft>
                          <a:spcPts val="0"/>
                        </a:spcAft>
                      </a:pPr>
                      <a:r>
                        <a:rPr lang="en-GB" sz="1400" b="1" i="0" u="none" strike="noStrike">
                          <a:solidFill>
                            <a:schemeClr val="bg1"/>
                          </a:solidFill>
                          <a:effectLst/>
                          <a:latin typeface="Segoe UI" panose="020B0502040204020203" pitchFamily="34" charset="0"/>
                        </a:rPr>
                        <a:t>YEAR 2 </a:t>
                      </a:r>
                    </a:p>
                  </a:txBody>
                  <a:tcPr marL="0" marR="0" marT="0" marB="0">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529D"/>
                    </a:solidFill>
                  </a:tcPr>
                </a:tc>
                <a:tc>
                  <a:txBody>
                    <a:bodyPr/>
                    <a:lstStyle/>
                    <a:p>
                      <a:pPr marL="72000" algn="ctr" fontAlgn="b">
                        <a:lnSpc>
                          <a:spcPct val="100000"/>
                        </a:lnSpc>
                        <a:spcBef>
                          <a:spcPts val="0"/>
                        </a:spcBef>
                        <a:spcAft>
                          <a:spcPts val="0"/>
                        </a:spcAft>
                      </a:pPr>
                      <a:r>
                        <a:rPr lang="en-GB" sz="1400" b="1" i="0" u="none" strike="noStrike">
                          <a:solidFill>
                            <a:schemeClr val="bg1"/>
                          </a:solidFill>
                          <a:effectLst/>
                          <a:latin typeface="Segoe UI" panose="020B0502040204020203" pitchFamily="34" charset="0"/>
                        </a:rPr>
                        <a:t>YEAR 3</a:t>
                      </a:r>
                    </a:p>
                  </a:txBody>
                  <a:tcPr marL="0" marR="0" marT="0" marB="0">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529D"/>
                    </a:solidFill>
                  </a:tcPr>
                </a:tc>
                <a:tc>
                  <a:txBody>
                    <a:bodyPr/>
                    <a:lstStyle/>
                    <a:p>
                      <a:pPr marL="72000" algn="ctr" fontAlgn="b">
                        <a:lnSpc>
                          <a:spcPct val="100000"/>
                        </a:lnSpc>
                        <a:spcBef>
                          <a:spcPts val="0"/>
                        </a:spcBef>
                        <a:spcAft>
                          <a:spcPts val="0"/>
                        </a:spcAft>
                      </a:pPr>
                      <a:r>
                        <a:rPr lang="en-GB" sz="1400" b="1" i="0" u="none" strike="noStrike">
                          <a:solidFill>
                            <a:schemeClr val="bg1"/>
                          </a:solidFill>
                          <a:effectLst/>
                          <a:latin typeface="Segoe UI" panose="020B0502040204020203" pitchFamily="34" charset="0"/>
                        </a:rPr>
                        <a:t> </a:t>
                      </a:r>
                      <a:endParaRPr lang="en-GB" sz="1400" b="1" i="0" u="none" strike="noStrike">
                        <a:solidFill>
                          <a:schemeClr val="bg1"/>
                        </a:solidFill>
                        <a:effectLst/>
                        <a:latin typeface="Calibri" panose="020F0502020204030204" pitchFamily="34" charset="0"/>
                      </a:endParaRPr>
                    </a:p>
                  </a:txBody>
                  <a:tcPr marL="0"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529D"/>
                    </a:solidFill>
                  </a:tcPr>
                </a:tc>
                <a:extLst>
                  <a:ext uri="{0D108BD9-81ED-4DB2-BD59-A6C34878D82A}">
                    <a16:rowId xmlns:a16="http://schemas.microsoft.com/office/drawing/2014/main" val="3643976730"/>
                  </a:ext>
                </a:extLst>
              </a:tr>
              <a:tr h="596962">
                <a:tc>
                  <a:txBody>
                    <a:bodyPr/>
                    <a:lstStyle/>
                    <a:p>
                      <a:pPr algn="l" fontAlgn="ctr">
                        <a:spcBef>
                          <a:spcPts val="0"/>
                        </a:spcBef>
                        <a:spcAft>
                          <a:spcPts val="0"/>
                        </a:spcAft>
                      </a:pPr>
                      <a:r>
                        <a:rPr lang="en-GB" sz="1200" b="0" i="0" u="none" strike="noStrike">
                          <a:solidFill>
                            <a:srgbClr val="000000"/>
                          </a:solidFill>
                          <a:effectLst/>
                          <a:latin typeface="Segoe UI" panose="020B0502040204020203" pitchFamily="34" charset="0"/>
                          <a:cs typeface="Segoe UI" panose="020B0502040204020203" pitchFamily="34" charset="0"/>
                        </a:rPr>
                        <a:t> Control over daily life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CCF0"/>
                    </a:solidFill>
                  </a:tcPr>
                </a:tc>
                <a:tc>
                  <a:txBody>
                    <a:bodyPr/>
                    <a:lstStyle/>
                    <a:p>
                      <a:pPr marL="72000" algn="l" fontAlgn="ctr">
                        <a:lnSpc>
                          <a:spcPct val="100000"/>
                        </a:lnSpc>
                        <a:spcBef>
                          <a:spcPts val="0"/>
                        </a:spcBef>
                        <a:spcAft>
                          <a:spcPts val="0"/>
                        </a:spcAft>
                      </a:pPr>
                      <a:r>
                        <a:rPr lang="en-GB" sz="1200">
                          <a:solidFill>
                            <a:schemeClr val="tx1"/>
                          </a:solidFill>
                          <a:latin typeface="Segoe UI" panose="020B0502040204020203" pitchFamily="34" charset="0"/>
                          <a:cs typeface="Segoe UI" panose="020B0502040204020203" pitchFamily="34" charset="0"/>
                        </a:rPr>
                        <a:t>% of people who feel they have control over their daily life (%)</a:t>
                      </a:r>
                    </a:p>
                    <a:p>
                      <a:pPr marL="72000" algn="l" fontAlgn="ctr">
                        <a:lnSpc>
                          <a:spcPct val="100000"/>
                        </a:lnSpc>
                        <a:spcBef>
                          <a:spcPts val="0"/>
                        </a:spcBef>
                        <a:spcAft>
                          <a:spcPts val="0"/>
                        </a:spcAft>
                      </a:pPr>
                      <a:endParaRPr lang="en-GB" sz="1200" i="1">
                        <a:solidFill>
                          <a:schemeClr val="tx1"/>
                        </a:solidFill>
                        <a:latin typeface="Segoe UI" panose="020B0502040204020203" pitchFamily="34" charset="0"/>
                        <a:cs typeface="Segoe UI" panose="020B0502040204020203" pitchFamily="34" charset="0"/>
                      </a:endParaRPr>
                    </a:p>
                    <a:p>
                      <a:pPr marL="72000" algn="l" fontAlgn="ctr">
                        <a:lnSpc>
                          <a:spcPct val="100000"/>
                        </a:lnSpc>
                        <a:spcBef>
                          <a:spcPts val="0"/>
                        </a:spcBef>
                        <a:spcAft>
                          <a:spcPts val="0"/>
                        </a:spcAft>
                      </a:pPr>
                      <a:r>
                        <a:rPr lang="en-GB" sz="1200" i="1">
                          <a:solidFill>
                            <a:schemeClr val="bg1">
                              <a:lumMod val="50000"/>
                            </a:schemeClr>
                          </a:solidFill>
                          <a:latin typeface="Segoe UI" panose="020B0502040204020203" pitchFamily="34" charset="0"/>
                          <a:cs typeface="Segoe UI" panose="020B0502040204020203" pitchFamily="34" charset="0"/>
                        </a:rPr>
                        <a:t>Source: Adult Social Care Survey (Learning Disability)</a:t>
                      </a:r>
                      <a:endParaRPr lang="en-GB" sz="1200">
                        <a:solidFill>
                          <a:schemeClr val="bg1">
                            <a:lumMod val="50000"/>
                          </a:schemeClr>
                        </a:solidFill>
                        <a:latin typeface="Segoe UI" panose="020B0502040204020203" pitchFamily="34" charset="0"/>
                        <a:cs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Bef>
                          <a:spcPts val="0"/>
                        </a:spcBef>
                        <a:spcAft>
                          <a:spcPts val="0"/>
                        </a:spcAft>
                      </a:pPr>
                      <a:r>
                        <a:rPr lang="en-GB" sz="1200" b="0" i="0" u="none" strike="noStrike">
                          <a:solidFill>
                            <a:srgbClr val="000000"/>
                          </a:solidFill>
                          <a:effectLst/>
                          <a:latin typeface="Segoe UI" panose="020B0502040204020203" pitchFamily="34" charset="0"/>
                          <a:cs typeface="Segoe UI" panose="020B0502040204020203" pitchFamily="34" charset="0"/>
                        </a:rPr>
                        <a:t>85.7%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spcBef>
                          <a:spcPts val="0"/>
                        </a:spcBef>
                        <a:spcAft>
                          <a:spcPts val="0"/>
                        </a:spcAft>
                      </a:pPr>
                      <a:r>
                        <a:rPr lang="en-GB" sz="1200" b="0" i="0" u="none" strike="noStrike">
                          <a:solidFill>
                            <a:schemeClr val="tx1"/>
                          </a:solidFill>
                          <a:effectLst/>
                          <a:latin typeface="Segoe UI" panose="020B0502040204020203" pitchFamily="34" charset="0"/>
                          <a:cs typeface="Segoe UI" panose="020B0502040204020203" pitchFamily="34" charset="0"/>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72000" algn="ctr" fontAlgn="b">
                        <a:lnSpc>
                          <a:spcPct val="100000"/>
                        </a:lnSpc>
                        <a:spcBef>
                          <a:spcPts val="0"/>
                        </a:spcBef>
                        <a:spcAft>
                          <a:spcPts val="0"/>
                        </a:spcAft>
                      </a:pPr>
                      <a:r>
                        <a:rPr lang="en-GB" sz="1200" b="0" i="0" u="none" strike="noStrike">
                          <a:solidFill>
                            <a:schemeClr val="tx1"/>
                          </a:solidFill>
                          <a:effectLst/>
                          <a:latin typeface="Segoe UI" panose="020B0502040204020203" pitchFamily="34" charset="0"/>
                          <a:cs typeface="Segoe UI" panose="020B0502040204020203" pitchFamily="34" charset="0"/>
                        </a:rPr>
                        <a:t> </a:t>
                      </a:r>
                    </a:p>
                    <a:p>
                      <a:pPr marL="72000" algn="ctr" fontAlgn="b">
                        <a:lnSpc>
                          <a:spcPct val="100000"/>
                        </a:lnSpc>
                        <a:spcBef>
                          <a:spcPts val="0"/>
                        </a:spcBef>
                        <a:spcAft>
                          <a:spcPts val="0"/>
                        </a:spcAft>
                      </a:pPr>
                      <a:endParaRPr lang="en-GB" sz="1200" b="0" i="0" u="none" strike="noStrike">
                        <a:solidFill>
                          <a:schemeClr val="tx1"/>
                        </a:solidFill>
                        <a:effectLst/>
                        <a:latin typeface="Segoe UI" panose="020B0502040204020203" pitchFamily="34" charset="0"/>
                        <a:cs typeface="Segoe UI" panose="020B0502040204020203" pitchFamily="34" charset="0"/>
                      </a:endParaRPr>
                    </a:p>
                    <a:p>
                      <a:pPr marL="72000" algn="ctr" fontAlgn="b">
                        <a:lnSpc>
                          <a:spcPct val="100000"/>
                        </a:lnSpc>
                        <a:spcBef>
                          <a:spcPts val="0"/>
                        </a:spcBef>
                        <a:spcAft>
                          <a:spcPts val="0"/>
                        </a:spcAft>
                      </a:pPr>
                      <a:r>
                        <a:rPr lang="en-GB" sz="1200" b="0" i="0" u="none" strike="noStrike">
                          <a:solidFill>
                            <a:schemeClr val="tx1"/>
                          </a:solidFill>
                          <a:effectLst/>
                          <a:latin typeface="Segoe UI" panose="020B0502040204020203" pitchFamily="34" charset="0"/>
                          <a:cs typeface="Segoe UI" panose="020B0502040204020203" pitchFamily="34" charset="0"/>
                        </a:rPr>
                        <a:t>85.5%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algn="l" fontAlgn="b">
                        <a:lnSpc>
                          <a:spcPct val="100000"/>
                        </a:lnSpc>
                        <a:spcBef>
                          <a:spcPts val="0"/>
                        </a:spcBef>
                        <a:spcAft>
                          <a:spcPts val="0"/>
                        </a:spcAft>
                      </a:pPr>
                      <a:r>
                        <a:rPr lang="en-GB" sz="1200" b="0" i="0" u="none" strike="noStrike">
                          <a:solidFill>
                            <a:schemeClr val="tx1"/>
                          </a:solidFill>
                          <a:effectLst/>
                          <a:latin typeface="Segoe UI" panose="020B0502040204020203" pitchFamily="34" charset="0"/>
                          <a:cs typeface="Segoe UI" panose="020B0502040204020203"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algn="l" fontAlgn="b">
                        <a:lnSpc>
                          <a:spcPct val="100000"/>
                        </a:lnSpc>
                        <a:spcBef>
                          <a:spcPts val="0"/>
                        </a:spcBef>
                        <a:spcAft>
                          <a:spcPts val="0"/>
                        </a:spcAft>
                      </a:pPr>
                      <a:r>
                        <a:rPr lang="en-GB" sz="1200" b="0" i="0" u="none" strike="noStrike">
                          <a:solidFill>
                            <a:srgbClr val="000000"/>
                          </a:solidFill>
                          <a:effectLst/>
                          <a:latin typeface="Segoe UI" panose="020B0502040204020203" pitchFamily="34" charset="0"/>
                          <a:cs typeface="Segoe UI" panose="020B0502040204020203" pitchFamily="34" charset="0"/>
                        </a:rPr>
                        <a:t> </a:t>
                      </a:r>
                    </a:p>
                    <a:p>
                      <a:pPr marL="72000" algn="l" fontAlgn="b">
                        <a:lnSpc>
                          <a:spcPct val="100000"/>
                        </a:lnSpc>
                        <a:spcBef>
                          <a:spcPts val="0"/>
                        </a:spcBef>
                        <a:spcAft>
                          <a:spcPts val="0"/>
                        </a:spcAft>
                      </a:pPr>
                      <a:r>
                        <a:rPr lang="en-GB" sz="1200" b="0" i="0" u="none" strike="noStrike">
                          <a:solidFill>
                            <a:srgbClr val="000000"/>
                          </a:solidFill>
                          <a:effectLst/>
                          <a:latin typeface="Segoe UI" panose="020B0502040204020203" pitchFamily="34" charset="0"/>
                          <a:cs typeface="Segoe UI" panose="020B0502040204020203"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7451971"/>
                  </a:ext>
                </a:extLst>
              </a:tr>
              <a:tr h="584546">
                <a:tc>
                  <a:txBody>
                    <a:bodyPr/>
                    <a:lstStyle/>
                    <a:p>
                      <a:pPr algn="l" fontAlgn="ctr">
                        <a:spcBef>
                          <a:spcPts val="0"/>
                        </a:spcBef>
                        <a:spcAft>
                          <a:spcPts val="0"/>
                        </a:spcAft>
                      </a:pPr>
                      <a:r>
                        <a:rPr lang="en-GB" sz="1200" b="0" i="0" u="none" strike="noStrike">
                          <a:solidFill>
                            <a:schemeClr val="tx1"/>
                          </a:solidFill>
                          <a:effectLst/>
                          <a:latin typeface="Segoe UI" panose="020B0502040204020203" pitchFamily="34" charset="0"/>
                          <a:cs typeface="Segoe UI" panose="020B0502040204020203" pitchFamily="34" charset="0"/>
                        </a:rPr>
                        <a:t> Bereavement Service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CCF0"/>
                    </a:solidFill>
                  </a:tcPr>
                </a:tc>
                <a:tc>
                  <a:txBody>
                    <a:bodyPr/>
                    <a:lstStyle/>
                    <a:p>
                      <a:pPr algn="l" fontAlgn="ctr">
                        <a:spcBef>
                          <a:spcPts val="0"/>
                        </a:spcBef>
                        <a:spcAft>
                          <a:spcPts val="0"/>
                        </a:spcAft>
                      </a:pPr>
                      <a:r>
                        <a:rPr lang="en-GB" sz="1200" b="0" i="0" u="none" strike="noStrike">
                          <a:solidFill>
                            <a:schemeClr val="tx1"/>
                          </a:solidFill>
                          <a:effectLst/>
                          <a:latin typeface="Segoe UI" panose="020B0502040204020203" pitchFamily="34" charset="0"/>
                          <a:cs typeface="Segoe UI" panose="020B0502040204020203" pitchFamily="34" charset="0"/>
                        </a:rPr>
                        <a:t> No.</a:t>
                      </a:r>
                      <a:r>
                        <a:rPr lang="en-GB" sz="1200" b="0" i="0" u="none" strike="noStrike" baseline="0">
                          <a:solidFill>
                            <a:schemeClr val="tx1"/>
                          </a:solidFill>
                          <a:effectLst/>
                          <a:latin typeface="Segoe UI" panose="020B0502040204020203" pitchFamily="34" charset="0"/>
                          <a:cs typeface="Segoe UI" panose="020B0502040204020203" pitchFamily="34" charset="0"/>
                        </a:rPr>
                        <a:t> </a:t>
                      </a:r>
                      <a:r>
                        <a:rPr lang="en-GB" sz="1200" b="0" i="0" u="none" strike="noStrike">
                          <a:solidFill>
                            <a:schemeClr val="tx1"/>
                          </a:solidFill>
                          <a:effectLst/>
                          <a:latin typeface="Segoe UI" panose="020B0502040204020203" pitchFamily="34" charset="0"/>
                          <a:cs typeface="Segoe UI" panose="020B0502040204020203" pitchFamily="34" charset="0"/>
                        </a:rPr>
                        <a:t>of residents with a Learning Disability accessing  </a:t>
                      </a:r>
                    </a:p>
                    <a:p>
                      <a:pPr algn="l" fontAlgn="ctr">
                        <a:spcBef>
                          <a:spcPts val="0"/>
                        </a:spcBef>
                        <a:spcAft>
                          <a:spcPts val="0"/>
                        </a:spcAft>
                      </a:pPr>
                      <a:r>
                        <a:rPr lang="en-GB" sz="1200" b="0" i="0" u="none" strike="noStrike">
                          <a:solidFill>
                            <a:schemeClr val="tx1"/>
                          </a:solidFill>
                          <a:effectLst/>
                          <a:latin typeface="Segoe UI" panose="020B0502040204020203" pitchFamily="34" charset="0"/>
                          <a:cs typeface="Segoe UI" panose="020B0502040204020203" pitchFamily="34" charset="0"/>
                        </a:rPr>
                        <a:t> the Community Bereavement Service.</a:t>
                      </a:r>
                    </a:p>
                    <a:p>
                      <a:pPr algn="l" fontAlgn="ctr">
                        <a:spcBef>
                          <a:spcPts val="0"/>
                        </a:spcBef>
                        <a:spcAft>
                          <a:spcPts val="0"/>
                        </a:spcAft>
                      </a:pPr>
                      <a:endParaRPr lang="en-GB" sz="1200" b="0" i="0" u="none" strike="noStrike">
                        <a:solidFill>
                          <a:schemeClr val="tx1"/>
                        </a:solidFill>
                        <a:effectLst/>
                        <a:latin typeface="Segoe UI" panose="020B0502040204020203" pitchFamily="34" charset="0"/>
                        <a:cs typeface="Segoe UI" panose="020B0502040204020203" pitchFamily="34" charset="0"/>
                      </a:endParaRPr>
                    </a:p>
                    <a:p>
                      <a:pPr algn="l" fontAlgn="ctr">
                        <a:spcBef>
                          <a:spcPts val="0"/>
                        </a:spcBef>
                        <a:spcAft>
                          <a:spcPts val="0"/>
                        </a:spcAft>
                      </a:pPr>
                      <a:r>
                        <a:rPr lang="en-GB" sz="1200" b="0" i="1" u="none" strike="noStrike">
                          <a:solidFill>
                            <a:schemeClr val="bg1">
                              <a:lumMod val="50000"/>
                            </a:schemeClr>
                          </a:solidFill>
                          <a:effectLst/>
                          <a:latin typeface="Segoe UI" panose="020B0502040204020203" pitchFamily="34" charset="0"/>
                          <a:cs typeface="Segoe UI" panose="020B0502040204020203" pitchFamily="34" charset="0"/>
                        </a:rPr>
                        <a:t>Source: Mind in Tower Hamlets</a:t>
                      </a:r>
                      <a:r>
                        <a:rPr lang="en-GB" sz="1200" b="0" i="1" u="none" strike="noStrike" baseline="0">
                          <a:solidFill>
                            <a:schemeClr val="bg1">
                              <a:lumMod val="50000"/>
                            </a:schemeClr>
                          </a:solidFill>
                          <a:effectLst/>
                          <a:latin typeface="Segoe UI" panose="020B0502040204020203" pitchFamily="34" charset="0"/>
                          <a:cs typeface="Segoe UI" panose="020B0502040204020203" pitchFamily="34" charset="0"/>
                        </a:rPr>
                        <a:t> and Newham</a:t>
                      </a:r>
                      <a:endParaRPr lang="en-GB" sz="1200" b="0" i="1" u="none" strike="noStrike">
                        <a:solidFill>
                          <a:schemeClr val="bg1">
                            <a:lumMod val="50000"/>
                          </a:schemeClr>
                        </a:solidFill>
                        <a:effectLst/>
                        <a:latin typeface="Segoe UI" panose="020B0502040204020203" pitchFamily="34" charset="0"/>
                        <a:cs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Bef>
                          <a:spcPts val="0"/>
                        </a:spcBef>
                        <a:spcAft>
                          <a:spcPts val="0"/>
                        </a:spcAft>
                      </a:pPr>
                      <a:r>
                        <a:rPr lang="en-GB" sz="1200" b="0" i="0" u="none" strike="noStrike">
                          <a:solidFill>
                            <a:schemeClr val="tx1"/>
                          </a:solidFill>
                          <a:effectLst/>
                          <a:latin typeface="Segoe UI" panose="020B0502040204020203" pitchFamily="34" charset="0"/>
                          <a:cs typeface="Segoe UI" panose="020B0502040204020203"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spcBef>
                          <a:spcPts val="0"/>
                        </a:spcBef>
                        <a:spcAft>
                          <a:spcPts val="0"/>
                        </a:spcAft>
                      </a:pPr>
                      <a:r>
                        <a:rPr lang="en-GB" sz="1200" b="0" i="0" u="none" strike="noStrike">
                          <a:solidFill>
                            <a:schemeClr val="tx1"/>
                          </a:solidFill>
                          <a:effectLst/>
                          <a:latin typeface="Segoe UI" panose="020B0502040204020203" pitchFamily="34" charset="0"/>
                          <a:cs typeface="Segoe UI" panose="020B0502040204020203"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72000" algn="l" fontAlgn="b">
                        <a:lnSpc>
                          <a:spcPct val="100000"/>
                        </a:lnSpc>
                        <a:spcBef>
                          <a:spcPts val="0"/>
                        </a:spcBef>
                        <a:spcAft>
                          <a:spcPts val="0"/>
                        </a:spcAft>
                      </a:pPr>
                      <a:r>
                        <a:rPr lang="en-GB" sz="1200" b="0" i="0" u="none" strike="noStrike">
                          <a:solidFill>
                            <a:schemeClr val="tx1"/>
                          </a:solidFill>
                          <a:effectLst/>
                          <a:latin typeface="Segoe UI" panose="020B0502040204020203" pitchFamily="34" charset="0"/>
                          <a:cs typeface="Segoe UI" panose="020B0502040204020203" pitchFamily="34" charset="0"/>
                        </a:rPr>
                        <a:t> </a:t>
                      </a:r>
                    </a:p>
                    <a:p>
                      <a:pPr marL="72000" algn="l" fontAlgn="b">
                        <a:lnSpc>
                          <a:spcPct val="100000"/>
                        </a:lnSpc>
                        <a:spcBef>
                          <a:spcPts val="0"/>
                        </a:spcBef>
                        <a:spcAft>
                          <a:spcPts val="0"/>
                        </a:spcAft>
                      </a:pPr>
                      <a:endParaRPr lang="en-GB" sz="1200" b="0" i="0" u="none" strike="noStrike">
                        <a:solidFill>
                          <a:schemeClr val="tx1"/>
                        </a:solidFill>
                        <a:effectLst/>
                        <a:latin typeface="Segoe UI" panose="020B0502040204020203" pitchFamily="34" charset="0"/>
                        <a:cs typeface="Segoe UI" panose="020B0502040204020203"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algn="l" fontAlgn="b">
                        <a:lnSpc>
                          <a:spcPct val="100000"/>
                        </a:lnSpc>
                        <a:spcBef>
                          <a:spcPts val="0"/>
                        </a:spcBef>
                        <a:spcAft>
                          <a:spcPts val="0"/>
                        </a:spcAft>
                      </a:pPr>
                      <a:r>
                        <a:rPr lang="en-GB" sz="1200" b="0" i="0" u="none" strike="noStrike">
                          <a:solidFill>
                            <a:schemeClr val="tx1"/>
                          </a:solidFill>
                          <a:effectLst/>
                          <a:latin typeface="Segoe UI" panose="020B0502040204020203" pitchFamily="34" charset="0"/>
                          <a:cs typeface="Segoe UI" panose="020B0502040204020203" pitchFamily="34" charset="0"/>
                        </a:rPr>
                        <a:t>This service has</a:t>
                      </a:r>
                      <a:r>
                        <a:rPr lang="en-GB" sz="1200" b="0" i="0" u="none" strike="noStrike" baseline="0">
                          <a:solidFill>
                            <a:schemeClr val="tx1"/>
                          </a:solidFill>
                          <a:effectLst/>
                          <a:latin typeface="Segoe UI" panose="020B0502040204020203" pitchFamily="34" charset="0"/>
                          <a:cs typeface="Segoe UI" panose="020B0502040204020203" pitchFamily="34" charset="0"/>
                        </a:rPr>
                        <a:t> been de-commissioned.</a:t>
                      </a:r>
                      <a:endParaRPr lang="en-GB" sz="1200" b="0" i="0" u="none" strike="noStrike">
                        <a:solidFill>
                          <a:schemeClr val="tx1"/>
                        </a:solidFill>
                        <a:effectLst/>
                        <a:latin typeface="Segoe UI" panose="020B0502040204020203" pitchFamily="34" charset="0"/>
                        <a:cs typeface="Segoe UI" panose="020B0502040204020203"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algn="l" fontAlgn="b">
                        <a:lnSpc>
                          <a:spcPct val="100000"/>
                        </a:lnSpc>
                        <a:spcBef>
                          <a:spcPts val="0"/>
                        </a:spcBef>
                        <a:spcAft>
                          <a:spcPts val="0"/>
                        </a:spcAft>
                      </a:pPr>
                      <a:r>
                        <a:rPr lang="en-GB" sz="1200" b="0" i="0" u="none" strike="noStrike">
                          <a:solidFill>
                            <a:srgbClr val="000000"/>
                          </a:solidFill>
                          <a:effectLst/>
                          <a:latin typeface="Segoe UI" panose="020B0502040204020203" pitchFamily="34" charset="0"/>
                          <a:cs typeface="Segoe UI" panose="020B0502040204020203" pitchFamily="34" charset="0"/>
                        </a:rPr>
                        <a:t> </a:t>
                      </a:r>
                    </a:p>
                    <a:p>
                      <a:pPr marL="72000" algn="l" fontAlgn="b">
                        <a:lnSpc>
                          <a:spcPct val="100000"/>
                        </a:lnSpc>
                        <a:spcBef>
                          <a:spcPts val="0"/>
                        </a:spcBef>
                        <a:spcAft>
                          <a:spcPts val="0"/>
                        </a:spcAft>
                      </a:pPr>
                      <a:r>
                        <a:rPr lang="en-GB" sz="1200" b="0" i="0" u="none" strike="noStrike">
                          <a:solidFill>
                            <a:srgbClr val="000000"/>
                          </a:solidFill>
                          <a:effectLst/>
                          <a:latin typeface="Segoe UI" panose="020B0502040204020203" pitchFamily="34" charset="0"/>
                          <a:cs typeface="Segoe UI" panose="020B0502040204020203"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470563"/>
                  </a:ext>
                </a:extLst>
              </a:tr>
              <a:tr h="731520">
                <a:tc rowSpan="3">
                  <a:txBody>
                    <a:bodyPr/>
                    <a:lstStyle/>
                    <a:p>
                      <a:pPr marL="72000" algn="l" fontAlgn="ctr">
                        <a:lnSpc>
                          <a:spcPct val="100000"/>
                        </a:lnSpc>
                        <a:spcBef>
                          <a:spcPts val="0"/>
                        </a:spcBef>
                        <a:spcAft>
                          <a:spcPts val="0"/>
                        </a:spcAft>
                      </a:pPr>
                      <a:r>
                        <a:rPr lang="en-GB" sz="1200" b="0" i="0" u="none" strike="noStrike">
                          <a:solidFill>
                            <a:srgbClr val="000000"/>
                          </a:solidFill>
                          <a:effectLst/>
                          <a:latin typeface="Segoe UI" panose="020B0502040204020203" pitchFamily="34" charset="0"/>
                        </a:rPr>
                        <a:t>Positive Experience</a:t>
                      </a:r>
                      <a:r>
                        <a:rPr lang="en-GB" sz="1200" b="0" i="0" u="none" strike="noStrike" baseline="0">
                          <a:solidFill>
                            <a:srgbClr val="000000"/>
                          </a:solidFill>
                          <a:effectLst/>
                          <a:latin typeface="Segoe UI" panose="020B0502040204020203" pitchFamily="34" charset="0"/>
                        </a:rPr>
                        <a:t> of Care and Support Services</a:t>
                      </a:r>
                      <a:endParaRPr lang="en-GB" sz="1200" b="0" i="0" u="none" strike="noStrike">
                        <a:solidFill>
                          <a:srgbClr val="000000"/>
                        </a:solidFill>
                        <a:effectLst/>
                        <a:latin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CCF0"/>
                    </a:solidFill>
                  </a:tcPr>
                </a:tc>
                <a:tc>
                  <a:txBody>
                    <a:bodyPr/>
                    <a:lstStyle/>
                    <a:p>
                      <a:pPr marL="72000" marR="0" lvl="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Segoe UI" panose="020B0502040204020203" pitchFamily="34" charset="0"/>
                          <a:cs typeface="Segoe UI" panose="020B0502040204020203" pitchFamily="34" charset="0"/>
                        </a:rPr>
                        <a:t>Do care and support services help you to have a better life?</a:t>
                      </a:r>
                    </a:p>
                    <a:p>
                      <a:pPr marL="72000" marR="0" lvl="0" indent="0" algn="l" defTabSz="914400" rtl="0" eaLnBrk="1" fontAlgn="ctr" latinLnBrk="0" hangingPunct="1">
                        <a:lnSpc>
                          <a:spcPct val="100000"/>
                        </a:lnSpc>
                        <a:spcBef>
                          <a:spcPts val="0"/>
                        </a:spcBef>
                        <a:spcAft>
                          <a:spcPts val="0"/>
                        </a:spcAft>
                        <a:buClrTx/>
                        <a:buSzTx/>
                        <a:buFontTx/>
                        <a:buNone/>
                        <a:tabLst/>
                        <a:defRPr/>
                      </a:pPr>
                      <a:r>
                        <a:rPr lang="en-GB" sz="1200" b="0" i="1" u="none" strike="noStrike">
                          <a:solidFill>
                            <a:schemeClr val="bg1">
                              <a:lumMod val="50000"/>
                            </a:schemeClr>
                          </a:solidFill>
                          <a:effectLst/>
                          <a:latin typeface="Segoe UI" panose="020B0502040204020203" pitchFamily="34" charset="0"/>
                        </a:rPr>
                        <a:t>Source: Adult</a:t>
                      </a:r>
                      <a:r>
                        <a:rPr lang="en-GB" sz="1200" b="0" i="1" u="none" strike="noStrike" baseline="0">
                          <a:solidFill>
                            <a:schemeClr val="bg1">
                              <a:lumMod val="50000"/>
                            </a:schemeClr>
                          </a:solidFill>
                          <a:effectLst/>
                          <a:latin typeface="Segoe UI" panose="020B0502040204020203" pitchFamily="34" charset="0"/>
                        </a:rPr>
                        <a:t> Social Care Survey (Learning Disability)</a:t>
                      </a:r>
                      <a:endParaRPr lang="en-GB" sz="1200">
                        <a:solidFill>
                          <a:srgbClr val="FF0000"/>
                        </a:solidFill>
                        <a:latin typeface="Segoe UI" panose="020B0502040204020203" pitchFamily="34" charset="0"/>
                        <a:cs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spcBef>
                          <a:spcPts val="0"/>
                        </a:spcBef>
                        <a:spcAft>
                          <a:spcPts val="0"/>
                        </a:spcAft>
                      </a:pPr>
                      <a:r>
                        <a:rPr lang="en-GB" sz="1200" b="0" i="0" u="none" strike="noStrike">
                          <a:solidFill>
                            <a:srgbClr val="000000"/>
                          </a:solidFill>
                          <a:effectLst/>
                          <a:latin typeface="Segoe UI" panose="020B0502040204020203" pitchFamily="34" charset="0"/>
                          <a:cs typeface="Segoe UI" panose="020B0502040204020203" pitchFamily="34" charset="0"/>
                        </a:rPr>
                        <a:t>94.4%</a:t>
                      </a:r>
                    </a:p>
                    <a:p>
                      <a:pPr algn="ctr" rtl="0" fontAlgn="b">
                        <a:spcBef>
                          <a:spcPts val="0"/>
                        </a:spcBef>
                        <a:spcAft>
                          <a:spcPts val="0"/>
                        </a:spcAft>
                      </a:pPr>
                      <a:endParaRPr lang="en-GB" sz="1200" b="0" i="0" u="none" strike="noStrike">
                        <a:solidFill>
                          <a:srgbClr val="000000"/>
                        </a:solidFill>
                        <a:effectLst/>
                        <a:latin typeface="Segoe UI" panose="020B0502040204020203" pitchFamily="34" charset="0"/>
                        <a:cs typeface="Segoe UI" panose="020B0502040204020203"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0"/>
                        </a:spcBef>
                        <a:spcAft>
                          <a:spcPts val="0"/>
                        </a:spcAft>
                      </a:pPr>
                      <a:r>
                        <a:rPr lang="en-GB" sz="1200" b="0" i="0" u="none" strike="noStrike">
                          <a:solidFill>
                            <a:srgbClr val="000000"/>
                          </a:solidFill>
                          <a:effectLst/>
                          <a:latin typeface="Segoe UI" panose="020B0502040204020203" pitchFamily="34" charset="0"/>
                          <a:cs typeface="Segoe UI" panose="020B0502040204020203" pitchFamily="34" charset="0"/>
                        </a:rPr>
                        <a:t>Not available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72000" algn="l" fontAlgn="b">
                        <a:lnSpc>
                          <a:spcPct val="100000"/>
                        </a:lnSpc>
                        <a:spcBef>
                          <a:spcPts val="0"/>
                        </a:spcBef>
                        <a:spcAft>
                          <a:spcPts val="0"/>
                        </a:spcAft>
                      </a:pPr>
                      <a:r>
                        <a:rPr lang="en-GB" sz="1200" b="0" i="0" u="none" strike="noStrike">
                          <a:solidFill>
                            <a:schemeClr val="tx1"/>
                          </a:solidFill>
                          <a:effectLst/>
                          <a:latin typeface="Segoe UI" panose="020B0502040204020203" pitchFamily="34" charset="0"/>
                          <a:cs typeface="Segoe UI" panose="020B0502040204020203" pitchFamily="34" charset="0"/>
                        </a:rPr>
                        <a:t> </a:t>
                      </a:r>
                    </a:p>
                    <a:p>
                      <a:pPr marL="72000" algn="ctr" fontAlgn="b">
                        <a:lnSpc>
                          <a:spcPct val="100000"/>
                        </a:lnSpc>
                        <a:spcBef>
                          <a:spcPts val="0"/>
                        </a:spcBef>
                        <a:spcAft>
                          <a:spcPts val="0"/>
                        </a:spcAft>
                      </a:pPr>
                      <a:endParaRPr lang="en-GB" sz="1200" b="0" i="0" u="none" strike="noStrike">
                        <a:solidFill>
                          <a:schemeClr val="tx1"/>
                        </a:solidFill>
                        <a:effectLst/>
                        <a:latin typeface="Segoe UI" panose="020B0502040204020203" pitchFamily="34" charset="0"/>
                        <a:cs typeface="Segoe UI" panose="020B0502040204020203" pitchFamily="34" charset="0"/>
                      </a:endParaRPr>
                    </a:p>
                    <a:p>
                      <a:pPr marL="72000" algn="ctr" fontAlgn="b">
                        <a:lnSpc>
                          <a:spcPct val="100000"/>
                        </a:lnSpc>
                        <a:spcBef>
                          <a:spcPts val="0"/>
                        </a:spcBef>
                        <a:spcAft>
                          <a:spcPts val="0"/>
                        </a:spcAft>
                      </a:pPr>
                      <a:r>
                        <a:rPr lang="en-GB" sz="1200" b="0" i="0" u="none" strike="noStrike">
                          <a:solidFill>
                            <a:schemeClr val="tx1"/>
                          </a:solidFill>
                          <a:effectLst/>
                          <a:latin typeface="Segoe UI" panose="020B0502040204020203" pitchFamily="34" charset="0"/>
                          <a:cs typeface="Segoe UI" panose="020B0502040204020203" pitchFamily="34" charset="0"/>
                        </a:rPr>
                        <a:t>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algn="l" fontAlgn="b">
                        <a:lnSpc>
                          <a:spcPct val="100000"/>
                        </a:lnSpc>
                        <a:spcBef>
                          <a:spcPts val="0"/>
                        </a:spcBef>
                        <a:spcAft>
                          <a:spcPts val="0"/>
                        </a:spcAft>
                      </a:pPr>
                      <a:r>
                        <a:rPr lang="en-GB" sz="1200" b="0" i="0" u="none" strike="noStrike">
                          <a:solidFill>
                            <a:schemeClr val="tx1"/>
                          </a:solidFill>
                          <a:effectLst/>
                          <a:latin typeface="Segoe UI" panose="020B0502040204020203" pitchFamily="34" charset="0"/>
                          <a:cs typeface="Segoe UI" panose="020B0502040204020203"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algn="l" fontAlgn="b">
                        <a:lnSpc>
                          <a:spcPct val="100000"/>
                        </a:lnSpc>
                        <a:spcBef>
                          <a:spcPts val="0"/>
                        </a:spcBef>
                        <a:spcAft>
                          <a:spcPts val="0"/>
                        </a:spcAft>
                      </a:pPr>
                      <a:r>
                        <a:rPr lang="en-GB" sz="1200" b="0" i="0" u="none" strike="noStrike">
                          <a:solidFill>
                            <a:srgbClr val="000000"/>
                          </a:solidFill>
                          <a:effectLst/>
                          <a:latin typeface="Segoe UI" panose="020B0502040204020203" pitchFamily="34" charset="0"/>
                          <a:cs typeface="Segoe UI" panose="020B0502040204020203"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386339"/>
                  </a:ext>
                </a:extLst>
              </a:tr>
              <a:tr h="203200">
                <a:tc vMerge="1">
                  <a:txBody>
                    <a:bodyPr/>
                    <a:lstStyle/>
                    <a:p>
                      <a:pPr marL="72000" algn="l" fontAlgn="ctr">
                        <a:lnSpc>
                          <a:spcPct val="100000"/>
                        </a:lnSpc>
                        <a:spcBef>
                          <a:spcPts val="0"/>
                        </a:spcBef>
                        <a:spcAft>
                          <a:spcPts val="0"/>
                        </a:spcAft>
                      </a:pPr>
                      <a:endParaRPr lang="en-GB" sz="1200" b="0" i="0" u="none" strike="noStrike">
                        <a:solidFill>
                          <a:srgbClr val="000000"/>
                        </a:solidFill>
                        <a:effectLst/>
                        <a:latin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CCF0"/>
                    </a:solidFill>
                  </a:tcPr>
                </a:tc>
                <a:tc>
                  <a:txBody>
                    <a:bodyPr/>
                    <a:lstStyle/>
                    <a:p>
                      <a:pPr marL="72000" algn="l" fontAlgn="ctr">
                        <a:lnSpc>
                          <a:spcPct val="100000"/>
                        </a:lnSpc>
                        <a:spcBef>
                          <a:spcPts val="0"/>
                        </a:spcBef>
                        <a:spcAft>
                          <a:spcPts val="0"/>
                        </a:spcAft>
                      </a:pPr>
                      <a:r>
                        <a:rPr lang="en-GB" sz="1200" b="0" i="0" u="none" strike="noStrike">
                          <a:solidFill>
                            <a:srgbClr val="000000"/>
                          </a:solidFill>
                          <a:effectLst/>
                          <a:latin typeface="Segoe UI" panose="020B0502040204020203" pitchFamily="34" charset="0"/>
                          <a:cs typeface="Segoe UI" panose="020B0502040204020203" pitchFamily="34" charset="0"/>
                        </a:rPr>
                        <a:t>% of residents with a Learning Disability to say they their</a:t>
                      </a:r>
                      <a:r>
                        <a:rPr lang="en-GB" sz="1200" b="0" i="0" u="none" strike="noStrike" baseline="0">
                          <a:solidFill>
                            <a:srgbClr val="000000"/>
                          </a:solidFill>
                          <a:effectLst/>
                          <a:latin typeface="Segoe UI" panose="020B0502040204020203" pitchFamily="34" charset="0"/>
                          <a:cs typeface="Segoe UI" panose="020B0502040204020203" pitchFamily="34" charset="0"/>
                        </a:rPr>
                        <a:t> Social Care S</a:t>
                      </a:r>
                      <a:r>
                        <a:rPr lang="en-GB" sz="1200" b="0" i="0" u="none" strike="noStrike">
                          <a:solidFill>
                            <a:srgbClr val="000000"/>
                          </a:solidFill>
                          <a:effectLst/>
                          <a:latin typeface="Segoe UI" panose="020B0502040204020203" pitchFamily="34" charset="0"/>
                          <a:cs typeface="Segoe UI" panose="020B0502040204020203" pitchFamily="34" charset="0"/>
                        </a:rPr>
                        <a:t>ervice helps them to have control over daily life.</a:t>
                      </a:r>
                    </a:p>
                    <a:p>
                      <a:pPr marL="72000" algn="l" fontAlgn="ctr">
                        <a:lnSpc>
                          <a:spcPct val="100000"/>
                        </a:lnSpc>
                        <a:spcBef>
                          <a:spcPts val="0"/>
                        </a:spcBef>
                        <a:spcAft>
                          <a:spcPts val="0"/>
                        </a:spcAft>
                      </a:pPr>
                      <a:endParaRPr lang="en-GB" sz="1200" b="0" i="0" u="none" strike="noStrike">
                        <a:solidFill>
                          <a:srgbClr val="000000"/>
                        </a:solidFill>
                        <a:effectLst/>
                        <a:latin typeface="Segoe UI" panose="020B0502040204020203" pitchFamily="34" charset="0"/>
                        <a:cs typeface="Segoe UI" panose="020B0502040204020203" pitchFamily="34" charset="0"/>
                      </a:endParaRPr>
                    </a:p>
                    <a:p>
                      <a:pPr marL="72000" marR="0" lvl="0" indent="0" algn="l" defTabSz="914400" rtl="0" eaLnBrk="1" fontAlgn="ctr" latinLnBrk="0" hangingPunct="1">
                        <a:lnSpc>
                          <a:spcPct val="100000"/>
                        </a:lnSpc>
                        <a:spcBef>
                          <a:spcPts val="0"/>
                        </a:spcBef>
                        <a:spcAft>
                          <a:spcPts val="0"/>
                        </a:spcAft>
                        <a:buClrTx/>
                        <a:buSzTx/>
                        <a:buFontTx/>
                        <a:buNone/>
                        <a:tabLst/>
                        <a:defRPr/>
                      </a:pPr>
                      <a:r>
                        <a:rPr lang="en-GB" sz="1200" b="0" i="1" u="none" strike="noStrike">
                          <a:solidFill>
                            <a:schemeClr val="bg1">
                              <a:lumMod val="50000"/>
                            </a:schemeClr>
                          </a:solidFill>
                          <a:effectLst/>
                          <a:latin typeface="Segoe UI" panose="020B0502040204020203" pitchFamily="34" charset="0"/>
                        </a:rPr>
                        <a:t>Source: Adult</a:t>
                      </a:r>
                      <a:r>
                        <a:rPr lang="en-GB" sz="1200" b="0" i="1" u="none" strike="noStrike" baseline="0">
                          <a:solidFill>
                            <a:schemeClr val="bg1">
                              <a:lumMod val="50000"/>
                            </a:schemeClr>
                          </a:solidFill>
                          <a:effectLst/>
                          <a:latin typeface="Segoe UI" panose="020B0502040204020203" pitchFamily="34" charset="0"/>
                        </a:rPr>
                        <a:t> Social Care Survey (Learning Disability)</a:t>
                      </a:r>
                      <a:endParaRPr lang="en-GB" sz="1200">
                        <a:solidFill>
                          <a:srgbClr val="FF0000"/>
                        </a:solidFill>
                        <a:latin typeface="Segoe UI" panose="020B0502040204020203" pitchFamily="34" charset="0"/>
                        <a:cs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spcBef>
                          <a:spcPts val="0"/>
                        </a:spcBef>
                        <a:spcAft>
                          <a:spcPts val="0"/>
                        </a:spcAft>
                      </a:pPr>
                      <a:r>
                        <a:rPr lang="en-GB" sz="1200" b="0" i="0" u="none" strike="noStrike">
                          <a:solidFill>
                            <a:srgbClr val="000000"/>
                          </a:solidFill>
                          <a:effectLst/>
                          <a:latin typeface="Segoe UI" panose="020B0502040204020203" pitchFamily="34" charset="0"/>
                          <a:cs typeface="Segoe UI" panose="020B0502040204020203" pitchFamily="34" charset="0"/>
                        </a:rPr>
                        <a:t>94.2%</a:t>
                      </a:r>
                    </a:p>
                    <a:p>
                      <a:pPr algn="ctr" rtl="0" fontAlgn="b">
                        <a:spcBef>
                          <a:spcPts val="0"/>
                        </a:spcBef>
                        <a:spcAft>
                          <a:spcPts val="0"/>
                        </a:spcAft>
                      </a:pPr>
                      <a:endParaRPr lang="en-GB" sz="1200" b="0" i="0" u="none" strike="noStrike">
                        <a:solidFill>
                          <a:srgbClr val="000000"/>
                        </a:solidFill>
                        <a:effectLst/>
                        <a:latin typeface="Segoe UI" panose="020B0502040204020203" pitchFamily="34" charset="0"/>
                        <a:cs typeface="Segoe UI" panose="020B0502040204020203" pitchFamily="34" charset="0"/>
                      </a:endParaRPr>
                    </a:p>
                    <a:p>
                      <a:pPr algn="ctr" rtl="0" fontAlgn="b">
                        <a:spcBef>
                          <a:spcPts val="0"/>
                        </a:spcBef>
                        <a:spcAft>
                          <a:spcPts val="0"/>
                        </a:spcAft>
                      </a:pPr>
                      <a:endParaRPr lang="en-GB" sz="1200" b="0" i="0" u="none" strike="noStrike">
                        <a:solidFill>
                          <a:srgbClr val="000000"/>
                        </a:solidFill>
                        <a:effectLst/>
                        <a:latin typeface="Segoe UI" panose="020B0502040204020203" pitchFamily="34" charset="0"/>
                        <a:cs typeface="Segoe UI" panose="020B0502040204020203"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spcBef>
                          <a:spcPts val="0"/>
                        </a:spcBef>
                        <a:spcAft>
                          <a:spcPts val="0"/>
                        </a:spcAft>
                      </a:pPr>
                      <a:r>
                        <a:rPr lang="en-GB" sz="1200" b="0" i="0" u="none" strike="noStrike">
                          <a:solidFill>
                            <a:srgbClr val="000000"/>
                          </a:solidFill>
                          <a:effectLst/>
                          <a:latin typeface="Segoe UI" panose="020B0502040204020203" pitchFamily="34" charset="0"/>
                          <a:cs typeface="Segoe UI" panose="020B0502040204020203" pitchFamily="34" charset="0"/>
                        </a:rPr>
                        <a:t>88%</a:t>
                      </a:r>
                    </a:p>
                    <a:p>
                      <a:pPr algn="ctr" fontAlgn="b">
                        <a:spcBef>
                          <a:spcPts val="0"/>
                        </a:spcBef>
                        <a:spcAft>
                          <a:spcPts val="0"/>
                        </a:spcAft>
                      </a:pPr>
                      <a:endParaRPr lang="en-GB" sz="1200" b="0" i="0" u="none" strike="noStrike">
                        <a:solidFill>
                          <a:srgbClr val="000000"/>
                        </a:solidFill>
                        <a:effectLst/>
                        <a:latin typeface="Segoe UI" panose="020B0502040204020203" pitchFamily="34" charset="0"/>
                        <a:cs typeface="Segoe UI" panose="020B0502040204020203" pitchFamily="34" charset="0"/>
                      </a:endParaRPr>
                    </a:p>
                    <a:p>
                      <a:pPr algn="ctr" fontAlgn="b">
                        <a:spcBef>
                          <a:spcPts val="0"/>
                        </a:spcBef>
                        <a:spcAft>
                          <a:spcPts val="0"/>
                        </a:spcAft>
                      </a:pPr>
                      <a:endParaRPr lang="en-GB" sz="1200" b="0" i="0" u="none" strike="noStrike">
                        <a:solidFill>
                          <a:srgbClr val="000000"/>
                        </a:solidFill>
                        <a:effectLst/>
                        <a:latin typeface="Segoe UI" panose="020B0502040204020203" pitchFamily="34" charset="0"/>
                        <a:cs typeface="Segoe UI" panose="020B0502040204020203"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72000" algn="ctr" fontAlgn="b">
                        <a:lnSpc>
                          <a:spcPct val="100000"/>
                        </a:lnSpc>
                        <a:spcBef>
                          <a:spcPts val="0"/>
                        </a:spcBef>
                        <a:spcAft>
                          <a:spcPts val="0"/>
                        </a:spcAft>
                      </a:pPr>
                      <a:endParaRPr lang="en-GB" sz="1200" b="0" i="0" u="none" strike="noStrike">
                        <a:solidFill>
                          <a:schemeClr val="tx1"/>
                        </a:solidFill>
                        <a:effectLst/>
                        <a:latin typeface="Segoe UI" panose="020B0502040204020203" pitchFamily="34" charset="0"/>
                        <a:cs typeface="Segoe UI" panose="020B0502040204020203" pitchFamily="34" charset="0"/>
                      </a:endParaRPr>
                    </a:p>
                    <a:p>
                      <a:pPr marL="72000" algn="ctr" fontAlgn="b">
                        <a:lnSpc>
                          <a:spcPct val="100000"/>
                        </a:lnSpc>
                        <a:spcBef>
                          <a:spcPts val="0"/>
                        </a:spcBef>
                        <a:spcAft>
                          <a:spcPts val="0"/>
                        </a:spcAft>
                      </a:pPr>
                      <a:endParaRPr lang="en-GB" sz="1200" b="0" i="0" u="none" strike="noStrike">
                        <a:solidFill>
                          <a:schemeClr val="tx1"/>
                        </a:solidFill>
                        <a:effectLst/>
                        <a:latin typeface="Segoe UI" panose="020B0502040204020203" pitchFamily="34" charset="0"/>
                        <a:cs typeface="Segoe UI" panose="020B0502040204020203" pitchFamily="34" charset="0"/>
                      </a:endParaRPr>
                    </a:p>
                    <a:p>
                      <a:pPr marL="72000" algn="ctr" fontAlgn="b">
                        <a:lnSpc>
                          <a:spcPct val="100000"/>
                        </a:lnSpc>
                        <a:spcBef>
                          <a:spcPts val="0"/>
                        </a:spcBef>
                        <a:spcAft>
                          <a:spcPts val="0"/>
                        </a:spcAft>
                      </a:pPr>
                      <a:endParaRPr lang="en-GB" sz="1200" b="0" i="0" u="none" strike="noStrike">
                        <a:solidFill>
                          <a:schemeClr val="tx1"/>
                        </a:solidFill>
                        <a:effectLst/>
                        <a:latin typeface="Segoe UI" panose="020B0502040204020203" pitchFamily="34" charset="0"/>
                        <a:cs typeface="Segoe UI" panose="020B0502040204020203" pitchFamily="34" charset="0"/>
                      </a:endParaRPr>
                    </a:p>
                    <a:p>
                      <a:pPr marL="72000" algn="ctr" fontAlgn="b">
                        <a:lnSpc>
                          <a:spcPct val="100000"/>
                        </a:lnSpc>
                        <a:spcBef>
                          <a:spcPts val="0"/>
                        </a:spcBef>
                        <a:spcAft>
                          <a:spcPts val="0"/>
                        </a:spcAft>
                      </a:pPr>
                      <a:r>
                        <a:rPr lang="en-GB" sz="1200" b="0" i="0" u="none" strike="noStrike">
                          <a:solidFill>
                            <a:schemeClr val="tx1"/>
                          </a:solidFill>
                          <a:effectLst/>
                          <a:latin typeface="Segoe UI" panose="020B0502040204020203" pitchFamily="34" charset="0"/>
                          <a:cs typeface="Segoe UI" panose="020B0502040204020203" pitchFamily="34" charset="0"/>
                        </a:rPr>
                        <a:t>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GB"/>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GB"/>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8187920"/>
                  </a:ext>
                </a:extLst>
              </a:tr>
              <a:tr h="920526">
                <a:tc vMerge="1">
                  <a:txBody>
                    <a:bodyPr/>
                    <a:lstStyle/>
                    <a:p>
                      <a:endParaRPr lang="en-GB"/>
                    </a:p>
                  </a:txBody>
                  <a:tcPr/>
                </a:tc>
                <a:tc>
                  <a:txBody>
                    <a:bodyPr/>
                    <a:lstStyle/>
                    <a:p>
                      <a:pPr marL="72000" marR="0" lvl="0" indent="0" algn="l" defTabSz="914400" rtl="0" eaLnBrk="1" fontAlgn="ctr" latinLnBrk="0" hangingPunct="1">
                        <a:lnSpc>
                          <a:spcPct val="100000"/>
                        </a:lnSpc>
                        <a:spcBef>
                          <a:spcPts val="0"/>
                        </a:spcBef>
                        <a:spcAft>
                          <a:spcPts val="0"/>
                        </a:spcAft>
                        <a:buClrTx/>
                        <a:buSzTx/>
                        <a:buFontTx/>
                        <a:buNone/>
                        <a:tabLst/>
                        <a:defRPr/>
                      </a:pPr>
                      <a:r>
                        <a:rPr lang="en-GB" sz="1200">
                          <a:solidFill>
                            <a:schemeClr val="tx1"/>
                          </a:solidFill>
                          <a:latin typeface="Segoe UI" panose="020B0502040204020203" pitchFamily="34" charset="0"/>
                          <a:cs typeface="Segoe UI" panose="020B0502040204020203" pitchFamily="34" charset="0"/>
                        </a:rPr>
                        <a:t>Proportion</a:t>
                      </a:r>
                      <a:r>
                        <a:rPr lang="en-GB" sz="1200" baseline="0">
                          <a:solidFill>
                            <a:schemeClr val="tx1"/>
                          </a:solidFill>
                          <a:latin typeface="Segoe UI" panose="020B0502040204020203" pitchFamily="34" charset="0"/>
                          <a:cs typeface="Segoe UI" panose="020B0502040204020203" pitchFamily="34" charset="0"/>
                        </a:rPr>
                        <a:t> of people who use services who say those services have made them feel safe and secure.</a:t>
                      </a:r>
                    </a:p>
                    <a:p>
                      <a:pPr marL="72000" marR="0" lvl="0" indent="0" algn="l" defTabSz="914400" rtl="0" eaLnBrk="1" fontAlgn="ctr" latinLnBrk="0" hangingPunct="1">
                        <a:lnSpc>
                          <a:spcPct val="100000"/>
                        </a:lnSpc>
                        <a:spcBef>
                          <a:spcPts val="0"/>
                        </a:spcBef>
                        <a:spcAft>
                          <a:spcPts val="0"/>
                        </a:spcAft>
                        <a:buClrTx/>
                        <a:buSzTx/>
                        <a:buFontTx/>
                        <a:buNone/>
                        <a:tabLst/>
                        <a:defRPr/>
                      </a:pPr>
                      <a:endParaRPr lang="en-GB" sz="1200" baseline="0">
                        <a:solidFill>
                          <a:schemeClr val="tx1"/>
                        </a:solidFill>
                        <a:latin typeface="Segoe UI" panose="020B0502040204020203" pitchFamily="34" charset="0"/>
                        <a:cs typeface="Segoe UI" panose="020B0502040204020203" pitchFamily="34" charset="0"/>
                      </a:endParaRPr>
                    </a:p>
                    <a:p>
                      <a:pPr marL="72000" marR="0" lvl="0" indent="0" algn="l" defTabSz="914400" rtl="0" eaLnBrk="1" fontAlgn="ctr" latinLnBrk="0" hangingPunct="1">
                        <a:lnSpc>
                          <a:spcPct val="100000"/>
                        </a:lnSpc>
                        <a:spcBef>
                          <a:spcPts val="0"/>
                        </a:spcBef>
                        <a:spcAft>
                          <a:spcPts val="0"/>
                        </a:spcAft>
                        <a:buClrTx/>
                        <a:buSzTx/>
                        <a:buFontTx/>
                        <a:buNone/>
                        <a:tabLst/>
                        <a:defRPr/>
                      </a:pPr>
                      <a:r>
                        <a:rPr lang="en-GB" sz="1200" b="0" i="1" u="none" strike="noStrike">
                          <a:solidFill>
                            <a:schemeClr val="bg1">
                              <a:lumMod val="50000"/>
                            </a:schemeClr>
                          </a:solidFill>
                          <a:effectLst/>
                          <a:latin typeface="Segoe UI" panose="020B0502040204020203" pitchFamily="34" charset="0"/>
                        </a:rPr>
                        <a:t>Source: Adult</a:t>
                      </a:r>
                      <a:r>
                        <a:rPr lang="en-GB" sz="1200" b="0" i="1" u="none" strike="noStrike" baseline="0">
                          <a:solidFill>
                            <a:schemeClr val="bg1">
                              <a:lumMod val="50000"/>
                            </a:schemeClr>
                          </a:solidFill>
                          <a:effectLst/>
                          <a:latin typeface="Segoe UI" panose="020B0502040204020203" pitchFamily="34" charset="0"/>
                        </a:rPr>
                        <a:t> Social Care Survey (Learning Disability)</a:t>
                      </a:r>
                      <a:endParaRPr lang="en-GB" sz="1200">
                        <a:solidFill>
                          <a:srgbClr val="FF0000"/>
                        </a:solidFill>
                        <a:latin typeface="Segoe UI" panose="020B0502040204020203" pitchFamily="34" charset="0"/>
                        <a:cs typeface="Segoe UI" panose="020B050204020402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en-GB" sz="1200">
                          <a:latin typeface="Segoe UI" panose="020B0502040204020203" pitchFamily="34" charset="0"/>
                          <a:cs typeface="Segoe UI" panose="020B0502040204020203" pitchFamily="34" charset="0"/>
                        </a:rPr>
                        <a:t>93.2%</a:t>
                      </a:r>
                    </a:p>
                    <a:p>
                      <a:pPr algn="ctr"/>
                      <a:endParaRPr lang="en-GB" sz="1200">
                        <a:latin typeface="Segoe UI" panose="020B0502040204020203" pitchFamily="34" charset="0"/>
                        <a:cs typeface="Segoe UI" panose="020B0502040204020203" pitchFamily="34" charset="0"/>
                      </a:endParaRPr>
                    </a:p>
                    <a:p>
                      <a:pPr algn="ctr"/>
                      <a:endParaRPr lang="en-GB" sz="1200">
                        <a:latin typeface="Segoe UI" panose="020B0502040204020203" pitchFamily="34" charset="0"/>
                        <a:cs typeface="Segoe UI" panose="020B0502040204020203" pitchFamily="34" charset="0"/>
                      </a:endParaRPr>
                    </a:p>
                    <a:p>
                      <a:pPr algn="ctr"/>
                      <a:endParaRPr lang="en-GB" sz="1200">
                        <a:latin typeface="Segoe UI" panose="020B0502040204020203" pitchFamily="34" charset="0"/>
                        <a:cs typeface="Segoe UI" panose="020B0502040204020203"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u="none" strike="noStrike">
                        <a:solidFill>
                          <a:srgbClr val="000000"/>
                        </a:solidFill>
                        <a:effectLst/>
                        <a:latin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Segoe UI" panose="020B0502040204020203" pitchFamily="34" charset="0"/>
                          <a:cs typeface="Segoe UI" panose="020B0502040204020203" pitchFamily="34" charset="0"/>
                        </a:rPr>
                        <a:t>Not available</a:t>
                      </a:r>
                    </a:p>
                    <a:p>
                      <a:endParaRPr lang="en-GB"/>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endParaRPr lang="en-GB" sz="1200">
                        <a:latin typeface="Segoe UI" panose="020B0502040204020203" pitchFamily="34" charset="0"/>
                        <a:cs typeface="Segoe UI" panose="020B0502040204020203" pitchFamily="34" charset="0"/>
                      </a:endParaRPr>
                    </a:p>
                    <a:p>
                      <a:pPr algn="ctr"/>
                      <a:endParaRPr lang="en-GB" sz="1200">
                        <a:latin typeface="Segoe UI" panose="020B0502040204020203" pitchFamily="34" charset="0"/>
                        <a:cs typeface="Segoe UI" panose="020B0502040204020203" pitchFamily="34" charset="0"/>
                      </a:endParaRPr>
                    </a:p>
                    <a:p>
                      <a:pPr algn="ctr"/>
                      <a:r>
                        <a:rPr lang="en-GB" sz="1200">
                          <a:latin typeface="Segoe UI" panose="020B0502040204020203" pitchFamily="34" charset="0"/>
                          <a:cs typeface="Segoe UI" panose="020B0502040204020203" pitchFamily="34" charset="0"/>
                        </a:rPr>
                        <a:t>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GB"/>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GB"/>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21972749"/>
                  </a:ext>
                </a:extLst>
              </a:tr>
            </a:tbl>
          </a:graphicData>
        </a:graphic>
      </p:graphicFrame>
      <p:sp>
        <p:nvSpPr>
          <p:cNvPr id="5" name="Up Arrow 4"/>
          <p:cNvSpPr/>
          <p:nvPr/>
        </p:nvSpPr>
        <p:spPr>
          <a:xfrm>
            <a:off x="11230520" y="4073637"/>
            <a:ext cx="248576" cy="328475"/>
          </a:xfrm>
          <a:prstGeom prst="upArrow">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Up Arrow 5"/>
          <p:cNvSpPr/>
          <p:nvPr/>
        </p:nvSpPr>
        <p:spPr>
          <a:xfrm>
            <a:off x="11225296" y="6122888"/>
            <a:ext cx="248576" cy="328475"/>
          </a:xfrm>
          <a:prstGeom prst="upArrow">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 name="Up Arrow 6"/>
          <p:cNvSpPr/>
          <p:nvPr/>
        </p:nvSpPr>
        <p:spPr>
          <a:xfrm rot="10800000">
            <a:off x="11225296" y="2400541"/>
            <a:ext cx="248576" cy="328475"/>
          </a:xfrm>
          <a:prstGeom prst="upArrow">
            <a:avLst/>
          </a:prstGeom>
          <a:solidFill>
            <a:srgbClr val="ED7D3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Up Arrow 7"/>
          <p:cNvSpPr/>
          <p:nvPr/>
        </p:nvSpPr>
        <p:spPr>
          <a:xfrm rot="10800000">
            <a:off x="11225296" y="5002388"/>
            <a:ext cx="248576" cy="328475"/>
          </a:xfrm>
          <a:prstGeom prst="upArrow">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37023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031774" y="3015553"/>
            <a:ext cx="4207867" cy="1343837"/>
          </a:xfrm>
          <a:solidFill>
            <a:srgbClr val="D8CDE5"/>
          </a:solidFill>
        </p:spPr>
        <p:txBody>
          <a:bodyPr>
            <a:normAutofit/>
          </a:bodyPr>
          <a:lstStyle/>
          <a:p>
            <a:pPr algn="ctr"/>
            <a:endParaRPr lang="en-GB">
              <a:solidFill>
                <a:schemeClr val="bg1"/>
              </a:solidFill>
            </a:endParaRPr>
          </a:p>
          <a:p>
            <a:pPr algn="ctr"/>
            <a:r>
              <a:rPr lang="en-GB" sz="3000" b="1">
                <a:latin typeface="Segoe UI" panose="020B0502040204020203" pitchFamily="34" charset="0"/>
                <a:cs typeface="Segoe UI" panose="020B0502040204020203" pitchFamily="34" charset="0"/>
              </a:rPr>
              <a:t>OUTCOME 6: CARERS</a:t>
            </a:r>
          </a:p>
        </p:txBody>
      </p:sp>
      <p:pic>
        <p:nvPicPr>
          <p:cNvPr id="3" name="Picture 2" descr="https://intranet.northeastlondon.icb.nhs.uk/wp-content/uploads/2022/06/NEL-Logo-Right-Aligned-PN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32" y="417195"/>
            <a:ext cx="1666240" cy="835557"/>
          </a:xfrm>
          <a:prstGeom prst="rect">
            <a:avLst/>
          </a:prstGeom>
          <a:noFill/>
          <a:ln>
            <a:noFill/>
          </a:ln>
        </p:spPr>
      </p:pic>
    </p:spTree>
    <p:extLst>
      <p:ext uri="{BB962C8B-B14F-4D97-AF65-F5344CB8AC3E}">
        <p14:creationId xmlns:p14="http://schemas.microsoft.com/office/powerpoint/2010/main" val="28650768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2179" y="651641"/>
            <a:ext cx="45719" cy="369332"/>
          </a:xfrm>
          <a:prstGeom prst="rect">
            <a:avLst/>
          </a:prstGeom>
          <a:noFill/>
        </p:spPr>
        <p:txBody>
          <a:bodyPr wrap="square" rtlCol="0">
            <a:spAutoFit/>
          </a:bodyPr>
          <a:lstStyle/>
          <a:p>
            <a:endParaRPr lang="en-GB"/>
          </a:p>
        </p:txBody>
      </p:sp>
      <p:sp>
        <p:nvSpPr>
          <p:cNvPr id="7" name="Title 6"/>
          <p:cNvSpPr>
            <a:spLocks noGrp="1"/>
          </p:cNvSpPr>
          <p:nvPr>
            <p:ph type="ctrTitle"/>
          </p:nvPr>
        </p:nvSpPr>
        <p:spPr/>
        <p:txBody>
          <a:bodyPr>
            <a:normAutofit fontScale="90000"/>
          </a:bodyPr>
          <a:lstStyle/>
          <a:p>
            <a:r>
              <a:rPr lang="en-GB" dirty="0"/>
              <a:t/>
            </a:r>
            <a:br>
              <a:rPr lang="en-GB" dirty="0"/>
            </a:br>
            <a:r>
              <a:rPr lang="en-GB" sz="3600" dirty="0">
                <a:latin typeface="Segoe UI"/>
                <a:cs typeface="Segoe UI"/>
              </a:rPr>
              <a:t>ACTION 6.2 - Emergency Care and Support</a:t>
            </a:r>
            <a:endParaRPr lang="en-GB" sz="3600" b="0" dirty="0">
              <a:latin typeface="Segoe UI"/>
              <a:cs typeface="Segoe UI"/>
            </a:endParaRPr>
          </a:p>
        </p:txBody>
      </p:sp>
      <p:sp>
        <p:nvSpPr>
          <p:cNvPr id="4" name="Content Placeholder 3"/>
          <p:cNvSpPr>
            <a:spLocks noGrp="1"/>
          </p:cNvSpPr>
          <p:nvPr>
            <p:ph sz="half" idx="2"/>
          </p:nvPr>
        </p:nvSpPr>
        <p:spPr>
          <a:xfrm>
            <a:off x="396072" y="1534659"/>
            <a:ext cx="11415501" cy="518814"/>
          </a:xfrm>
          <a:solidFill>
            <a:srgbClr val="75529D"/>
          </a:solidFill>
        </p:spPr>
        <p:txBody>
          <a:bodyPr>
            <a:normAutofit/>
          </a:bodyPr>
          <a:lstStyle/>
          <a:p>
            <a:r>
              <a:rPr lang="en-GB" sz="1400" dirty="0">
                <a:solidFill>
                  <a:schemeClr val="bg1"/>
                </a:solidFill>
                <a:latin typeface="Segoe UI" panose="020B0502040204020203" pitchFamily="34" charset="0"/>
                <a:cs typeface="Segoe UI" panose="020B0502040204020203" pitchFamily="34" charset="0"/>
              </a:rPr>
              <a:t>Emergency Care and Support - develop a range of appropriate, high-quality emergency care and support services that meet the needs of Carers and the cared for person</a:t>
            </a:r>
            <a:r>
              <a:rPr lang="en-GB" sz="1400" dirty="0">
                <a:latin typeface="Segoe UI" panose="020B0502040204020203" pitchFamily="34" charset="0"/>
                <a:cs typeface="Segoe UI" panose="020B0502040204020203" pitchFamily="34" charset="0"/>
              </a:rPr>
              <a:t>. </a:t>
            </a:r>
          </a:p>
        </p:txBody>
      </p:sp>
      <p:sp>
        <p:nvSpPr>
          <p:cNvPr id="5" name="Rectangle 4"/>
          <p:cNvSpPr/>
          <p:nvPr/>
        </p:nvSpPr>
        <p:spPr>
          <a:xfrm>
            <a:off x="9109911" y="387878"/>
            <a:ext cx="2701662" cy="707886"/>
          </a:xfrm>
          <a:prstGeom prst="rect">
            <a:avLst/>
          </a:prstGeom>
          <a:solidFill>
            <a:schemeClr val="bg1"/>
          </a:solidFill>
        </p:spPr>
        <p:txBody>
          <a:bodyPr wrap="square">
            <a:spAutoFit/>
          </a:bodyPr>
          <a:lstStyle/>
          <a:p>
            <a:r>
              <a:rPr lang="en-GB" sz="3000" b="1">
                <a:solidFill>
                  <a:schemeClr val="accent4"/>
                </a:solidFill>
                <a:latin typeface="Segoe UI" panose="020B0502040204020203" pitchFamily="34" charset="0"/>
                <a:cs typeface="Segoe UI" panose="020B0502040204020203" pitchFamily="34" charset="0"/>
              </a:rPr>
              <a:t>IN PROGRESS</a:t>
            </a:r>
          </a:p>
          <a:p>
            <a:endParaRPr lang="en-GB" sz="1000" b="1">
              <a:solidFill>
                <a:schemeClr val="accent4"/>
              </a:solidFill>
              <a:latin typeface="Segoe UI" panose="020B0502040204020203" pitchFamily="34" charset="0"/>
              <a:cs typeface="Segoe UI" panose="020B0502040204020203" pitchFamily="34" charset="0"/>
            </a:endParaRPr>
          </a:p>
        </p:txBody>
      </p:sp>
      <p:sp>
        <p:nvSpPr>
          <p:cNvPr id="6" name="Content Placeholder 3"/>
          <p:cNvSpPr txBox="1">
            <a:spLocks/>
          </p:cNvSpPr>
          <p:nvPr/>
        </p:nvSpPr>
        <p:spPr>
          <a:xfrm>
            <a:off x="460549" y="2159763"/>
            <a:ext cx="11275261" cy="883829"/>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500" u="sng" dirty="0">
                <a:latin typeface="Segoe UI" panose="020B0502040204020203" pitchFamily="34" charset="0"/>
                <a:cs typeface="Segoe UI" panose="020B0502040204020203" pitchFamily="34" charset="0"/>
              </a:rPr>
              <a:t>Year 2 Update:</a:t>
            </a:r>
          </a:p>
          <a:p>
            <a:pPr>
              <a:lnSpc>
                <a:spcPct val="100000"/>
              </a:lnSpc>
              <a:spcBef>
                <a:spcPts val="0"/>
              </a:spcBef>
            </a:pPr>
            <a:endParaRPr lang="en-GB" sz="1500" u="sng" dirty="0">
              <a:latin typeface="Segoe UI" panose="020B0502040204020203" pitchFamily="34" charset="0"/>
              <a:cs typeface="Segoe UI" panose="020B0502040204020203" pitchFamily="34" charset="0"/>
            </a:endParaRPr>
          </a:p>
          <a:p>
            <a:pPr>
              <a:lnSpc>
                <a:spcPct val="100000"/>
              </a:lnSpc>
              <a:spcBef>
                <a:spcPts val="0"/>
              </a:spcBef>
            </a:pPr>
            <a:r>
              <a:rPr lang="en-GB" sz="1500" dirty="0">
                <a:latin typeface="Segoe UI" panose="020B0502040204020203" pitchFamily="34" charset="0"/>
                <a:cs typeface="Segoe UI" panose="020B0502040204020203" pitchFamily="34" charset="0"/>
              </a:rPr>
              <a:t>Work has started to map emergency care and support services currently being used. </a:t>
            </a:r>
          </a:p>
        </p:txBody>
      </p:sp>
      <p:sp>
        <p:nvSpPr>
          <p:cNvPr id="8" name="Content Placeholder 3"/>
          <p:cNvSpPr txBox="1">
            <a:spLocks/>
          </p:cNvSpPr>
          <p:nvPr/>
        </p:nvSpPr>
        <p:spPr>
          <a:xfrm>
            <a:off x="460549" y="3189343"/>
            <a:ext cx="11275260" cy="977621"/>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500" u="sng">
                <a:latin typeface="Segoe UI" panose="020B0502040204020203" pitchFamily="34" charset="0"/>
                <a:cs typeface="Segoe UI" panose="020B0502040204020203" pitchFamily="34" charset="0"/>
              </a:rPr>
              <a:t>Year 3 Tasks:</a:t>
            </a:r>
          </a:p>
          <a:p>
            <a:pPr>
              <a:lnSpc>
                <a:spcPct val="100000"/>
              </a:lnSpc>
              <a:spcBef>
                <a:spcPts val="0"/>
              </a:spcBef>
            </a:pPr>
            <a:endParaRPr lang="en-GB" sz="1500" u="sng">
              <a:latin typeface="Segoe UI" panose="020B0502040204020203" pitchFamily="34" charset="0"/>
              <a:cs typeface="Segoe UI" panose="020B0502040204020203" pitchFamily="34" charset="0"/>
            </a:endParaRPr>
          </a:p>
          <a:p>
            <a:pPr>
              <a:lnSpc>
                <a:spcPct val="100000"/>
              </a:lnSpc>
              <a:spcBef>
                <a:spcPts val="0"/>
              </a:spcBef>
            </a:pPr>
            <a:r>
              <a:rPr lang="en-GB" sz="1500">
                <a:latin typeface="Segoe UI" panose="020B0502040204020203" pitchFamily="34" charset="0"/>
                <a:cs typeface="Segoe UI" panose="020B0502040204020203" pitchFamily="34" charset="0"/>
              </a:rPr>
              <a:t>Complete action.  </a:t>
            </a:r>
          </a:p>
        </p:txBody>
      </p:sp>
    </p:spTree>
    <p:extLst>
      <p:ext uri="{BB962C8B-B14F-4D97-AF65-F5344CB8AC3E}">
        <p14:creationId xmlns:p14="http://schemas.microsoft.com/office/powerpoint/2010/main" val="1588787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2179" y="651641"/>
            <a:ext cx="45719" cy="369332"/>
          </a:xfrm>
          <a:prstGeom prst="rect">
            <a:avLst/>
          </a:prstGeom>
          <a:noFill/>
        </p:spPr>
        <p:txBody>
          <a:bodyPr wrap="square" rtlCol="0">
            <a:spAutoFit/>
          </a:bodyPr>
          <a:lstStyle/>
          <a:p>
            <a:endParaRPr lang="en-GB"/>
          </a:p>
        </p:txBody>
      </p:sp>
      <p:sp>
        <p:nvSpPr>
          <p:cNvPr id="7" name="Title 6"/>
          <p:cNvSpPr>
            <a:spLocks noGrp="1"/>
          </p:cNvSpPr>
          <p:nvPr>
            <p:ph type="ctrTitle"/>
          </p:nvPr>
        </p:nvSpPr>
        <p:spPr/>
        <p:txBody>
          <a:bodyPr>
            <a:normAutofit fontScale="90000"/>
          </a:bodyPr>
          <a:lstStyle/>
          <a:p>
            <a:r>
              <a:rPr lang="en-GB" dirty="0"/>
              <a:t/>
            </a:r>
            <a:br>
              <a:rPr lang="en-GB" dirty="0"/>
            </a:br>
            <a:r>
              <a:rPr lang="en-GB" sz="3300" dirty="0">
                <a:latin typeface="Segoe UI"/>
                <a:cs typeface="Segoe UI"/>
              </a:rPr>
              <a:t>ACTION 6.3 - Carers Respite</a:t>
            </a:r>
            <a:endParaRPr lang="en-GB" sz="3300" b="0" dirty="0">
              <a:latin typeface="Segoe UI"/>
              <a:cs typeface="Segoe UI"/>
            </a:endParaRPr>
          </a:p>
        </p:txBody>
      </p:sp>
      <p:sp>
        <p:nvSpPr>
          <p:cNvPr id="4" name="Content Placeholder 3"/>
          <p:cNvSpPr>
            <a:spLocks noGrp="1"/>
          </p:cNvSpPr>
          <p:nvPr>
            <p:ph sz="half" idx="2"/>
          </p:nvPr>
        </p:nvSpPr>
        <p:spPr>
          <a:xfrm>
            <a:off x="396072" y="1484325"/>
            <a:ext cx="11415501" cy="518814"/>
          </a:xfrm>
          <a:solidFill>
            <a:srgbClr val="75529D"/>
          </a:solidFill>
        </p:spPr>
        <p:txBody>
          <a:bodyPr>
            <a:normAutofit/>
          </a:bodyPr>
          <a:lstStyle/>
          <a:p>
            <a:r>
              <a:rPr lang="en-GB" sz="1400" dirty="0">
                <a:solidFill>
                  <a:schemeClr val="bg1"/>
                </a:solidFill>
                <a:latin typeface="Segoe UI" panose="020B0502040204020203" pitchFamily="34" charset="0"/>
                <a:cs typeface="Segoe UI" panose="020B0502040204020203" pitchFamily="34" charset="0"/>
              </a:rPr>
              <a:t>Identify Carers who are delivering 35+ hours of care and support per week; and those supporting people with PMLD* who are not accessing planned respite.</a:t>
            </a:r>
          </a:p>
        </p:txBody>
      </p:sp>
      <p:sp>
        <p:nvSpPr>
          <p:cNvPr id="5" name="Rectangle 4"/>
          <p:cNvSpPr/>
          <p:nvPr/>
        </p:nvSpPr>
        <p:spPr>
          <a:xfrm>
            <a:off x="8841871" y="392610"/>
            <a:ext cx="2969702" cy="707886"/>
          </a:xfrm>
          <a:prstGeom prst="rect">
            <a:avLst/>
          </a:prstGeom>
          <a:solidFill>
            <a:schemeClr val="bg1"/>
          </a:solidFill>
        </p:spPr>
        <p:txBody>
          <a:bodyPr wrap="square">
            <a:spAutoFit/>
          </a:bodyPr>
          <a:lstStyle/>
          <a:p>
            <a:r>
              <a:rPr lang="en-GB" sz="4000" b="1">
                <a:solidFill>
                  <a:srgbClr val="00B050"/>
                </a:solidFill>
                <a:latin typeface="Segoe UI" panose="020B0502040204020203" pitchFamily="34" charset="0"/>
                <a:cs typeface="Segoe UI" panose="020B0502040204020203" pitchFamily="34" charset="0"/>
              </a:rPr>
              <a:t> </a:t>
            </a:r>
            <a:r>
              <a:rPr lang="en-GB" sz="3000" b="1">
                <a:solidFill>
                  <a:srgbClr val="FF0000"/>
                </a:solidFill>
                <a:latin typeface="Segoe UI" panose="020B0502040204020203" pitchFamily="34" charset="0"/>
                <a:cs typeface="Segoe UI" panose="020B0502040204020203" pitchFamily="34" charset="0"/>
              </a:rPr>
              <a:t>NOT STARTED</a:t>
            </a:r>
          </a:p>
        </p:txBody>
      </p:sp>
      <p:sp>
        <p:nvSpPr>
          <p:cNvPr id="6" name="Content Placeholder 3"/>
          <p:cNvSpPr txBox="1">
            <a:spLocks/>
          </p:cNvSpPr>
          <p:nvPr/>
        </p:nvSpPr>
        <p:spPr>
          <a:xfrm>
            <a:off x="460549" y="2159763"/>
            <a:ext cx="11275261" cy="883829"/>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500" u="sng">
                <a:latin typeface="Segoe UI" panose="020B0502040204020203" pitchFamily="34" charset="0"/>
                <a:cs typeface="Segoe UI" panose="020B0502040204020203" pitchFamily="34" charset="0"/>
              </a:rPr>
              <a:t>Year 2 Update:</a:t>
            </a:r>
          </a:p>
          <a:p>
            <a:pPr>
              <a:lnSpc>
                <a:spcPct val="100000"/>
              </a:lnSpc>
              <a:spcBef>
                <a:spcPts val="0"/>
              </a:spcBef>
            </a:pPr>
            <a:endParaRPr lang="en-GB" sz="1500" u="sng">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500">
                <a:latin typeface="Segoe UI" panose="020B0502040204020203" pitchFamily="34" charset="0"/>
                <a:cs typeface="Segoe UI" panose="020B0502040204020203" pitchFamily="34" charset="0"/>
              </a:rPr>
              <a:t>Not started.</a:t>
            </a:r>
          </a:p>
        </p:txBody>
      </p:sp>
      <p:sp>
        <p:nvSpPr>
          <p:cNvPr id="8" name="Content Placeholder 3"/>
          <p:cNvSpPr txBox="1">
            <a:spLocks/>
          </p:cNvSpPr>
          <p:nvPr/>
        </p:nvSpPr>
        <p:spPr>
          <a:xfrm>
            <a:off x="460549" y="3189343"/>
            <a:ext cx="11275260" cy="1114565"/>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500" u="sng" dirty="0">
                <a:latin typeface="Segoe UI" panose="020B0502040204020203" pitchFamily="34" charset="0"/>
                <a:cs typeface="Segoe UI" panose="020B0502040204020203" pitchFamily="34" charset="0"/>
              </a:rPr>
              <a:t>Year 3 Tasks:</a:t>
            </a:r>
          </a:p>
          <a:p>
            <a:pPr>
              <a:lnSpc>
                <a:spcPct val="100000"/>
              </a:lnSpc>
              <a:spcBef>
                <a:spcPts val="0"/>
              </a:spcBef>
            </a:pPr>
            <a:endParaRPr lang="en-GB" sz="1500" u="sng"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500" dirty="0">
                <a:latin typeface="Segoe UI" panose="020B0502040204020203" pitchFamily="34" charset="0"/>
                <a:cs typeface="Segoe UI" panose="020B0502040204020203" pitchFamily="34" charset="0"/>
              </a:rPr>
              <a:t>Commence work to cross-reference residents with PMLD (*Profound and Multiple Learning Disabilities) and the 50+ Carers data, to identify service needs and long-term planning</a:t>
            </a:r>
          </a:p>
        </p:txBody>
      </p:sp>
    </p:spTree>
    <p:extLst>
      <p:ext uri="{BB962C8B-B14F-4D97-AF65-F5344CB8AC3E}">
        <p14:creationId xmlns:p14="http://schemas.microsoft.com/office/powerpoint/2010/main" val="5036155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2179" y="651641"/>
            <a:ext cx="45719" cy="369332"/>
          </a:xfrm>
          <a:prstGeom prst="rect">
            <a:avLst/>
          </a:prstGeom>
          <a:noFill/>
        </p:spPr>
        <p:txBody>
          <a:bodyPr wrap="square" rtlCol="0">
            <a:spAutoFit/>
          </a:bodyPr>
          <a:lstStyle/>
          <a:p>
            <a:endParaRPr lang="en-GB"/>
          </a:p>
        </p:txBody>
      </p:sp>
      <p:sp>
        <p:nvSpPr>
          <p:cNvPr id="7" name="Title 6"/>
          <p:cNvSpPr>
            <a:spLocks noGrp="1"/>
          </p:cNvSpPr>
          <p:nvPr>
            <p:ph type="ctrTitle"/>
          </p:nvPr>
        </p:nvSpPr>
        <p:spPr/>
        <p:txBody>
          <a:bodyPr>
            <a:normAutofit fontScale="90000"/>
          </a:bodyPr>
          <a:lstStyle/>
          <a:p>
            <a:r>
              <a:rPr lang="en-GB" dirty="0"/>
              <a:t/>
            </a:r>
            <a:br>
              <a:rPr lang="en-GB" dirty="0"/>
            </a:br>
            <a:r>
              <a:rPr lang="en-GB" sz="3300" dirty="0">
                <a:latin typeface="Segoe UI"/>
                <a:cs typeface="Segoe UI"/>
              </a:rPr>
              <a:t>ACTION 6.4 - Long-Term Planning</a:t>
            </a:r>
            <a:endParaRPr lang="en-GB" sz="3300" b="0" dirty="0">
              <a:latin typeface="Segoe UI"/>
              <a:cs typeface="Segoe UI"/>
            </a:endParaRPr>
          </a:p>
        </p:txBody>
      </p:sp>
      <p:sp>
        <p:nvSpPr>
          <p:cNvPr id="4" name="Content Placeholder 3"/>
          <p:cNvSpPr>
            <a:spLocks noGrp="1"/>
          </p:cNvSpPr>
          <p:nvPr>
            <p:ph sz="half" idx="2"/>
          </p:nvPr>
        </p:nvSpPr>
        <p:spPr>
          <a:xfrm>
            <a:off x="460549" y="1509492"/>
            <a:ext cx="11351024" cy="518814"/>
          </a:xfrm>
          <a:solidFill>
            <a:srgbClr val="75529D"/>
          </a:solidFill>
        </p:spPr>
        <p:txBody>
          <a:bodyPr>
            <a:normAutofit/>
          </a:bodyPr>
          <a:lstStyle/>
          <a:p>
            <a:r>
              <a:rPr lang="en-GB" sz="1400">
                <a:solidFill>
                  <a:schemeClr val="bg1"/>
                </a:solidFill>
                <a:latin typeface="Segoe UI" panose="020B0502040204020203" pitchFamily="34" charset="0"/>
                <a:cs typeface="Segoe UI" panose="020B0502040204020203" pitchFamily="34" charset="0"/>
              </a:rPr>
              <a:t>Long-Term Planning - identify Carers aged 50+ and work in partnership with them and the cared for person to agree the cared for person’s long-term care and support needs.</a:t>
            </a:r>
          </a:p>
        </p:txBody>
      </p:sp>
      <p:sp>
        <p:nvSpPr>
          <p:cNvPr id="5" name="Rectangle 4"/>
          <p:cNvSpPr/>
          <p:nvPr/>
        </p:nvSpPr>
        <p:spPr>
          <a:xfrm>
            <a:off x="8841871" y="364793"/>
            <a:ext cx="2969702" cy="707886"/>
          </a:xfrm>
          <a:prstGeom prst="rect">
            <a:avLst/>
          </a:prstGeom>
          <a:solidFill>
            <a:schemeClr val="bg1"/>
          </a:solidFill>
        </p:spPr>
        <p:txBody>
          <a:bodyPr wrap="square">
            <a:spAutoFit/>
          </a:bodyPr>
          <a:lstStyle/>
          <a:p>
            <a:pPr algn="ctr"/>
            <a:r>
              <a:rPr lang="en-GB" sz="3000" b="1">
                <a:solidFill>
                  <a:schemeClr val="accent4"/>
                </a:solidFill>
                <a:latin typeface="Segoe UI" panose="020B0502040204020203" pitchFamily="34" charset="0"/>
                <a:cs typeface="Segoe UI" panose="020B0502040204020203" pitchFamily="34" charset="0"/>
              </a:rPr>
              <a:t>IN PROGRESS</a:t>
            </a:r>
          </a:p>
          <a:p>
            <a:pPr algn="ctr"/>
            <a:endParaRPr lang="en-GB" sz="1000" b="1">
              <a:solidFill>
                <a:schemeClr val="accent4"/>
              </a:solidFill>
              <a:latin typeface="Segoe UI" panose="020B0502040204020203" pitchFamily="34" charset="0"/>
              <a:cs typeface="Segoe UI" panose="020B0502040204020203" pitchFamily="34" charset="0"/>
            </a:endParaRPr>
          </a:p>
        </p:txBody>
      </p:sp>
      <p:sp>
        <p:nvSpPr>
          <p:cNvPr id="6" name="Content Placeholder 3"/>
          <p:cNvSpPr txBox="1">
            <a:spLocks/>
          </p:cNvSpPr>
          <p:nvPr/>
        </p:nvSpPr>
        <p:spPr>
          <a:xfrm>
            <a:off x="460549" y="2159762"/>
            <a:ext cx="11275261" cy="2259838"/>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500" u="sng">
                <a:latin typeface="Segoe UI" panose="020B0502040204020203" pitchFamily="34" charset="0"/>
                <a:cs typeface="Segoe UI" panose="020B0502040204020203" pitchFamily="34" charset="0"/>
              </a:rPr>
              <a:t>Year 2 Update:</a:t>
            </a:r>
          </a:p>
          <a:p>
            <a:pPr>
              <a:lnSpc>
                <a:spcPct val="100000"/>
              </a:lnSpc>
              <a:spcBef>
                <a:spcPts val="0"/>
              </a:spcBef>
            </a:pPr>
            <a:endParaRPr lang="en-GB" sz="1500" u="sng">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500">
                <a:latin typeface="Segoe UI" panose="020B0502040204020203" pitchFamily="34" charset="0"/>
                <a:cs typeface="Segoe UI" panose="020B0502040204020203" pitchFamily="34" charset="0"/>
              </a:rPr>
              <a:t>The Council established a Carers Resident Advisory Group in Year 1.</a:t>
            </a:r>
          </a:p>
          <a:p>
            <a:pPr marL="285750" indent="-285750">
              <a:lnSpc>
                <a:spcPct val="100000"/>
              </a:lnSpc>
              <a:spcBef>
                <a:spcPts val="0"/>
              </a:spcBef>
              <a:buFont typeface="Arial" panose="020B0604020202020204" pitchFamily="34" charset="0"/>
              <a:buChar char="•"/>
            </a:pPr>
            <a:r>
              <a:rPr lang="en-GB" sz="1500">
                <a:latin typeface="Segoe UI" panose="020B0502040204020203" pitchFamily="34" charset="0"/>
                <a:cs typeface="Segoe UI" panose="020B0502040204020203" pitchFamily="34" charset="0"/>
              </a:rPr>
              <a:t>A Learning Disability Carers Representative joined the Learning Disability Action Plan Delivery Board.</a:t>
            </a:r>
          </a:p>
          <a:p>
            <a:pPr marL="285750" indent="-285750">
              <a:lnSpc>
                <a:spcPct val="100000"/>
              </a:lnSpc>
              <a:spcBef>
                <a:spcPts val="0"/>
              </a:spcBef>
              <a:buFont typeface="Arial" panose="020B0604020202020204" pitchFamily="34" charset="0"/>
              <a:buChar char="•"/>
            </a:pPr>
            <a:endParaRPr lang="en-GB" sz="1500">
              <a:latin typeface="Segoe UI" panose="020B0502040204020203" pitchFamily="34" charset="0"/>
              <a:cs typeface="Segoe UI" panose="020B0502040204020203" pitchFamily="34" charset="0"/>
            </a:endParaRPr>
          </a:p>
        </p:txBody>
      </p:sp>
      <p:sp>
        <p:nvSpPr>
          <p:cNvPr id="8" name="Content Placeholder 3"/>
          <p:cNvSpPr txBox="1">
            <a:spLocks/>
          </p:cNvSpPr>
          <p:nvPr/>
        </p:nvSpPr>
        <p:spPr>
          <a:xfrm>
            <a:off x="498431" y="4604891"/>
            <a:ext cx="11275260" cy="1912593"/>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500" u="sng" dirty="0">
                <a:latin typeface="Segoe UI" panose="020B0502040204020203" pitchFamily="34" charset="0"/>
                <a:cs typeface="Segoe UI" panose="020B0502040204020203" pitchFamily="34" charset="0"/>
              </a:rPr>
              <a:t>Year 3 Tasks:</a:t>
            </a:r>
          </a:p>
          <a:p>
            <a:pPr>
              <a:lnSpc>
                <a:spcPct val="100000"/>
              </a:lnSpc>
              <a:spcBef>
                <a:spcPts val="0"/>
              </a:spcBef>
            </a:pPr>
            <a:endParaRPr lang="en-GB" sz="1500" u="sng"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500" dirty="0">
                <a:latin typeface="Segoe UI" panose="020B0502040204020203" pitchFamily="34" charset="0"/>
                <a:cs typeface="Segoe UI" panose="020B0502040204020203" pitchFamily="34" charset="0"/>
              </a:rPr>
              <a:t>Work has started to identify those Carers aged 50+ in order to anticipate demand for services for their cared for person, particularly those who are providing care in the family home</a:t>
            </a:r>
          </a:p>
          <a:p>
            <a:pPr>
              <a:lnSpc>
                <a:spcPct val="100000"/>
              </a:lnSpc>
              <a:spcBef>
                <a:spcPts val="0"/>
              </a:spcBef>
            </a:pPr>
            <a:endParaRPr lang="en-GB" sz="15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050149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2179" y="651641"/>
            <a:ext cx="45719" cy="369332"/>
          </a:xfrm>
          <a:prstGeom prst="rect">
            <a:avLst/>
          </a:prstGeom>
          <a:noFill/>
        </p:spPr>
        <p:txBody>
          <a:bodyPr wrap="square" rtlCol="0">
            <a:spAutoFit/>
          </a:bodyPr>
          <a:lstStyle/>
          <a:p>
            <a:endParaRPr lang="en-GB"/>
          </a:p>
        </p:txBody>
      </p:sp>
      <p:sp>
        <p:nvSpPr>
          <p:cNvPr id="7" name="Title 6"/>
          <p:cNvSpPr>
            <a:spLocks noGrp="1"/>
          </p:cNvSpPr>
          <p:nvPr>
            <p:ph type="ctrTitle"/>
          </p:nvPr>
        </p:nvSpPr>
        <p:spPr/>
        <p:txBody>
          <a:bodyPr>
            <a:normAutofit fontScale="90000"/>
          </a:bodyPr>
          <a:lstStyle/>
          <a:p>
            <a:r>
              <a:rPr lang="en-GB" dirty="0"/>
              <a:t/>
            </a:r>
            <a:br>
              <a:rPr lang="en-GB" dirty="0"/>
            </a:br>
            <a:r>
              <a:rPr lang="en-GB" sz="3300" dirty="0">
                <a:latin typeface="Segoe UI"/>
                <a:cs typeface="Segoe UI"/>
              </a:rPr>
              <a:t>DASHBOARD - Carers</a:t>
            </a:r>
            <a:endParaRPr lang="en-GB" sz="3300" b="0" dirty="0">
              <a:latin typeface="Segoe UI"/>
              <a:cs typeface="Segoe UI"/>
            </a:endParaRPr>
          </a:p>
        </p:txBody>
      </p:sp>
      <p:graphicFrame>
        <p:nvGraphicFramePr>
          <p:cNvPr id="9" name="Table 8"/>
          <p:cNvGraphicFramePr>
            <a:graphicFrameLocks noGrp="1"/>
          </p:cNvGraphicFramePr>
          <p:nvPr>
            <p:extLst>
              <p:ext uri="{D42A27DB-BD31-4B8C-83A1-F6EECF244321}">
                <p14:modId xmlns:p14="http://schemas.microsoft.com/office/powerpoint/2010/main" val="12048728"/>
              </p:ext>
            </p:extLst>
          </p:nvPr>
        </p:nvGraphicFramePr>
        <p:xfrm>
          <a:off x="396072" y="1481676"/>
          <a:ext cx="11398850" cy="4363720"/>
        </p:xfrm>
        <a:graphic>
          <a:graphicData uri="http://schemas.openxmlformats.org/drawingml/2006/table">
            <a:tbl>
              <a:tblPr firstRow="1" bandRow="1">
                <a:tableStyleId>{0505E3EF-67EA-436B-97B2-0124C06EBD24}</a:tableStyleId>
              </a:tblPr>
              <a:tblGrid>
                <a:gridCol w="2514571">
                  <a:extLst>
                    <a:ext uri="{9D8B030D-6E8A-4147-A177-3AD203B41FA5}">
                      <a16:colId xmlns:a16="http://schemas.microsoft.com/office/drawing/2014/main" val="320894044"/>
                    </a:ext>
                  </a:extLst>
                </a:gridCol>
                <a:gridCol w="3532878">
                  <a:extLst>
                    <a:ext uri="{9D8B030D-6E8A-4147-A177-3AD203B41FA5}">
                      <a16:colId xmlns:a16="http://schemas.microsoft.com/office/drawing/2014/main" val="2986887789"/>
                    </a:ext>
                  </a:extLst>
                </a:gridCol>
                <a:gridCol w="1117326">
                  <a:extLst>
                    <a:ext uri="{9D8B030D-6E8A-4147-A177-3AD203B41FA5}">
                      <a16:colId xmlns:a16="http://schemas.microsoft.com/office/drawing/2014/main" val="2948958305"/>
                    </a:ext>
                  </a:extLst>
                </a:gridCol>
                <a:gridCol w="1117326">
                  <a:extLst>
                    <a:ext uri="{9D8B030D-6E8A-4147-A177-3AD203B41FA5}">
                      <a16:colId xmlns:a16="http://schemas.microsoft.com/office/drawing/2014/main" val="3023296205"/>
                    </a:ext>
                  </a:extLst>
                </a:gridCol>
                <a:gridCol w="1117326">
                  <a:extLst>
                    <a:ext uri="{9D8B030D-6E8A-4147-A177-3AD203B41FA5}">
                      <a16:colId xmlns:a16="http://schemas.microsoft.com/office/drawing/2014/main" val="393697057"/>
                    </a:ext>
                  </a:extLst>
                </a:gridCol>
                <a:gridCol w="1117326">
                  <a:extLst>
                    <a:ext uri="{9D8B030D-6E8A-4147-A177-3AD203B41FA5}">
                      <a16:colId xmlns:a16="http://schemas.microsoft.com/office/drawing/2014/main" val="3449285043"/>
                    </a:ext>
                  </a:extLst>
                </a:gridCol>
                <a:gridCol w="882097">
                  <a:extLst>
                    <a:ext uri="{9D8B030D-6E8A-4147-A177-3AD203B41FA5}">
                      <a16:colId xmlns:a16="http://schemas.microsoft.com/office/drawing/2014/main" val="1540747328"/>
                    </a:ext>
                  </a:extLst>
                </a:gridCol>
              </a:tblGrid>
              <a:tr h="370840">
                <a:tc>
                  <a:txBody>
                    <a:bodyPr/>
                    <a:lstStyle/>
                    <a:p>
                      <a:pPr algn="ctr"/>
                      <a:r>
                        <a:rPr lang="en-GB" sz="1400">
                          <a:solidFill>
                            <a:schemeClr val="bg1"/>
                          </a:solidFill>
                          <a:latin typeface="Segoe UI" panose="020B0502040204020203" pitchFamily="34" charset="0"/>
                          <a:cs typeface="Segoe UI" panose="020B0502040204020203" pitchFamily="34" charset="0"/>
                        </a:rPr>
                        <a:t>OUTCOME</a:t>
                      </a:r>
                    </a:p>
                  </a:txBody>
                  <a:tcPr>
                    <a:solidFill>
                      <a:srgbClr val="75529D"/>
                    </a:solidFill>
                  </a:tcPr>
                </a:tc>
                <a:tc>
                  <a:txBody>
                    <a:bodyPr/>
                    <a:lstStyle/>
                    <a:p>
                      <a:pPr algn="ctr"/>
                      <a:r>
                        <a:rPr lang="en-GB" sz="1400">
                          <a:solidFill>
                            <a:schemeClr val="bg1"/>
                          </a:solidFill>
                          <a:latin typeface="Segoe UI" panose="020B0502040204020203" pitchFamily="34" charset="0"/>
                          <a:cs typeface="Segoe UI" panose="020B0502040204020203" pitchFamily="34" charset="0"/>
                        </a:rPr>
                        <a:t>INDICATOR</a:t>
                      </a:r>
                    </a:p>
                  </a:txBody>
                  <a:tcPr>
                    <a:solidFill>
                      <a:srgbClr val="75529D"/>
                    </a:solidFill>
                  </a:tcPr>
                </a:tc>
                <a:tc>
                  <a:txBody>
                    <a:bodyPr/>
                    <a:lstStyle/>
                    <a:p>
                      <a:pPr algn="ctr"/>
                      <a:r>
                        <a:rPr lang="en-GB" sz="1400">
                          <a:solidFill>
                            <a:schemeClr val="bg1"/>
                          </a:solidFill>
                          <a:latin typeface="Segoe UI" panose="020B0502040204020203" pitchFamily="34" charset="0"/>
                          <a:cs typeface="Segoe UI" panose="020B0502040204020203" pitchFamily="34" charset="0"/>
                        </a:rPr>
                        <a:t>BASELINE</a:t>
                      </a:r>
                    </a:p>
                  </a:txBody>
                  <a:tcPr>
                    <a:solidFill>
                      <a:srgbClr val="75529D"/>
                    </a:solidFill>
                  </a:tcPr>
                </a:tc>
                <a:tc>
                  <a:txBody>
                    <a:bodyPr/>
                    <a:lstStyle/>
                    <a:p>
                      <a:pPr algn="ctr"/>
                      <a:r>
                        <a:rPr lang="en-GB" sz="1400">
                          <a:solidFill>
                            <a:schemeClr val="bg1"/>
                          </a:solidFill>
                          <a:latin typeface="Segoe UI" panose="020B0502040204020203" pitchFamily="34" charset="0"/>
                          <a:cs typeface="Segoe UI" panose="020B0502040204020203" pitchFamily="34" charset="0"/>
                        </a:rPr>
                        <a:t>YEAR 1</a:t>
                      </a:r>
                    </a:p>
                  </a:txBody>
                  <a:tcPr>
                    <a:solidFill>
                      <a:srgbClr val="75529D"/>
                    </a:solidFill>
                  </a:tcPr>
                </a:tc>
                <a:tc>
                  <a:txBody>
                    <a:bodyPr/>
                    <a:lstStyle/>
                    <a:p>
                      <a:pPr algn="ctr"/>
                      <a:r>
                        <a:rPr lang="en-GB" sz="1400">
                          <a:solidFill>
                            <a:schemeClr val="bg1"/>
                          </a:solidFill>
                          <a:latin typeface="Segoe UI" panose="020B0502040204020203" pitchFamily="34" charset="0"/>
                          <a:cs typeface="Segoe UI" panose="020B0502040204020203" pitchFamily="34" charset="0"/>
                        </a:rPr>
                        <a:t>YEAR 2</a:t>
                      </a:r>
                    </a:p>
                  </a:txBody>
                  <a:tcPr>
                    <a:solidFill>
                      <a:srgbClr val="75529D"/>
                    </a:solidFill>
                  </a:tcPr>
                </a:tc>
                <a:tc>
                  <a:txBody>
                    <a:bodyPr/>
                    <a:lstStyle/>
                    <a:p>
                      <a:pPr algn="ctr"/>
                      <a:r>
                        <a:rPr lang="en-GB" sz="1400">
                          <a:solidFill>
                            <a:schemeClr val="bg1"/>
                          </a:solidFill>
                          <a:latin typeface="Segoe UI" panose="020B0502040204020203" pitchFamily="34" charset="0"/>
                          <a:cs typeface="Segoe UI" panose="020B0502040204020203" pitchFamily="34" charset="0"/>
                        </a:rPr>
                        <a:t>YEAR 3</a:t>
                      </a:r>
                    </a:p>
                  </a:txBody>
                  <a:tcPr>
                    <a:solidFill>
                      <a:srgbClr val="75529D"/>
                    </a:solidFill>
                  </a:tcPr>
                </a:tc>
                <a:tc>
                  <a:txBody>
                    <a:bodyPr/>
                    <a:lstStyle/>
                    <a:p>
                      <a:pPr algn="ctr"/>
                      <a:endParaRPr lang="en-GB" sz="1400">
                        <a:solidFill>
                          <a:schemeClr val="bg1"/>
                        </a:solidFill>
                        <a:latin typeface="Segoe UI" panose="020B0502040204020203" pitchFamily="34" charset="0"/>
                        <a:cs typeface="Segoe UI" panose="020B0502040204020203" pitchFamily="34" charset="0"/>
                      </a:endParaRPr>
                    </a:p>
                  </a:txBody>
                  <a:tcPr>
                    <a:solidFill>
                      <a:srgbClr val="75529D"/>
                    </a:solidFill>
                  </a:tcPr>
                </a:tc>
                <a:extLst>
                  <a:ext uri="{0D108BD9-81ED-4DB2-BD59-A6C34878D82A}">
                    <a16:rowId xmlns:a16="http://schemas.microsoft.com/office/drawing/2014/main" val="2347241016"/>
                  </a:ext>
                </a:extLst>
              </a:tr>
              <a:tr h="370840">
                <a:tc>
                  <a:txBody>
                    <a:bodyPr/>
                    <a:lstStyle/>
                    <a:p>
                      <a:r>
                        <a:rPr lang="en-GB" sz="1400">
                          <a:latin typeface="Segoe UI" panose="020B0502040204020203" pitchFamily="34" charset="0"/>
                          <a:cs typeface="Segoe UI" panose="020B0502040204020203" pitchFamily="34" charset="0"/>
                        </a:rPr>
                        <a:t>Range of appropriate high-quality respite services in place.</a:t>
                      </a:r>
                    </a:p>
                    <a:p>
                      <a:endParaRPr lang="en-GB" sz="1400">
                        <a:latin typeface="Segoe UI" panose="020B0502040204020203" pitchFamily="34" charset="0"/>
                        <a:cs typeface="Segoe UI" panose="020B0502040204020203" pitchFamily="34" charset="0"/>
                      </a:endParaRPr>
                    </a:p>
                  </a:txBody>
                  <a:tcPr>
                    <a:solidFill>
                      <a:srgbClr val="E2D9E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a:latin typeface="Segoe UI" panose="020B0502040204020203" pitchFamily="34" charset="0"/>
                          <a:cs typeface="Segoe UI" panose="020B0502040204020203" pitchFamily="34" charset="0"/>
                        </a:rPr>
                        <a:t>No. of in-borough respite beds / units.</a:t>
                      </a:r>
                    </a:p>
                    <a:p>
                      <a:endParaRPr lang="en-GB" sz="1400">
                        <a:latin typeface="Segoe UI" panose="020B0502040204020203" pitchFamily="34" charset="0"/>
                        <a:cs typeface="Segoe UI" panose="020B0502040204020203" pitchFamily="34" charset="0"/>
                      </a:endParaRPr>
                    </a:p>
                  </a:txBody>
                  <a:tcPr>
                    <a:noFill/>
                  </a:tcPr>
                </a:tc>
                <a:tc>
                  <a:txBody>
                    <a:bodyPr/>
                    <a:lstStyle/>
                    <a:p>
                      <a:pPr algn="ctr"/>
                      <a:endParaRPr lang="en-GB" sz="1400">
                        <a:latin typeface="Segoe UI" panose="020B0502040204020203" pitchFamily="34" charset="0"/>
                        <a:cs typeface="Segoe UI" panose="020B0502040204020203" pitchFamily="34" charset="0"/>
                      </a:endParaRPr>
                    </a:p>
                  </a:txBody>
                  <a:tcPr>
                    <a:solidFill>
                      <a:schemeClr val="bg1"/>
                    </a:solidFill>
                  </a:tcPr>
                </a:tc>
                <a:tc>
                  <a:txBody>
                    <a:bodyPr/>
                    <a:lstStyle/>
                    <a:p>
                      <a:pPr algn="ctr"/>
                      <a:endParaRPr lang="en-GB" sz="1400">
                        <a:latin typeface="Segoe UI" panose="020B0502040204020203" pitchFamily="34" charset="0"/>
                        <a:cs typeface="Segoe UI" panose="020B0502040204020203" pitchFamily="34" charset="0"/>
                      </a:endParaRPr>
                    </a:p>
                  </a:txBody>
                  <a:tcPr>
                    <a:solidFill>
                      <a:schemeClr val="bg1"/>
                    </a:solidFill>
                  </a:tcPr>
                </a:tc>
                <a:tc>
                  <a:txBody>
                    <a:bodyPr/>
                    <a:lstStyle/>
                    <a:p>
                      <a:endParaRPr lang="en-GB" sz="1400">
                        <a:latin typeface="Segoe UI" panose="020B0502040204020203" pitchFamily="34" charset="0"/>
                        <a:cs typeface="Segoe UI" panose="020B0502040204020203" pitchFamily="34" charset="0"/>
                      </a:endParaRPr>
                    </a:p>
                  </a:txBody>
                  <a:tcPr>
                    <a:solidFill>
                      <a:schemeClr val="bg1"/>
                    </a:solidFill>
                  </a:tcPr>
                </a:tc>
                <a:tc>
                  <a:txBody>
                    <a:bodyPr/>
                    <a:lstStyle/>
                    <a:p>
                      <a:endParaRPr lang="en-GB" sz="1400">
                        <a:latin typeface="Segoe UI" panose="020B0502040204020203" pitchFamily="34" charset="0"/>
                        <a:cs typeface="Segoe UI" panose="020B0502040204020203" pitchFamily="34" charset="0"/>
                      </a:endParaRPr>
                    </a:p>
                  </a:txBody>
                  <a:tcPr>
                    <a:solidFill>
                      <a:schemeClr val="bg1"/>
                    </a:solidFill>
                  </a:tcPr>
                </a:tc>
                <a:tc>
                  <a:txBody>
                    <a:bodyPr/>
                    <a:lstStyle/>
                    <a:p>
                      <a:endParaRPr lang="en-GB" sz="1400">
                        <a:latin typeface="Segoe UI" panose="020B0502040204020203" pitchFamily="34" charset="0"/>
                        <a:cs typeface="Segoe UI" panose="020B0502040204020203" pitchFamily="34" charset="0"/>
                      </a:endParaRPr>
                    </a:p>
                  </a:txBody>
                  <a:tcPr>
                    <a:solidFill>
                      <a:schemeClr val="bg1"/>
                    </a:solidFill>
                  </a:tcPr>
                </a:tc>
                <a:extLst>
                  <a:ext uri="{0D108BD9-81ED-4DB2-BD59-A6C34878D82A}">
                    <a16:rowId xmlns:a16="http://schemas.microsoft.com/office/drawing/2014/main" val="4207927775"/>
                  </a:ext>
                </a:extLst>
              </a:tr>
              <a:tr h="370840">
                <a:tc>
                  <a:txBody>
                    <a:bodyPr/>
                    <a:lstStyle/>
                    <a:p>
                      <a:r>
                        <a:rPr lang="en-GB" sz="1400">
                          <a:latin typeface="Segoe UI" panose="020B0502040204020203" pitchFamily="34" charset="0"/>
                          <a:cs typeface="Segoe UI" panose="020B0502040204020203" pitchFamily="34" charset="0"/>
                        </a:rPr>
                        <a:t>Carers aged 50+ are aware of the importance of long-term planning and engaged in communication with the cared for person and Health and Social Care. </a:t>
                      </a:r>
                    </a:p>
                    <a:p>
                      <a:endParaRPr lang="en-GB" sz="1400">
                        <a:latin typeface="Segoe UI" panose="020B0502040204020203" pitchFamily="34" charset="0"/>
                        <a:cs typeface="Segoe UI" panose="020B0502040204020203" pitchFamily="34" charset="0"/>
                      </a:endParaRPr>
                    </a:p>
                  </a:txBody>
                  <a:tcPr>
                    <a:solidFill>
                      <a:srgbClr val="E2D9E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a:latin typeface="Segoe UI" panose="020B0502040204020203" pitchFamily="34" charset="0"/>
                          <a:cs typeface="Segoe UI" panose="020B0502040204020203" pitchFamily="34" charset="0"/>
                        </a:rPr>
                        <a:t>No. of appropriate Support Plans in place for cared for people who’s Carers are aged 50+.</a:t>
                      </a:r>
                    </a:p>
                  </a:txBody>
                  <a:tcPr>
                    <a:noFill/>
                  </a:tcPr>
                </a:tc>
                <a:tc>
                  <a:txBody>
                    <a:bodyPr/>
                    <a:lstStyle/>
                    <a:p>
                      <a:pPr algn="ctr"/>
                      <a:endParaRPr lang="en-GB" sz="1400">
                        <a:latin typeface="Segoe UI" panose="020B0502040204020203" pitchFamily="34" charset="0"/>
                        <a:cs typeface="Segoe UI" panose="020B0502040204020203" pitchFamily="34" charset="0"/>
                      </a:endParaRPr>
                    </a:p>
                  </a:txBody>
                  <a:tcPr>
                    <a:solidFill>
                      <a:schemeClr val="bg1"/>
                    </a:solidFill>
                  </a:tcPr>
                </a:tc>
                <a:tc>
                  <a:txBody>
                    <a:bodyPr/>
                    <a:lstStyle/>
                    <a:p>
                      <a:pPr algn="ctr"/>
                      <a:endParaRPr lang="en-GB" sz="1400">
                        <a:latin typeface="Segoe UI" panose="020B0502040204020203" pitchFamily="34" charset="0"/>
                        <a:cs typeface="Segoe UI" panose="020B0502040204020203" pitchFamily="34" charset="0"/>
                      </a:endParaRPr>
                    </a:p>
                  </a:txBody>
                  <a:tcPr>
                    <a:solidFill>
                      <a:schemeClr val="bg1"/>
                    </a:solidFill>
                  </a:tcPr>
                </a:tc>
                <a:tc>
                  <a:txBody>
                    <a:bodyPr/>
                    <a:lstStyle/>
                    <a:p>
                      <a:endParaRPr lang="en-GB" sz="1400">
                        <a:latin typeface="Segoe UI" panose="020B0502040204020203" pitchFamily="34" charset="0"/>
                        <a:cs typeface="Segoe UI" panose="020B0502040204020203" pitchFamily="34" charset="0"/>
                      </a:endParaRPr>
                    </a:p>
                  </a:txBody>
                  <a:tcPr>
                    <a:solidFill>
                      <a:schemeClr val="bg1"/>
                    </a:solidFill>
                  </a:tcPr>
                </a:tc>
                <a:tc>
                  <a:txBody>
                    <a:bodyPr/>
                    <a:lstStyle/>
                    <a:p>
                      <a:endParaRPr lang="en-GB" sz="1400">
                        <a:latin typeface="Segoe UI" panose="020B0502040204020203" pitchFamily="34" charset="0"/>
                        <a:cs typeface="Segoe UI" panose="020B0502040204020203" pitchFamily="34" charset="0"/>
                      </a:endParaRPr>
                    </a:p>
                  </a:txBody>
                  <a:tcPr>
                    <a:solidFill>
                      <a:schemeClr val="bg1"/>
                    </a:solidFill>
                  </a:tcPr>
                </a:tc>
                <a:tc>
                  <a:txBody>
                    <a:bodyPr/>
                    <a:lstStyle/>
                    <a:p>
                      <a:endParaRPr lang="en-GB" sz="1400">
                        <a:latin typeface="Segoe UI" panose="020B0502040204020203" pitchFamily="34" charset="0"/>
                        <a:cs typeface="Segoe UI" panose="020B0502040204020203" pitchFamily="34" charset="0"/>
                      </a:endParaRPr>
                    </a:p>
                  </a:txBody>
                  <a:tcPr>
                    <a:solidFill>
                      <a:schemeClr val="bg1"/>
                    </a:solidFill>
                  </a:tcPr>
                </a:tc>
                <a:extLst>
                  <a:ext uri="{0D108BD9-81ED-4DB2-BD59-A6C34878D82A}">
                    <a16:rowId xmlns:a16="http://schemas.microsoft.com/office/drawing/2014/main" val="3225700850"/>
                  </a:ext>
                </a:extLst>
              </a:tr>
              <a:tr h="370840">
                <a:tc rowSpan="2">
                  <a:txBody>
                    <a:bodyPr/>
                    <a:lstStyle/>
                    <a:p>
                      <a:r>
                        <a:rPr lang="en-GB" sz="1400">
                          <a:latin typeface="Segoe UI" panose="020B0502040204020203" pitchFamily="34" charset="0"/>
                          <a:cs typeface="Segoe UI" panose="020B0502040204020203" pitchFamily="34" charset="0"/>
                        </a:rPr>
                        <a:t>Reduction in Carer Breakdown.</a:t>
                      </a:r>
                    </a:p>
                  </a:txBody>
                  <a:tcPr>
                    <a:solidFill>
                      <a:srgbClr val="E2D9E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a:latin typeface="Segoe UI" panose="020B0502040204020203" pitchFamily="34" charset="0"/>
                          <a:cs typeface="Segoe UI" panose="020B0502040204020203" pitchFamily="34" charset="0"/>
                        </a:rPr>
                        <a:t>No. of Hospital Admissions resulting</a:t>
                      </a:r>
                      <a:r>
                        <a:rPr lang="en-GB" sz="1400" baseline="0">
                          <a:latin typeface="Segoe UI" panose="020B0502040204020203" pitchFamily="34" charset="0"/>
                          <a:cs typeface="Segoe UI" panose="020B0502040204020203" pitchFamily="34" charset="0"/>
                        </a:rPr>
                        <a:t> from </a:t>
                      </a:r>
                      <a:r>
                        <a:rPr lang="en-GB" sz="1400">
                          <a:latin typeface="Segoe UI" panose="020B0502040204020203" pitchFamily="34" charset="0"/>
                          <a:cs typeface="Segoe UI" panose="020B0502040204020203" pitchFamily="34" charset="0"/>
                        </a:rPr>
                        <a:t>Carer breakdown.</a:t>
                      </a:r>
                    </a:p>
                    <a:p>
                      <a:endParaRPr lang="en-GB" sz="1400">
                        <a:latin typeface="Segoe UI" panose="020B0502040204020203" pitchFamily="34" charset="0"/>
                        <a:cs typeface="Segoe UI" panose="020B0502040204020203" pitchFamily="34" charset="0"/>
                      </a:endParaRPr>
                    </a:p>
                  </a:txBody>
                  <a:tcPr>
                    <a:noFill/>
                  </a:tcPr>
                </a:tc>
                <a:tc>
                  <a:txBody>
                    <a:bodyPr/>
                    <a:lstStyle/>
                    <a:p>
                      <a:pPr algn="ctr"/>
                      <a:endParaRPr lang="en-GB" sz="1400">
                        <a:latin typeface="Segoe UI" panose="020B0502040204020203" pitchFamily="34" charset="0"/>
                        <a:cs typeface="Segoe UI" panose="020B0502040204020203" pitchFamily="34" charset="0"/>
                      </a:endParaRPr>
                    </a:p>
                  </a:txBody>
                  <a:tcPr>
                    <a:solidFill>
                      <a:schemeClr val="bg1"/>
                    </a:solidFill>
                  </a:tcPr>
                </a:tc>
                <a:tc>
                  <a:txBody>
                    <a:bodyPr/>
                    <a:lstStyle/>
                    <a:p>
                      <a:pPr algn="ctr"/>
                      <a:endParaRPr lang="en-GB" sz="1400">
                        <a:latin typeface="Segoe UI" panose="020B0502040204020203" pitchFamily="34" charset="0"/>
                        <a:cs typeface="Segoe UI" panose="020B0502040204020203" pitchFamily="34" charset="0"/>
                      </a:endParaRPr>
                    </a:p>
                  </a:txBody>
                  <a:tcPr>
                    <a:solidFill>
                      <a:schemeClr val="bg1"/>
                    </a:solidFill>
                  </a:tcPr>
                </a:tc>
                <a:tc>
                  <a:txBody>
                    <a:bodyPr/>
                    <a:lstStyle/>
                    <a:p>
                      <a:endParaRPr lang="en-GB" sz="1400">
                        <a:latin typeface="Segoe UI" panose="020B0502040204020203" pitchFamily="34" charset="0"/>
                        <a:cs typeface="Segoe UI" panose="020B0502040204020203" pitchFamily="34" charset="0"/>
                      </a:endParaRPr>
                    </a:p>
                  </a:txBody>
                  <a:tcPr>
                    <a:solidFill>
                      <a:schemeClr val="bg1"/>
                    </a:solidFill>
                  </a:tcPr>
                </a:tc>
                <a:tc>
                  <a:txBody>
                    <a:bodyPr/>
                    <a:lstStyle/>
                    <a:p>
                      <a:endParaRPr lang="en-GB" sz="1400">
                        <a:latin typeface="Segoe UI" panose="020B0502040204020203" pitchFamily="34" charset="0"/>
                        <a:cs typeface="Segoe UI" panose="020B0502040204020203" pitchFamily="34" charset="0"/>
                      </a:endParaRPr>
                    </a:p>
                  </a:txBody>
                  <a:tcPr>
                    <a:solidFill>
                      <a:schemeClr val="bg1"/>
                    </a:solidFill>
                  </a:tcPr>
                </a:tc>
                <a:tc>
                  <a:txBody>
                    <a:bodyPr/>
                    <a:lstStyle/>
                    <a:p>
                      <a:endParaRPr lang="en-GB" sz="1400">
                        <a:latin typeface="Segoe UI" panose="020B0502040204020203" pitchFamily="34" charset="0"/>
                        <a:cs typeface="Segoe UI" panose="020B0502040204020203" pitchFamily="34" charset="0"/>
                      </a:endParaRPr>
                    </a:p>
                  </a:txBody>
                  <a:tcPr>
                    <a:solidFill>
                      <a:schemeClr val="bg1"/>
                    </a:solidFill>
                  </a:tcPr>
                </a:tc>
                <a:extLst>
                  <a:ext uri="{0D108BD9-81ED-4DB2-BD59-A6C34878D82A}">
                    <a16:rowId xmlns:a16="http://schemas.microsoft.com/office/drawing/2014/main" val="1184500583"/>
                  </a:ext>
                </a:extLst>
              </a:tr>
              <a:tr h="370840">
                <a:tc vMerge="1">
                  <a:txBody>
                    <a:bodyPr/>
                    <a:lstStyle/>
                    <a:p>
                      <a:endParaRPr lang="en-GB" sz="1400">
                        <a:latin typeface="Segoe UI" panose="020B0502040204020203" pitchFamily="34" charset="0"/>
                        <a:cs typeface="Segoe UI" panose="020B0502040204020203" pitchFamily="34" charset="0"/>
                      </a:endParaRPr>
                    </a:p>
                  </a:txBody>
                  <a:tcPr>
                    <a:solidFill>
                      <a:srgbClr val="E2D9EB"/>
                    </a:solidFill>
                  </a:tcPr>
                </a:tc>
                <a:tc>
                  <a:txBody>
                    <a:bodyPr/>
                    <a:lstStyle/>
                    <a:p>
                      <a:r>
                        <a:rPr lang="en-GB" sz="1400">
                          <a:latin typeface="Segoe UI" panose="020B0502040204020203" pitchFamily="34" charset="0"/>
                          <a:cs typeface="Segoe UI" panose="020B0502040204020203" pitchFamily="34" charset="0"/>
                        </a:rPr>
                        <a:t>No. of accommodation-based placements resulting from Carer breakdown. </a:t>
                      </a:r>
                    </a:p>
                    <a:p>
                      <a:endParaRPr lang="en-GB" sz="1400">
                        <a:latin typeface="Segoe UI" panose="020B0502040204020203" pitchFamily="34" charset="0"/>
                        <a:cs typeface="Segoe UI" panose="020B0502040204020203" pitchFamily="34" charset="0"/>
                      </a:endParaRPr>
                    </a:p>
                  </a:txBody>
                  <a:tcPr>
                    <a:noFill/>
                  </a:tcPr>
                </a:tc>
                <a:tc>
                  <a:txBody>
                    <a:bodyPr/>
                    <a:lstStyle/>
                    <a:p>
                      <a:pPr algn="ctr"/>
                      <a:endParaRPr lang="en-GB" sz="1400">
                        <a:latin typeface="Segoe UI" panose="020B0502040204020203" pitchFamily="34" charset="0"/>
                        <a:cs typeface="Segoe UI" panose="020B0502040204020203" pitchFamily="34" charset="0"/>
                      </a:endParaRPr>
                    </a:p>
                  </a:txBody>
                  <a:tcPr>
                    <a:solidFill>
                      <a:schemeClr val="bg1"/>
                    </a:solidFill>
                  </a:tcPr>
                </a:tc>
                <a:tc>
                  <a:txBody>
                    <a:bodyPr/>
                    <a:lstStyle/>
                    <a:p>
                      <a:pPr algn="ctr"/>
                      <a:endParaRPr lang="en-GB" sz="1400">
                        <a:latin typeface="Segoe UI" panose="020B0502040204020203" pitchFamily="34" charset="0"/>
                        <a:cs typeface="Segoe UI" panose="020B0502040204020203" pitchFamily="34" charset="0"/>
                      </a:endParaRPr>
                    </a:p>
                  </a:txBody>
                  <a:tcPr>
                    <a:solidFill>
                      <a:schemeClr val="bg1"/>
                    </a:solidFill>
                  </a:tcPr>
                </a:tc>
                <a:tc>
                  <a:txBody>
                    <a:bodyPr/>
                    <a:lstStyle/>
                    <a:p>
                      <a:endParaRPr lang="en-GB" sz="1400">
                        <a:latin typeface="Segoe UI" panose="020B0502040204020203" pitchFamily="34" charset="0"/>
                        <a:cs typeface="Segoe UI" panose="020B0502040204020203" pitchFamily="34" charset="0"/>
                      </a:endParaRPr>
                    </a:p>
                  </a:txBody>
                  <a:tcPr>
                    <a:solidFill>
                      <a:schemeClr val="bg1"/>
                    </a:solidFill>
                  </a:tcPr>
                </a:tc>
                <a:tc>
                  <a:txBody>
                    <a:bodyPr/>
                    <a:lstStyle/>
                    <a:p>
                      <a:endParaRPr lang="en-GB" sz="1400">
                        <a:latin typeface="Segoe UI" panose="020B0502040204020203" pitchFamily="34" charset="0"/>
                        <a:cs typeface="Segoe UI" panose="020B0502040204020203" pitchFamily="34" charset="0"/>
                      </a:endParaRPr>
                    </a:p>
                  </a:txBody>
                  <a:tcPr>
                    <a:solidFill>
                      <a:schemeClr val="bg1"/>
                    </a:solidFill>
                  </a:tcPr>
                </a:tc>
                <a:tc>
                  <a:txBody>
                    <a:bodyPr/>
                    <a:lstStyle/>
                    <a:p>
                      <a:endParaRPr lang="en-GB" sz="1400">
                        <a:latin typeface="Segoe UI" panose="020B0502040204020203" pitchFamily="34" charset="0"/>
                        <a:cs typeface="Segoe UI" panose="020B0502040204020203" pitchFamily="34" charset="0"/>
                      </a:endParaRPr>
                    </a:p>
                  </a:txBody>
                  <a:tcPr>
                    <a:solidFill>
                      <a:schemeClr val="bg1"/>
                    </a:solidFill>
                  </a:tcPr>
                </a:tc>
                <a:extLst>
                  <a:ext uri="{0D108BD9-81ED-4DB2-BD59-A6C34878D82A}">
                    <a16:rowId xmlns:a16="http://schemas.microsoft.com/office/drawing/2014/main" val="2697699197"/>
                  </a:ext>
                </a:extLst>
              </a:tr>
            </a:tbl>
          </a:graphicData>
        </a:graphic>
      </p:graphicFrame>
    </p:spTree>
    <p:extLst>
      <p:ext uri="{BB962C8B-B14F-4D97-AF65-F5344CB8AC3E}">
        <p14:creationId xmlns:p14="http://schemas.microsoft.com/office/powerpoint/2010/main" val="21346123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2179" y="651641"/>
            <a:ext cx="45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itle 6"/>
          <p:cNvSpPr>
            <a:spLocks noGrp="1"/>
          </p:cNvSpPr>
          <p:nvPr>
            <p:ph type="ctrTitle"/>
          </p:nvPr>
        </p:nvSpPr>
        <p:spPr/>
        <p:txBody>
          <a:bodyPr>
            <a:normAutofit fontScale="90000"/>
          </a:bodyPr>
          <a:lstStyle/>
          <a:p>
            <a:r>
              <a:rPr lang="en-GB" dirty="0"/>
              <a:t/>
            </a:r>
            <a:br>
              <a:rPr lang="en-GB" dirty="0"/>
            </a:br>
            <a:r>
              <a:rPr lang="en-GB" sz="3300" dirty="0">
                <a:latin typeface="Segoe UI"/>
                <a:cs typeface="Segoe UI"/>
              </a:rPr>
              <a:t>DASHBOARD - Carers</a:t>
            </a:r>
            <a:endParaRPr lang="en-GB" sz="3300" b="0" dirty="0">
              <a:latin typeface="Segoe UI"/>
              <a:cs typeface="Segoe UI"/>
            </a:endParaRPr>
          </a:p>
        </p:txBody>
      </p:sp>
      <p:graphicFrame>
        <p:nvGraphicFramePr>
          <p:cNvPr id="9" name="Table 8"/>
          <p:cNvGraphicFramePr>
            <a:graphicFrameLocks noGrp="1"/>
          </p:cNvGraphicFramePr>
          <p:nvPr>
            <p:extLst>
              <p:ext uri="{D42A27DB-BD31-4B8C-83A1-F6EECF244321}">
                <p14:modId xmlns:p14="http://schemas.microsoft.com/office/powerpoint/2010/main" val="1531384582"/>
              </p:ext>
            </p:extLst>
          </p:nvPr>
        </p:nvGraphicFramePr>
        <p:xfrm>
          <a:off x="396072" y="1481676"/>
          <a:ext cx="11398850" cy="1955800"/>
        </p:xfrm>
        <a:graphic>
          <a:graphicData uri="http://schemas.openxmlformats.org/drawingml/2006/table">
            <a:tbl>
              <a:tblPr firstRow="1" bandRow="1">
                <a:tableStyleId>{0505E3EF-67EA-436B-97B2-0124C06EBD24}</a:tableStyleId>
              </a:tblPr>
              <a:tblGrid>
                <a:gridCol w="2514571">
                  <a:extLst>
                    <a:ext uri="{9D8B030D-6E8A-4147-A177-3AD203B41FA5}">
                      <a16:colId xmlns:a16="http://schemas.microsoft.com/office/drawing/2014/main" val="320894044"/>
                    </a:ext>
                  </a:extLst>
                </a:gridCol>
                <a:gridCol w="3532878">
                  <a:extLst>
                    <a:ext uri="{9D8B030D-6E8A-4147-A177-3AD203B41FA5}">
                      <a16:colId xmlns:a16="http://schemas.microsoft.com/office/drawing/2014/main" val="2986887789"/>
                    </a:ext>
                  </a:extLst>
                </a:gridCol>
                <a:gridCol w="1117326">
                  <a:extLst>
                    <a:ext uri="{9D8B030D-6E8A-4147-A177-3AD203B41FA5}">
                      <a16:colId xmlns:a16="http://schemas.microsoft.com/office/drawing/2014/main" val="2948958305"/>
                    </a:ext>
                  </a:extLst>
                </a:gridCol>
                <a:gridCol w="1117326">
                  <a:extLst>
                    <a:ext uri="{9D8B030D-6E8A-4147-A177-3AD203B41FA5}">
                      <a16:colId xmlns:a16="http://schemas.microsoft.com/office/drawing/2014/main" val="3023296205"/>
                    </a:ext>
                  </a:extLst>
                </a:gridCol>
                <a:gridCol w="1117326">
                  <a:extLst>
                    <a:ext uri="{9D8B030D-6E8A-4147-A177-3AD203B41FA5}">
                      <a16:colId xmlns:a16="http://schemas.microsoft.com/office/drawing/2014/main" val="393697057"/>
                    </a:ext>
                  </a:extLst>
                </a:gridCol>
                <a:gridCol w="1117326">
                  <a:extLst>
                    <a:ext uri="{9D8B030D-6E8A-4147-A177-3AD203B41FA5}">
                      <a16:colId xmlns:a16="http://schemas.microsoft.com/office/drawing/2014/main" val="3449285043"/>
                    </a:ext>
                  </a:extLst>
                </a:gridCol>
                <a:gridCol w="882097">
                  <a:extLst>
                    <a:ext uri="{9D8B030D-6E8A-4147-A177-3AD203B41FA5}">
                      <a16:colId xmlns:a16="http://schemas.microsoft.com/office/drawing/2014/main" val="1540747328"/>
                    </a:ext>
                  </a:extLst>
                </a:gridCol>
              </a:tblGrid>
              <a:tr h="370840">
                <a:tc>
                  <a:txBody>
                    <a:bodyPr/>
                    <a:lstStyle/>
                    <a:p>
                      <a:pPr algn="ctr"/>
                      <a:r>
                        <a:rPr lang="en-GB" sz="1400" dirty="0">
                          <a:solidFill>
                            <a:schemeClr val="bg1"/>
                          </a:solidFill>
                          <a:latin typeface="Segoe UI"/>
                          <a:cs typeface="Segoe UI"/>
                        </a:rPr>
                        <a:t>OUTCOME</a:t>
                      </a:r>
                    </a:p>
                  </a:txBody>
                  <a:tcPr>
                    <a:solidFill>
                      <a:srgbClr val="75529D"/>
                    </a:solidFill>
                  </a:tcPr>
                </a:tc>
                <a:tc>
                  <a:txBody>
                    <a:bodyPr/>
                    <a:lstStyle/>
                    <a:p>
                      <a:pPr algn="ctr"/>
                      <a:r>
                        <a:rPr lang="en-GB" sz="1400" dirty="0">
                          <a:solidFill>
                            <a:schemeClr val="bg1"/>
                          </a:solidFill>
                          <a:latin typeface="Segoe UI"/>
                          <a:cs typeface="Segoe UI"/>
                        </a:rPr>
                        <a:t>INDICATOR</a:t>
                      </a:r>
                    </a:p>
                  </a:txBody>
                  <a:tcPr>
                    <a:solidFill>
                      <a:srgbClr val="75529D"/>
                    </a:solidFill>
                  </a:tcPr>
                </a:tc>
                <a:tc>
                  <a:txBody>
                    <a:bodyPr/>
                    <a:lstStyle/>
                    <a:p>
                      <a:pPr algn="ctr"/>
                      <a:r>
                        <a:rPr lang="en-GB" sz="1400" dirty="0">
                          <a:solidFill>
                            <a:schemeClr val="bg1"/>
                          </a:solidFill>
                          <a:latin typeface="Segoe UI"/>
                          <a:cs typeface="Segoe UI"/>
                        </a:rPr>
                        <a:t>BASELINE</a:t>
                      </a:r>
                    </a:p>
                  </a:txBody>
                  <a:tcPr>
                    <a:solidFill>
                      <a:srgbClr val="75529D"/>
                    </a:solidFill>
                  </a:tcPr>
                </a:tc>
                <a:tc>
                  <a:txBody>
                    <a:bodyPr/>
                    <a:lstStyle/>
                    <a:p>
                      <a:pPr algn="ctr"/>
                      <a:r>
                        <a:rPr lang="en-GB" sz="1400" dirty="0">
                          <a:solidFill>
                            <a:schemeClr val="bg1"/>
                          </a:solidFill>
                          <a:latin typeface="Segoe UI"/>
                          <a:cs typeface="Segoe UI"/>
                        </a:rPr>
                        <a:t>YEAR 1</a:t>
                      </a:r>
                    </a:p>
                  </a:txBody>
                  <a:tcPr>
                    <a:solidFill>
                      <a:srgbClr val="75529D"/>
                    </a:solidFill>
                  </a:tcPr>
                </a:tc>
                <a:tc>
                  <a:txBody>
                    <a:bodyPr/>
                    <a:lstStyle/>
                    <a:p>
                      <a:pPr algn="ctr"/>
                      <a:r>
                        <a:rPr lang="en-GB" sz="1400" dirty="0">
                          <a:solidFill>
                            <a:schemeClr val="bg1"/>
                          </a:solidFill>
                          <a:latin typeface="Segoe UI"/>
                          <a:cs typeface="Segoe UI"/>
                        </a:rPr>
                        <a:t>YEAR 2</a:t>
                      </a:r>
                    </a:p>
                  </a:txBody>
                  <a:tcPr>
                    <a:solidFill>
                      <a:srgbClr val="75529D"/>
                    </a:solidFill>
                  </a:tcPr>
                </a:tc>
                <a:tc>
                  <a:txBody>
                    <a:bodyPr/>
                    <a:lstStyle/>
                    <a:p>
                      <a:pPr algn="ctr"/>
                      <a:r>
                        <a:rPr lang="en-GB" sz="1400" dirty="0">
                          <a:solidFill>
                            <a:schemeClr val="bg1"/>
                          </a:solidFill>
                          <a:latin typeface="Segoe UI"/>
                          <a:cs typeface="Segoe UI"/>
                        </a:rPr>
                        <a:t>YEAR 3</a:t>
                      </a:r>
                    </a:p>
                  </a:txBody>
                  <a:tcPr>
                    <a:solidFill>
                      <a:srgbClr val="75529D"/>
                    </a:solidFill>
                  </a:tcPr>
                </a:tc>
                <a:tc>
                  <a:txBody>
                    <a:bodyPr/>
                    <a:lstStyle/>
                    <a:p>
                      <a:pPr algn="ctr"/>
                      <a:endParaRPr lang="en-GB" sz="1400">
                        <a:solidFill>
                          <a:schemeClr val="bg1"/>
                        </a:solidFill>
                        <a:latin typeface="Segoe UI" panose="020B0502040204020203" pitchFamily="34" charset="0"/>
                        <a:cs typeface="Segoe UI" panose="020B0502040204020203" pitchFamily="34" charset="0"/>
                      </a:endParaRPr>
                    </a:p>
                  </a:txBody>
                  <a:tcPr>
                    <a:solidFill>
                      <a:srgbClr val="75529D"/>
                    </a:solidFill>
                  </a:tcPr>
                </a:tc>
                <a:extLst>
                  <a:ext uri="{0D108BD9-81ED-4DB2-BD59-A6C34878D82A}">
                    <a16:rowId xmlns:a16="http://schemas.microsoft.com/office/drawing/2014/main" val="23472410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Segoe UI"/>
                          <a:cs typeface="Segoe UI"/>
                        </a:rPr>
                        <a:t>Proportion of residents with a Learning Disability who receive practical support (from an unpaid carer).</a:t>
                      </a:r>
                    </a:p>
                    <a:p>
                      <a:endParaRPr lang="en-GB" sz="1400">
                        <a:latin typeface="Segoe UI" panose="020B0502040204020203" pitchFamily="34" charset="0"/>
                        <a:cs typeface="Segoe UI" panose="020B0502040204020203" pitchFamily="34" charset="0"/>
                      </a:endParaRPr>
                    </a:p>
                  </a:txBody>
                  <a:tcPr>
                    <a:solidFill>
                      <a:srgbClr val="E2D9EB"/>
                    </a:solidFill>
                  </a:tcPr>
                </a:tc>
                <a:tc>
                  <a:txBody>
                    <a:bodyPr/>
                    <a:lstStyle/>
                    <a:p>
                      <a:r>
                        <a:rPr lang="en-GB" sz="1400" dirty="0">
                          <a:latin typeface="Segoe UI"/>
                          <a:cs typeface="Segoe UI"/>
                        </a:rPr>
                        <a:t>Yes, from someone living in my household; </a:t>
                      </a:r>
                    </a:p>
                    <a:p>
                      <a:r>
                        <a:rPr lang="en-GB" sz="1400" dirty="0">
                          <a:latin typeface="Segoe UI"/>
                          <a:cs typeface="Segoe UI"/>
                        </a:rPr>
                        <a:t>Yes, from someone living in another household; </a:t>
                      </a:r>
                    </a:p>
                    <a:p>
                      <a:r>
                        <a:rPr lang="en-GB" sz="1400" dirty="0">
                          <a:latin typeface="Segoe UI"/>
                          <a:cs typeface="Segoe UI"/>
                        </a:rPr>
                        <a:t>No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i="1" u="none" strike="noStrike">
                        <a:solidFill>
                          <a:schemeClr val="bg1">
                            <a:lumMod val="50000"/>
                          </a:schemeClr>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u="none" strike="noStrike" dirty="0">
                          <a:solidFill>
                            <a:schemeClr val="bg1">
                              <a:lumMod val="50000"/>
                            </a:schemeClr>
                          </a:solidFill>
                          <a:effectLst/>
                          <a:latin typeface="Segoe UI"/>
                        </a:rPr>
                        <a:t>Source: Adult</a:t>
                      </a:r>
                      <a:r>
                        <a:rPr lang="en-GB" sz="1400" b="0" i="1" u="none" strike="noStrike" baseline="0" dirty="0">
                          <a:solidFill>
                            <a:schemeClr val="bg1">
                              <a:lumMod val="50000"/>
                            </a:schemeClr>
                          </a:solidFill>
                          <a:effectLst/>
                          <a:latin typeface="Segoe UI"/>
                        </a:rPr>
                        <a:t> Social Care Survey (Learning Disability)</a:t>
                      </a:r>
                      <a:endParaRPr lang="en-GB" sz="1400" dirty="0">
                        <a:solidFill>
                          <a:srgbClr val="FF0000"/>
                        </a:solidFill>
                        <a:latin typeface="Segoe UI"/>
                        <a:cs typeface="Segoe UI" panose="020B0502040204020203" pitchFamily="34" charset="0"/>
                      </a:endParaRPr>
                    </a:p>
                  </a:txBody>
                  <a:tcPr>
                    <a:noFill/>
                  </a:tcPr>
                </a:tc>
                <a:tc>
                  <a:txBody>
                    <a:bodyPr/>
                    <a:lstStyle/>
                    <a:p>
                      <a:pPr algn="ctr"/>
                      <a:r>
                        <a:rPr lang="en-GB" sz="1400" dirty="0">
                          <a:latin typeface="Segoe UI"/>
                          <a:cs typeface="Segoe UI"/>
                        </a:rPr>
                        <a:t>75.8% 25.3% </a:t>
                      </a:r>
                    </a:p>
                    <a:p>
                      <a:pPr algn="ctr"/>
                      <a:endParaRPr lang="en-GB" sz="1400">
                        <a:latin typeface="Segoe UI" panose="020B0502040204020203" pitchFamily="34" charset="0"/>
                        <a:cs typeface="Segoe UI" panose="020B0502040204020203" pitchFamily="34" charset="0"/>
                      </a:endParaRPr>
                    </a:p>
                    <a:p>
                      <a:pPr algn="ctr"/>
                      <a:r>
                        <a:rPr lang="en-GB" sz="1400" dirty="0">
                          <a:latin typeface="Segoe UI"/>
                          <a:cs typeface="Segoe UI"/>
                        </a:rPr>
                        <a:t>7.7%</a:t>
                      </a:r>
                    </a:p>
                  </a:txBody>
                  <a:tcPr>
                    <a:solidFill>
                      <a:schemeClr val="bg1"/>
                    </a:solidFill>
                  </a:tcPr>
                </a:tc>
                <a:tc>
                  <a:txBody>
                    <a:bodyPr/>
                    <a:lstStyle/>
                    <a:p>
                      <a:pPr algn="ctr"/>
                      <a:endParaRPr lang="en-GB" sz="1400">
                        <a:latin typeface="Segoe UI" panose="020B0502040204020203" pitchFamily="34" charset="0"/>
                        <a:cs typeface="Segoe UI" panose="020B0502040204020203" pitchFamily="34" charset="0"/>
                      </a:endParaRPr>
                    </a:p>
                  </a:txBody>
                  <a:tcPr>
                    <a:solidFill>
                      <a:schemeClr val="bg1"/>
                    </a:solidFill>
                  </a:tcPr>
                </a:tc>
                <a:tc>
                  <a:txBody>
                    <a:bodyPr/>
                    <a:lstStyle/>
                    <a:p>
                      <a:pPr algn="ctr"/>
                      <a:r>
                        <a:rPr lang="en-GB" sz="1400" dirty="0">
                          <a:latin typeface="Segoe UI"/>
                          <a:cs typeface="Segoe UI"/>
                        </a:rPr>
                        <a:t>78%</a:t>
                      </a:r>
                    </a:p>
                    <a:p>
                      <a:pPr algn="ctr"/>
                      <a:r>
                        <a:rPr lang="en-GB" sz="1400" dirty="0">
                          <a:latin typeface="Segoe UI"/>
                          <a:cs typeface="Segoe UI"/>
                        </a:rPr>
                        <a:t>27%</a:t>
                      </a:r>
                    </a:p>
                    <a:p>
                      <a:pPr algn="ctr"/>
                      <a:endParaRPr lang="en-GB" sz="1400">
                        <a:latin typeface="Segoe UI" panose="020B0502040204020203" pitchFamily="34" charset="0"/>
                        <a:cs typeface="Segoe UI" panose="020B0502040204020203" pitchFamily="34" charset="0"/>
                      </a:endParaRPr>
                    </a:p>
                    <a:p>
                      <a:pPr algn="ctr"/>
                      <a:r>
                        <a:rPr lang="en-GB" sz="1400" dirty="0">
                          <a:latin typeface="Segoe UI"/>
                          <a:cs typeface="Segoe UI"/>
                        </a:rPr>
                        <a:t>7%</a:t>
                      </a:r>
                    </a:p>
                  </a:txBody>
                  <a:tcPr>
                    <a:solidFill>
                      <a:schemeClr val="bg1"/>
                    </a:solidFill>
                  </a:tcPr>
                </a:tc>
                <a:tc>
                  <a:txBody>
                    <a:bodyPr/>
                    <a:lstStyle/>
                    <a:p>
                      <a:endParaRPr lang="en-GB" sz="1400">
                        <a:latin typeface="Segoe UI" panose="020B0502040204020203" pitchFamily="34" charset="0"/>
                        <a:cs typeface="Segoe UI" panose="020B0502040204020203" pitchFamily="34" charset="0"/>
                      </a:endParaRPr>
                    </a:p>
                  </a:txBody>
                  <a:tcPr>
                    <a:solidFill>
                      <a:schemeClr val="bg1"/>
                    </a:solidFill>
                  </a:tcPr>
                </a:tc>
                <a:tc>
                  <a:txBody>
                    <a:bodyPr/>
                    <a:lstStyle/>
                    <a:p>
                      <a:endParaRPr lang="en-GB" sz="1400">
                        <a:latin typeface="Segoe UI" panose="020B0502040204020203" pitchFamily="34" charset="0"/>
                        <a:cs typeface="Segoe UI" panose="020B0502040204020203" pitchFamily="34" charset="0"/>
                      </a:endParaRPr>
                    </a:p>
                  </a:txBody>
                  <a:tcPr>
                    <a:solidFill>
                      <a:schemeClr val="bg1"/>
                    </a:solidFill>
                  </a:tcPr>
                </a:tc>
                <a:extLst>
                  <a:ext uri="{0D108BD9-81ED-4DB2-BD59-A6C34878D82A}">
                    <a16:rowId xmlns:a16="http://schemas.microsoft.com/office/drawing/2014/main" val="4207927775"/>
                  </a:ext>
                </a:extLst>
              </a:tr>
            </a:tbl>
          </a:graphicData>
        </a:graphic>
      </p:graphicFrame>
      <p:sp>
        <p:nvSpPr>
          <p:cNvPr id="4" name="Up Arrow 6">
            <a:extLst>
              <a:ext uri="{FF2B5EF4-FFF2-40B4-BE49-F238E27FC236}">
                <a16:creationId xmlns:a16="http://schemas.microsoft.com/office/drawing/2014/main" id="{91E3BB4A-93C4-5E4F-AE81-E8C97603CFCB}"/>
              </a:ext>
            </a:extLst>
          </p:cNvPr>
          <p:cNvSpPr/>
          <p:nvPr/>
        </p:nvSpPr>
        <p:spPr>
          <a:xfrm>
            <a:off x="11184656" y="1882381"/>
            <a:ext cx="248576" cy="328475"/>
          </a:xfrm>
          <a:prstGeom prst="upArrow">
            <a:avLst/>
          </a:prstGeom>
          <a:solidFill>
            <a:srgbClr val="ED7D3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 name="Up Arrow 6">
            <a:extLst>
              <a:ext uri="{FF2B5EF4-FFF2-40B4-BE49-F238E27FC236}">
                <a16:creationId xmlns:a16="http://schemas.microsoft.com/office/drawing/2014/main" id="{AEFC49BC-8A4D-D6BC-6176-2A136FACC2E0}"/>
              </a:ext>
            </a:extLst>
          </p:cNvPr>
          <p:cNvSpPr/>
          <p:nvPr/>
        </p:nvSpPr>
        <p:spPr>
          <a:xfrm>
            <a:off x="11184656" y="2319260"/>
            <a:ext cx="248576" cy="328475"/>
          </a:xfrm>
          <a:prstGeom prst="upArrow">
            <a:avLst/>
          </a:prstGeom>
          <a:solidFill>
            <a:srgbClr val="ED7D3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Up Arrow 6">
            <a:extLst>
              <a:ext uri="{FF2B5EF4-FFF2-40B4-BE49-F238E27FC236}">
                <a16:creationId xmlns:a16="http://schemas.microsoft.com/office/drawing/2014/main" id="{63AC9343-CBEE-3AD2-0BF8-C2A900DAFDCA}"/>
              </a:ext>
            </a:extLst>
          </p:cNvPr>
          <p:cNvSpPr/>
          <p:nvPr/>
        </p:nvSpPr>
        <p:spPr>
          <a:xfrm rot="10800000">
            <a:off x="11184656" y="2756140"/>
            <a:ext cx="248576" cy="328475"/>
          </a:xfrm>
          <a:prstGeom prst="upArrow">
            <a:avLst/>
          </a:prstGeom>
          <a:solidFill>
            <a:srgbClr val="ED7D3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53366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Jargon Buster </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00618172"/>
              </p:ext>
            </p:extLst>
          </p:nvPr>
        </p:nvGraphicFramePr>
        <p:xfrm>
          <a:off x="285750" y="1504770"/>
          <a:ext cx="11627576" cy="5221155"/>
        </p:xfrm>
        <a:graphic>
          <a:graphicData uri="http://schemas.openxmlformats.org/drawingml/2006/table">
            <a:tbl>
              <a:tblPr firstRow="1" bandRow="1">
                <a:tableStyleId>{073A0DAA-6AF3-43AB-8588-CEC1D06C72B9}</a:tableStyleId>
              </a:tblPr>
              <a:tblGrid>
                <a:gridCol w="3633107">
                  <a:extLst>
                    <a:ext uri="{9D8B030D-6E8A-4147-A177-3AD203B41FA5}">
                      <a16:colId xmlns:a16="http://schemas.microsoft.com/office/drawing/2014/main" val="1370821909"/>
                    </a:ext>
                  </a:extLst>
                </a:gridCol>
                <a:gridCol w="7994469">
                  <a:extLst>
                    <a:ext uri="{9D8B030D-6E8A-4147-A177-3AD203B41FA5}">
                      <a16:colId xmlns:a16="http://schemas.microsoft.com/office/drawing/2014/main" val="3438757000"/>
                    </a:ext>
                  </a:extLst>
                </a:gridCol>
              </a:tblGrid>
              <a:tr h="328456">
                <a:tc>
                  <a:txBody>
                    <a:bodyPr/>
                    <a:lstStyle/>
                    <a:p>
                      <a:r>
                        <a:rPr lang="en-GB" sz="1600">
                          <a:latin typeface="Segoe UI" panose="020B0502040204020203" pitchFamily="34" charset="0"/>
                          <a:cs typeface="Segoe UI" panose="020B0502040204020203" pitchFamily="34" charset="0"/>
                        </a:rPr>
                        <a:t>Term</a:t>
                      </a:r>
                    </a:p>
                  </a:txBody>
                  <a:tcPr/>
                </a:tc>
                <a:tc>
                  <a:txBody>
                    <a:bodyPr/>
                    <a:lstStyle/>
                    <a:p>
                      <a:r>
                        <a:rPr lang="en-GB" sz="1600">
                          <a:latin typeface="Segoe UI" panose="020B0502040204020203" pitchFamily="34" charset="0"/>
                          <a:cs typeface="Segoe UI" panose="020B0502040204020203" pitchFamily="34" charset="0"/>
                        </a:rPr>
                        <a:t>Full name</a:t>
                      </a:r>
                      <a:r>
                        <a:rPr lang="en-GB" sz="1600" baseline="0">
                          <a:latin typeface="Segoe UI" panose="020B0502040204020203" pitchFamily="34" charset="0"/>
                          <a:cs typeface="Segoe UI" panose="020B0502040204020203" pitchFamily="34" charset="0"/>
                        </a:rPr>
                        <a:t> or </a:t>
                      </a:r>
                      <a:r>
                        <a:rPr lang="en-GB" sz="1600">
                          <a:latin typeface="Segoe UI" panose="020B0502040204020203" pitchFamily="34" charset="0"/>
                          <a:cs typeface="Segoe UI" panose="020B0502040204020203" pitchFamily="34" charset="0"/>
                        </a:rPr>
                        <a:t>meaning </a:t>
                      </a:r>
                    </a:p>
                  </a:txBody>
                  <a:tcPr/>
                </a:tc>
                <a:extLst>
                  <a:ext uri="{0D108BD9-81ED-4DB2-BD59-A6C34878D82A}">
                    <a16:rowId xmlns:a16="http://schemas.microsoft.com/office/drawing/2014/main" val="1492138595"/>
                  </a:ext>
                </a:extLst>
              </a:tr>
              <a:tr h="255610">
                <a:tc>
                  <a:txBody>
                    <a:bodyPr/>
                    <a:lstStyle/>
                    <a:p>
                      <a:pPr algn="l">
                        <a:lnSpc>
                          <a:spcPct val="107000"/>
                        </a:lnSpc>
                        <a:spcAft>
                          <a:spcPts val="0"/>
                        </a:spcAft>
                      </a:pPr>
                      <a:r>
                        <a:rPr lang="en-GB" sz="1600" i="0">
                          <a:effectLst/>
                          <a:latin typeface="Segoe UI" panose="020B0502040204020203" pitchFamily="34" charset="0"/>
                          <a:ea typeface="Times New Roman" panose="02020603050405020304" pitchFamily="18" charset="0"/>
                          <a:cs typeface="Segoe UI" panose="020B0502040204020203" pitchFamily="34" charset="0"/>
                        </a:rPr>
                        <a:t>ASC</a:t>
                      </a:r>
                      <a:endParaRPr lang="en-GB" sz="1600" i="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GB" sz="1600" i="0">
                          <a:effectLst/>
                          <a:latin typeface="Segoe UI" panose="020B0502040204020203" pitchFamily="34" charset="0"/>
                          <a:ea typeface="Times New Roman" panose="02020603050405020304" pitchFamily="18" charset="0"/>
                          <a:cs typeface="Segoe UI" panose="020B0502040204020203" pitchFamily="34" charset="0"/>
                        </a:rPr>
                        <a:t>Adult Social Care</a:t>
                      </a:r>
                      <a:endParaRPr lang="en-GB" sz="1600" i="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extLst>
                  <a:ext uri="{0D108BD9-81ED-4DB2-BD59-A6C34878D82A}">
                    <a16:rowId xmlns:a16="http://schemas.microsoft.com/office/drawing/2014/main" val="712301372"/>
                  </a:ext>
                </a:extLst>
              </a:tr>
              <a:tr h="57829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i="0">
                          <a:effectLst/>
                          <a:latin typeface="Segoe UI" panose="020B0502040204020203" pitchFamily="34" charset="0"/>
                          <a:ea typeface="Times New Roman" panose="02020603050405020304" pitchFamily="18" charset="0"/>
                          <a:cs typeface="Segoe UI" panose="020B0502040204020203" pitchFamily="34" charset="0"/>
                        </a:rPr>
                        <a:t>ASCOF </a:t>
                      </a:r>
                      <a:endParaRPr lang="en-GB" sz="1600" i="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i="0">
                          <a:effectLst/>
                          <a:latin typeface="Segoe UI" panose="020B0502040204020203" pitchFamily="34" charset="0"/>
                          <a:ea typeface="Calibri" panose="020F0502020204030204" pitchFamily="34" charset="0"/>
                          <a:cs typeface="Segoe UI" panose="020B0502040204020203" pitchFamily="34" charset="0"/>
                        </a:rPr>
                        <a:t>The </a:t>
                      </a:r>
                      <a:r>
                        <a:rPr lang="en-GB" sz="1600" i="0" u="sng">
                          <a:solidFill>
                            <a:srgbClr val="0563C1"/>
                          </a:solidFill>
                          <a:effectLst/>
                          <a:latin typeface="Segoe UI" panose="020B0502040204020203" pitchFamily="34" charset="0"/>
                          <a:ea typeface="Calibri" panose="020F0502020204030204" pitchFamily="34" charset="0"/>
                          <a:cs typeface="Segoe UI" panose="020B0502040204020203" pitchFamily="34" charset="0"/>
                          <a:hlinkClick r:id="rId2"/>
                        </a:rPr>
                        <a:t>Adult Social Care Outcomes Framework</a:t>
                      </a:r>
                      <a:r>
                        <a:rPr lang="en-GB" sz="1600" i="0">
                          <a:effectLst/>
                          <a:latin typeface="Segoe UI" panose="020B0502040204020203" pitchFamily="34" charset="0"/>
                          <a:ea typeface="Calibri" panose="020F0502020204030204" pitchFamily="34" charset="0"/>
                          <a:cs typeface="Segoe UI" panose="020B0502040204020203" pitchFamily="34" charset="0"/>
                        </a:rPr>
                        <a:t> measures outcomes and sets priorities for care and support services.</a:t>
                      </a:r>
                    </a:p>
                  </a:txBody>
                  <a:tcPr marL="68580" marR="68580" marT="0" marB="0"/>
                </a:tc>
                <a:extLst>
                  <a:ext uri="{0D108BD9-81ED-4DB2-BD59-A6C34878D82A}">
                    <a16:rowId xmlns:a16="http://schemas.microsoft.com/office/drawing/2014/main" val="931889176"/>
                  </a:ext>
                </a:extLst>
              </a:tr>
              <a:tr h="57493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i="0">
                          <a:effectLst/>
                          <a:latin typeface="Segoe UI" panose="020B0502040204020203" pitchFamily="34" charset="0"/>
                          <a:ea typeface="Times New Roman" panose="02020603050405020304" pitchFamily="18" charset="0"/>
                          <a:cs typeface="Segoe UI" panose="020B0502040204020203" pitchFamily="34" charset="0"/>
                        </a:rPr>
                        <a:t>AzeusCare</a:t>
                      </a:r>
                      <a:endParaRPr lang="en-GB" sz="1600" i="0">
                        <a:effectLst/>
                        <a:latin typeface="Segoe UI" panose="020B0502040204020203" pitchFamily="34" charset="0"/>
                        <a:ea typeface="Calibri" panose="020F0502020204030204" pitchFamily="34" charset="0"/>
                        <a:cs typeface="Segoe UI" panose="020B0502040204020203" pitchFamily="34" charset="0"/>
                      </a:endParaRPr>
                    </a:p>
                    <a:p>
                      <a:pPr algn="l">
                        <a:lnSpc>
                          <a:spcPct val="107000"/>
                        </a:lnSpc>
                        <a:spcAft>
                          <a:spcPts val="0"/>
                        </a:spcAft>
                      </a:pPr>
                      <a:endParaRPr lang="en-GB" sz="1600" i="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i="0">
                          <a:effectLst/>
                          <a:latin typeface="Segoe UI" panose="020B0502040204020203" pitchFamily="34" charset="0"/>
                          <a:ea typeface="Calibri" panose="020F0502020204030204" pitchFamily="34" charset="0"/>
                          <a:cs typeface="Segoe UI" panose="020B0502040204020203" pitchFamily="34" charset="0"/>
                        </a:rPr>
                        <a:t>AzeusCare is a digital recording system used by Newham’s Social Care Services to support delivery of services.</a:t>
                      </a:r>
                    </a:p>
                  </a:txBody>
                  <a:tcPr marL="68580" marR="68580" marT="0" marB="0"/>
                </a:tc>
                <a:extLst>
                  <a:ext uri="{0D108BD9-81ED-4DB2-BD59-A6C34878D82A}">
                    <a16:rowId xmlns:a16="http://schemas.microsoft.com/office/drawing/2014/main" val="3045417952"/>
                  </a:ext>
                </a:extLst>
              </a:tr>
              <a:tr h="74895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i="0">
                          <a:effectLst/>
                          <a:latin typeface="Segoe UI" panose="020B0502040204020203" pitchFamily="34" charset="0"/>
                          <a:ea typeface="Calibri" panose="020F0502020204030204" pitchFamily="34" charset="0"/>
                          <a:cs typeface="Segoe UI" panose="020B0502040204020203" pitchFamily="34" charset="0"/>
                        </a:rPr>
                        <a:t>Barts Health NHS</a:t>
                      </a:r>
                    </a:p>
                  </a:txBody>
                  <a:tcPr marL="68580" marR="68580" marT="0" marB="0"/>
                </a:tc>
                <a:tc>
                  <a:txBody>
                    <a:bodyPr/>
                    <a:lstStyle/>
                    <a:p>
                      <a:pPr>
                        <a:lnSpc>
                          <a:spcPct val="107000"/>
                        </a:lnSpc>
                        <a:spcAft>
                          <a:spcPts val="0"/>
                        </a:spcAft>
                      </a:pPr>
                      <a:r>
                        <a:rPr lang="en-GB" sz="1600" i="0">
                          <a:effectLst/>
                          <a:latin typeface="Segoe UI" panose="020B0502040204020203" pitchFamily="34" charset="0"/>
                          <a:ea typeface="Calibri" panose="020F0502020204030204" pitchFamily="34" charset="0"/>
                          <a:cs typeface="Segoe UI" panose="020B0502040204020203" pitchFamily="34" charset="0"/>
                          <a:hlinkClick r:id="rId3"/>
                        </a:rPr>
                        <a:t>Barts</a:t>
                      </a:r>
                      <a:r>
                        <a:rPr lang="en-GB" sz="1600" i="0" baseline="0">
                          <a:effectLst/>
                          <a:latin typeface="Segoe UI" panose="020B0502040204020203" pitchFamily="34" charset="0"/>
                          <a:ea typeface="Calibri" panose="020F0502020204030204" pitchFamily="34" charset="0"/>
                          <a:cs typeface="Segoe UI" panose="020B0502040204020203" pitchFamily="34" charset="0"/>
                          <a:hlinkClick r:id="rId3"/>
                        </a:rPr>
                        <a:t> Health</a:t>
                      </a:r>
                      <a:r>
                        <a:rPr lang="en-GB" sz="1600" i="0">
                          <a:effectLst/>
                          <a:latin typeface="Segoe UI" panose="020B0502040204020203" pitchFamily="34" charset="0"/>
                          <a:ea typeface="Calibri" panose="020F0502020204030204" pitchFamily="34" charset="0"/>
                          <a:cs typeface="Segoe UI" panose="020B0502040204020203" pitchFamily="34" charset="0"/>
                          <a:hlinkClick r:id="rId3"/>
                        </a:rPr>
                        <a:t> NHS Trust</a:t>
                      </a:r>
                      <a:r>
                        <a:rPr lang="en-GB" sz="1600" i="0" baseline="0">
                          <a:effectLst/>
                          <a:latin typeface="Segoe UI" panose="020B0502040204020203" pitchFamily="34" charset="0"/>
                          <a:ea typeface="Calibri" panose="020F0502020204030204" pitchFamily="34" charset="0"/>
                          <a:cs typeface="Segoe UI" panose="020B0502040204020203" pitchFamily="34" charset="0"/>
                          <a:hlinkClick r:id="rId3"/>
                        </a:rPr>
                        <a:t> </a:t>
                      </a:r>
                      <a:r>
                        <a:rPr lang="en-GB" sz="1600" i="0" baseline="0">
                          <a:effectLst/>
                          <a:latin typeface="Segoe UI" panose="020B0502040204020203" pitchFamily="34" charset="0"/>
                          <a:ea typeface="Calibri" panose="020F0502020204030204" pitchFamily="34" charset="0"/>
                          <a:cs typeface="Segoe UI" panose="020B0502040204020203" pitchFamily="34" charset="0"/>
                        </a:rPr>
                        <a:t>is a </a:t>
                      </a:r>
                      <a:r>
                        <a:rPr lang="en-GB" sz="1600" i="0">
                          <a:effectLst/>
                          <a:latin typeface="Segoe UI" panose="020B0502040204020203" pitchFamily="34" charset="0"/>
                          <a:ea typeface="Calibri" panose="020F0502020204030204" pitchFamily="34" charset="0"/>
                          <a:cs typeface="Segoe UI" panose="020B0502040204020203" pitchFamily="34" charset="0"/>
                        </a:rPr>
                        <a:t>group of hospitals provide a huge range of clinical services to people in east London and beyond. Hospitals</a:t>
                      </a:r>
                      <a:r>
                        <a:rPr lang="en-GB" sz="1600" i="0" baseline="0">
                          <a:effectLst/>
                          <a:latin typeface="Segoe UI" panose="020B0502040204020203" pitchFamily="34" charset="0"/>
                          <a:ea typeface="Calibri" panose="020F0502020204030204" pitchFamily="34" charset="0"/>
                          <a:cs typeface="Segoe UI" panose="020B0502040204020203" pitchFamily="34" charset="0"/>
                        </a:rPr>
                        <a:t> include: Newham University, St Bartholomew’s, Mile End, Royal London and Whipps Cross Hospitals. </a:t>
                      </a:r>
                      <a:endParaRPr lang="en-GB" sz="1600" i="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extLst>
                  <a:ext uri="{0D108BD9-81ED-4DB2-BD59-A6C34878D82A}">
                    <a16:rowId xmlns:a16="http://schemas.microsoft.com/office/drawing/2014/main" val="2089883134"/>
                  </a:ext>
                </a:extLst>
              </a:tr>
              <a:tr h="37447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i="0">
                          <a:effectLst/>
                          <a:latin typeface="Segoe UI" panose="020B0502040204020203" pitchFamily="34" charset="0"/>
                          <a:ea typeface="Calibri" panose="020F0502020204030204" pitchFamily="34" charset="0"/>
                          <a:cs typeface="Segoe UI" panose="020B0502040204020203" pitchFamily="34" charset="0"/>
                        </a:rPr>
                        <a:t>CAMHS</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i="0">
                          <a:effectLst/>
                          <a:latin typeface="Segoe UI" panose="020B0502040204020203" pitchFamily="34" charset="0"/>
                          <a:ea typeface="Calibri" panose="020F0502020204030204" pitchFamily="34" charset="0"/>
                          <a:cs typeface="Segoe UI" panose="020B0502040204020203" pitchFamily="34" charset="0"/>
                        </a:rPr>
                        <a:t>Child and Adolescent Mental Health Services</a:t>
                      </a:r>
                    </a:p>
                  </a:txBody>
                  <a:tcPr marL="68580" marR="68580" marT="0" marB="0"/>
                </a:tc>
                <a:extLst>
                  <a:ext uri="{0D108BD9-81ED-4DB2-BD59-A6C34878D82A}">
                    <a16:rowId xmlns:a16="http://schemas.microsoft.com/office/drawing/2014/main" val="900399845"/>
                  </a:ext>
                </a:extLst>
              </a:tr>
              <a:tr h="149790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i="0">
                          <a:effectLst/>
                          <a:latin typeface="Segoe UI" panose="020B0502040204020203" pitchFamily="34" charset="0"/>
                          <a:ea typeface="Times New Roman" panose="02020603050405020304" pitchFamily="18" charset="0"/>
                          <a:cs typeface="Segoe UI" panose="020B0502040204020203" pitchFamily="34" charset="0"/>
                        </a:rPr>
                        <a:t>C(E)TR </a:t>
                      </a:r>
                      <a:endParaRPr lang="en-GB" sz="1600" i="0">
                        <a:effectLst/>
                        <a:latin typeface="Segoe UI" panose="020B0502040204020203" pitchFamily="34" charset="0"/>
                        <a:ea typeface="Calibri" panose="020F0502020204030204" pitchFamily="34" charset="0"/>
                        <a:cs typeface="Segoe UI" panose="020B0502040204020203"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600" i="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i="0">
                          <a:effectLst/>
                          <a:latin typeface="Segoe UI" panose="020B0502040204020203" pitchFamily="34" charset="0"/>
                          <a:ea typeface="Calibri" panose="020F0502020204030204" pitchFamily="34" charset="0"/>
                          <a:cs typeface="Segoe UI" panose="020B0502040204020203" pitchFamily="34" charset="0"/>
                        </a:rPr>
                        <a:t> </a:t>
                      </a:r>
                      <a:r>
                        <a:rPr lang="en-GB" sz="1600" i="0" u="sng">
                          <a:solidFill>
                            <a:srgbClr val="0563C1"/>
                          </a:solidFill>
                          <a:effectLst/>
                          <a:latin typeface="Segoe UI" panose="020B0502040204020203" pitchFamily="34" charset="0"/>
                          <a:ea typeface="Calibri" panose="020F0502020204030204" pitchFamily="34" charset="0"/>
                          <a:cs typeface="Segoe UI" panose="020B0502040204020203" pitchFamily="34" charset="0"/>
                          <a:hlinkClick r:id="rId4"/>
                        </a:rPr>
                        <a:t>Care, (Education) and Treatment Reviews</a:t>
                      </a:r>
                      <a:r>
                        <a:rPr lang="en-GB" sz="1600" b="1" i="0">
                          <a:effectLst/>
                          <a:latin typeface="Segoe UI" panose="020B0502040204020203" pitchFamily="34" charset="0"/>
                          <a:ea typeface="Calibri" panose="020F0502020204030204" pitchFamily="34" charset="0"/>
                          <a:cs typeface="Segoe UI" panose="020B0502040204020203" pitchFamily="34" charset="0"/>
                        </a:rPr>
                        <a:t> </a:t>
                      </a:r>
                      <a:r>
                        <a:rPr lang="en-GB" sz="1600" i="0">
                          <a:effectLst/>
                          <a:latin typeface="Segoe UI" panose="020B0502040204020203" pitchFamily="34" charset="0"/>
                          <a:ea typeface="Calibri" panose="020F0502020204030204" pitchFamily="34" charset="0"/>
                          <a:cs typeface="Segoe UI" panose="020B0502040204020203" pitchFamily="34" charset="0"/>
                        </a:rPr>
                        <a:t>are for children or adults with a learning disability or autism admitted, or at risk of admission to a specialist mental health / learning disability hospital. They are CCG or NHS England leads meetings, which aim is to reduce or avoid hospital admissions though community interventions and planning.</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600">
                          <a:latin typeface="Segoe UI" panose="020B0502040204020203" pitchFamily="34" charset="0"/>
                          <a:cs typeface="Segoe UI" panose="020B0502040204020203" pitchFamily="34" charset="0"/>
                        </a:rPr>
                        <a:t>*Note a Care Education and Treatment Review is held for residents under 25 who have education needs. All others will be offered a Care and Treatment Review. </a:t>
                      </a:r>
                    </a:p>
                  </a:txBody>
                  <a:tcPr marL="68580" marR="68580" marT="0" marB="0"/>
                </a:tc>
                <a:extLst>
                  <a:ext uri="{0D108BD9-81ED-4DB2-BD59-A6C34878D82A}">
                    <a16:rowId xmlns:a16="http://schemas.microsoft.com/office/drawing/2014/main" val="717416205"/>
                  </a:ext>
                </a:extLst>
              </a:tr>
              <a:tr h="74895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a:latin typeface="Segoe UI" panose="020B0502040204020203" pitchFamily="34" charset="0"/>
                          <a:cs typeface="Segoe UI" panose="020B0502040204020203" pitchFamily="34" charset="0"/>
                        </a:rPr>
                        <a:t>CGL</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600">
                          <a:latin typeface="Segoe UI" panose="020B0502040204020203" pitchFamily="34" charset="0"/>
                          <a:cs typeface="Segoe UI" panose="020B0502040204020203" pitchFamily="34" charset="0"/>
                        </a:rPr>
                        <a:t>Change Grow Live</a:t>
                      </a:r>
                      <a:endParaRPr lang="en-GB" sz="1600" i="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a:latin typeface="Segoe UI" panose="020B0502040204020203" pitchFamily="34" charset="0"/>
                          <a:cs typeface="Segoe UI" panose="020B0502040204020203" pitchFamily="34" charset="0"/>
                        </a:rPr>
                        <a:t>Local Provider</a:t>
                      </a:r>
                      <a:r>
                        <a:rPr lang="en-GB" sz="1600" baseline="0">
                          <a:latin typeface="Segoe UI" panose="020B0502040204020203" pitchFamily="34" charset="0"/>
                          <a:cs typeface="Segoe UI" panose="020B0502040204020203" pitchFamily="34" charset="0"/>
                        </a:rPr>
                        <a:t> of Substance Misuse Services also known as </a:t>
                      </a:r>
                      <a:r>
                        <a:rPr lang="en-GB" sz="1600" baseline="0">
                          <a:latin typeface="Segoe UI" panose="020B0502040204020203" pitchFamily="34" charset="0"/>
                          <a:cs typeface="Segoe UI" panose="020B0502040204020203" pitchFamily="34" charset="0"/>
                          <a:hlinkClick r:id="rId5"/>
                        </a:rPr>
                        <a:t>Rise Newham</a:t>
                      </a:r>
                      <a:r>
                        <a:rPr lang="en-GB" sz="1600" baseline="0">
                          <a:latin typeface="Segoe UI" panose="020B0502040204020203" pitchFamily="34" charset="0"/>
                          <a:cs typeface="Segoe UI" panose="020B0502040204020203" pitchFamily="34" charset="0"/>
                        </a:rPr>
                        <a:t>.</a:t>
                      </a:r>
                      <a:endParaRPr lang="en-GB" sz="1600">
                        <a:latin typeface="Segoe UI" panose="020B0502040204020203" pitchFamily="34" charset="0"/>
                        <a:cs typeface="Segoe UI" panose="020B0502040204020203" pitchFamily="34" charset="0"/>
                      </a:endParaRPr>
                    </a:p>
                  </a:txBody>
                  <a:tcPr marL="68580" marR="68580" marT="0" marB="0"/>
                </a:tc>
                <a:extLst>
                  <a:ext uri="{0D108BD9-81ED-4DB2-BD59-A6C34878D82A}">
                    <a16:rowId xmlns:a16="http://schemas.microsoft.com/office/drawing/2014/main" val="4246273493"/>
                  </a:ext>
                </a:extLst>
              </a:tr>
            </a:tbl>
          </a:graphicData>
        </a:graphic>
      </p:graphicFrame>
    </p:spTree>
    <p:extLst>
      <p:ext uri="{BB962C8B-B14F-4D97-AF65-F5344CB8AC3E}">
        <p14:creationId xmlns:p14="http://schemas.microsoft.com/office/powerpoint/2010/main" val="16629253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Jargon Buster</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363016144"/>
              </p:ext>
            </p:extLst>
          </p:nvPr>
        </p:nvGraphicFramePr>
        <p:xfrm>
          <a:off x="460549" y="1409335"/>
          <a:ext cx="11309085" cy="5139817"/>
        </p:xfrm>
        <a:graphic>
          <a:graphicData uri="http://schemas.openxmlformats.org/drawingml/2006/table">
            <a:tbl>
              <a:tblPr firstRow="1" bandRow="1">
                <a:tableStyleId>{073A0DAA-6AF3-43AB-8588-CEC1D06C72B9}</a:tableStyleId>
              </a:tblPr>
              <a:tblGrid>
                <a:gridCol w="3691229">
                  <a:extLst>
                    <a:ext uri="{9D8B030D-6E8A-4147-A177-3AD203B41FA5}">
                      <a16:colId xmlns:a16="http://schemas.microsoft.com/office/drawing/2014/main" val="1187482947"/>
                    </a:ext>
                  </a:extLst>
                </a:gridCol>
                <a:gridCol w="7617856">
                  <a:extLst>
                    <a:ext uri="{9D8B030D-6E8A-4147-A177-3AD203B41FA5}">
                      <a16:colId xmlns:a16="http://schemas.microsoft.com/office/drawing/2014/main" val="379579342"/>
                    </a:ext>
                  </a:extLst>
                </a:gridCol>
              </a:tblGrid>
              <a:tr h="172243">
                <a:tc>
                  <a:txBody>
                    <a:bodyPr/>
                    <a:lstStyle/>
                    <a:p>
                      <a:r>
                        <a:rPr lang="en-GB" sz="1600">
                          <a:latin typeface="Segoe UI" panose="020B0502040204020203" pitchFamily="34" charset="0"/>
                          <a:cs typeface="Segoe UI" panose="020B0502040204020203" pitchFamily="34" charset="0"/>
                        </a:rPr>
                        <a:t>Term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Segoe UI" panose="020B0502040204020203" pitchFamily="34" charset="0"/>
                          <a:cs typeface="Segoe UI" panose="020B0502040204020203" pitchFamily="34" charset="0"/>
                        </a:rPr>
                        <a:t>Full name</a:t>
                      </a:r>
                      <a:r>
                        <a:rPr lang="en-GB" sz="1600" baseline="0">
                          <a:latin typeface="Segoe UI" panose="020B0502040204020203" pitchFamily="34" charset="0"/>
                          <a:cs typeface="Segoe UI" panose="020B0502040204020203" pitchFamily="34" charset="0"/>
                        </a:rPr>
                        <a:t> or </a:t>
                      </a:r>
                      <a:r>
                        <a:rPr lang="en-GB" sz="1600">
                          <a:latin typeface="Segoe UI" panose="020B0502040204020203" pitchFamily="34" charset="0"/>
                          <a:cs typeface="Segoe UI" panose="020B0502040204020203" pitchFamily="34" charset="0"/>
                        </a:rPr>
                        <a:t>meaning </a:t>
                      </a:r>
                    </a:p>
                  </a:txBody>
                  <a:tcPr/>
                </a:tc>
                <a:extLst>
                  <a:ext uri="{0D108BD9-81ED-4DB2-BD59-A6C34878D82A}">
                    <a16:rowId xmlns:a16="http://schemas.microsoft.com/office/drawing/2014/main" val="3677443290"/>
                  </a:ext>
                </a:extLst>
              </a:tr>
              <a:tr h="17224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kern="1200">
                          <a:solidFill>
                            <a:schemeClr val="dk1"/>
                          </a:solidFill>
                          <a:effectLst/>
                          <a:latin typeface="+mn-lt"/>
                          <a:ea typeface="+mn-ea"/>
                          <a:cs typeface="+mn-cs"/>
                        </a:rPr>
                        <a:t>CYPS</a:t>
                      </a:r>
                    </a:p>
                  </a:txBody>
                  <a:tcPr marL="68580" marR="68580" marT="0" marB="0"/>
                </a:tc>
                <a:tc>
                  <a:txBody>
                    <a:bodyPr/>
                    <a:lstStyle/>
                    <a:p>
                      <a:pPr>
                        <a:lnSpc>
                          <a:spcPct val="107000"/>
                        </a:lnSpc>
                        <a:spcAft>
                          <a:spcPts val="0"/>
                        </a:spcAft>
                      </a:pPr>
                      <a:r>
                        <a:rPr lang="en-GB" sz="1800" i="0" kern="1200">
                          <a:solidFill>
                            <a:schemeClr val="dk1"/>
                          </a:solidFill>
                          <a:effectLst/>
                          <a:latin typeface="+mn-lt"/>
                          <a:ea typeface="+mn-ea"/>
                          <a:cs typeface="+mn-cs"/>
                        </a:rPr>
                        <a:t>Children and Young People’s Service.</a:t>
                      </a:r>
                    </a:p>
                  </a:txBody>
                  <a:tcPr marL="68580" marR="68580" marT="0" marB="0"/>
                </a:tc>
                <a:extLst>
                  <a:ext uri="{0D108BD9-81ED-4DB2-BD59-A6C34878D82A}">
                    <a16:rowId xmlns:a16="http://schemas.microsoft.com/office/drawing/2014/main" val="3734464945"/>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a:effectLst/>
                          <a:latin typeface="Segoe UI" panose="020B0502040204020203" pitchFamily="34" charset="0"/>
                          <a:ea typeface="Calibri" panose="020F0502020204030204" pitchFamily="34" charset="0"/>
                          <a:cs typeface="Segoe UI" panose="020B0502040204020203" pitchFamily="34" charset="0"/>
                        </a:rPr>
                        <a:t>Dynamic Purchasing Vehicle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baseline="0">
                          <a:effectLst/>
                          <a:latin typeface="Segoe UI" panose="020B0502040204020203" pitchFamily="34" charset="0"/>
                          <a:ea typeface="Calibri" panose="020F0502020204030204" pitchFamily="34" charset="0"/>
                          <a:cs typeface="Segoe UI" panose="020B0502040204020203" pitchFamily="34" charset="0"/>
                        </a:rPr>
                        <a:t>It is an electronic system for the Council to buy services. The Council sets standards that the providers/suppliers must demonstrate when they apply to join. Providers /supplier must be approved before the Council will use them.</a:t>
                      </a:r>
                      <a:endParaRPr lang="en-GB" sz="1600" i="0">
                        <a:effectLst/>
                        <a:latin typeface="Segoe UI" panose="020B0502040204020203" pitchFamily="34" charset="0"/>
                        <a:ea typeface="Calibri" panose="020F0502020204030204" pitchFamily="34" charset="0"/>
                        <a:cs typeface="Segoe UI" panose="020B0502040204020203" pitchFamily="34" charset="0"/>
                      </a:endParaRPr>
                    </a:p>
                  </a:txBody>
                  <a:tcPr/>
                </a:tc>
                <a:extLst>
                  <a:ext uri="{0D108BD9-81ED-4DB2-BD59-A6C34878D82A}">
                    <a16:rowId xmlns:a16="http://schemas.microsoft.com/office/drawing/2014/main" val="3803189814"/>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a:effectLst/>
                          <a:latin typeface="Segoe UI" panose="020B0502040204020203" pitchFamily="34" charset="0"/>
                          <a:ea typeface="Calibri" panose="020F0502020204030204" pitchFamily="34" charset="0"/>
                          <a:cs typeface="Segoe UI" panose="020B0502040204020203" pitchFamily="34" charset="0"/>
                        </a:rPr>
                        <a:t>Dynamic</a:t>
                      </a:r>
                      <a:r>
                        <a:rPr lang="en-GB" sz="1600" i="0" baseline="0">
                          <a:effectLst/>
                          <a:latin typeface="Segoe UI" panose="020B0502040204020203" pitchFamily="34" charset="0"/>
                          <a:ea typeface="Calibri" panose="020F0502020204030204" pitchFamily="34" charset="0"/>
                          <a:cs typeface="Segoe UI" panose="020B0502040204020203" pitchFamily="34" charset="0"/>
                        </a:rPr>
                        <a:t> Support Register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baseline="0">
                          <a:effectLst/>
                          <a:latin typeface="Segoe UI" panose="020B0502040204020203" pitchFamily="34" charset="0"/>
                          <a:ea typeface="Calibri" panose="020F0502020204030204" pitchFamily="34" charset="0"/>
                          <a:cs typeface="Segoe UI" panose="020B0502040204020203" pitchFamily="34" charset="0"/>
                        </a:rPr>
                        <a:t>DSR</a:t>
                      </a:r>
                      <a:endParaRPr lang="en-GB" sz="1600" i="0">
                        <a:effectLst/>
                        <a:latin typeface="Segoe UI" panose="020B0502040204020203" pitchFamily="34" charset="0"/>
                        <a:ea typeface="Calibri" panose="020F0502020204030204" pitchFamily="34" charset="0"/>
                        <a:cs typeface="Segoe UI"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a:effectLst/>
                          <a:latin typeface="Segoe UI" panose="020B0502040204020203" pitchFamily="34" charset="0"/>
                          <a:ea typeface="Calibri" panose="020F0502020204030204" pitchFamily="34" charset="0"/>
                          <a:cs typeface="Segoe UI" panose="020B0502040204020203" pitchFamily="34" charset="0"/>
                        </a:rPr>
                        <a:t>The </a:t>
                      </a:r>
                      <a:r>
                        <a:rPr lang="en-GB" sz="1600" i="0">
                          <a:effectLst/>
                          <a:latin typeface="Segoe UI" panose="020B0502040204020203" pitchFamily="34" charset="0"/>
                          <a:ea typeface="Calibri" panose="020F0502020204030204" pitchFamily="34" charset="0"/>
                          <a:cs typeface="Segoe UI" panose="020B0502040204020203" pitchFamily="34" charset="0"/>
                          <a:hlinkClick r:id="rId2"/>
                        </a:rPr>
                        <a:t>DSR</a:t>
                      </a:r>
                      <a:r>
                        <a:rPr lang="en-GB" sz="1600" i="0">
                          <a:effectLst/>
                          <a:latin typeface="Segoe UI" panose="020B0502040204020203" pitchFamily="34" charset="0"/>
                          <a:ea typeface="Calibri" panose="020F0502020204030204" pitchFamily="34" charset="0"/>
                          <a:cs typeface="Segoe UI" panose="020B0502040204020203" pitchFamily="34" charset="0"/>
                        </a:rPr>
                        <a:t> is a register of people with learning disabilities and/or autism who may need higher input from services and who may be at risk of being admitted to a specialist or mental health hospital. It helps local support teams to identify those who would benefit from a Care (Education) and Treatment Review. Each local borough holds a register for adults and one for children's and young people</a:t>
                      </a:r>
                    </a:p>
                  </a:txBody>
                  <a:tcPr/>
                </a:tc>
                <a:extLst>
                  <a:ext uri="{0D108BD9-81ED-4DB2-BD59-A6C34878D82A}">
                    <a16:rowId xmlns:a16="http://schemas.microsoft.com/office/drawing/2014/main" val="115626004"/>
                  </a:ext>
                </a:extLst>
              </a:tr>
              <a:tr h="699743">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a:latin typeface="Segoe UI" panose="020B0502040204020203" pitchFamily="34" charset="0"/>
                          <a:cs typeface="Segoe UI" panose="020B0502040204020203" pitchFamily="34" charset="0"/>
                        </a:rPr>
                        <a:t>ELFT</a:t>
                      </a:r>
                    </a:p>
                    <a:p>
                      <a:pPr algn="l">
                        <a:lnSpc>
                          <a:spcPct val="107000"/>
                        </a:lnSpc>
                        <a:spcAft>
                          <a:spcPts val="0"/>
                        </a:spcAft>
                      </a:pPr>
                      <a:endParaRPr lang="en-GB" sz="1600" i="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r>
                        <a:rPr lang="en-GB" sz="1600" i="0" u="sng">
                          <a:solidFill>
                            <a:srgbClr val="0563C1"/>
                          </a:solidFill>
                          <a:effectLst/>
                          <a:latin typeface="Segoe UI" panose="020B0502040204020203" pitchFamily="34" charset="0"/>
                          <a:ea typeface="Calibri" panose="020F0502020204030204" pitchFamily="34" charset="0"/>
                          <a:cs typeface="Segoe UI" panose="020B0502040204020203" pitchFamily="34" charset="0"/>
                          <a:hlinkClick r:id="rId3"/>
                        </a:rPr>
                        <a:t>East London NHS Foundation Trust</a:t>
                      </a:r>
                      <a:r>
                        <a:rPr lang="en-GB" sz="1600" i="0">
                          <a:effectLst/>
                          <a:latin typeface="Segoe UI" panose="020B0502040204020203" pitchFamily="34" charset="0"/>
                          <a:ea typeface="Calibri" panose="020F0502020204030204" pitchFamily="34" charset="0"/>
                          <a:cs typeface="Segoe UI" panose="020B0502040204020203" pitchFamily="34" charset="0"/>
                        </a:rPr>
                        <a:t> provides mental health, community health, and inpatient services to young people, working age adults, older adults and forensic services to Newham; it also provides a range of services outside of Newham.</a:t>
                      </a:r>
                      <a:endParaRPr lang="en-GB" sz="1600" i="0">
                        <a:latin typeface="Segoe UI" panose="020B0502040204020203" pitchFamily="34" charset="0"/>
                        <a:cs typeface="Segoe UI" panose="020B0502040204020203" pitchFamily="34" charset="0"/>
                      </a:endParaRPr>
                    </a:p>
                  </a:txBody>
                  <a:tcPr marL="68580" marR="68580" marT="0" marB="0"/>
                </a:tc>
                <a:extLst>
                  <a:ext uri="{0D108BD9-81ED-4DB2-BD59-A6C34878D82A}">
                    <a16:rowId xmlns:a16="http://schemas.microsoft.com/office/drawing/2014/main" val="2281362065"/>
                  </a:ext>
                </a:extLst>
              </a:tr>
              <a:tr h="289560">
                <a:tc>
                  <a:txBody>
                    <a:bodyPr/>
                    <a:lstStyle/>
                    <a:p>
                      <a:r>
                        <a:rPr lang="en-GB" sz="1600">
                          <a:latin typeface="Segoe UI" panose="020B0502040204020203" pitchFamily="34" charset="0"/>
                          <a:cs typeface="Segoe UI" panose="020B0502040204020203" pitchFamily="34" charset="0"/>
                        </a:rPr>
                        <a:t>Integrated Care Board </a:t>
                      </a:r>
                    </a:p>
                    <a:p>
                      <a:r>
                        <a:rPr lang="en-GB" sz="1600">
                          <a:latin typeface="Segoe UI" panose="020B0502040204020203" pitchFamily="34" charset="0"/>
                          <a:cs typeface="Segoe UI" panose="020B0502040204020203" pitchFamily="34" charset="0"/>
                        </a:rPr>
                        <a:t>ICB</a:t>
                      </a:r>
                    </a:p>
                  </a:txBody>
                  <a:tcPr/>
                </a:tc>
                <a:tc>
                  <a:txBody>
                    <a:bodyPr/>
                    <a:lstStyle/>
                    <a:p>
                      <a:r>
                        <a:rPr lang="en-GB" sz="1600">
                          <a:latin typeface="Segoe UI" panose="020B0502040204020203" pitchFamily="34" charset="0"/>
                          <a:cs typeface="Segoe UI" panose="020B0502040204020203" pitchFamily="34" charset="0"/>
                          <a:hlinkClick r:id="rId4"/>
                        </a:rPr>
                        <a:t>NHS North East London </a:t>
                      </a:r>
                      <a:r>
                        <a:rPr lang="en-GB" sz="1600">
                          <a:latin typeface="Segoe UI" panose="020B0502040204020203" pitchFamily="34" charset="0"/>
                          <a:cs typeface="Segoe UI" panose="020B0502040204020203" pitchFamily="34" charset="0"/>
                        </a:rPr>
                        <a:t>is the Integrated Care Board (ICB) for north east London. </a:t>
                      </a:r>
                    </a:p>
                    <a:p>
                      <a:r>
                        <a:rPr lang="en-GB" sz="1600">
                          <a:latin typeface="Segoe UI" panose="020B0502040204020203" pitchFamily="34" charset="0"/>
                          <a:cs typeface="Segoe UI" panose="020B0502040204020203" pitchFamily="34" charset="0"/>
                        </a:rPr>
                        <a:t>They meet every other month to plan, discuss and make decisions about local health services and how we can best improve them for the benefit of patients and the public.</a:t>
                      </a:r>
                    </a:p>
                  </a:txBody>
                  <a:tcPr/>
                </a:tc>
                <a:extLst>
                  <a:ext uri="{0D108BD9-81ED-4DB2-BD59-A6C34878D82A}">
                    <a16:rowId xmlns:a16="http://schemas.microsoft.com/office/drawing/2014/main" val="3723975057"/>
                  </a:ext>
                </a:extLst>
              </a:tr>
              <a:tr h="289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Segoe UI" panose="020B0502040204020203" pitchFamily="34" charset="0"/>
                          <a:cs typeface="Segoe UI" panose="020B0502040204020203" pitchFamily="34" charset="0"/>
                        </a:rPr>
                        <a:t>LD Forum</a:t>
                      </a:r>
                    </a:p>
                    <a:p>
                      <a:endParaRPr lang="en-GB" sz="1600">
                        <a:latin typeface="Segoe UI" panose="020B0502040204020203" pitchFamily="34" charset="0"/>
                        <a:cs typeface="Segoe UI"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Segoe UI" panose="020B0502040204020203" pitchFamily="34" charset="0"/>
                          <a:cs typeface="Segoe UI" panose="020B0502040204020203" pitchFamily="34" charset="0"/>
                        </a:rPr>
                        <a:t>The</a:t>
                      </a:r>
                      <a:r>
                        <a:rPr lang="en-GB" sz="1600" baseline="0">
                          <a:latin typeface="Segoe UI" panose="020B0502040204020203" pitchFamily="34" charset="0"/>
                          <a:cs typeface="Segoe UI" panose="020B0502040204020203" pitchFamily="34" charset="0"/>
                        </a:rPr>
                        <a:t> Learning Disability Forum – this has been replaced by the Learning Disability Resident Advisory Group.</a:t>
                      </a:r>
                      <a:endParaRPr lang="en-GB" sz="160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027736680"/>
                  </a:ext>
                </a:extLst>
              </a:tr>
            </a:tbl>
          </a:graphicData>
        </a:graphic>
      </p:graphicFrame>
    </p:spTree>
    <p:extLst>
      <p:ext uri="{BB962C8B-B14F-4D97-AF65-F5344CB8AC3E}">
        <p14:creationId xmlns:p14="http://schemas.microsoft.com/office/powerpoint/2010/main" val="3928433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1.4 - Resident Forums </a:t>
            </a:r>
          </a:p>
        </p:txBody>
      </p:sp>
      <p:sp>
        <p:nvSpPr>
          <p:cNvPr id="4" name="Content Placeholder 3"/>
          <p:cNvSpPr>
            <a:spLocks noGrp="1"/>
          </p:cNvSpPr>
          <p:nvPr>
            <p:ph sz="half" idx="1"/>
          </p:nvPr>
        </p:nvSpPr>
        <p:spPr>
          <a:xfrm>
            <a:off x="429541" y="1490926"/>
            <a:ext cx="11337274" cy="548337"/>
          </a:xfrm>
          <a:solidFill>
            <a:srgbClr val="D8CDE5"/>
          </a:solidFill>
        </p:spPr>
        <p:txBody>
          <a:bodyPr>
            <a:noAutofit/>
          </a:bodyPr>
          <a:lstStyle/>
          <a:p>
            <a:pPr>
              <a:lnSpc>
                <a:spcPct val="120000"/>
              </a:lnSpc>
              <a:spcBef>
                <a:spcPts val="0"/>
              </a:spcBef>
            </a:pPr>
            <a:r>
              <a:rPr lang="en-GB" sz="1400">
                <a:latin typeface="Segoe UI" panose="020B0502040204020203" pitchFamily="34" charset="0"/>
                <a:cs typeface="Segoe UI" panose="020B0502040204020203" pitchFamily="34" charset="0"/>
              </a:rPr>
              <a:t>Refresh the forums (including the Learning Disability Partnership Advisory Group [LDPAG]) for people with Learning Disabilities to enable regular feedback of views and experiences of Health and Social Care and wider issues that affect lives.</a:t>
            </a:r>
            <a:endParaRPr lang="en-GB" sz="1400"/>
          </a:p>
        </p:txBody>
      </p:sp>
      <p:sp>
        <p:nvSpPr>
          <p:cNvPr id="9" name="Rectangle 8"/>
          <p:cNvSpPr/>
          <p:nvPr/>
        </p:nvSpPr>
        <p:spPr>
          <a:xfrm>
            <a:off x="9606650" y="342012"/>
            <a:ext cx="2160165" cy="707886"/>
          </a:xfrm>
          <a:prstGeom prst="rect">
            <a:avLst/>
          </a:prstGeom>
          <a:solidFill>
            <a:schemeClr val="bg1"/>
          </a:solidFill>
        </p:spPr>
        <p:txBody>
          <a:bodyPr wrap="square" lIns="91440" tIns="45720" rIns="91440" bIns="45720" anchor="t">
            <a:spAutoFit/>
          </a:bodyPr>
          <a:lstStyle/>
          <a:p>
            <a:pPr algn="ctr"/>
            <a:r>
              <a:rPr lang="en-GB" sz="3000" b="1" dirty="0">
                <a:solidFill>
                  <a:srgbClr val="00B0F0"/>
                </a:solidFill>
                <a:latin typeface="Segoe UI"/>
                <a:cs typeface="Segoe UI"/>
              </a:rPr>
              <a:t>CLOSED</a:t>
            </a:r>
            <a:endParaRPr lang="en-GB" sz="3000" b="1" dirty="0">
              <a:solidFill>
                <a:srgbClr val="00B0F0"/>
              </a:solidFill>
              <a:latin typeface="Segoe UI" panose="020B0502040204020203" pitchFamily="34" charset="0"/>
              <a:cs typeface="Segoe UI" panose="020B0502040204020203" pitchFamily="34" charset="0"/>
            </a:endParaRPr>
          </a:p>
          <a:p>
            <a:endParaRPr lang="en-GB" sz="1000" b="1">
              <a:solidFill>
                <a:srgbClr val="FF0000"/>
              </a:solidFill>
              <a:latin typeface="Segoe UI" panose="020B0502040204020203" pitchFamily="34" charset="0"/>
              <a:cs typeface="Segoe UI" panose="020B0502040204020203" pitchFamily="34" charset="0"/>
            </a:endParaRPr>
          </a:p>
        </p:txBody>
      </p:sp>
      <p:sp>
        <p:nvSpPr>
          <p:cNvPr id="11" name="Content Placeholder 3"/>
          <p:cNvSpPr txBox="1">
            <a:spLocks/>
          </p:cNvSpPr>
          <p:nvPr/>
        </p:nvSpPr>
        <p:spPr>
          <a:xfrm>
            <a:off x="460549" y="2159763"/>
            <a:ext cx="11275261" cy="2993042"/>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dirty="0">
                <a:latin typeface="Segoe UI"/>
                <a:cs typeface="Segoe UI"/>
              </a:rPr>
              <a:t>Year 2 Update:</a:t>
            </a: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dirty="0">
                <a:latin typeface="Segoe UI"/>
                <a:cs typeface="Segoe UI"/>
              </a:rPr>
              <a:t>The Learning Disability Resident Advisory Group. The Group meets quarterly face-to-face. It is an opportunity for residents to feed into the delivery of the Action Plan. The Resident Advisory Group is Co-chaired by a resident with a lived experience. To join the Group online </a:t>
            </a:r>
            <a:r>
              <a:rPr lang="en-GB" sz="1400" dirty="0">
                <a:latin typeface="Segoe UI"/>
                <a:cs typeface="Segoe UI"/>
                <a:hlinkClick r:id="rId2"/>
              </a:rPr>
              <a:t>click here</a:t>
            </a:r>
            <a:r>
              <a:rPr lang="en-GB" sz="1400" dirty="0">
                <a:latin typeface="Segoe UI"/>
                <a:cs typeface="Segoe UI"/>
              </a:rPr>
              <a:t>. Or email: </a:t>
            </a:r>
            <a:r>
              <a:rPr lang="en-GB" sz="1400" dirty="0">
                <a:latin typeface="Segoe UI"/>
                <a:cs typeface="Segoe UI"/>
                <a:hlinkClick r:id="rId3"/>
              </a:rPr>
              <a:t>LearningDisability.Commissioning@newham.gov.uk</a:t>
            </a:r>
            <a:r>
              <a:rPr lang="en-GB" sz="1400" dirty="0">
                <a:latin typeface="Segoe UI"/>
                <a:cs typeface="Segoe UI"/>
              </a:rPr>
              <a:t>. These meetings feed into the Action Plan Delivery Board.</a:t>
            </a:r>
          </a:p>
          <a:p>
            <a:pPr>
              <a:lnSpc>
                <a:spcPct val="100000"/>
              </a:lnSpc>
              <a:spcBef>
                <a:spcPts val="0"/>
              </a:spcBef>
            </a:pPr>
            <a:endParaRPr lang="en-GB" sz="1400">
              <a:solidFill>
                <a:srgbClr val="FF0000"/>
              </a:solidFill>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dirty="0">
                <a:latin typeface="Segoe UI"/>
                <a:cs typeface="Segoe UI"/>
              </a:rPr>
              <a:t>The Learning Disabilities Action Plan Delivery Board also runs quarterly. The purpose of the Board is to realise the six Outcomes in the Action Plan.  There are two residents with lived experience sharing the Co-chair role for the Delivery Board. These meetings feed into the Resident Advisory Groups and the Learning Disability and Autism Joint Planning Group.</a:t>
            </a: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dirty="0">
                <a:latin typeface="Segoe UI"/>
                <a:cs typeface="Segoe UI"/>
              </a:rPr>
              <a:t>East London Foundation Trust (ELFT) has a dedicated People Participation Lead in their Learning Disability Service who undertakes regular resident engagement sessions around Health needs. To join the sessions email: </a:t>
            </a:r>
            <a:r>
              <a:rPr lang="en-GB" sz="1400" dirty="0">
                <a:latin typeface="Segoe UI"/>
                <a:cs typeface="Segoe UI"/>
                <a:hlinkClick r:id="rId4"/>
              </a:rPr>
              <a:t>simon.bedeau@nhs.net</a:t>
            </a:r>
            <a:r>
              <a:rPr lang="en-GB" sz="1400" dirty="0">
                <a:latin typeface="Segoe UI"/>
                <a:cs typeface="Segoe UI"/>
              </a:rPr>
              <a:t>. </a:t>
            </a:r>
          </a:p>
          <a:p>
            <a:pPr>
              <a:lnSpc>
                <a:spcPct val="100000"/>
              </a:lnSpc>
              <a:spcBef>
                <a:spcPts val="0"/>
              </a:spcBef>
            </a:pPr>
            <a:endParaRPr lang="en-GB" sz="1400" dirty="0">
              <a:solidFill>
                <a:srgbClr val="FF0000"/>
              </a:solidFill>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a:lnSpc>
                <a:spcPct val="100000"/>
              </a:lnSpc>
              <a:spcBef>
                <a:spcPts val="0"/>
              </a:spcBef>
            </a:pPr>
            <a:r>
              <a:rPr lang="en-GB" sz="1400" dirty="0">
                <a:latin typeface="Segoe UI"/>
                <a:cs typeface="Segoe UI"/>
              </a:rPr>
              <a:t>  </a:t>
            </a: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a:p>
            <a:pPr algn="just">
              <a:lnSpc>
                <a:spcPct val="100000"/>
              </a:lnSpc>
              <a:spcBef>
                <a:spcPts val="0"/>
              </a:spcBef>
            </a:pPr>
            <a:endParaRPr lang="en-GB" sz="1400">
              <a:latin typeface="Segoe UI" panose="020B0502040204020203" pitchFamily="34" charset="0"/>
              <a:cs typeface="Segoe UI" panose="020B0502040204020203" pitchFamily="34" charset="0"/>
            </a:endParaRPr>
          </a:p>
        </p:txBody>
      </p:sp>
      <p:sp>
        <p:nvSpPr>
          <p:cNvPr id="12" name="Content Placeholder 3"/>
          <p:cNvSpPr txBox="1">
            <a:spLocks/>
          </p:cNvSpPr>
          <p:nvPr/>
        </p:nvSpPr>
        <p:spPr>
          <a:xfrm>
            <a:off x="460549" y="5582411"/>
            <a:ext cx="11275261" cy="995035"/>
          </a:xfrm>
          <a:prstGeom prst="rect">
            <a:avLst/>
          </a:prstGeom>
          <a:solidFill>
            <a:schemeClr val="bg1"/>
          </a:solidFill>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dirty="0">
                <a:latin typeface="Segoe UI"/>
                <a:cs typeface="Segoe UI"/>
              </a:rPr>
              <a:t>Year 3 Tasks:</a:t>
            </a:r>
          </a:p>
          <a:p>
            <a:pPr>
              <a:lnSpc>
                <a:spcPct val="100000"/>
              </a:lnSpc>
              <a:spcBef>
                <a:spcPts val="0"/>
              </a:spcBef>
            </a:pPr>
            <a:r>
              <a:rPr lang="en-GB" sz="1400" dirty="0">
                <a:latin typeface="Segoe UI"/>
                <a:cs typeface="Segoe UI"/>
              </a:rPr>
              <a:t>Continue as </a:t>
            </a:r>
            <a:r>
              <a:rPr lang="en-GB" sz="1400" i="1" dirty="0">
                <a:latin typeface="Segoe UI"/>
                <a:cs typeface="Segoe UI"/>
              </a:rPr>
              <a:t>Business as Usual</a:t>
            </a:r>
            <a:endParaRPr lang="en-GB" dirty="0"/>
          </a:p>
          <a:p>
            <a:pPr marL="285750" indent="-285750">
              <a:lnSpc>
                <a:spcPct val="100000"/>
              </a:lnSpc>
              <a:spcBef>
                <a:spcPts val="0"/>
              </a:spcBef>
              <a:buFont typeface="Arial" panose="020B0604020202020204" pitchFamily="34" charset="0"/>
              <a:buChar char="•"/>
            </a:pPr>
            <a:r>
              <a:rPr lang="en-GB" sz="1400" dirty="0">
                <a:latin typeface="Segoe UI"/>
                <a:cs typeface="Segoe UI"/>
              </a:rPr>
              <a:t>Increase the number of residents signed up to the Learning Disability Resident Advisory Group and ELFT sessions. </a:t>
            </a:r>
            <a:endParaRPr lang="en-GB" dirty="0">
              <a:latin typeface="Segoe UI"/>
              <a:cs typeface="Segoe UI"/>
            </a:endParaRPr>
          </a:p>
          <a:p>
            <a:pPr marL="285750" indent="-285750">
              <a:lnSpc>
                <a:spcPct val="100000"/>
              </a:lnSpc>
              <a:spcBef>
                <a:spcPts val="0"/>
              </a:spcBef>
              <a:buFont typeface="Arial" panose="020B0604020202020204" pitchFamily="34" charset="0"/>
              <a:buChar char="•"/>
            </a:pPr>
            <a:r>
              <a:rPr lang="en-GB" sz="1400" dirty="0">
                <a:latin typeface="Segoe UI"/>
                <a:cs typeface="Segoe UI"/>
              </a:rPr>
              <a:t>Elect new Co-Chairs for the Resident Advisory Group and the Action Plan Delivery Board.</a:t>
            </a:r>
          </a:p>
        </p:txBody>
      </p:sp>
    </p:spTree>
    <p:extLst>
      <p:ext uri="{BB962C8B-B14F-4D97-AF65-F5344CB8AC3E}">
        <p14:creationId xmlns:p14="http://schemas.microsoft.com/office/powerpoint/2010/main" val="19134374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Jargon Buster</a:t>
            </a:r>
          </a:p>
        </p:txBody>
      </p:sp>
      <p:graphicFrame>
        <p:nvGraphicFramePr>
          <p:cNvPr id="5" name="Content Placeholder 4"/>
          <p:cNvGraphicFramePr>
            <a:graphicFrameLocks noGrp="1"/>
          </p:cNvGraphicFramePr>
          <p:nvPr>
            <p:ph sz="half" idx="1"/>
          </p:nvPr>
        </p:nvGraphicFramePr>
        <p:xfrm>
          <a:off x="460549" y="1409335"/>
          <a:ext cx="11387462" cy="5308600"/>
        </p:xfrm>
        <a:graphic>
          <a:graphicData uri="http://schemas.openxmlformats.org/drawingml/2006/table">
            <a:tbl>
              <a:tblPr firstRow="1" bandRow="1">
                <a:tableStyleId>{073A0DAA-6AF3-43AB-8588-CEC1D06C72B9}</a:tableStyleId>
              </a:tblPr>
              <a:tblGrid>
                <a:gridCol w="3734064">
                  <a:extLst>
                    <a:ext uri="{9D8B030D-6E8A-4147-A177-3AD203B41FA5}">
                      <a16:colId xmlns:a16="http://schemas.microsoft.com/office/drawing/2014/main" val="1187482947"/>
                    </a:ext>
                  </a:extLst>
                </a:gridCol>
                <a:gridCol w="7653398">
                  <a:extLst>
                    <a:ext uri="{9D8B030D-6E8A-4147-A177-3AD203B41FA5}">
                      <a16:colId xmlns:a16="http://schemas.microsoft.com/office/drawing/2014/main" val="379579342"/>
                    </a:ext>
                  </a:extLst>
                </a:gridCol>
              </a:tblGrid>
              <a:tr h="370840">
                <a:tc>
                  <a:txBody>
                    <a:bodyPr/>
                    <a:lstStyle/>
                    <a:p>
                      <a:r>
                        <a:rPr lang="en-GB" sz="1600">
                          <a:latin typeface="Segoe UI" panose="020B0502040204020203" pitchFamily="34" charset="0"/>
                          <a:cs typeface="Segoe UI" panose="020B0502040204020203" pitchFamily="34" charset="0"/>
                        </a:rPr>
                        <a:t>Term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Segoe UI" panose="020B0502040204020203" pitchFamily="34" charset="0"/>
                          <a:cs typeface="Segoe UI" panose="020B0502040204020203" pitchFamily="34" charset="0"/>
                        </a:rPr>
                        <a:t>Full name</a:t>
                      </a:r>
                      <a:r>
                        <a:rPr lang="en-GB" sz="1600" baseline="0">
                          <a:latin typeface="Segoe UI" panose="020B0502040204020203" pitchFamily="34" charset="0"/>
                          <a:cs typeface="Segoe UI" panose="020B0502040204020203" pitchFamily="34" charset="0"/>
                        </a:rPr>
                        <a:t> or </a:t>
                      </a:r>
                      <a:r>
                        <a:rPr lang="en-GB" sz="1600">
                          <a:latin typeface="Segoe UI" panose="020B0502040204020203" pitchFamily="34" charset="0"/>
                          <a:cs typeface="Segoe UI" panose="020B0502040204020203" pitchFamily="34" charset="0"/>
                        </a:rPr>
                        <a:t>meaning </a:t>
                      </a:r>
                    </a:p>
                  </a:txBody>
                  <a:tcPr/>
                </a:tc>
                <a:extLst>
                  <a:ext uri="{0D108BD9-81ED-4DB2-BD59-A6C34878D82A}">
                    <a16:rowId xmlns:a16="http://schemas.microsoft.com/office/drawing/2014/main" val="36774432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Segoe UI" panose="020B0502040204020203" pitchFamily="34" charset="0"/>
                          <a:cs typeface="Segoe UI" panose="020B0502040204020203" pitchFamily="34" charset="0"/>
                        </a:rPr>
                        <a:t>LDPAG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Segoe UI" panose="020B0502040204020203" pitchFamily="34" charset="0"/>
                          <a:cs typeface="Segoe UI" panose="020B0502040204020203" pitchFamily="34" charset="0"/>
                        </a:rPr>
                        <a:t>Learning Disability Partnership Group</a:t>
                      </a:r>
                      <a:r>
                        <a:rPr lang="en-GB" sz="1600" baseline="0">
                          <a:latin typeface="Segoe UI" panose="020B0502040204020203" pitchFamily="34" charset="0"/>
                          <a:cs typeface="Segoe UI" panose="020B0502040204020203" pitchFamily="34" charset="0"/>
                        </a:rPr>
                        <a:t> – this has been replaced by the Learning Disability Action Plan Delivery Board.</a:t>
                      </a:r>
                      <a:endParaRPr lang="en-GB" sz="160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835597265"/>
                  </a:ext>
                </a:extLst>
              </a:tr>
              <a:tr h="370840">
                <a:tc>
                  <a:txBody>
                    <a:bodyPr/>
                    <a:lstStyle/>
                    <a:p>
                      <a:r>
                        <a:rPr lang="en-GB" sz="1600">
                          <a:latin typeface="Segoe UI" panose="020B0502040204020203" pitchFamily="34" charset="0"/>
                          <a:cs typeface="Segoe UI" panose="020B0502040204020203" pitchFamily="34" charset="0"/>
                        </a:rPr>
                        <a:t>LDRAG </a:t>
                      </a:r>
                    </a:p>
                    <a:p>
                      <a:r>
                        <a:rPr lang="en-GB" sz="1600" baseline="0">
                          <a:latin typeface="Segoe UI" panose="020B0502040204020203" pitchFamily="34" charset="0"/>
                          <a:cs typeface="Segoe UI" panose="020B0502040204020203" pitchFamily="34" charset="0"/>
                        </a:rPr>
                        <a:t>Learning Disability Resident Advisory Group.</a:t>
                      </a:r>
                      <a:endParaRPr lang="en-GB" sz="1600">
                        <a:latin typeface="Segoe UI" panose="020B0502040204020203" pitchFamily="34" charset="0"/>
                        <a:cs typeface="Segoe UI" panose="020B0502040204020203" pitchFamily="34" charset="0"/>
                      </a:endParaRPr>
                    </a:p>
                  </a:txBody>
                  <a:tcPr/>
                </a:tc>
                <a:tc>
                  <a:txBody>
                    <a:bodyPr/>
                    <a:lstStyle/>
                    <a:p>
                      <a:r>
                        <a:rPr lang="en-GB" sz="1600">
                          <a:latin typeface="Segoe UI" panose="020B0502040204020203" pitchFamily="34" charset="0"/>
                          <a:cs typeface="Segoe UI" panose="020B0502040204020203" pitchFamily="34" charset="0"/>
                        </a:rPr>
                        <a:t>The main purpose of this group</a:t>
                      </a:r>
                      <a:r>
                        <a:rPr lang="en-GB" sz="1600" baseline="0">
                          <a:latin typeface="Segoe UI" panose="020B0502040204020203" pitchFamily="34" charset="0"/>
                          <a:cs typeface="Segoe UI" panose="020B0502040204020203" pitchFamily="34" charset="0"/>
                        </a:rPr>
                        <a:t> is to Advise the Learning Disability Action Plan Delivery Board and make sure that residents voices are part of the delivery of the Adult Learning Disability Action Plan. </a:t>
                      </a:r>
                      <a:endParaRPr lang="en-GB" sz="160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124730387"/>
                  </a:ext>
                </a:extLst>
              </a:tr>
              <a:tr h="4953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baseline="0">
                          <a:solidFill>
                            <a:schemeClr val="tx1"/>
                          </a:solidFill>
                          <a:latin typeface="Segoe UI" panose="020B0502040204020203" pitchFamily="34" charset="0"/>
                          <a:cs typeface="Segoe UI" panose="020B0502040204020203" pitchFamily="34" charset="0"/>
                        </a:rPr>
                        <a:t>Learning Disability Action Plan Delivery Board</a:t>
                      </a:r>
                      <a:endParaRPr lang="en-GB" sz="1600">
                        <a:latin typeface="Segoe UI" panose="020B0502040204020203" pitchFamily="34" charset="0"/>
                        <a:cs typeface="Segoe UI" panose="020B0502040204020203" pitchFamily="34" charset="0"/>
                      </a:endParaRP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a:solidFill>
                            <a:schemeClr val="tx1"/>
                          </a:solidFill>
                          <a:latin typeface="Segoe UI" panose="020B0502040204020203" pitchFamily="34" charset="0"/>
                          <a:cs typeface="Segoe UI" panose="020B0502040204020203" pitchFamily="34" charset="0"/>
                        </a:rPr>
                        <a:t>The main purpose of</a:t>
                      </a:r>
                      <a:r>
                        <a:rPr lang="en-GB" sz="1600" b="0" baseline="0">
                          <a:solidFill>
                            <a:schemeClr val="tx1"/>
                          </a:solidFill>
                          <a:latin typeface="Segoe UI" panose="020B0502040204020203" pitchFamily="34" charset="0"/>
                          <a:cs typeface="Segoe UI" panose="020B0502040204020203" pitchFamily="34" charset="0"/>
                        </a:rPr>
                        <a:t> the Delivery Board is </a:t>
                      </a:r>
                      <a:r>
                        <a:rPr lang="en-GB" sz="1600" b="0">
                          <a:solidFill>
                            <a:schemeClr val="tx1"/>
                          </a:solidFill>
                          <a:latin typeface="Segoe UI" panose="020B0502040204020203" pitchFamily="34" charset="0"/>
                          <a:cs typeface="Segoe UI" panose="020B0502040204020203" pitchFamily="34" charset="0"/>
                        </a:rPr>
                        <a:t>to oversee the successful delivery of the action plan. It will monitor delivery of all of the actions within the plan to time and quality for reporting and sign off by the Learning Disability and Autism Joint Planning Group.</a:t>
                      </a:r>
                      <a:endParaRPr lang="en-GB" sz="1600">
                        <a:latin typeface="Segoe UI" panose="020B0502040204020203" pitchFamily="34" charset="0"/>
                        <a:cs typeface="Segoe UI" panose="020B0502040204020203" pitchFamily="34" charset="0"/>
                      </a:endParaRPr>
                    </a:p>
                  </a:txBody>
                  <a:tcPr>
                    <a:solidFill>
                      <a:schemeClr val="bg2"/>
                    </a:solidFill>
                  </a:tcPr>
                </a:tc>
                <a:extLst>
                  <a:ext uri="{0D108BD9-81ED-4DB2-BD59-A6C34878D82A}">
                    <a16:rowId xmlns:a16="http://schemas.microsoft.com/office/drawing/2014/main" val="3803189814"/>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a:solidFill>
                            <a:schemeClr val="tx1"/>
                          </a:solidFill>
                          <a:latin typeface="Segoe UI" panose="020B0502040204020203" pitchFamily="34" charset="0"/>
                          <a:cs typeface="Segoe UI" panose="020B0502040204020203" pitchFamily="34" charset="0"/>
                        </a:rPr>
                        <a:t>Learning Disability and Autism Joint Planning Group</a:t>
                      </a:r>
                      <a:endParaRPr lang="en-GB" sz="1600">
                        <a:latin typeface="Segoe UI" panose="020B0502040204020203" pitchFamily="34" charset="0"/>
                        <a:cs typeface="Segoe UI"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Segoe UI" panose="020B0502040204020203" pitchFamily="34" charset="0"/>
                          <a:cs typeface="Segoe UI" panose="020B0502040204020203" pitchFamily="34" charset="0"/>
                        </a:rPr>
                        <a:t>This Group brings together statutory health and social care services, voluntary and community sector organisations, service users, and carers, to work collaboratively to test and deliver improvement and transformation initiatives.</a:t>
                      </a:r>
                    </a:p>
                  </a:txBody>
                  <a:tcPr>
                    <a:solidFill>
                      <a:schemeClr val="bg2"/>
                    </a:solidFill>
                  </a:tcPr>
                </a:tc>
                <a:extLst>
                  <a:ext uri="{0D108BD9-81ED-4DB2-BD59-A6C34878D82A}">
                    <a16:rowId xmlns:a16="http://schemas.microsoft.com/office/drawing/2014/main" val="2695742817"/>
                  </a:ext>
                </a:extLst>
              </a:tr>
              <a:tr h="411480">
                <a:tc>
                  <a:txBody>
                    <a:bodyPr/>
                    <a:lstStyle/>
                    <a:p>
                      <a:r>
                        <a:rPr lang="en-GB" sz="1600">
                          <a:latin typeface="Segoe UI" panose="020B0502040204020203" pitchFamily="34" charset="0"/>
                          <a:cs typeface="Segoe UI" panose="020B0502040204020203" pitchFamily="34" charset="0"/>
                        </a:rPr>
                        <a:t>LeDeR </a:t>
                      </a:r>
                    </a:p>
                    <a:p>
                      <a:r>
                        <a:rPr lang="en-GB" sz="1600">
                          <a:latin typeface="Segoe UI" panose="020B0502040204020203" pitchFamily="34" charset="0"/>
                          <a:cs typeface="Segoe UI" panose="020B0502040204020203" pitchFamily="34" charset="0"/>
                        </a:rPr>
                        <a:t>Learning Disabilities Mortality Review</a:t>
                      </a:r>
                    </a:p>
                    <a:p>
                      <a:endParaRPr lang="en-GB" sz="1600">
                        <a:latin typeface="Segoe UI" panose="020B0502040204020203" pitchFamily="34" charset="0"/>
                        <a:cs typeface="Segoe UI"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Segoe UI" panose="020B0502040204020203" pitchFamily="34" charset="0"/>
                          <a:cs typeface="Segoe UI" panose="020B0502040204020203" pitchFamily="34" charset="0"/>
                        </a:rPr>
                        <a:t>Started</a:t>
                      </a:r>
                      <a:r>
                        <a:rPr lang="en-GB" sz="1600" baseline="0">
                          <a:latin typeface="Segoe UI" panose="020B0502040204020203" pitchFamily="34" charset="0"/>
                          <a:cs typeface="Segoe UI" panose="020B0502040204020203" pitchFamily="34" charset="0"/>
                        </a:rPr>
                        <a:t> in 2017 </a:t>
                      </a:r>
                      <a:r>
                        <a:rPr lang="en-GB" sz="1600">
                          <a:latin typeface="Segoe UI" panose="020B0502040204020203" pitchFamily="34" charset="0"/>
                          <a:cs typeface="Segoe UI" panose="020B0502040204020203" pitchFamily="34" charset="0"/>
                        </a:rPr>
                        <a:t>by NHS England and NHS Improvement, </a:t>
                      </a:r>
                      <a:r>
                        <a:rPr lang="en-GB" sz="1600">
                          <a:latin typeface="Segoe UI" panose="020B0502040204020203" pitchFamily="34" charset="0"/>
                          <a:cs typeface="Segoe UI" panose="020B0502040204020203" pitchFamily="34" charset="0"/>
                          <a:hlinkClick r:id="rId2"/>
                        </a:rPr>
                        <a:t>LeDeR</a:t>
                      </a:r>
                      <a:r>
                        <a:rPr lang="en-GB" sz="1600">
                          <a:latin typeface="Segoe UI" panose="020B0502040204020203" pitchFamily="34" charset="0"/>
                          <a:cs typeface="Segoe UI" panose="020B0502040204020203" pitchFamily="34" charset="0"/>
                        </a:rPr>
                        <a:t> is a service improvement programme that improve care, reduce care inequalities, and prevent people with a learning disability  and autistic people from early deaths</a:t>
                      </a:r>
                    </a:p>
                  </a:txBody>
                  <a:tcPr/>
                </a:tc>
                <a:extLst>
                  <a:ext uri="{0D108BD9-81ED-4DB2-BD59-A6C34878D82A}">
                    <a16:rowId xmlns:a16="http://schemas.microsoft.com/office/drawing/2014/main" val="3424313480"/>
                  </a:ext>
                </a:extLst>
              </a:tr>
              <a:tr h="370840">
                <a:tc>
                  <a:txBody>
                    <a:bodyPr/>
                    <a:lstStyle/>
                    <a:p>
                      <a:r>
                        <a:rPr lang="en-GB" sz="1600">
                          <a:latin typeface="Segoe UI" panose="020B0502040204020203" pitchFamily="34" charset="0"/>
                          <a:cs typeface="Segoe UI" panose="020B0502040204020203" pitchFamily="34" charset="0"/>
                        </a:rPr>
                        <a:t>NEL ICB</a:t>
                      </a:r>
                    </a:p>
                    <a:p>
                      <a:r>
                        <a:rPr lang="en-GB" sz="1600">
                          <a:latin typeface="Segoe UI" panose="020B0502040204020203" pitchFamily="34" charset="0"/>
                          <a:cs typeface="Segoe UI" panose="020B0502040204020203" pitchFamily="34" charset="0"/>
                        </a:rPr>
                        <a:t>North East London Integrated Care Board</a:t>
                      </a:r>
                    </a:p>
                  </a:txBody>
                  <a:tcPr>
                    <a:solidFill>
                      <a:schemeClr val="bg2"/>
                    </a:solidFill>
                  </a:tcPr>
                </a:tc>
                <a:tc>
                  <a:txBody>
                    <a:bodyPr/>
                    <a:lstStyle/>
                    <a:p>
                      <a:r>
                        <a:rPr lang="en-GB" sz="1600">
                          <a:latin typeface="Segoe UI" panose="020B0502040204020203" pitchFamily="34" charset="0"/>
                          <a:cs typeface="Segoe UI" panose="020B0502040204020203" pitchFamily="34" charset="0"/>
                          <a:hlinkClick r:id="rId3"/>
                        </a:rPr>
                        <a:t>NEL</a:t>
                      </a:r>
                      <a:r>
                        <a:rPr lang="en-GB" sz="1600" baseline="0">
                          <a:latin typeface="Segoe UI" panose="020B0502040204020203" pitchFamily="34" charset="0"/>
                          <a:cs typeface="Segoe UI" panose="020B0502040204020203" pitchFamily="34" charset="0"/>
                          <a:hlinkClick r:id="rId3"/>
                        </a:rPr>
                        <a:t> ICB </a:t>
                      </a:r>
                      <a:r>
                        <a:rPr lang="en-GB" sz="1600" baseline="0">
                          <a:latin typeface="Segoe UI" panose="020B0502040204020203" pitchFamily="34" charset="0"/>
                          <a:cs typeface="Segoe UI" panose="020B0502040204020203" pitchFamily="34" charset="0"/>
                        </a:rPr>
                        <a:t>i</a:t>
                      </a:r>
                      <a:r>
                        <a:rPr lang="en-GB" sz="1600">
                          <a:latin typeface="Segoe UI" panose="020B0502040204020203" pitchFamily="34" charset="0"/>
                          <a:cs typeface="Segoe UI" panose="020B0502040204020203" pitchFamily="34" charset="0"/>
                        </a:rPr>
                        <a:t>s</a:t>
                      </a:r>
                      <a:r>
                        <a:rPr lang="en-GB" sz="1600" baseline="0">
                          <a:latin typeface="Segoe UI" panose="020B0502040204020203" pitchFamily="34" charset="0"/>
                          <a:cs typeface="Segoe UI" panose="020B0502040204020203" pitchFamily="34" charset="0"/>
                        </a:rPr>
                        <a:t> the Integrated Care Board </a:t>
                      </a:r>
                      <a:r>
                        <a:rPr lang="en-GB" sz="1600">
                          <a:latin typeface="Segoe UI" panose="020B0502040204020203" pitchFamily="34" charset="0"/>
                          <a:cs typeface="Segoe UI" panose="020B0502040204020203" pitchFamily="34" charset="0"/>
                        </a:rPr>
                        <a:t>responsible for Newham and the seven neighbouring local authorities (Barking and Dagenham, City and Hackney, Havering, Redbridge, Tower Hamlets, Waltham Forest) in North East London.</a:t>
                      </a:r>
                    </a:p>
                  </a:txBody>
                  <a:tcPr>
                    <a:solidFill>
                      <a:schemeClr val="bg2"/>
                    </a:solidFill>
                  </a:tcPr>
                </a:tc>
                <a:extLst>
                  <a:ext uri="{0D108BD9-81ED-4DB2-BD59-A6C34878D82A}">
                    <a16:rowId xmlns:a16="http://schemas.microsoft.com/office/drawing/2014/main" val="3723975057"/>
                  </a:ext>
                </a:extLst>
              </a:tr>
            </a:tbl>
          </a:graphicData>
        </a:graphic>
      </p:graphicFrame>
    </p:spTree>
    <p:extLst>
      <p:ext uri="{BB962C8B-B14F-4D97-AF65-F5344CB8AC3E}">
        <p14:creationId xmlns:p14="http://schemas.microsoft.com/office/powerpoint/2010/main" val="31071081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Jargon Buster</a:t>
            </a:r>
          </a:p>
        </p:txBody>
      </p:sp>
      <p:graphicFrame>
        <p:nvGraphicFramePr>
          <p:cNvPr id="5" name="Content Placeholder 4"/>
          <p:cNvGraphicFramePr>
            <a:graphicFrameLocks noGrp="1"/>
          </p:cNvGraphicFramePr>
          <p:nvPr>
            <p:ph sz="half" idx="1"/>
          </p:nvPr>
        </p:nvGraphicFramePr>
        <p:xfrm>
          <a:off x="285750" y="1554481"/>
          <a:ext cx="11510010" cy="5120185"/>
        </p:xfrm>
        <a:graphic>
          <a:graphicData uri="http://schemas.openxmlformats.org/drawingml/2006/table">
            <a:tbl>
              <a:tblPr firstRow="1" bandRow="1">
                <a:tableStyleId>{073A0DAA-6AF3-43AB-8588-CEC1D06C72B9}</a:tableStyleId>
              </a:tblPr>
              <a:tblGrid>
                <a:gridCol w="3774248">
                  <a:extLst>
                    <a:ext uri="{9D8B030D-6E8A-4147-A177-3AD203B41FA5}">
                      <a16:colId xmlns:a16="http://schemas.microsoft.com/office/drawing/2014/main" val="1187482947"/>
                    </a:ext>
                  </a:extLst>
                </a:gridCol>
                <a:gridCol w="7735762">
                  <a:extLst>
                    <a:ext uri="{9D8B030D-6E8A-4147-A177-3AD203B41FA5}">
                      <a16:colId xmlns:a16="http://schemas.microsoft.com/office/drawing/2014/main" val="379579342"/>
                    </a:ext>
                  </a:extLst>
                </a:gridCol>
              </a:tblGrid>
              <a:tr h="389891">
                <a:tc>
                  <a:txBody>
                    <a:bodyPr/>
                    <a:lstStyle/>
                    <a:p>
                      <a:r>
                        <a:rPr lang="en-GB" sz="1600">
                          <a:latin typeface="Segoe UI" panose="020B0502040204020203" pitchFamily="34" charset="0"/>
                          <a:cs typeface="Segoe UI" panose="020B0502040204020203" pitchFamily="34" charset="0"/>
                        </a:rPr>
                        <a:t>Term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Segoe UI" panose="020B0502040204020203" pitchFamily="34" charset="0"/>
                          <a:cs typeface="Segoe UI" panose="020B0502040204020203" pitchFamily="34" charset="0"/>
                        </a:rPr>
                        <a:t>Full name</a:t>
                      </a:r>
                      <a:r>
                        <a:rPr lang="en-GB" sz="1600" baseline="0">
                          <a:latin typeface="Segoe UI" panose="020B0502040204020203" pitchFamily="34" charset="0"/>
                          <a:cs typeface="Segoe UI" panose="020B0502040204020203" pitchFamily="34" charset="0"/>
                        </a:rPr>
                        <a:t> or </a:t>
                      </a:r>
                      <a:r>
                        <a:rPr lang="en-GB" sz="1600">
                          <a:latin typeface="Segoe UI" panose="020B0502040204020203" pitchFamily="34" charset="0"/>
                          <a:cs typeface="Segoe UI" panose="020B0502040204020203" pitchFamily="34" charset="0"/>
                        </a:rPr>
                        <a:t>meaning </a:t>
                      </a:r>
                    </a:p>
                  </a:txBody>
                  <a:tcPr/>
                </a:tc>
                <a:extLst>
                  <a:ext uri="{0D108BD9-81ED-4DB2-BD59-A6C34878D82A}">
                    <a16:rowId xmlns:a16="http://schemas.microsoft.com/office/drawing/2014/main" val="3677443290"/>
                  </a:ext>
                </a:extLst>
              </a:tr>
              <a:tr h="389891">
                <a:tc>
                  <a:txBody>
                    <a:bodyPr/>
                    <a:lstStyle/>
                    <a:p>
                      <a:pPr algn="l">
                        <a:lnSpc>
                          <a:spcPct val="107000"/>
                        </a:lnSpc>
                        <a:spcAft>
                          <a:spcPts val="0"/>
                        </a:spcAft>
                      </a:pPr>
                      <a:r>
                        <a:rPr lang="en-GB" sz="1600" i="0">
                          <a:effectLst/>
                          <a:latin typeface="Segoe UI" panose="020B0502040204020203" pitchFamily="34" charset="0"/>
                          <a:ea typeface="Times New Roman" panose="02020603050405020304" pitchFamily="18" charset="0"/>
                          <a:cs typeface="Segoe UI" panose="020B0502040204020203" pitchFamily="34" charset="0"/>
                        </a:rPr>
                        <a:t>NHS</a:t>
                      </a:r>
                      <a:endParaRPr lang="en-GB" sz="1600" i="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gn="l">
                        <a:lnSpc>
                          <a:spcPct val="107000"/>
                        </a:lnSpc>
                        <a:spcAft>
                          <a:spcPts val="0"/>
                        </a:spcAft>
                      </a:pPr>
                      <a:r>
                        <a:rPr lang="en-GB" sz="1600" i="0">
                          <a:effectLst/>
                          <a:latin typeface="Segoe UI" panose="020B0502040204020203" pitchFamily="34" charset="0"/>
                          <a:ea typeface="Times New Roman" panose="02020603050405020304" pitchFamily="18" charset="0"/>
                          <a:cs typeface="Segoe UI" panose="020B0502040204020203" pitchFamily="34" charset="0"/>
                        </a:rPr>
                        <a:t>National Health Service</a:t>
                      </a:r>
                      <a:endParaRPr lang="en-GB" sz="1600" i="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extLst>
                  <a:ext uri="{0D108BD9-81ED-4DB2-BD59-A6C34878D82A}">
                    <a16:rowId xmlns:a16="http://schemas.microsoft.com/office/drawing/2014/main" val="363224671"/>
                  </a:ext>
                </a:extLst>
              </a:tr>
              <a:tr h="38989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i="0">
                          <a:effectLst/>
                          <a:latin typeface="Segoe UI" panose="020B0502040204020203" pitchFamily="34" charset="0"/>
                          <a:ea typeface="Times New Roman" panose="02020603050405020304" pitchFamily="18" charset="0"/>
                          <a:cs typeface="Segoe UI" panose="020B0502040204020203" pitchFamily="34" charset="0"/>
                        </a:rPr>
                        <a:t>NHSE</a:t>
                      </a:r>
                      <a:endParaRPr lang="en-GB" sz="1600" i="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gn="l">
                        <a:lnSpc>
                          <a:spcPct val="115000"/>
                        </a:lnSpc>
                        <a:spcAft>
                          <a:spcPts val="1000"/>
                        </a:spcAft>
                        <a:tabLst>
                          <a:tab pos="228600" algn="dec"/>
                        </a:tabLst>
                      </a:pPr>
                      <a:r>
                        <a:rPr lang="en-US" sz="1600" i="0">
                          <a:effectLst/>
                          <a:latin typeface="Segoe UI" panose="020B0502040204020203" pitchFamily="34" charset="0"/>
                          <a:ea typeface="Times New Roman" panose="02020603050405020304" pitchFamily="18" charset="0"/>
                          <a:cs typeface="Segoe UI" panose="020B0502040204020203" pitchFamily="34" charset="0"/>
                        </a:rPr>
                        <a:t>National Health Service England</a:t>
                      </a:r>
                      <a:endParaRPr lang="en-GB" sz="1600" i="0">
                        <a:effectLst/>
                        <a:latin typeface="Segoe UI" panose="020B0502040204020203" pitchFamily="34" charset="0"/>
                        <a:ea typeface="Times New Roman" panose="02020603050405020304" pitchFamily="18" charset="0"/>
                        <a:cs typeface="Segoe UI" panose="020B0502040204020203" pitchFamily="34" charset="0"/>
                      </a:endParaRPr>
                    </a:p>
                  </a:txBody>
                  <a:tcPr marL="68580" marR="68580" marT="0" marB="0"/>
                </a:tc>
                <a:extLst>
                  <a:ext uri="{0D108BD9-81ED-4DB2-BD59-A6C34878D82A}">
                    <a16:rowId xmlns:a16="http://schemas.microsoft.com/office/drawing/2014/main" val="3897452665"/>
                  </a:ext>
                </a:extLst>
              </a:tr>
              <a:tr h="38989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i="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NHSE Transformation Programme</a:t>
                      </a:r>
                      <a:endParaRPr lang="en-GB" sz="1600" i="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tab pos="228600" algn="dec"/>
                        </a:tabLst>
                        <a:defRPr/>
                      </a:pPr>
                      <a:r>
                        <a:rPr lang="en-GB" sz="1600" i="0">
                          <a:effectLst/>
                          <a:latin typeface="Segoe UI" panose="020B0502040204020203" pitchFamily="34" charset="0"/>
                          <a:ea typeface="Times New Roman" panose="02020603050405020304" pitchFamily="18" charset="0"/>
                          <a:cs typeface="Segoe UI" panose="020B0502040204020203" pitchFamily="34" charset="0"/>
                        </a:rPr>
                        <a:t>National programme to make people who have a learning disability, have autism or both healthier, and more independent</a:t>
                      </a:r>
                      <a:endParaRPr lang="en-GB" sz="1600" i="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extLst>
                  <a:ext uri="{0D108BD9-81ED-4DB2-BD59-A6C34878D82A}">
                    <a16:rowId xmlns:a16="http://schemas.microsoft.com/office/drawing/2014/main" val="976839237"/>
                  </a:ext>
                </a:extLst>
              </a:tr>
              <a:tr h="1377971">
                <a:tc>
                  <a:txBody>
                    <a:bodyPr/>
                    <a:lstStyle/>
                    <a:p>
                      <a:pPr algn="l">
                        <a:lnSpc>
                          <a:spcPct val="107000"/>
                        </a:lnSpc>
                        <a:spcAft>
                          <a:spcPts val="0"/>
                        </a:spcAft>
                      </a:pPr>
                      <a:r>
                        <a:rPr lang="en-GB" sz="1600" i="0">
                          <a:effectLst/>
                          <a:latin typeface="Segoe UI" panose="020B0502040204020203" pitchFamily="34" charset="0"/>
                          <a:ea typeface="Calibri" panose="020F0502020204030204" pitchFamily="34" charset="0"/>
                          <a:cs typeface="Segoe UI" panose="020B0502040204020203" pitchFamily="34" charset="0"/>
                        </a:rPr>
                        <a:t>People Participation Group</a:t>
                      </a:r>
                    </a:p>
                    <a:p>
                      <a:pPr algn="l">
                        <a:lnSpc>
                          <a:spcPct val="107000"/>
                        </a:lnSpc>
                        <a:spcAft>
                          <a:spcPts val="0"/>
                        </a:spcAft>
                      </a:pPr>
                      <a:endParaRPr lang="en-GB" sz="1600" i="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r>
                        <a:rPr lang="en-GB" sz="1600" i="0" kern="1200">
                          <a:solidFill>
                            <a:schemeClr val="dk1"/>
                          </a:solidFill>
                          <a:effectLst/>
                          <a:latin typeface="Segoe UI" panose="020B0502040204020203" pitchFamily="34" charset="0"/>
                          <a:ea typeface="+mn-ea"/>
                          <a:cs typeface="Segoe UI" panose="020B0502040204020203" pitchFamily="34" charset="0"/>
                        </a:rPr>
                        <a:t>ELFT People Participation within Learning Disability Services is in the process of bringing an ELFT People Participation 'group' together; the aim is working together with service users and carers to make sure people with a learning disability and/ or their carers can say what they think about the services, and how they can be improved.</a:t>
                      </a:r>
                      <a:endParaRPr lang="en-GB" sz="1600" i="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803189814"/>
                  </a:ext>
                </a:extLst>
              </a:tr>
              <a:tr h="1371629">
                <a:tc>
                  <a:txBody>
                    <a:bodyPr/>
                    <a:lstStyle/>
                    <a:p>
                      <a:pPr algn="l">
                        <a:lnSpc>
                          <a:spcPct val="107000"/>
                        </a:lnSpc>
                        <a:spcAft>
                          <a:spcPts val="0"/>
                        </a:spcAft>
                      </a:pPr>
                      <a:r>
                        <a:rPr lang="en-GB" sz="1600" i="0">
                          <a:effectLst/>
                          <a:latin typeface="Segoe UI" panose="020B0502040204020203" pitchFamily="34" charset="0"/>
                          <a:ea typeface="Calibri" panose="020F0502020204030204" pitchFamily="34" charset="0"/>
                          <a:cs typeface="Segoe UI" panose="020B0502040204020203" pitchFamily="34" charset="0"/>
                        </a:rPr>
                        <a:t>Positive</a:t>
                      </a:r>
                      <a:r>
                        <a:rPr lang="en-GB" sz="1600" i="0" baseline="0">
                          <a:effectLst/>
                          <a:latin typeface="Segoe UI" panose="020B0502040204020203" pitchFamily="34" charset="0"/>
                          <a:ea typeface="Calibri" panose="020F0502020204030204" pitchFamily="34" charset="0"/>
                          <a:cs typeface="Segoe UI" panose="020B0502040204020203" pitchFamily="34" charset="0"/>
                        </a:rPr>
                        <a:t> Behaviour Support</a:t>
                      </a:r>
                    </a:p>
                    <a:p>
                      <a:pPr algn="l">
                        <a:lnSpc>
                          <a:spcPct val="107000"/>
                        </a:lnSpc>
                        <a:spcAft>
                          <a:spcPts val="0"/>
                        </a:spcAft>
                      </a:pPr>
                      <a:r>
                        <a:rPr lang="en-GB" sz="1600" i="0" baseline="0">
                          <a:effectLst/>
                          <a:latin typeface="Segoe UI" panose="020B0502040204020203" pitchFamily="34" charset="0"/>
                          <a:ea typeface="Calibri" panose="020F0502020204030204" pitchFamily="34" charset="0"/>
                          <a:cs typeface="Segoe UI" panose="020B0502040204020203" pitchFamily="34" charset="0"/>
                        </a:rPr>
                        <a:t>PBS</a:t>
                      </a:r>
                      <a:endParaRPr lang="en-GB" sz="1600" i="0">
                        <a:effectLst/>
                        <a:latin typeface="Segoe UI" panose="020B0502040204020203" pitchFamily="34" charset="0"/>
                        <a:ea typeface="Calibri" panose="020F0502020204030204" pitchFamily="34" charset="0"/>
                        <a:cs typeface="Segoe UI" panose="020B0502040204020203" pitchFamily="34" charset="0"/>
                      </a:endParaRPr>
                    </a:p>
                    <a:p>
                      <a:pPr algn="l">
                        <a:lnSpc>
                          <a:spcPct val="107000"/>
                        </a:lnSpc>
                        <a:spcAft>
                          <a:spcPts val="0"/>
                        </a:spcAft>
                      </a:pPr>
                      <a:r>
                        <a:rPr lang="en-GB" sz="1600" i="0">
                          <a:effectLst/>
                          <a:latin typeface="Segoe UI" panose="020B0502040204020203" pitchFamily="34" charset="0"/>
                          <a:ea typeface="Times New Roman" panose="02020603050405020304" pitchFamily="18" charset="0"/>
                          <a:cs typeface="Segoe UI" panose="020B0502040204020203" pitchFamily="34" charset="0"/>
                        </a:rPr>
                        <a:t> </a:t>
                      </a:r>
                      <a:endParaRPr lang="en-GB" sz="1600" i="0">
                        <a:effectLst/>
                        <a:latin typeface="Segoe UI" panose="020B0502040204020203" pitchFamily="34" charset="0"/>
                        <a:ea typeface="Calibri" panose="020F0502020204030204" pitchFamily="34" charset="0"/>
                        <a:cs typeface="Segoe UI" panose="020B0502040204020203" pitchFamily="34" charset="0"/>
                      </a:endParaRPr>
                    </a:p>
                    <a:p>
                      <a:pPr algn="l">
                        <a:lnSpc>
                          <a:spcPct val="107000"/>
                        </a:lnSpc>
                        <a:spcAft>
                          <a:spcPts val="0"/>
                        </a:spcAft>
                      </a:pPr>
                      <a:r>
                        <a:rPr lang="en-GB" sz="1600" i="0">
                          <a:effectLst/>
                          <a:latin typeface="Segoe UI" panose="020B0502040204020203" pitchFamily="34" charset="0"/>
                          <a:ea typeface="Times New Roman" panose="02020603050405020304" pitchFamily="18" charset="0"/>
                          <a:cs typeface="Segoe UI" panose="020B0502040204020203" pitchFamily="34" charset="0"/>
                        </a:rPr>
                        <a:t> </a:t>
                      </a:r>
                      <a:endParaRPr lang="en-GB" sz="1600" i="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gn="l">
                        <a:lnSpc>
                          <a:spcPct val="107000"/>
                        </a:lnSpc>
                        <a:spcAft>
                          <a:spcPts val="0"/>
                        </a:spcAft>
                      </a:pPr>
                      <a:r>
                        <a:rPr lang="en-GB" sz="1600" i="0">
                          <a:effectLst/>
                          <a:latin typeface="Segoe UI" panose="020B0502040204020203" pitchFamily="34" charset="0"/>
                          <a:ea typeface="Times New Roman" panose="02020603050405020304" pitchFamily="18" charset="0"/>
                          <a:cs typeface="Segoe UI" panose="020B0502040204020203" pitchFamily="34" charset="0"/>
                        </a:rPr>
                        <a:t> PBS</a:t>
                      </a:r>
                      <a:r>
                        <a:rPr lang="en-GB" sz="1600" i="0" baseline="0">
                          <a:effectLst/>
                          <a:latin typeface="Segoe UI" panose="020B0502040204020203" pitchFamily="34" charset="0"/>
                          <a:ea typeface="Times New Roman" panose="02020603050405020304" pitchFamily="18" charset="0"/>
                          <a:cs typeface="Segoe UI" panose="020B0502040204020203" pitchFamily="34" charset="0"/>
                        </a:rPr>
                        <a:t> </a:t>
                      </a:r>
                      <a:r>
                        <a:rPr lang="en-GB" sz="1600" i="0">
                          <a:effectLst/>
                          <a:latin typeface="Segoe UI" panose="020B0502040204020203" pitchFamily="34" charset="0"/>
                          <a:ea typeface="Times New Roman" panose="02020603050405020304" pitchFamily="18" charset="0"/>
                          <a:cs typeface="Segoe UI" panose="020B0502040204020203" pitchFamily="34" charset="0"/>
                        </a:rPr>
                        <a:t>is research based model of intervention used to</a:t>
                      </a:r>
                      <a:r>
                        <a:rPr lang="en-GB" sz="1600" i="0" baseline="0">
                          <a:effectLst/>
                          <a:latin typeface="Segoe UI" panose="020B0502040204020203" pitchFamily="34" charset="0"/>
                          <a:ea typeface="Times New Roman" panose="02020603050405020304" pitchFamily="18" charset="0"/>
                          <a:cs typeface="Segoe UI" panose="020B0502040204020203" pitchFamily="34" charset="0"/>
                        </a:rPr>
                        <a:t> build</a:t>
                      </a:r>
                      <a:r>
                        <a:rPr lang="en-GB" sz="1600" i="0">
                          <a:effectLst/>
                          <a:latin typeface="Segoe UI" panose="020B0502040204020203" pitchFamily="34" charset="0"/>
                          <a:ea typeface="Times New Roman" panose="02020603050405020304" pitchFamily="18" charset="0"/>
                          <a:cs typeface="Segoe UI" panose="020B0502040204020203" pitchFamily="34" charset="0"/>
                        </a:rPr>
                        <a:t> understanding of the </a:t>
                      </a:r>
                    </a:p>
                    <a:p>
                      <a:pPr algn="l">
                        <a:lnSpc>
                          <a:spcPct val="107000"/>
                        </a:lnSpc>
                        <a:spcAft>
                          <a:spcPts val="0"/>
                        </a:spcAft>
                      </a:pPr>
                      <a:r>
                        <a:rPr lang="en-GB" sz="1600" i="0">
                          <a:effectLst/>
                          <a:latin typeface="Segoe UI" panose="020B0502040204020203" pitchFamily="34" charset="0"/>
                          <a:ea typeface="Times New Roman" panose="02020603050405020304" pitchFamily="18" charset="0"/>
                          <a:cs typeface="Segoe UI" panose="020B0502040204020203" pitchFamily="34" charset="0"/>
                        </a:rPr>
                        <a:t>behaviour from the person’s point of view and their lifestyle, and developing an intervention based upon this interpretation. It aims to increase the quality </a:t>
                      </a:r>
                    </a:p>
                    <a:p>
                      <a:pPr algn="l">
                        <a:lnSpc>
                          <a:spcPct val="107000"/>
                        </a:lnSpc>
                        <a:spcAft>
                          <a:spcPts val="0"/>
                        </a:spcAft>
                      </a:pPr>
                      <a:r>
                        <a:rPr lang="en-GB" sz="1600" i="0">
                          <a:effectLst/>
                          <a:latin typeface="Segoe UI" panose="020B0502040204020203" pitchFamily="34" charset="0"/>
                          <a:ea typeface="Times New Roman" panose="02020603050405020304" pitchFamily="18" charset="0"/>
                          <a:cs typeface="Segoe UI" panose="020B0502040204020203" pitchFamily="34" charset="0"/>
                        </a:rPr>
                        <a:t>of life and decrease ‘problem’ behaviour by teaching new skills and making changes to a person’s environment. </a:t>
                      </a:r>
                      <a:endParaRPr lang="en-GB" sz="1600" i="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extLst>
                  <a:ext uri="{0D108BD9-81ED-4DB2-BD59-A6C34878D82A}">
                    <a16:rowId xmlns:a16="http://schemas.microsoft.com/office/drawing/2014/main" val="3669842716"/>
                  </a:ext>
                </a:extLst>
              </a:tr>
              <a:tr h="389891">
                <a:tc>
                  <a:txBody>
                    <a:bodyPr/>
                    <a:lstStyle/>
                    <a:p>
                      <a:r>
                        <a:rPr lang="en-GB" sz="1800" kern="1200">
                          <a:solidFill>
                            <a:schemeClr val="dk1"/>
                          </a:solidFill>
                          <a:effectLst/>
                          <a:latin typeface="+mn-lt"/>
                          <a:ea typeface="+mn-ea"/>
                          <a:cs typeface="+mn-cs"/>
                        </a:rPr>
                        <a:t>PMLD</a:t>
                      </a:r>
                      <a:endParaRPr lang="en-GB" sz="1600">
                        <a:latin typeface="Segoe UI" panose="020B0502040204020203" pitchFamily="34" charset="0"/>
                        <a:cs typeface="Segoe UI" panose="020B0502040204020203" pitchFamily="34" charset="0"/>
                      </a:endParaRPr>
                    </a:p>
                  </a:txBody>
                  <a:tcPr/>
                </a:tc>
                <a:tc>
                  <a:txBody>
                    <a:bodyPr/>
                    <a:lstStyle/>
                    <a:p>
                      <a:r>
                        <a:rPr lang="en-GB" sz="1800" i="0" kern="1200">
                          <a:solidFill>
                            <a:schemeClr val="dk1"/>
                          </a:solidFill>
                          <a:effectLst/>
                          <a:latin typeface="+mn-lt"/>
                          <a:ea typeface="+mn-ea"/>
                          <a:cs typeface="+mn-cs"/>
                        </a:rPr>
                        <a:t>This can</a:t>
                      </a:r>
                      <a:r>
                        <a:rPr lang="en-GB" sz="1800" i="0" kern="1200" baseline="0">
                          <a:solidFill>
                            <a:schemeClr val="dk1"/>
                          </a:solidFill>
                          <a:effectLst/>
                          <a:latin typeface="+mn-lt"/>
                          <a:ea typeface="+mn-ea"/>
                          <a:cs typeface="+mn-cs"/>
                        </a:rPr>
                        <a:t> be used to describe people who have </a:t>
                      </a:r>
                      <a:r>
                        <a:rPr lang="en-GB" sz="1800" i="0" kern="1200">
                          <a:solidFill>
                            <a:schemeClr val="dk1"/>
                          </a:solidFill>
                          <a:effectLst/>
                          <a:latin typeface="+mn-lt"/>
                          <a:ea typeface="+mn-ea"/>
                          <a:cs typeface="+mn-cs"/>
                        </a:rPr>
                        <a:t>Profound and Multiple Learning Disabilities</a:t>
                      </a:r>
                      <a:endParaRPr lang="en-GB" sz="1600" i="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723975057"/>
                  </a:ext>
                </a:extLst>
              </a:tr>
            </a:tbl>
          </a:graphicData>
        </a:graphic>
      </p:graphicFrame>
    </p:spTree>
    <p:extLst>
      <p:ext uri="{BB962C8B-B14F-4D97-AF65-F5344CB8AC3E}">
        <p14:creationId xmlns:p14="http://schemas.microsoft.com/office/powerpoint/2010/main" val="16416792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Jargon Buster</a:t>
            </a:r>
          </a:p>
        </p:txBody>
      </p:sp>
      <p:graphicFrame>
        <p:nvGraphicFramePr>
          <p:cNvPr id="5" name="Content Placeholder 4"/>
          <p:cNvGraphicFramePr>
            <a:graphicFrameLocks noGrp="1"/>
          </p:cNvGraphicFramePr>
          <p:nvPr>
            <p:ph sz="half" idx="1"/>
          </p:nvPr>
        </p:nvGraphicFramePr>
        <p:xfrm>
          <a:off x="460549" y="1538243"/>
          <a:ext cx="11282960" cy="5088256"/>
        </p:xfrm>
        <a:graphic>
          <a:graphicData uri="http://schemas.openxmlformats.org/drawingml/2006/table">
            <a:tbl>
              <a:tblPr firstRow="1" bandRow="1">
                <a:tableStyleId>{073A0DAA-6AF3-43AB-8588-CEC1D06C72B9}</a:tableStyleId>
              </a:tblPr>
              <a:tblGrid>
                <a:gridCol w="3699796">
                  <a:extLst>
                    <a:ext uri="{9D8B030D-6E8A-4147-A177-3AD203B41FA5}">
                      <a16:colId xmlns:a16="http://schemas.microsoft.com/office/drawing/2014/main" val="1187482947"/>
                    </a:ext>
                  </a:extLst>
                </a:gridCol>
                <a:gridCol w="7583164">
                  <a:extLst>
                    <a:ext uri="{9D8B030D-6E8A-4147-A177-3AD203B41FA5}">
                      <a16:colId xmlns:a16="http://schemas.microsoft.com/office/drawing/2014/main" val="379579342"/>
                    </a:ext>
                  </a:extLst>
                </a:gridCol>
              </a:tblGrid>
              <a:tr h="370840">
                <a:tc>
                  <a:txBody>
                    <a:bodyPr/>
                    <a:lstStyle/>
                    <a:p>
                      <a:r>
                        <a:rPr lang="en-GB" sz="1600">
                          <a:latin typeface="Segoe UI" panose="020B0502040204020203" pitchFamily="34" charset="0"/>
                          <a:cs typeface="Segoe UI" panose="020B0502040204020203" pitchFamily="34" charset="0"/>
                        </a:rPr>
                        <a:t>Term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Segoe UI" panose="020B0502040204020203" pitchFamily="34" charset="0"/>
                          <a:cs typeface="Segoe UI" panose="020B0502040204020203" pitchFamily="34" charset="0"/>
                        </a:rPr>
                        <a:t>Full name</a:t>
                      </a:r>
                      <a:r>
                        <a:rPr lang="en-GB" sz="1600" baseline="0">
                          <a:latin typeface="Segoe UI" panose="020B0502040204020203" pitchFamily="34" charset="0"/>
                          <a:cs typeface="Segoe UI" panose="020B0502040204020203" pitchFamily="34" charset="0"/>
                        </a:rPr>
                        <a:t> or </a:t>
                      </a:r>
                      <a:r>
                        <a:rPr lang="en-GB" sz="1600">
                          <a:latin typeface="Segoe UI" panose="020B0502040204020203" pitchFamily="34" charset="0"/>
                          <a:cs typeface="Segoe UI" panose="020B0502040204020203" pitchFamily="34" charset="0"/>
                        </a:rPr>
                        <a:t>meaning </a:t>
                      </a:r>
                    </a:p>
                  </a:txBody>
                  <a:tcPr/>
                </a:tc>
                <a:extLst>
                  <a:ext uri="{0D108BD9-81ED-4DB2-BD59-A6C34878D82A}">
                    <a16:rowId xmlns:a16="http://schemas.microsoft.com/office/drawing/2014/main" val="3677443290"/>
                  </a:ext>
                </a:extLst>
              </a:tr>
              <a:tr h="370840">
                <a:tc>
                  <a:txBody>
                    <a:bodyPr/>
                    <a:lstStyle/>
                    <a:p>
                      <a:r>
                        <a:rPr lang="en-GB" sz="1600">
                          <a:latin typeface="Segoe UI" panose="020B0502040204020203" pitchFamily="34" charset="0"/>
                          <a:cs typeface="Segoe UI" panose="020B0502040204020203" pitchFamily="34" charset="0"/>
                        </a:rPr>
                        <a:t>S117 / S7, S17, S37/41, S47, </a:t>
                      </a:r>
                    </a:p>
                  </a:txBody>
                  <a:tcPr/>
                </a:tc>
                <a:tc>
                  <a:txBody>
                    <a:bodyPr/>
                    <a:lstStyle/>
                    <a:p>
                      <a:r>
                        <a:rPr lang="en-GB" sz="1600">
                          <a:latin typeface="Segoe UI" panose="020B0502040204020203" pitchFamily="34" charset="0"/>
                          <a:cs typeface="Segoe UI" panose="020B0502040204020203" pitchFamily="34" charset="0"/>
                        </a:rPr>
                        <a:t>These are sections in the Mental Health Act related to financial arrangement between Health and Social Care. </a:t>
                      </a:r>
                    </a:p>
                  </a:txBody>
                  <a:tcPr/>
                </a:tc>
                <a:extLst>
                  <a:ext uri="{0D108BD9-81ED-4DB2-BD59-A6C34878D82A}">
                    <a16:rowId xmlns:a16="http://schemas.microsoft.com/office/drawing/2014/main" val="378075979"/>
                  </a:ext>
                </a:extLst>
              </a:tr>
              <a:tr h="370840">
                <a:tc>
                  <a:txBody>
                    <a:bodyPr/>
                    <a:lstStyle/>
                    <a:p>
                      <a:r>
                        <a:rPr lang="en-GB" sz="1600">
                          <a:latin typeface="Segoe UI" panose="020B0502040204020203" pitchFamily="34" charset="0"/>
                          <a:cs typeface="Segoe UI" panose="020B0502040204020203" pitchFamily="34" charset="0"/>
                        </a:rPr>
                        <a:t>S75 </a:t>
                      </a:r>
                    </a:p>
                  </a:txBody>
                  <a:tcPr/>
                </a:tc>
                <a:tc>
                  <a:txBody>
                    <a:bodyPr/>
                    <a:lstStyle/>
                    <a:p>
                      <a:r>
                        <a:rPr lang="en-GB" sz="1600">
                          <a:latin typeface="Segoe UI" panose="020B0502040204020203" pitchFamily="34" charset="0"/>
                          <a:cs typeface="Segoe UI" panose="020B0502040204020203" pitchFamily="34" charset="0"/>
                        </a:rPr>
                        <a:t>This is a financial arrangement between Health and Social Care for jointly funded care</a:t>
                      </a:r>
                    </a:p>
                  </a:txBody>
                  <a:tcPr/>
                </a:tc>
                <a:extLst>
                  <a:ext uri="{0D108BD9-81ED-4DB2-BD59-A6C34878D82A}">
                    <a16:rowId xmlns:a16="http://schemas.microsoft.com/office/drawing/2014/main" val="4043691818"/>
                  </a:ext>
                </a:extLst>
              </a:tr>
              <a:tr h="370840">
                <a:tc>
                  <a:txBody>
                    <a:bodyPr/>
                    <a:lstStyle/>
                    <a:p>
                      <a:r>
                        <a:rPr lang="en-GB" sz="1600">
                          <a:latin typeface="Segoe UI" panose="020B0502040204020203" pitchFamily="34" charset="0"/>
                          <a:cs typeface="Segoe UI" panose="020B0502040204020203" pitchFamily="34" charset="0"/>
                        </a:rPr>
                        <a:t>SEND</a:t>
                      </a:r>
                    </a:p>
                  </a:txBody>
                  <a:tcPr/>
                </a:tc>
                <a:tc>
                  <a:txBody>
                    <a:bodyPr/>
                    <a:lstStyle/>
                    <a:p>
                      <a:r>
                        <a:rPr lang="en-GB" sz="1600">
                          <a:latin typeface="Segoe UI" panose="020B0502040204020203" pitchFamily="34" charset="0"/>
                          <a:cs typeface="Segoe UI" panose="020B0502040204020203" pitchFamily="34" charset="0"/>
                        </a:rPr>
                        <a:t>Special Education Need and Disabilities</a:t>
                      </a:r>
                    </a:p>
                  </a:txBody>
                  <a:tcPr/>
                </a:tc>
                <a:extLst>
                  <a:ext uri="{0D108BD9-81ED-4DB2-BD59-A6C34878D82A}">
                    <a16:rowId xmlns:a16="http://schemas.microsoft.com/office/drawing/2014/main" val="2733936712"/>
                  </a:ext>
                </a:extLst>
              </a:tr>
              <a:tr h="370840">
                <a:tc>
                  <a:txBody>
                    <a:bodyPr/>
                    <a:lstStyle/>
                    <a:p>
                      <a:pPr algn="l">
                        <a:lnSpc>
                          <a:spcPct val="107000"/>
                        </a:lnSpc>
                        <a:spcAft>
                          <a:spcPts val="0"/>
                        </a:spcAft>
                      </a:pPr>
                      <a:r>
                        <a:rPr lang="en-GB" sz="1600" i="0">
                          <a:effectLst/>
                          <a:latin typeface="Segoe UI" panose="020B0502040204020203" pitchFamily="34" charset="0"/>
                          <a:ea typeface="Times New Roman" panose="02020603050405020304" pitchFamily="18" charset="0"/>
                          <a:cs typeface="Segoe UI" panose="020B0502040204020203" pitchFamily="34" charset="0"/>
                        </a:rPr>
                        <a:t>Social Prescribing</a:t>
                      </a:r>
                      <a:endParaRPr lang="en-GB" sz="1600" i="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GB" sz="1600" i="0" u="sng">
                          <a:solidFill>
                            <a:srgbClr val="0563C1"/>
                          </a:solidFill>
                          <a:effectLst/>
                          <a:latin typeface="Segoe UI" panose="020B0502040204020203" pitchFamily="34" charset="0"/>
                          <a:ea typeface="Times New Roman" panose="02020603050405020304" pitchFamily="18" charset="0"/>
                          <a:cs typeface="Segoe UI" panose="020B0502040204020203" pitchFamily="34" charset="0"/>
                          <a:hlinkClick r:id="rId2"/>
                        </a:rPr>
                        <a:t>Social prescribing</a:t>
                      </a:r>
                      <a:r>
                        <a:rPr lang="en-GB" sz="1600" i="0">
                          <a:effectLst/>
                          <a:latin typeface="Segoe UI" panose="020B0502040204020203" pitchFamily="34" charset="0"/>
                          <a:ea typeface="Times New Roman" panose="02020603050405020304" pitchFamily="18" charset="0"/>
                          <a:cs typeface="Segoe UI" panose="020B0502040204020203" pitchFamily="34" charset="0"/>
                        </a:rPr>
                        <a:t> refers to when health professionals refer patients to non-clinical support services in the local community to help their health and wellbeing where appropriate.  </a:t>
                      </a:r>
                      <a:endParaRPr lang="en-GB" sz="1600" i="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extLst>
                  <a:ext uri="{0D108BD9-81ED-4DB2-BD59-A6C34878D82A}">
                    <a16:rowId xmlns:a16="http://schemas.microsoft.com/office/drawing/2014/main" val="3803189814"/>
                  </a:ext>
                </a:extLst>
              </a:tr>
              <a:tr h="370840">
                <a:tc>
                  <a:txBody>
                    <a:bodyPr/>
                    <a:lstStyle/>
                    <a:p>
                      <a:pPr algn="l">
                        <a:lnSpc>
                          <a:spcPct val="107000"/>
                        </a:lnSpc>
                        <a:spcAft>
                          <a:spcPts val="0"/>
                        </a:spcAft>
                      </a:pPr>
                      <a:r>
                        <a:rPr lang="en-GB" sz="1600" i="0">
                          <a:effectLst/>
                          <a:latin typeface="Segoe UI" panose="020B0502040204020203" pitchFamily="34" charset="0"/>
                          <a:ea typeface="Times New Roman" panose="02020603050405020304" pitchFamily="18" charset="0"/>
                          <a:cs typeface="Segoe UI" panose="020B0502040204020203" pitchFamily="34" charset="0"/>
                        </a:rPr>
                        <a:t>STAMP</a:t>
                      </a:r>
                      <a:endParaRPr lang="en-GB" sz="1600" i="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GB" sz="1600" i="0" u="sng">
                          <a:solidFill>
                            <a:srgbClr val="0563C1"/>
                          </a:solidFill>
                          <a:effectLst/>
                          <a:latin typeface="Segoe UI" panose="020B0502040204020203" pitchFamily="34" charset="0"/>
                          <a:ea typeface="Times New Roman" panose="02020603050405020304" pitchFamily="18" charset="0"/>
                          <a:cs typeface="Segoe UI" panose="020B0502040204020203" pitchFamily="34" charset="0"/>
                          <a:hlinkClick r:id="rId3"/>
                        </a:rPr>
                        <a:t>Supporting Treatment and Appropriate Medication in Paediatrics</a:t>
                      </a:r>
                      <a:r>
                        <a:rPr lang="en-GB" sz="1600" i="0">
                          <a:effectLst/>
                          <a:latin typeface="Segoe UI" panose="020B0502040204020203" pitchFamily="34" charset="0"/>
                          <a:ea typeface="Times New Roman" panose="02020603050405020304" pitchFamily="18" charset="0"/>
                          <a:cs typeface="Segoe UI" panose="020B0502040204020203" pitchFamily="34" charset="0"/>
                        </a:rPr>
                        <a:t> is a national programme that aims to make sure that children and families can access other treatment and support when children display behaviours that challenge (including accessing medication if they need it).</a:t>
                      </a:r>
                      <a:endParaRPr lang="en-GB" sz="1600" i="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extLst>
                  <a:ext uri="{0D108BD9-81ED-4DB2-BD59-A6C34878D82A}">
                    <a16:rowId xmlns:a16="http://schemas.microsoft.com/office/drawing/2014/main" val="3723975057"/>
                  </a:ext>
                </a:extLst>
              </a:tr>
              <a:tr h="370840">
                <a:tc>
                  <a:txBody>
                    <a:bodyPr/>
                    <a:lstStyle/>
                    <a:p>
                      <a:pPr algn="l">
                        <a:lnSpc>
                          <a:spcPct val="107000"/>
                        </a:lnSpc>
                        <a:spcAft>
                          <a:spcPts val="0"/>
                        </a:spcAft>
                      </a:pPr>
                      <a:r>
                        <a:rPr lang="en-GB" sz="1600" i="0">
                          <a:effectLst/>
                          <a:latin typeface="Segoe UI" panose="020B0502040204020203" pitchFamily="34" charset="0"/>
                          <a:ea typeface="Times New Roman" panose="02020603050405020304" pitchFamily="18" charset="0"/>
                          <a:cs typeface="Segoe UI" panose="020B0502040204020203" pitchFamily="34" charset="0"/>
                        </a:rPr>
                        <a:t>STOMP</a:t>
                      </a:r>
                      <a:endParaRPr lang="en-GB" sz="1600" i="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GB" sz="1600" i="0" u="sng">
                          <a:solidFill>
                            <a:srgbClr val="0563C1"/>
                          </a:solidFill>
                          <a:effectLst/>
                          <a:latin typeface="Segoe UI" panose="020B0502040204020203" pitchFamily="34" charset="0"/>
                          <a:ea typeface="Times New Roman" panose="02020603050405020304" pitchFamily="18" charset="0"/>
                          <a:cs typeface="Segoe UI" panose="020B0502040204020203" pitchFamily="34" charset="0"/>
                          <a:hlinkClick r:id="rId3"/>
                        </a:rPr>
                        <a:t>Stopping over medication of people with learning disabilities, autism or both</a:t>
                      </a:r>
                      <a:r>
                        <a:rPr lang="en-GB" sz="1600" i="0">
                          <a:effectLst/>
                          <a:latin typeface="Segoe UI" panose="020B0502040204020203" pitchFamily="34" charset="0"/>
                          <a:ea typeface="Times New Roman" panose="02020603050405020304" pitchFamily="18" charset="0"/>
                          <a:cs typeface="Segoe UI" panose="020B0502040204020203" pitchFamily="34" charset="0"/>
                        </a:rPr>
                        <a:t> is a national programme aims to stop the overuse of psychotropic medications for children and young people with a learning disability, autism or both.</a:t>
                      </a:r>
                      <a:endParaRPr lang="en-GB" sz="1600" i="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extLst>
                  <a:ext uri="{0D108BD9-81ED-4DB2-BD59-A6C34878D82A}">
                    <a16:rowId xmlns:a16="http://schemas.microsoft.com/office/drawing/2014/main" val="716889840"/>
                  </a:ext>
                </a:extLst>
              </a:tr>
              <a:tr h="370840">
                <a:tc>
                  <a:txBody>
                    <a:bodyPr/>
                    <a:lstStyle/>
                    <a:p>
                      <a:r>
                        <a:rPr lang="en-GB" sz="1600">
                          <a:latin typeface="Segoe UI" panose="020B0502040204020203" pitchFamily="34" charset="0"/>
                          <a:cs typeface="Segoe UI" panose="020B0502040204020203" pitchFamily="34" charset="0"/>
                        </a:rPr>
                        <a:t>Well</a:t>
                      </a:r>
                      <a:r>
                        <a:rPr lang="en-GB" sz="1600" baseline="0">
                          <a:latin typeface="Segoe UI" panose="020B0502040204020203" pitchFamily="34" charset="0"/>
                          <a:cs typeface="Segoe UI" panose="020B0502040204020203" pitchFamily="34" charset="0"/>
                        </a:rPr>
                        <a:t> Newham</a:t>
                      </a:r>
                      <a:endParaRPr lang="en-GB" sz="1600">
                        <a:latin typeface="Segoe UI" panose="020B0502040204020203" pitchFamily="34" charset="0"/>
                        <a:cs typeface="Segoe UI" panose="020B0502040204020203" pitchFamily="34" charset="0"/>
                      </a:endParaRPr>
                    </a:p>
                  </a:txBody>
                  <a:tcPr/>
                </a:tc>
                <a:tc>
                  <a:txBody>
                    <a:bodyPr/>
                    <a:lstStyle/>
                    <a:p>
                      <a:r>
                        <a:rPr lang="en-GB" sz="1600">
                          <a:latin typeface="Segoe UI" panose="020B0502040204020203" pitchFamily="34" charset="0"/>
                          <a:cs typeface="Segoe UI" panose="020B0502040204020203" pitchFamily="34" charset="0"/>
                          <a:hlinkClick r:id="rId4"/>
                        </a:rPr>
                        <a:t>Well Newham </a:t>
                      </a:r>
                      <a:r>
                        <a:rPr lang="en-GB" sz="1600">
                          <a:latin typeface="Segoe UI" panose="020B0502040204020203" pitchFamily="34" charset="0"/>
                          <a:cs typeface="Segoe UI" panose="020B0502040204020203" pitchFamily="34" charset="0"/>
                        </a:rPr>
                        <a:t>is the</a:t>
                      </a:r>
                      <a:r>
                        <a:rPr lang="en-GB" sz="1600" baseline="0">
                          <a:latin typeface="Segoe UI" panose="020B0502040204020203" pitchFamily="34" charset="0"/>
                          <a:cs typeface="Segoe UI" panose="020B0502040204020203" pitchFamily="34" charset="0"/>
                        </a:rPr>
                        <a:t> Social Prescribing site to find information and support for Newham residents to look after their Health and Wellbeing.</a:t>
                      </a:r>
                      <a:endParaRPr lang="en-GB" sz="160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517793823"/>
                  </a:ext>
                </a:extLst>
              </a:tr>
            </a:tbl>
          </a:graphicData>
        </a:graphic>
      </p:graphicFrame>
    </p:spTree>
    <p:extLst>
      <p:ext uri="{BB962C8B-B14F-4D97-AF65-F5344CB8AC3E}">
        <p14:creationId xmlns:p14="http://schemas.microsoft.com/office/powerpoint/2010/main" val="1024499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a:latin typeface="Segoe UI" panose="020B0502040204020203" pitchFamily="34" charset="0"/>
                <a:cs typeface="Segoe UI" panose="020B0502040204020203" pitchFamily="34" charset="0"/>
              </a:rPr>
              <a:t>ACTION 1.5 - Advocacy Service</a:t>
            </a:r>
          </a:p>
        </p:txBody>
      </p:sp>
      <p:sp>
        <p:nvSpPr>
          <p:cNvPr id="4" name="Content Placeholder 3"/>
          <p:cNvSpPr>
            <a:spLocks noGrp="1"/>
          </p:cNvSpPr>
          <p:nvPr>
            <p:ph sz="half" idx="1"/>
          </p:nvPr>
        </p:nvSpPr>
        <p:spPr>
          <a:xfrm>
            <a:off x="460548" y="1456162"/>
            <a:ext cx="11337274" cy="394763"/>
          </a:xfrm>
          <a:solidFill>
            <a:srgbClr val="D8CDE5"/>
          </a:solidFill>
        </p:spPr>
        <p:txBody>
          <a:bodyPr>
            <a:normAutofit/>
          </a:bodyPr>
          <a:lstStyle/>
          <a:p>
            <a:pPr>
              <a:lnSpc>
                <a:spcPct val="100000"/>
              </a:lnSpc>
              <a:spcBef>
                <a:spcPts val="0"/>
              </a:spcBef>
            </a:pPr>
            <a:r>
              <a:rPr lang="en-GB" sz="1400">
                <a:latin typeface="Segoe UI" panose="020B0502040204020203" pitchFamily="34" charset="0"/>
                <a:cs typeface="Segoe UI" panose="020B0502040204020203" pitchFamily="34" charset="0"/>
              </a:rPr>
              <a:t>Review the Integrated Advocacy Service in relation to its effectiveness for people with Learning Disabilities.</a:t>
            </a:r>
          </a:p>
        </p:txBody>
      </p:sp>
      <p:sp>
        <p:nvSpPr>
          <p:cNvPr id="7" name="Rectangle 6"/>
          <p:cNvSpPr/>
          <p:nvPr/>
        </p:nvSpPr>
        <p:spPr>
          <a:xfrm>
            <a:off x="9638895" y="386426"/>
            <a:ext cx="2158927" cy="707886"/>
          </a:xfrm>
          <a:prstGeom prst="rect">
            <a:avLst/>
          </a:prstGeom>
          <a:solidFill>
            <a:schemeClr val="bg1"/>
          </a:solidFill>
        </p:spPr>
        <p:txBody>
          <a:bodyPr wrap="square" lIns="91440" tIns="45720" rIns="91440" bIns="45720" anchor="t">
            <a:spAutoFit/>
          </a:bodyPr>
          <a:lstStyle/>
          <a:p>
            <a:pPr algn="ctr"/>
            <a:r>
              <a:rPr lang="en-GB" sz="3000" b="1" dirty="0">
                <a:solidFill>
                  <a:srgbClr val="00B0F0"/>
                </a:solidFill>
                <a:latin typeface="Segoe UI"/>
                <a:cs typeface="Segoe UI"/>
              </a:rPr>
              <a:t>CLOSED</a:t>
            </a:r>
            <a:endParaRPr lang="en-US" dirty="0">
              <a:solidFill>
                <a:srgbClr val="00B0F0"/>
              </a:solidFill>
              <a:cs typeface="Calibri" panose="020F0502020204030204"/>
            </a:endParaRPr>
          </a:p>
          <a:p>
            <a:endParaRPr lang="en-GB" sz="1000" b="1">
              <a:solidFill>
                <a:srgbClr val="00B050"/>
              </a:solidFill>
              <a:latin typeface="Segoe UI" panose="020B0502040204020203" pitchFamily="34" charset="0"/>
              <a:cs typeface="Segoe UI" panose="020B0502040204020203" pitchFamily="34" charset="0"/>
            </a:endParaRPr>
          </a:p>
        </p:txBody>
      </p:sp>
      <p:sp>
        <p:nvSpPr>
          <p:cNvPr id="10" name="Content Placeholder 3"/>
          <p:cNvSpPr txBox="1">
            <a:spLocks/>
          </p:cNvSpPr>
          <p:nvPr/>
        </p:nvSpPr>
        <p:spPr>
          <a:xfrm>
            <a:off x="460548" y="1960382"/>
            <a:ext cx="11275261" cy="2393253"/>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a:latin typeface="Segoe UI" panose="020B0502040204020203" pitchFamily="34" charset="0"/>
                <a:cs typeface="Segoe UI" panose="020B0502040204020203" pitchFamily="34" charset="0"/>
              </a:rPr>
              <a:t>Year 2 Update:</a:t>
            </a:r>
          </a:p>
          <a:p>
            <a:pPr>
              <a:lnSpc>
                <a:spcPct val="100000"/>
              </a:lnSpc>
              <a:spcBef>
                <a:spcPts val="0"/>
              </a:spcBef>
            </a:pPr>
            <a:endParaRPr lang="en-GB" sz="1400" u="sng">
              <a:latin typeface="Segoe UI" panose="020B0502040204020203" pitchFamily="34" charset="0"/>
              <a:cs typeface="Segoe UI" panose="020B0502040204020203" pitchFamily="34" charset="0"/>
            </a:endParaRPr>
          </a:p>
          <a:p>
            <a:pPr>
              <a:lnSpc>
                <a:spcPct val="100000"/>
              </a:lnSpc>
              <a:spcBef>
                <a:spcPts val="0"/>
              </a:spcBef>
            </a:pPr>
            <a:r>
              <a:rPr lang="en-GB" sz="1400">
                <a:latin typeface="Segoe UI" panose="020B0502040204020203" pitchFamily="34" charset="0"/>
                <a:cs typeface="Segoe UI" panose="020B0502040204020203" pitchFamily="34" charset="0"/>
              </a:rPr>
              <a:t>The Council has a Contract with VoiceAbility for the provision of an Advocacy Service. The Council is currently re-procuring it’s Advocacy Contract. Changes have been made to the new contract to improve access to Independent Mental Capacity Advocacy for residents placed in accommodation outside of Newham. </a:t>
            </a:r>
          </a:p>
          <a:p>
            <a:pPr>
              <a:lnSpc>
                <a:spcPct val="100000"/>
              </a:lnSpc>
              <a:spcBef>
                <a:spcPts val="0"/>
              </a:spcBef>
            </a:pPr>
            <a:endParaRPr lang="en-GB" sz="1400">
              <a:latin typeface="Segoe UI" panose="020B0502040204020203" pitchFamily="34" charset="0"/>
              <a:cs typeface="Segoe UI" panose="020B0502040204020203" pitchFamily="34" charset="0"/>
            </a:endParaRPr>
          </a:p>
          <a:p>
            <a:pPr>
              <a:lnSpc>
                <a:spcPct val="100000"/>
              </a:lnSpc>
              <a:spcBef>
                <a:spcPts val="0"/>
              </a:spcBef>
            </a:pPr>
            <a:r>
              <a:rPr lang="en-GB" sz="1400">
                <a:latin typeface="Segoe UI" panose="020B0502040204020203" pitchFamily="34" charset="0"/>
                <a:cs typeface="Segoe UI" panose="020B0502040204020203" pitchFamily="34" charset="0"/>
              </a:rPr>
              <a:t>Monthly Learning Disability self-advocacy drop-in sessions began from the 9</a:t>
            </a:r>
            <a:r>
              <a:rPr lang="en-GB" sz="1400" baseline="30000">
                <a:latin typeface="Segoe UI" panose="020B0502040204020203" pitchFamily="34" charset="0"/>
                <a:cs typeface="Segoe UI" panose="020B0502040204020203" pitchFamily="34" charset="0"/>
              </a:rPr>
              <a:t>th</a:t>
            </a:r>
            <a:r>
              <a:rPr lang="en-GB" sz="1400">
                <a:latin typeface="Segoe UI" panose="020B0502040204020203" pitchFamily="34" charset="0"/>
                <a:cs typeface="Segoe UI" panose="020B0502040204020203" pitchFamily="34" charset="0"/>
              </a:rPr>
              <a:t> October 2023 at Chargeable Lane Resource Centre. These now run monthly on the second Monday of the month. The Learning Disability drop-in runs from 1-2pm, there is a session from 2-3 where those with learning disabilities and/or autism can attend.  </a:t>
            </a:r>
          </a:p>
          <a:p>
            <a:pPr>
              <a:lnSpc>
                <a:spcPct val="100000"/>
              </a:lnSpc>
              <a:spcBef>
                <a:spcPts val="0"/>
              </a:spcBef>
            </a:pPr>
            <a:endParaRPr lang="en-GB" sz="1400">
              <a:latin typeface="Segoe UI" panose="020B0502040204020203" pitchFamily="34" charset="0"/>
              <a:cs typeface="Segoe UI" panose="020B0502040204020203" pitchFamily="34" charset="0"/>
            </a:endParaRPr>
          </a:p>
          <a:p>
            <a:pPr>
              <a:lnSpc>
                <a:spcPct val="100000"/>
              </a:lnSpc>
              <a:spcBef>
                <a:spcPts val="0"/>
              </a:spcBef>
            </a:pPr>
            <a:r>
              <a:rPr lang="en-GB" sz="1400">
                <a:latin typeface="Segoe UI" panose="020B0502040204020203" pitchFamily="34" charset="0"/>
                <a:cs typeface="Segoe UI" panose="020B0502040204020203" pitchFamily="34" charset="0"/>
              </a:rPr>
              <a:t>To find out more or access the Service visit: </a:t>
            </a:r>
            <a:r>
              <a:rPr lang="en-GB" sz="1400">
                <a:latin typeface="Segoe UI" panose="020B0502040204020203" pitchFamily="34" charset="0"/>
                <a:cs typeface="Segoe UI" panose="020B0502040204020203" pitchFamily="34" charset="0"/>
                <a:hlinkClick r:id="rId2"/>
              </a:rPr>
              <a:t>VoiceAbility Newham</a:t>
            </a:r>
            <a:r>
              <a:rPr lang="en-GB" sz="1400">
                <a:latin typeface="Segoe UI" panose="020B0502040204020203" pitchFamily="34" charset="0"/>
                <a:cs typeface="Segoe UI" panose="020B0502040204020203" pitchFamily="34" charset="0"/>
              </a:rPr>
              <a:t> or ring: 0300 303 1660.</a:t>
            </a:r>
          </a:p>
          <a:p>
            <a:pPr>
              <a:lnSpc>
                <a:spcPct val="100000"/>
              </a:lnSpc>
              <a:spcBef>
                <a:spcPts val="0"/>
              </a:spcBef>
            </a:pPr>
            <a:endParaRPr lang="en-GB" sz="1400">
              <a:solidFill>
                <a:srgbClr val="FF0000"/>
              </a:solidFill>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a:latin typeface="Segoe UI" panose="020B0502040204020203" pitchFamily="34" charset="0"/>
              <a:cs typeface="Segoe UI" panose="020B0502040204020203" pitchFamily="34" charset="0"/>
            </a:endParaRPr>
          </a:p>
        </p:txBody>
      </p:sp>
      <p:sp>
        <p:nvSpPr>
          <p:cNvPr id="11" name="Content Placeholder 3"/>
          <p:cNvSpPr txBox="1">
            <a:spLocks/>
          </p:cNvSpPr>
          <p:nvPr/>
        </p:nvSpPr>
        <p:spPr>
          <a:xfrm>
            <a:off x="460548" y="4614143"/>
            <a:ext cx="11275261" cy="1936782"/>
          </a:xfrm>
          <a:prstGeom prst="rect">
            <a:avLst/>
          </a:prstGeom>
          <a:solidFill>
            <a:schemeClr val="bg1"/>
          </a:solidFill>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u="sng">
                <a:latin typeface="Segoe UI" panose="020B0502040204020203" pitchFamily="34" charset="0"/>
                <a:cs typeface="Segoe UI" panose="020B0502040204020203" pitchFamily="34" charset="0"/>
              </a:rPr>
              <a:t>Year 3 Tasks:</a:t>
            </a:r>
          </a:p>
          <a:p>
            <a:pPr>
              <a:lnSpc>
                <a:spcPct val="100000"/>
              </a:lnSpc>
              <a:spcBef>
                <a:spcPts val="0"/>
              </a:spcBef>
            </a:pPr>
            <a:endParaRPr lang="en-GB" sz="1400" u="sng">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400">
                <a:latin typeface="Segoe UI" panose="020B0502040204020203" pitchFamily="34" charset="0"/>
                <a:cs typeface="Segoe UI" panose="020B0502040204020203" pitchFamily="34" charset="0"/>
              </a:rPr>
              <a:t>Continue to monitor reach and usage of the Advocacy Service via the protected characteristics of those residents using the Service.</a:t>
            </a:r>
          </a:p>
          <a:p>
            <a:pPr marL="285750" indent="-285750">
              <a:lnSpc>
                <a:spcPct val="100000"/>
              </a:lnSpc>
              <a:spcBef>
                <a:spcPts val="0"/>
              </a:spcBef>
              <a:buFont typeface="Arial" panose="020B0604020202020204" pitchFamily="34" charset="0"/>
              <a:buChar char="•"/>
            </a:pPr>
            <a:r>
              <a:rPr lang="en-GB" sz="1400">
                <a:latin typeface="Segoe UI" panose="020B0502040204020203" pitchFamily="34" charset="0"/>
                <a:cs typeface="Segoe UI" panose="020B0502040204020203" pitchFamily="34" charset="0"/>
              </a:rPr>
              <a:t>The Advocacy Service Contract expires on the 31</a:t>
            </a:r>
            <a:r>
              <a:rPr lang="en-GB" sz="1400" baseline="30000">
                <a:latin typeface="Segoe UI" panose="020B0502040204020203" pitchFamily="34" charset="0"/>
                <a:cs typeface="Segoe UI" panose="020B0502040204020203" pitchFamily="34" charset="0"/>
              </a:rPr>
              <a:t>st</a:t>
            </a:r>
            <a:r>
              <a:rPr lang="en-GB" sz="1400">
                <a:latin typeface="Segoe UI" panose="020B0502040204020203" pitchFamily="34" charset="0"/>
                <a:cs typeface="Segoe UI" panose="020B0502040204020203" pitchFamily="34" charset="0"/>
              </a:rPr>
              <a:t> August 2024. This is currently being retendered. The new contract has additional employment and training supports for residents with disabilities and Carers as part of the Social Value element of the contract.</a:t>
            </a:r>
            <a:r>
              <a:rPr lang="en-GB" sz="1400">
                <a:solidFill>
                  <a:srgbClr val="FF0000"/>
                </a:solidFill>
                <a:latin typeface="Segoe UI" panose="020B0502040204020203" pitchFamily="34" charset="0"/>
                <a:cs typeface="Segoe UI" panose="020B0502040204020203" pitchFamily="34" charset="0"/>
              </a:rPr>
              <a:t> </a:t>
            </a:r>
          </a:p>
          <a:p>
            <a:pPr marL="285750" indent="-285750">
              <a:lnSpc>
                <a:spcPct val="100000"/>
              </a:lnSpc>
              <a:spcBef>
                <a:spcPts val="0"/>
              </a:spcBef>
              <a:buFont typeface="Arial" panose="020B0604020202020204" pitchFamily="34" charset="0"/>
              <a:buChar char="•"/>
            </a:pPr>
            <a:r>
              <a:rPr lang="en-GB" sz="1400">
                <a:latin typeface="Segoe UI" panose="020B0502040204020203" pitchFamily="34" charset="0"/>
                <a:cs typeface="Segoe UI" panose="020B0502040204020203" pitchFamily="34" charset="0"/>
              </a:rPr>
              <a:t>Continue to build on Self-Advocacy and Peer Advocacy in Newham, to develop skills and confidence.</a:t>
            </a:r>
          </a:p>
        </p:txBody>
      </p:sp>
    </p:spTree>
    <p:extLst>
      <p:ext uri="{BB962C8B-B14F-4D97-AF65-F5344CB8AC3E}">
        <p14:creationId xmlns:p14="http://schemas.microsoft.com/office/powerpoint/2010/main" val="672442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2179" y="651641"/>
            <a:ext cx="45719" cy="369332"/>
          </a:xfrm>
          <a:prstGeom prst="rect">
            <a:avLst/>
          </a:prstGeom>
          <a:noFill/>
        </p:spPr>
        <p:txBody>
          <a:bodyPr wrap="square" rtlCol="0">
            <a:spAutoFit/>
          </a:bodyPr>
          <a:lstStyle/>
          <a:p>
            <a:endParaRPr lang="en-GB"/>
          </a:p>
        </p:txBody>
      </p:sp>
      <p:sp>
        <p:nvSpPr>
          <p:cNvPr id="7" name="Title 6"/>
          <p:cNvSpPr>
            <a:spLocks noGrp="1"/>
          </p:cNvSpPr>
          <p:nvPr>
            <p:ph type="ctrTitle"/>
          </p:nvPr>
        </p:nvSpPr>
        <p:spPr/>
        <p:txBody>
          <a:bodyPr>
            <a:normAutofit fontScale="90000"/>
          </a:bodyPr>
          <a:lstStyle/>
          <a:p>
            <a:r>
              <a:rPr lang="en-GB" dirty="0"/>
              <a:t/>
            </a:r>
            <a:br>
              <a:rPr lang="en-GB" dirty="0"/>
            </a:br>
            <a:r>
              <a:rPr lang="en-GB" sz="3300" dirty="0">
                <a:latin typeface="Segoe UI"/>
                <a:cs typeface="Segoe UI"/>
              </a:rPr>
              <a:t>DASHBOARD - Heard and Valued</a:t>
            </a:r>
            <a:endParaRPr lang="en-GB" sz="3300" b="0" dirty="0">
              <a:latin typeface="Segoe UI"/>
              <a:cs typeface="Segoe UI"/>
            </a:endParaRPr>
          </a:p>
        </p:txBody>
      </p:sp>
      <p:graphicFrame>
        <p:nvGraphicFramePr>
          <p:cNvPr id="9" name="Table 8"/>
          <p:cNvGraphicFramePr>
            <a:graphicFrameLocks noGrp="1"/>
          </p:cNvGraphicFramePr>
          <p:nvPr>
            <p:extLst>
              <p:ext uri="{D42A27DB-BD31-4B8C-83A1-F6EECF244321}">
                <p14:modId xmlns:p14="http://schemas.microsoft.com/office/powerpoint/2010/main" val="1805122325"/>
              </p:ext>
            </p:extLst>
          </p:nvPr>
        </p:nvGraphicFramePr>
        <p:xfrm>
          <a:off x="396072" y="1481676"/>
          <a:ext cx="11398850" cy="4363720"/>
        </p:xfrm>
        <a:graphic>
          <a:graphicData uri="http://schemas.openxmlformats.org/drawingml/2006/table">
            <a:tbl>
              <a:tblPr firstRow="1" bandRow="1">
                <a:tableStyleId>{0505E3EF-67EA-436B-97B2-0124C06EBD24}</a:tableStyleId>
              </a:tblPr>
              <a:tblGrid>
                <a:gridCol w="3689367">
                  <a:extLst>
                    <a:ext uri="{9D8B030D-6E8A-4147-A177-3AD203B41FA5}">
                      <a16:colId xmlns:a16="http://schemas.microsoft.com/office/drawing/2014/main" val="320894044"/>
                    </a:ext>
                  </a:extLst>
                </a:gridCol>
                <a:gridCol w="3632433">
                  <a:extLst>
                    <a:ext uri="{9D8B030D-6E8A-4147-A177-3AD203B41FA5}">
                      <a16:colId xmlns:a16="http://schemas.microsoft.com/office/drawing/2014/main" val="2986887789"/>
                    </a:ext>
                  </a:extLst>
                </a:gridCol>
                <a:gridCol w="1016695">
                  <a:extLst>
                    <a:ext uri="{9D8B030D-6E8A-4147-A177-3AD203B41FA5}">
                      <a16:colId xmlns:a16="http://schemas.microsoft.com/office/drawing/2014/main" val="2948958305"/>
                    </a:ext>
                  </a:extLst>
                </a:gridCol>
                <a:gridCol w="887105">
                  <a:extLst>
                    <a:ext uri="{9D8B030D-6E8A-4147-A177-3AD203B41FA5}">
                      <a16:colId xmlns:a16="http://schemas.microsoft.com/office/drawing/2014/main" val="3023296205"/>
                    </a:ext>
                  </a:extLst>
                </a:gridCol>
                <a:gridCol w="973623">
                  <a:extLst>
                    <a:ext uri="{9D8B030D-6E8A-4147-A177-3AD203B41FA5}">
                      <a16:colId xmlns:a16="http://schemas.microsoft.com/office/drawing/2014/main" val="393697057"/>
                    </a:ext>
                  </a:extLst>
                </a:gridCol>
                <a:gridCol w="855677">
                  <a:extLst>
                    <a:ext uri="{9D8B030D-6E8A-4147-A177-3AD203B41FA5}">
                      <a16:colId xmlns:a16="http://schemas.microsoft.com/office/drawing/2014/main" val="3449285043"/>
                    </a:ext>
                  </a:extLst>
                </a:gridCol>
                <a:gridCol w="343950">
                  <a:extLst>
                    <a:ext uri="{9D8B030D-6E8A-4147-A177-3AD203B41FA5}">
                      <a16:colId xmlns:a16="http://schemas.microsoft.com/office/drawing/2014/main" val="1540747328"/>
                    </a:ext>
                  </a:extLst>
                </a:gridCol>
              </a:tblGrid>
              <a:tr h="370840">
                <a:tc>
                  <a:txBody>
                    <a:bodyPr/>
                    <a:lstStyle/>
                    <a:p>
                      <a:pPr algn="ctr"/>
                      <a:r>
                        <a:rPr lang="en-GB" sz="1400" dirty="0">
                          <a:solidFill>
                            <a:schemeClr val="bg1"/>
                          </a:solidFill>
                          <a:latin typeface="Segoe UI"/>
                          <a:cs typeface="Segoe UI"/>
                        </a:rPr>
                        <a:t>‘I’ STATEMENT</a:t>
                      </a:r>
                    </a:p>
                  </a:txBody>
                  <a:tcPr anchor="ctr">
                    <a:solidFill>
                      <a:srgbClr val="75529D"/>
                    </a:solidFill>
                  </a:tcPr>
                </a:tc>
                <a:tc>
                  <a:txBody>
                    <a:bodyPr/>
                    <a:lstStyle/>
                    <a:p>
                      <a:pPr algn="ctr"/>
                      <a:r>
                        <a:rPr lang="en-GB" sz="1400" dirty="0">
                          <a:solidFill>
                            <a:schemeClr val="bg1"/>
                          </a:solidFill>
                          <a:latin typeface="Segoe UI"/>
                          <a:cs typeface="Segoe UI"/>
                        </a:rPr>
                        <a:t>INDICATOR</a:t>
                      </a:r>
                    </a:p>
                  </a:txBody>
                  <a:tcPr anchor="ctr">
                    <a:solidFill>
                      <a:srgbClr val="75529D"/>
                    </a:solidFill>
                  </a:tcPr>
                </a:tc>
                <a:tc>
                  <a:txBody>
                    <a:bodyPr/>
                    <a:lstStyle/>
                    <a:p>
                      <a:pPr algn="ctr"/>
                      <a:r>
                        <a:rPr lang="en-GB" sz="1400" dirty="0">
                          <a:solidFill>
                            <a:schemeClr val="bg1"/>
                          </a:solidFill>
                          <a:latin typeface="Segoe UI"/>
                          <a:cs typeface="Segoe UI"/>
                        </a:rPr>
                        <a:t>BASELINE</a:t>
                      </a:r>
                    </a:p>
                  </a:txBody>
                  <a:tcPr anchor="ctr">
                    <a:solidFill>
                      <a:srgbClr val="75529D"/>
                    </a:solidFill>
                  </a:tcPr>
                </a:tc>
                <a:tc>
                  <a:txBody>
                    <a:bodyPr/>
                    <a:lstStyle/>
                    <a:p>
                      <a:pPr algn="ctr"/>
                      <a:r>
                        <a:rPr lang="en-GB" sz="1400" dirty="0">
                          <a:solidFill>
                            <a:schemeClr val="bg1"/>
                          </a:solidFill>
                          <a:latin typeface="Segoe UI"/>
                          <a:cs typeface="Segoe UI"/>
                        </a:rPr>
                        <a:t>YEAR 1</a:t>
                      </a:r>
                    </a:p>
                  </a:txBody>
                  <a:tcPr anchor="ctr">
                    <a:solidFill>
                      <a:srgbClr val="75529D"/>
                    </a:solidFill>
                  </a:tcPr>
                </a:tc>
                <a:tc>
                  <a:txBody>
                    <a:bodyPr/>
                    <a:lstStyle/>
                    <a:p>
                      <a:pPr algn="ctr"/>
                      <a:r>
                        <a:rPr lang="en-GB" sz="1400" dirty="0">
                          <a:solidFill>
                            <a:schemeClr val="bg1"/>
                          </a:solidFill>
                          <a:latin typeface="Segoe UI"/>
                          <a:cs typeface="Segoe UI"/>
                        </a:rPr>
                        <a:t>YEAR 2</a:t>
                      </a:r>
                    </a:p>
                  </a:txBody>
                  <a:tcPr anchor="ctr">
                    <a:solidFill>
                      <a:srgbClr val="75529D"/>
                    </a:solidFill>
                  </a:tcPr>
                </a:tc>
                <a:tc>
                  <a:txBody>
                    <a:bodyPr/>
                    <a:lstStyle/>
                    <a:p>
                      <a:pPr algn="ctr"/>
                      <a:r>
                        <a:rPr lang="en-GB" sz="1400" dirty="0">
                          <a:solidFill>
                            <a:schemeClr val="bg1"/>
                          </a:solidFill>
                          <a:latin typeface="Segoe UI"/>
                          <a:cs typeface="Segoe UI"/>
                        </a:rPr>
                        <a:t>YEAR 3</a:t>
                      </a:r>
                    </a:p>
                  </a:txBody>
                  <a:tcPr anchor="ctr">
                    <a:solidFill>
                      <a:srgbClr val="75529D"/>
                    </a:solidFill>
                  </a:tcPr>
                </a:tc>
                <a:tc>
                  <a:txBody>
                    <a:bodyPr/>
                    <a:lstStyle/>
                    <a:p>
                      <a:pPr algn="ctr"/>
                      <a:endParaRPr lang="en-GB" sz="1400">
                        <a:solidFill>
                          <a:schemeClr val="bg1"/>
                        </a:solidFill>
                        <a:latin typeface="Segoe UI" panose="020B0502040204020203" pitchFamily="34" charset="0"/>
                        <a:cs typeface="Segoe UI" panose="020B0502040204020203" pitchFamily="34" charset="0"/>
                      </a:endParaRPr>
                    </a:p>
                  </a:txBody>
                  <a:tcPr anchor="ctr">
                    <a:solidFill>
                      <a:srgbClr val="75529D"/>
                    </a:solidFill>
                  </a:tcPr>
                </a:tc>
                <a:extLst>
                  <a:ext uri="{0D108BD9-81ED-4DB2-BD59-A6C34878D82A}">
                    <a16:rowId xmlns:a16="http://schemas.microsoft.com/office/drawing/2014/main" val="2347241016"/>
                  </a:ext>
                </a:extLst>
              </a:tr>
              <a:tr h="935654">
                <a:tc>
                  <a:txBody>
                    <a:bodyPr/>
                    <a:lstStyle/>
                    <a:p>
                      <a:pPr algn="l">
                        <a:spcBef>
                          <a:spcPts val="0"/>
                        </a:spcBef>
                        <a:spcAft>
                          <a:spcPts val="0"/>
                        </a:spcAft>
                      </a:pPr>
                      <a:r>
                        <a:rPr lang="en-GB" sz="1400" dirty="0">
                          <a:latin typeface="Segoe UI"/>
                          <a:cs typeface="Segoe UI"/>
                        </a:rPr>
                        <a:t>I can access information and advice when I need it to help me understand my options and make informed decisions.</a:t>
                      </a:r>
                    </a:p>
                  </a:txBody>
                  <a:tcPr anchor="ctr">
                    <a:solidFill>
                      <a:srgbClr val="D8CD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dirty="0">
                          <a:solidFill>
                            <a:srgbClr val="000000"/>
                          </a:solidFill>
                          <a:effectLst/>
                          <a:latin typeface="Segoe UI"/>
                          <a:cs typeface="Segoe UI"/>
                        </a:rPr>
                        <a:t>% of residents who use services who find it easy to find information about support.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u="none" strike="noStrike" dirty="0">
                        <a:solidFill>
                          <a:srgbClr val="000000"/>
                        </a:solidFill>
                        <a:effectLst/>
                        <a:latin typeface="Segoe UI" panose="020B0502040204020203" pitchFamily="34" charset="0"/>
                        <a:cs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i="1" u="none" strike="noStrike" dirty="0">
                          <a:solidFill>
                            <a:schemeClr val="bg1">
                              <a:lumMod val="50000"/>
                            </a:schemeClr>
                          </a:solidFill>
                          <a:effectLst/>
                          <a:latin typeface="Segoe UI"/>
                          <a:cs typeface="Segoe UI"/>
                        </a:rPr>
                        <a:t>Source: Adult Social Care Survey</a:t>
                      </a:r>
                      <a:endParaRPr lang="en-GB" sz="1400" i="1" dirty="0">
                        <a:solidFill>
                          <a:schemeClr val="bg1">
                            <a:lumMod val="50000"/>
                          </a:schemeClr>
                        </a:solidFill>
                        <a:latin typeface="Segoe UI"/>
                        <a:cs typeface="Segoe UI"/>
                      </a:endParaRPr>
                    </a:p>
                  </a:txBody>
                  <a:tcPr>
                    <a:noFill/>
                  </a:tcPr>
                </a:tc>
                <a:tc>
                  <a:txBody>
                    <a:bodyPr/>
                    <a:lstStyle/>
                    <a:p>
                      <a:pPr algn="ctr">
                        <a:spcBef>
                          <a:spcPts val="0"/>
                        </a:spcBef>
                        <a:spcAft>
                          <a:spcPts val="0"/>
                        </a:spcAft>
                      </a:pPr>
                      <a:r>
                        <a:rPr lang="en-GB" sz="1400" dirty="0">
                          <a:latin typeface="Segoe UI"/>
                          <a:cs typeface="Segoe UI"/>
                        </a:rPr>
                        <a:t>45%</a:t>
                      </a:r>
                    </a:p>
                  </a:txBody>
                  <a:tcPr anchor="ctr">
                    <a:solidFill>
                      <a:schemeClr val="bg1"/>
                    </a:solidFill>
                  </a:tcPr>
                </a:tc>
                <a:tc>
                  <a:txBody>
                    <a:bodyPr/>
                    <a:lstStyle/>
                    <a:p>
                      <a:pPr algn="ctr">
                        <a:spcBef>
                          <a:spcPts val="0"/>
                        </a:spcBef>
                        <a:spcAft>
                          <a:spcPts val="0"/>
                        </a:spcAft>
                      </a:pPr>
                      <a:r>
                        <a:rPr lang="en-GB" sz="1400" dirty="0">
                          <a:latin typeface="Segoe UI"/>
                          <a:cs typeface="Segoe UI"/>
                        </a:rPr>
                        <a:t>92%</a:t>
                      </a:r>
                    </a:p>
                  </a:txBody>
                  <a:tcPr anchor="ctr">
                    <a:solidFill>
                      <a:schemeClr val="bg1"/>
                    </a:solidFill>
                  </a:tcPr>
                </a:tc>
                <a:tc>
                  <a:txBody>
                    <a:bodyPr/>
                    <a:lstStyle/>
                    <a:p>
                      <a:pPr algn="ctr">
                        <a:spcBef>
                          <a:spcPts val="0"/>
                        </a:spcBef>
                        <a:spcAft>
                          <a:spcPts val="0"/>
                        </a:spcAft>
                      </a:pPr>
                      <a:r>
                        <a:rPr lang="en-GB" sz="1400" dirty="0">
                          <a:latin typeface="Segoe UI"/>
                          <a:cs typeface="Segoe UI"/>
                        </a:rPr>
                        <a:t>69.7%</a:t>
                      </a:r>
                    </a:p>
                  </a:txBody>
                  <a:tcPr anchor="ctr">
                    <a:solidFill>
                      <a:schemeClr val="bg1"/>
                    </a:solidFill>
                  </a:tcPr>
                </a:tc>
                <a:tc>
                  <a:txBody>
                    <a:bodyPr/>
                    <a:lstStyle/>
                    <a:p>
                      <a:pPr>
                        <a:spcBef>
                          <a:spcPts val="0"/>
                        </a:spcBef>
                        <a:spcAft>
                          <a:spcPts val="0"/>
                        </a:spcAft>
                      </a:pPr>
                      <a:endParaRPr lang="en-GB" sz="1400">
                        <a:latin typeface="Segoe UI" panose="020B0502040204020203" pitchFamily="34" charset="0"/>
                        <a:cs typeface="Segoe UI" panose="020B0502040204020203" pitchFamily="34" charset="0"/>
                      </a:endParaRPr>
                    </a:p>
                  </a:txBody>
                  <a:tcPr>
                    <a:solidFill>
                      <a:schemeClr val="bg1"/>
                    </a:solidFill>
                  </a:tcPr>
                </a:tc>
                <a:tc>
                  <a:txBody>
                    <a:bodyPr/>
                    <a:lstStyle/>
                    <a:p>
                      <a:pPr>
                        <a:spcBef>
                          <a:spcPts val="0"/>
                        </a:spcBef>
                        <a:spcAft>
                          <a:spcPts val="0"/>
                        </a:spcAft>
                      </a:pPr>
                      <a:endParaRPr lang="en-GB" sz="1400">
                        <a:latin typeface="Segoe UI" panose="020B0502040204020203" pitchFamily="34" charset="0"/>
                        <a:cs typeface="Segoe UI" panose="020B0502040204020203" pitchFamily="34" charset="0"/>
                      </a:endParaRPr>
                    </a:p>
                  </a:txBody>
                  <a:tcPr>
                    <a:solidFill>
                      <a:schemeClr val="bg1"/>
                    </a:solidFill>
                  </a:tcPr>
                </a:tc>
                <a:extLst>
                  <a:ext uri="{0D108BD9-81ED-4DB2-BD59-A6C34878D82A}">
                    <a16:rowId xmlns:a16="http://schemas.microsoft.com/office/drawing/2014/main" val="4207927775"/>
                  </a:ext>
                </a:extLst>
              </a:tr>
              <a:tr h="370840">
                <a:tc rowSpan="3">
                  <a:txBody>
                    <a:bodyPr/>
                    <a:lstStyle/>
                    <a:p>
                      <a:pPr algn="l">
                        <a:spcBef>
                          <a:spcPts val="0"/>
                        </a:spcBef>
                        <a:spcAft>
                          <a:spcPts val="0"/>
                        </a:spcAft>
                      </a:pPr>
                      <a:r>
                        <a:rPr lang="en-GB" sz="1400" dirty="0">
                          <a:latin typeface="Segoe UI"/>
                          <a:cs typeface="Segoe UI"/>
                        </a:rPr>
                        <a:t>I am helped to make my voice heard about things that affect my life.</a:t>
                      </a:r>
                    </a:p>
                  </a:txBody>
                  <a:tcPr anchor="ctr">
                    <a:solidFill>
                      <a:srgbClr val="D8CDE5"/>
                    </a:solidFill>
                  </a:tcPr>
                </a:tc>
                <a:tc>
                  <a:txBody>
                    <a:bodyPr/>
                    <a:lstStyle/>
                    <a:p>
                      <a:pPr>
                        <a:spcBef>
                          <a:spcPts val="0"/>
                        </a:spcBef>
                        <a:spcAft>
                          <a:spcPts val="0"/>
                        </a:spcAft>
                      </a:pPr>
                      <a:r>
                        <a:rPr lang="en-GB" sz="1400" dirty="0">
                          <a:latin typeface="Segoe UI"/>
                          <a:cs typeface="Segoe UI"/>
                        </a:rPr>
                        <a:t>No.</a:t>
                      </a:r>
                      <a:r>
                        <a:rPr lang="en-GB" sz="1400" baseline="0" dirty="0">
                          <a:latin typeface="Segoe UI"/>
                          <a:cs typeface="Segoe UI"/>
                        </a:rPr>
                        <a:t> of residents signed up to the Learning Disabilities Resident Advisory Group.</a:t>
                      </a:r>
                    </a:p>
                    <a:p>
                      <a:pPr>
                        <a:spcBef>
                          <a:spcPts val="0"/>
                        </a:spcBef>
                        <a:spcAft>
                          <a:spcPts val="0"/>
                        </a:spcAft>
                      </a:pPr>
                      <a:endParaRPr lang="en-GB" sz="1400" baseline="0">
                        <a:latin typeface="Segoe UI" panose="020B0502040204020203" pitchFamily="34" charset="0"/>
                        <a:cs typeface="Segoe UI" panose="020B0502040204020203" pitchFamily="34" charset="0"/>
                      </a:endParaRPr>
                    </a:p>
                    <a:p>
                      <a:pPr>
                        <a:spcBef>
                          <a:spcPts val="0"/>
                        </a:spcBef>
                        <a:spcAft>
                          <a:spcPts val="0"/>
                        </a:spcAft>
                      </a:pPr>
                      <a:r>
                        <a:rPr lang="en-GB" sz="1400" i="1" baseline="0" dirty="0">
                          <a:solidFill>
                            <a:schemeClr val="bg1">
                              <a:lumMod val="50000"/>
                            </a:schemeClr>
                          </a:solidFill>
                          <a:latin typeface="Segoe UI"/>
                          <a:cs typeface="Segoe UI"/>
                        </a:rPr>
                        <a:t>Source: Resident Advisory Group Database</a:t>
                      </a:r>
                      <a:endParaRPr lang="en-GB" sz="1400" i="1" dirty="0">
                        <a:solidFill>
                          <a:schemeClr val="bg1">
                            <a:lumMod val="50000"/>
                          </a:schemeClr>
                        </a:solidFill>
                        <a:latin typeface="Segoe UI"/>
                        <a:cs typeface="Segoe UI"/>
                      </a:endParaRPr>
                    </a:p>
                  </a:txBody>
                  <a:tcPr>
                    <a:noFill/>
                  </a:tcPr>
                </a:tc>
                <a:tc>
                  <a:txBody>
                    <a:bodyPr/>
                    <a:lstStyle/>
                    <a:p>
                      <a:pPr algn="ctr">
                        <a:spcBef>
                          <a:spcPts val="0"/>
                        </a:spcBef>
                        <a:spcAft>
                          <a:spcPts val="0"/>
                        </a:spcAft>
                      </a:pPr>
                      <a:r>
                        <a:rPr lang="en-GB" sz="1400" dirty="0">
                          <a:latin typeface="Segoe UI"/>
                          <a:cs typeface="Segoe UI"/>
                        </a:rPr>
                        <a:t>-</a:t>
                      </a:r>
                    </a:p>
                  </a:txBody>
                  <a:tcPr anchor="ctr">
                    <a:solidFill>
                      <a:schemeClr val="bg1"/>
                    </a:solidFill>
                  </a:tcPr>
                </a:tc>
                <a:tc>
                  <a:txBody>
                    <a:bodyPr/>
                    <a:lstStyle/>
                    <a:p>
                      <a:pPr algn="ctr">
                        <a:spcBef>
                          <a:spcPts val="0"/>
                        </a:spcBef>
                        <a:spcAft>
                          <a:spcPts val="0"/>
                        </a:spcAft>
                      </a:pPr>
                      <a:r>
                        <a:rPr lang="en-GB" sz="1400" dirty="0">
                          <a:latin typeface="Segoe UI"/>
                          <a:cs typeface="Segoe UI"/>
                        </a:rPr>
                        <a:t>11</a:t>
                      </a:r>
                    </a:p>
                  </a:txBody>
                  <a:tcPr anchor="ctr">
                    <a:solidFill>
                      <a:schemeClr val="bg1"/>
                    </a:solidFill>
                  </a:tcPr>
                </a:tc>
                <a:tc>
                  <a:txBody>
                    <a:bodyPr/>
                    <a:lstStyle/>
                    <a:p>
                      <a:pPr algn="ctr">
                        <a:spcBef>
                          <a:spcPts val="0"/>
                        </a:spcBef>
                        <a:spcAft>
                          <a:spcPts val="0"/>
                        </a:spcAft>
                      </a:pPr>
                      <a:r>
                        <a:rPr lang="en-GB" sz="1400" dirty="0">
                          <a:latin typeface="Segoe UI"/>
                          <a:cs typeface="Segoe UI"/>
                        </a:rPr>
                        <a:t>19</a:t>
                      </a:r>
                    </a:p>
                  </a:txBody>
                  <a:tcPr anchor="ctr">
                    <a:solidFill>
                      <a:schemeClr val="bg1"/>
                    </a:solidFill>
                  </a:tcPr>
                </a:tc>
                <a:tc>
                  <a:txBody>
                    <a:bodyPr/>
                    <a:lstStyle/>
                    <a:p>
                      <a:pPr>
                        <a:spcBef>
                          <a:spcPts val="0"/>
                        </a:spcBef>
                        <a:spcAft>
                          <a:spcPts val="0"/>
                        </a:spcAft>
                      </a:pPr>
                      <a:endParaRPr lang="en-GB" sz="1400">
                        <a:latin typeface="Segoe UI" panose="020B0502040204020203" pitchFamily="34" charset="0"/>
                        <a:cs typeface="Segoe UI" panose="020B0502040204020203" pitchFamily="34" charset="0"/>
                      </a:endParaRPr>
                    </a:p>
                  </a:txBody>
                  <a:tcPr>
                    <a:solidFill>
                      <a:schemeClr val="bg1"/>
                    </a:solidFill>
                  </a:tcPr>
                </a:tc>
                <a:tc>
                  <a:txBody>
                    <a:bodyPr/>
                    <a:lstStyle/>
                    <a:p>
                      <a:pPr>
                        <a:spcBef>
                          <a:spcPts val="0"/>
                        </a:spcBef>
                        <a:spcAft>
                          <a:spcPts val="0"/>
                        </a:spcAft>
                      </a:pPr>
                      <a:endParaRPr lang="en-GB" sz="4000" b="1">
                        <a:solidFill>
                          <a:srgbClr val="00B0F0"/>
                        </a:solidFill>
                        <a:latin typeface="Segoe UI" panose="020B0502040204020203" pitchFamily="34" charset="0"/>
                        <a:cs typeface="Segoe UI" panose="020B0502040204020203" pitchFamily="34" charset="0"/>
                      </a:endParaRPr>
                    </a:p>
                  </a:txBody>
                  <a:tcPr>
                    <a:solidFill>
                      <a:schemeClr val="bg1"/>
                    </a:solidFill>
                  </a:tcPr>
                </a:tc>
                <a:extLst>
                  <a:ext uri="{0D108BD9-81ED-4DB2-BD59-A6C34878D82A}">
                    <a16:rowId xmlns:a16="http://schemas.microsoft.com/office/drawing/2014/main" val="1184500583"/>
                  </a:ext>
                </a:extLst>
              </a:tr>
              <a:tr h="370840">
                <a:tc vMerge="1">
                  <a:txBody>
                    <a:bodyPr/>
                    <a:lstStyle/>
                    <a:p>
                      <a:endParaRPr lang="en-GB"/>
                    </a:p>
                  </a:txBody>
                  <a:tcPr/>
                </a:tc>
                <a:tc>
                  <a:txBody>
                    <a:bodyPr/>
                    <a:lstStyle/>
                    <a:p>
                      <a:pPr>
                        <a:spcBef>
                          <a:spcPts val="0"/>
                        </a:spcBef>
                        <a:spcAft>
                          <a:spcPts val="0"/>
                        </a:spcAft>
                      </a:pPr>
                      <a:r>
                        <a:rPr lang="en-GB" sz="1400" i="0" dirty="0">
                          <a:solidFill>
                            <a:schemeClr val="tx1"/>
                          </a:solidFill>
                          <a:latin typeface="Segoe UI"/>
                          <a:cs typeface="Segoe UI"/>
                        </a:rPr>
                        <a:t>No. of residents signed up to the ELFT People Participation Group.</a:t>
                      </a:r>
                    </a:p>
                    <a:p>
                      <a:pPr>
                        <a:spcBef>
                          <a:spcPts val="0"/>
                        </a:spcBef>
                        <a:spcAft>
                          <a:spcPts val="0"/>
                        </a:spcAft>
                      </a:pPr>
                      <a:endParaRPr lang="en-GB" sz="1400" i="0">
                        <a:solidFill>
                          <a:schemeClr val="tx1"/>
                        </a:solidFill>
                        <a:latin typeface="Segoe UI" panose="020B0502040204020203" pitchFamily="34" charset="0"/>
                        <a:cs typeface="Segoe UI" panose="020B0502040204020203" pitchFamily="34" charset="0"/>
                      </a:endParaRPr>
                    </a:p>
                    <a:p>
                      <a:pPr>
                        <a:spcBef>
                          <a:spcPts val="0"/>
                        </a:spcBef>
                        <a:spcAft>
                          <a:spcPts val="0"/>
                        </a:spcAft>
                      </a:pPr>
                      <a:r>
                        <a:rPr lang="en-GB" sz="1400" i="1" dirty="0">
                          <a:solidFill>
                            <a:schemeClr val="bg1">
                              <a:lumMod val="50000"/>
                            </a:schemeClr>
                          </a:solidFill>
                          <a:latin typeface="Segoe UI"/>
                          <a:cs typeface="Segoe UI"/>
                        </a:rPr>
                        <a:t>Source: ELFT People Participation Database</a:t>
                      </a:r>
                    </a:p>
                  </a:txBody>
                  <a:tcPr>
                    <a:noFill/>
                  </a:tcPr>
                </a:tc>
                <a:tc>
                  <a:txBody>
                    <a:bodyPr/>
                    <a:lstStyle/>
                    <a:p>
                      <a:pPr algn="ctr">
                        <a:spcBef>
                          <a:spcPts val="0"/>
                        </a:spcBef>
                        <a:spcAft>
                          <a:spcPts val="0"/>
                        </a:spcAft>
                      </a:pPr>
                      <a:r>
                        <a:rPr lang="en-GB" sz="1400" dirty="0">
                          <a:solidFill>
                            <a:schemeClr val="tx1"/>
                          </a:solidFill>
                          <a:latin typeface="Segoe UI"/>
                          <a:cs typeface="Segoe UI"/>
                        </a:rPr>
                        <a:t>-</a:t>
                      </a:r>
                    </a:p>
                  </a:txBody>
                  <a:tcPr anchor="ctr">
                    <a:solidFill>
                      <a:schemeClr val="bg1"/>
                    </a:solidFill>
                  </a:tcPr>
                </a:tc>
                <a:tc>
                  <a:txBody>
                    <a:bodyPr/>
                    <a:lstStyle/>
                    <a:p>
                      <a:pPr algn="ctr">
                        <a:spcBef>
                          <a:spcPts val="0"/>
                        </a:spcBef>
                        <a:spcAft>
                          <a:spcPts val="0"/>
                        </a:spcAft>
                      </a:pPr>
                      <a:r>
                        <a:rPr lang="en-GB" sz="1400" dirty="0">
                          <a:solidFill>
                            <a:schemeClr val="tx1"/>
                          </a:solidFill>
                          <a:latin typeface="Segoe UI"/>
                          <a:cs typeface="Segoe UI"/>
                        </a:rPr>
                        <a:t>15</a:t>
                      </a:r>
                    </a:p>
                  </a:txBody>
                  <a:tcPr anchor="ctr">
                    <a:solidFill>
                      <a:schemeClr val="bg1"/>
                    </a:solidFill>
                  </a:tcPr>
                </a:tc>
                <a:tc>
                  <a:txBody>
                    <a:bodyPr/>
                    <a:lstStyle/>
                    <a:p>
                      <a:pPr algn="ctr">
                        <a:spcBef>
                          <a:spcPts val="0"/>
                        </a:spcBef>
                        <a:spcAft>
                          <a:spcPts val="0"/>
                        </a:spcAft>
                      </a:pPr>
                      <a:r>
                        <a:rPr lang="en-GB" sz="1400" dirty="0">
                          <a:latin typeface="Segoe UI"/>
                          <a:cs typeface="Segoe UI"/>
                        </a:rPr>
                        <a:t>Not available</a:t>
                      </a:r>
                    </a:p>
                  </a:txBody>
                  <a:tcPr anchor="ctr">
                    <a:solidFill>
                      <a:schemeClr val="bg1"/>
                    </a:solidFill>
                  </a:tcPr>
                </a:tc>
                <a:tc>
                  <a:txBody>
                    <a:bodyPr/>
                    <a:lstStyle/>
                    <a:p>
                      <a:pPr>
                        <a:spcBef>
                          <a:spcPts val="0"/>
                        </a:spcBef>
                        <a:spcAft>
                          <a:spcPts val="0"/>
                        </a:spcAft>
                      </a:pPr>
                      <a:endParaRPr lang="en-GB" sz="1400">
                        <a:latin typeface="Segoe UI" panose="020B0502040204020203" pitchFamily="34" charset="0"/>
                        <a:cs typeface="Segoe UI" panose="020B0502040204020203" pitchFamily="34" charset="0"/>
                      </a:endParaRPr>
                    </a:p>
                  </a:txBody>
                  <a:tcPr>
                    <a:solidFill>
                      <a:schemeClr val="bg1"/>
                    </a:solidFill>
                  </a:tcPr>
                </a:tc>
                <a:tc>
                  <a:txBody>
                    <a:bodyPr/>
                    <a:lstStyle/>
                    <a:p>
                      <a:pPr>
                        <a:spcBef>
                          <a:spcPts val="0"/>
                        </a:spcBef>
                        <a:spcAft>
                          <a:spcPts val="0"/>
                        </a:spcAft>
                      </a:pPr>
                      <a:r>
                        <a:rPr lang="en-GB" sz="4000" b="1" dirty="0">
                          <a:solidFill>
                            <a:srgbClr val="00B0F0"/>
                          </a:solidFill>
                          <a:latin typeface="Segoe UI"/>
                          <a:cs typeface="Segoe UI"/>
                        </a:rPr>
                        <a:t>-</a:t>
                      </a:r>
                    </a:p>
                  </a:txBody>
                  <a:tcPr>
                    <a:solidFill>
                      <a:schemeClr val="bg1"/>
                    </a:solidFill>
                  </a:tcPr>
                </a:tc>
                <a:extLst>
                  <a:ext uri="{0D108BD9-81ED-4DB2-BD59-A6C34878D82A}">
                    <a16:rowId xmlns:a16="http://schemas.microsoft.com/office/drawing/2014/main" val="287112930"/>
                  </a:ext>
                </a:extLst>
              </a:tr>
              <a:tr h="370840">
                <a:tc vMerge="1">
                  <a:txBody>
                    <a:bodyPr/>
                    <a:lstStyle/>
                    <a:p>
                      <a:endParaRPr lang="en-GB" sz="1400">
                        <a:latin typeface="Segoe UI" panose="020B0502040204020203" pitchFamily="34" charset="0"/>
                        <a:cs typeface="Segoe UI" panose="020B0502040204020203" pitchFamily="34" charset="0"/>
                      </a:endParaRPr>
                    </a:p>
                  </a:txBody>
                  <a:tcPr>
                    <a:solidFill>
                      <a:srgbClr val="E2D9EB"/>
                    </a:solidFill>
                  </a:tcPr>
                </a:tc>
                <a:tc>
                  <a:txBody>
                    <a:bodyPr/>
                    <a:lstStyle/>
                    <a:p>
                      <a:pPr>
                        <a:spcBef>
                          <a:spcPts val="0"/>
                        </a:spcBef>
                        <a:spcAft>
                          <a:spcPts val="0"/>
                        </a:spcAft>
                      </a:pPr>
                      <a:r>
                        <a:rPr lang="en-GB" sz="1400" dirty="0">
                          <a:latin typeface="Segoe UI"/>
                          <a:cs typeface="Segoe UI"/>
                        </a:rPr>
                        <a:t>No. of residents accessing the Newham Advocacy Service (with a Learning</a:t>
                      </a:r>
                      <a:r>
                        <a:rPr lang="en-GB" sz="1400" baseline="0" dirty="0">
                          <a:latin typeface="Segoe UI"/>
                          <a:cs typeface="Segoe UI"/>
                        </a:rPr>
                        <a:t> Disability identified)</a:t>
                      </a:r>
                      <a:r>
                        <a:rPr lang="en-GB" sz="1400" dirty="0">
                          <a:latin typeface="Segoe UI"/>
                          <a:cs typeface="Segoe UI"/>
                        </a:rPr>
                        <a:t>.</a:t>
                      </a:r>
                    </a:p>
                    <a:p>
                      <a:pPr>
                        <a:spcBef>
                          <a:spcPts val="0"/>
                        </a:spcBef>
                        <a:spcAft>
                          <a:spcPts val="0"/>
                        </a:spcAft>
                      </a:pPr>
                      <a:endParaRPr lang="en-GB" sz="1400">
                        <a:latin typeface="Segoe UI" panose="020B0502040204020203" pitchFamily="34" charset="0"/>
                        <a:cs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i="1" u="none" strike="noStrike" dirty="0">
                          <a:solidFill>
                            <a:schemeClr val="bg1">
                              <a:lumMod val="50000"/>
                            </a:schemeClr>
                          </a:solidFill>
                          <a:effectLst/>
                          <a:latin typeface="Segoe UI"/>
                          <a:cs typeface="Segoe UI"/>
                        </a:rPr>
                        <a:t>Source: Provider</a:t>
                      </a:r>
                      <a:r>
                        <a:rPr lang="en-GB" sz="1400" b="0" i="1" u="none" strike="noStrike" baseline="0" dirty="0">
                          <a:solidFill>
                            <a:schemeClr val="bg1">
                              <a:lumMod val="50000"/>
                            </a:schemeClr>
                          </a:solidFill>
                          <a:effectLst/>
                          <a:latin typeface="Segoe UI"/>
                          <a:cs typeface="Segoe UI"/>
                        </a:rPr>
                        <a:t> Contract Returns</a:t>
                      </a:r>
                      <a:endParaRPr lang="en-GB" sz="1400" dirty="0">
                        <a:solidFill>
                          <a:schemeClr val="bg1">
                            <a:lumMod val="50000"/>
                          </a:schemeClr>
                        </a:solidFill>
                        <a:latin typeface="Segoe UI"/>
                        <a:cs typeface="Segoe UI"/>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b="0" i="0" u="none" strike="noStrike">
                        <a:solidFill>
                          <a:srgbClr val="000000"/>
                        </a:solidFill>
                        <a:effectLst/>
                        <a:latin typeface="Segoe UI" panose="020B0502040204020203" pitchFamily="34" charset="0"/>
                        <a:cs typeface="Segoe UI" panose="020B0502040204020203"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dirty="0">
                          <a:solidFill>
                            <a:srgbClr val="000000"/>
                          </a:solidFill>
                          <a:effectLst/>
                          <a:latin typeface="Segoe UI"/>
                          <a:cs typeface="Segoe UI"/>
                        </a:rPr>
                        <a:t>94 Users </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1400" b="0" i="0" u="none" strike="noStrike">
                        <a:solidFill>
                          <a:srgbClr val="000000"/>
                        </a:solidFill>
                        <a:effectLst/>
                        <a:latin typeface="Segoe UI" panose="020B0502040204020203" pitchFamily="34" charset="0"/>
                        <a:cs typeface="Segoe UI" panose="020B0502040204020203" pitchFamily="34"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b="0" i="0" u="none" strike="noStrike">
                        <a:solidFill>
                          <a:srgbClr val="000000"/>
                        </a:solidFill>
                        <a:effectLst/>
                        <a:latin typeface="Segoe UI" panose="020B0502040204020203" pitchFamily="34" charset="0"/>
                        <a:cs typeface="Segoe UI" panose="020B0502040204020203"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dirty="0">
                          <a:solidFill>
                            <a:srgbClr val="000000"/>
                          </a:solidFill>
                          <a:effectLst/>
                          <a:latin typeface="Segoe UI"/>
                          <a:cs typeface="Segoe UI"/>
                        </a:rPr>
                        <a:t>92 Users</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1400" b="0" i="0" u="none" strike="noStrike">
                        <a:solidFill>
                          <a:srgbClr val="000000"/>
                        </a:solidFill>
                        <a:effectLst/>
                        <a:latin typeface="Segoe UI" panose="020B0502040204020203" pitchFamily="34" charset="0"/>
                        <a:cs typeface="Segoe UI" panose="020B0502040204020203" pitchFamily="34" charset="0"/>
                      </a:endParaRPr>
                    </a:p>
                  </a:txBody>
                  <a:tcPr anchor="ctr">
                    <a:solidFill>
                      <a:schemeClr val="bg1"/>
                    </a:solidFill>
                  </a:tcPr>
                </a:tc>
                <a:tc>
                  <a:txBody>
                    <a:bodyPr/>
                    <a:lstStyle/>
                    <a:p>
                      <a:pPr>
                        <a:spcBef>
                          <a:spcPts val="0"/>
                        </a:spcBef>
                        <a:spcAft>
                          <a:spcPts val="0"/>
                        </a:spcAft>
                      </a:pPr>
                      <a:r>
                        <a:rPr lang="en-GB" sz="1400" dirty="0">
                          <a:latin typeface="Segoe UI"/>
                          <a:cs typeface="Segoe UI"/>
                        </a:rPr>
                        <a:t>110</a:t>
                      </a:r>
                      <a:r>
                        <a:rPr lang="en-GB" sz="1400" baseline="0" dirty="0">
                          <a:latin typeface="Segoe UI"/>
                          <a:cs typeface="Segoe UI"/>
                        </a:rPr>
                        <a:t> Users</a:t>
                      </a:r>
                      <a:endParaRPr lang="en-GB" sz="1400" dirty="0">
                        <a:latin typeface="Segoe UI"/>
                        <a:cs typeface="Segoe UI"/>
                      </a:endParaRPr>
                    </a:p>
                  </a:txBody>
                  <a:tcPr anchor="ctr">
                    <a:solidFill>
                      <a:schemeClr val="bg1"/>
                    </a:solidFill>
                  </a:tcPr>
                </a:tc>
                <a:tc>
                  <a:txBody>
                    <a:bodyPr/>
                    <a:lstStyle/>
                    <a:p>
                      <a:pPr>
                        <a:spcBef>
                          <a:spcPts val="0"/>
                        </a:spcBef>
                        <a:spcAft>
                          <a:spcPts val="0"/>
                        </a:spcAft>
                      </a:pPr>
                      <a:endParaRPr lang="en-GB" sz="1400">
                        <a:latin typeface="Segoe UI" panose="020B0502040204020203" pitchFamily="34" charset="0"/>
                        <a:cs typeface="Segoe UI" panose="020B0502040204020203" pitchFamily="34" charset="0"/>
                      </a:endParaRPr>
                    </a:p>
                  </a:txBody>
                  <a:tcPr>
                    <a:solidFill>
                      <a:schemeClr val="bg1"/>
                    </a:solidFill>
                  </a:tcPr>
                </a:tc>
                <a:tc>
                  <a:txBody>
                    <a:bodyPr/>
                    <a:lstStyle/>
                    <a:p>
                      <a:pPr>
                        <a:spcBef>
                          <a:spcPts val="0"/>
                        </a:spcBef>
                        <a:spcAft>
                          <a:spcPts val="0"/>
                        </a:spcAft>
                      </a:pPr>
                      <a:endParaRPr lang="en-GB" sz="1400" dirty="0">
                        <a:latin typeface="Segoe UI" panose="020B0502040204020203" pitchFamily="34" charset="0"/>
                        <a:cs typeface="Segoe UI" panose="020B0502040204020203" pitchFamily="34" charset="0"/>
                      </a:endParaRPr>
                    </a:p>
                  </a:txBody>
                  <a:tcPr>
                    <a:solidFill>
                      <a:schemeClr val="bg1"/>
                    </a:solidFill>
                  </a:tcPr>
                </a:tc>
                <a:extLst>
                  <a:ext uri="{0D108BD9-81ED-4DB2-BD59-A6C34878D82A}">
                    <a16:rowId xmlns:a16="http://schemas.microsoft.com/office/drawing/2014/main" val="2697699197"/>
                  </a:ext>
                </a:extLst>
              </a:tr>
            </a:tbl>
          </a:graphicData>
        </a:graphic>
      </p:graphicFrame>
      <p:sp>
        <p:nvSpPr>
          <p:cNvPr id="5" name="Up Arrow 4"/>
          <p:cNvSpPr/>
          <p:nvPr/>
        </p:nvSpPr>
        <p:spPr>
          <a:xfrm>
            <a:off x="11478443" y="3092104"/>
            <a:ext cx="248576" cy="328475"/>
          </a:xfrm>
          <a:prstGeom prst="upArrow">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Up Arrow 9"/>
          <p:cNvSpPr/>
          <p:nvPr/>
        </p:nvSpPr>
        <p:spPr>
          <a:xfrm rot="10800000">
            <a:off x="11478443" y="2122653"/>
            <a:ext cx="248576" cy="328475"/>
          </a:xfrm>
          <a:prstGeom prst="upArrow">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Up Arrow 11"/>
          <p:cNvSpPr/>
          <p:nvPr/>
        </p:nvSpPr>
        <p:spPr>
          <a:xfrm>
            <a:off x="11509331" y="5098634"/>
            <a:ext cx="248576" cy="328475"/>
          </a:xfrm>
          <a:prstGeom prst="upArrow">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5163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691705" y="2804569"/>
            <a:ext cx="8956036" cy="1110781"/>
          </a:xfrm>
          <a:solidFill>
            <a:srgbClr val="D8CDE5"/>
          </a:solidFill>
        </p:spPr>
        <p:txBody>
          <a:bodyPr>
            <a:noAutofit/>
          </a:bodyPr>
          <a:lstStyle/>
          <a:p>
            <a:pPr algn="ctr">
              <a:lnSpc>
                <a:spcPct val="200000"/>
              </a:lnSpc>
            </a:pPr>
            <a:r>
              <a:rPr lang="en-GB" sz="3000" b="1">
                <a:latin typeface="Segoe UI" panose="020B0502040204020203" pitchFamily="34" charset="0"/>
                <a:cs typeface="Segoe UI" panose="020B0502040204020203" pitchFamily="34" charset="0"/>
              </a:rPr>
              <a:t>OUTCOME 2: ACCOMMODATION AND HOUSING</a:t>
            </a:r>
          </a:p>
        </p:txBody>
      </p:sp>
      <p:pic>
        <p:nvPicPr>
          <p:cNvPr id="3" name="Picture 2" descr="https://intranet.northeastlondon.icb.nhs.uk/wp-content/uploads/2022/06/NEL-Logo-Right-Aligned-PN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32" y="417195"/>
            <a:ext cx="1666240" cy="835557"/>
          </a:xfrm>
          <a:prstGeom prst="rect">
            <a:avLst/>
          </a:prstGeom>
          <a:noFill/>
          <a:ln>
            <a:noFill/>
          </a:ln>
        </p:spPr>
      </p:pic>
    </p:spTree>
    <p:extLst>
      <p:ext uri="{BB962C8B-B14F-4D97-AF65-F5344CB8AC3E}">
        <p14:creationId xmlns:p14="http://schemas.microsoft.com/office/powerpoint/2010/main" val="2996496833"/>
      </p:ext>
    </p:extLst>
  </p:cSld>
  <p:clrMapOvr>
    <a:masterClrMapping/>
  </p:clrMapOvr>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BEFB6FB3-EA38-4BF3-9E00-32E43FC7E35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D58FF817-602D-41F6-AB37-FC625162B8E1}"/>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0EF97546-A04C-4908-BD1E-5122638CC080}"/>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E46DC8D6-422B-42CA-89CE-6D9ECA5D70A9}"/>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1A96C7E9-AD91-4F90-97C2-DB84174C579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ofVideo xmlns="3fd515de-b24b-40e9-9b2f-e6deb8478b2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DEF8DA621AF74DB3DEEFA274BB193D" ma:contentTypeVersion="7" ma:contentTypeDescription="Create a new document." ma:contentTypeScope="" ma:versionID="48d58f98c65dc9cba3ec329a08776a36">
  <xsd:schema xmlns:xsd="http://www.w3.org/2001/XMLSchema" xmlns:xs="http://www.w3.org/2001/XMLSchema" xmlns:p="http://schemas.microsoft.com/office/2006/metadata/properties" xmlns:ns2="3fd515de-b24b-40e9-9b2f-e6deb8478b25" targetNamespace="http://schemas.microsoft.com/office/2006/metadata/properties" ma:root="true" ma:fieldsID="da7d48712f615a3b5a154a4f34c2e392" ns2:_="">
    <xsd:import namespace="3fd515de-b24b-40e9-9b2f-e6deb8478b2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DescriptionofVideo"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d515de-b24b-40e9-9b2f-e6deb8478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DescriptionofVideo" ma:index="12" nillable="true" ma:displayName="Description of Video" ma:description="Short video about the Newham Adults Learning Disability Action Plan " ma:format="Dropdown" ma:internalName="DescriptionofVideo">
      <xsd:simpleType>
        <xsd:restriction base="dms:Note">
          <xsd:maxLength value="255"/>
        </xsd:restriction>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D02317-CF5E-42A8-B3B9-6A2C8BE8E299}">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3fd515de-b24b-40e9-9b2f-e6deb8478b25"/>
    <ds:schemaRef ds:uri="http://www.w3.org/XML/1998/namespace"/>
  </ds:schemaRefs>
</ds:datastoreItem>
</file>

<file path=customXml/itemProps2.xml><?xml version="1.0" encoding="utf-8"?>
<ds:datastoreItem xmlns:ds="http://schemas.openxmlformats.org/officeDocument/2006/customXml" ds:itemID="{CC7D5166-84A9-4705-97CC-DFA80695DDF1}">
  <ds:schemaRefs>
    <ds:schemaRef ds:uri="http://schemas.microsoft.com/sharepoint/v3/contenttype/forms"/>
  </ds:schemaRefs>
</ds:datastoreItem>
</file>

<file path=customXml/itemProps3.xml><?xml version="1.0" encoding="utf-8"?>
<ds:datastoreItem xmlns:ds="http://schemas.openxmlformats.org/officeDocument/2006/customXml" ds:itemID="{34D86581-9548-4D5D-88E3-A945152049B4}">
  <ds:schemaRefs>
    <ds:schemaRef ds:uri="3fd515de-b24b-40e9-9b2f-e6deb8478b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Building a Fairer Newham Power Point Template V3 (2)</Template>
  <TotalTime>239</TotalTime>
  <Words>8020</Words>
  <Application>Microsoft Office PowerPoint</Application>
  <PresentationFormat>Widescreen</PresentationFormat>
  <Paragraphs>1008</Paragraphs>
  <Slides>62</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62</vt:i4>
      </vt:variant>
    </vt:vector>
  </HeadingPairs>
  <TitlesOfParts>
    <vt:vector size="75" baseType="lpstr">
      <vt:lpstr>Arial</vt:lpstr>
      <vt:lpstr>Calibri</vt:lpstr>
      <vt:lpstr>Calibri Light</vt:lpstr>
      <vt:lpstr>Century Gothic</vt:lpstr>
      <vt:lpstr>Segoe UI</vt:lpstr>
      <vt:lpstr>segue ui</vt:lpstr>
      <vt:lpstr>Times New Roman</vt:lpstr>
      <vt:lpstr>Wingdings</vt:lpstr>
      <vt:lpstr>4_Custom Design</vt:lpstr>
      <vt:lpstr>Custom Design</vt:lpstr>
      <vt:lpstr>1_Custom Design</vt:lpstr>
      <vt:lpstr>2_Custom Design</vt:lpstr>
      <vt:lpstr>3_Custom Design</vt:lpstr>
      <vt:lpstr>PowerPoint Presentation</vt:lpstr>
      <vt:lpstr>Overview</vt:lpstr>
      <vt:lpstr>PowerPoint Presentation</vt:lpstr>
      <vt:lpstr>ACTION 1.1 - Raise Awareness</vt:lpstr>
      <vt:lpstr>ACTION 1.2 - Training</vt:lpstr>
      <vt:lpstr>ACTION 1.4 - Resident Forums </vt:lpstr>
      <vt:lpstr>ACTION 1.5 - Advocacy Service</vt:lpstr>
      <vt:lpstr> DASHBOARD - Heard and Valued</vt:lpstr>
      <vt:lpstr>PowerPoint Presentation</vt:lpstr>
      <vt:lpstr>ACTION 2.1 - General Housing Tenancies</vt:lpstr>
      <vt:lpstr>ACTION 2.3 – Shared Lives</vt:lpstr>
      <vt:lpstr>ACTION 2.2 Floating Support</vt:lpstr>
      <vt:lpstr>ACTION 2.4 - Care Homes</vt:lpstr>
      <vt:lpstr>ACTIONS 2.5 and 2.7 - New Housing</vt:lpstr>
      <vt:lpstr> DASHBOARD - Accommodation and Housing</vt:lpstr>
      <vt:lpstr>PowerPoint Presentation</vt:lpstr>
      <vt:lpstr>ACTION 3.2 - Support Worker</vt:lpstr>
      <vt:lpstr>ACTION 3.4 – Assistive Technology </vt:lpstr>
      <vt:lpstr>ACTION 3.5 Non-Exploitation Policy  </vt:lpstr>
      <vt:lpstr>ACTION 3.6 and 3.7 - Sex and Relationships</vt:lpstr>
      <vt:lpstr> DASHBOARD - Connected and Involved</vt:lpstr>
      <vt:lpstr>PowerPoint Presentation</vt:lpstr>
      <vt:lpstr>ACTION 4.1 - Pathways</vt:lpstr>
      <vt:lpstr>ACTION 4.2 - Social Value</vt:lpstr>
      <vt:lpstr>ACTION 4.3 - Supported Employment</vt:lpstr>
      <vt:lpstr>ACTION 4.4 - Day Opportunities </vt:lpstr>
      <vt:lpstr> DASHBOARD - Work and Purpose</vt:lpstr>
      <vt:lpstr>PowerPoint Presentation</vt:lpstr>
      <vt:lpstr>ACTION 5.1 - Improve Recording</vt:lpstr>
      <vt:lpstr>ACTION 5.2 – Develop an Adult Diagnostic Service</vt:lpstr>
      <vt:lpstr>ACTION 5.3 - Equal Health Access</vt:lpstr>
      <vt:lpstr>ACTION 5.5 - Annual Vaccination</vt:lpstr>
      <vt:lpstr>ACTION 5.6 - Reduce Admissions</vt:lpstr>
      <vt:lpstr>ACTION 5.7 - Strengthen C(E)TRs </vt:lpstr>
      <vt:lpstr>ACTION 5.9 - Improve the Transition Offer</vt:lpstr>
      <vt:lpstr>ACTION 5.10 – Substance Misuse</vt:lpstr>
      <vt:lpstr>ACTION 5.11 – Improve the Social Work Offer</vt:lpstr>
      <vt:lpstr>ACTION 5.12 - Support for Parents who have  Learning Disabilities</vt:lpstr>
      <vt:lpstr>ACTION 5.13 - Access for Older People</vt:lpstr>
      <vt:lpstr>ACTION 5.14 Review Joint Funding  Arrangements</vt:lpstr>
      <vt:lpstr>ACTION 5.15 - Map Commissioned Services</vt:lpstr>
      <vt:lpstr>ACTION 5.19 – Personal Health Budgets</vt:lpstr>
      <vt:lpstr>ACTION 5.20 - PBS Training</vt:lpstr>
      <vt:lpstr>ACTION 5.21 - Community Nursing</vt:lpstr>
      <vt:lpstr>ACTION 5.22 – Increased understanding of Epilepsy, Mental Health and Suicide</vt:lpstr>
      <vt:lpstr>ACTION 5.23 Bereavement Service </vt:lpstr>
      <vt:lpstr>ACTION 5.24 End of Life Planning</vt:lpstr>
      <vt:lpstr>ACTION 5.25 - LeDeR</vt:lpstr>
      <vt:lpstr>ACTION 5.26 - STOMP / STAMP</vt:lpstr>
      <vt:lpstr>Health and Social Care Dashboard</vt:lpstr>
      <vt:lpstr>Health and Social Care Dashboard</vt:lpstr>
      <vt:lpstr>PowerPoint Presentation</vt:lpstr>
      <vt:lpstr> ACTION 6.2 - Emergency Care and Support</vt:lpstr>
      <vt:lpstr> ACTION 6.3 - Carers Respite</vt:lpstr>
      <vt:lpstr> ACTION 6.4 - Long-Term Planning</vt:lpstr>
      <vt:lpstr> DASHBOARD - Carers</vt:lpstr>
      <vt:lpstr> DASHBOARD - Carers</vt:lpstr>
      <vt:lpstr>Jargon Buster </vt:lpstr>
      <vt:lpstr>Jargon Buster</vt:lpstr>
      <vt:lpstr>Jargon Buster</vt:lpstr>
      <vt:lpstr>Jargon Buster</vt:lpstr>
      <vt:lpstr>Jargon Buster</vt:lpstr>
    </vt:vector>
  </TitlesOfParts>
  <Company>oneSource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McAuliffe</dc:creator>
  <cp:lastModifiedBy>Jennifer Pereira</cp:lastModifiedBy>
  <cp:revision>419</cp:revision>
  <dcterms:created xsi:type="dcterms:W3CDTF">2022-12-19T12:18:56Z</dcterms:created>
  <dcterms:modified xsi:type="dcterms:W3CDTF">2025-07-01T08:48:39Z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0x01010041DEF8DA621AF74DB3DEEFA274BB193D</vt:lpwstr>
  </property>
  <property fmtid="{D5CDD505-2E9C-101B-9397-08002B2CF9AE}" pid="3" name="MediaServiceImageTags">
    <vt:lpwstr/>
  </property>
  <property fmtid="{D5CDD505-2E9C-101B-9397-08002B2CF9AE}" pid="4" name="IntranetKeywords">
    <vt:lpwstr/>
  </property>
  <property fmtid="{D5CDD505-2E9C-101B-9397-08002B2CF9AE}" pid="5" name="NeedHelpWithTopic">
    <vt:lpwstr/>
  </property>
</Properties>
</file>