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4"/>
    <p:sldMasterId id="2147483672" r:id="rId5"/>
    <p:sldMasterId id="2147483684" r:id="rId6"/>
    <p:sldMasterId id="2147483696" r:id="rId7"/>
    <p:sldMasterId id="2147483708" r:id="rId8"/>
  </p:sldMasterIdLst>
  <p:notesMasterIdLst>
    <p:notesMasterId r:id="rId76"/>
  </p:notesMasterIdLst>
  <p:sldIdLst>
    <p:sldId id="256" r:id="rId9"/>
    <p:sldId id="434" r:id="rId10"/>
    <p:sldId id="458" r:id="rId11"/>
    <p:sldId id="346" r:id="rId12"/>
    <p:sldId id="459" r:id="rId13"/>
    <p:sldId id="257" r:id="rId14"/>
    <p:sldId id="412" r:id="rId15"/>
    <p:sldId id="462" r:id="rId16"/>
    <p:sldId id="362" r:id="rId17"/>
    <p:sldId id="413" r:id="rId18"/>
    <p:sldId id="363" r:id="rId19"/>
    <p:sldId id="446" r:id="rId20"/>
    <p:sldId id="447" r:id="rId21"/>
    <p:sldId id="364" r:id="rId22"/>
    <p:sldId id="448" r:id="rId23"/>
    <p:sldId id="348" r:id="rId24"/>
    <p:sldId id="416" r:id="rId25"/>
    <p:sldId id="444" r:id="rId26"/>
    <p:sldId id="449" r:id="rId27"/>
    <p:sldId id="450" r:id="rId28"/>
    <p:sldId id="349" r:id="rId29"/>
    <p:sldId id="370" r:id="rId30"/>
    <p:sldId id="379" r:id="rId31"/>
    <p:sldId id="376" r:id="rId32"/>
    <p:sldId id="371" r:id="rId33"/>
    <p:sldId id="350" r:id="rId34"/>
    <p:sldId id="445" r:id="rId35"/>
    <p:sldId id="392" r:id="rId36"/>
    <p:sldId id="397" r:id="rId37"/>
    <p:sldId id="463" r:id="rId38"/>
    <p:sldId id="396" r:id="rId39"/>
    <p:sldId id="419" r:id="rId40"/>
    <p:sldId id="420" r:id="rId41"/>
    <p:sldId id="421" r:id="rId42"/>
    <p:sldId id="422" r:id="rId43"/>
    <p:sldId id="424" r:id="rId44"/>
    <p:sldId id="425" r:id="rId45"/>
    <p:sldId id="427" r:id="rId46"/>
    <p:sldId id="426" r:id="rId47"/>
    <p:sldId id="429" r:id="rId48"/>
    <p:sldId id="431" r:id="rId49"/>
    <p:sldId id="452" r:id="rId50"/>
    <p:sldId id="433" r:id="rId51"/>
    <p:sldId id="453" r:id="rId52"/>
    <p:sldId id="454" r:id="rId53"/>
    <p:sldId id="455" r:id="rId54"/>
    <p:sldId id="432" r:id="rId55"/>
    <p:sldId id="403" r:id="rId56"/>
    <p:sldId id="351" r:id="rId57"/>
    <p:sldId id="339" r:id="rId58"/>
    <p:sldId id="358" r:id="rId59"/>
    <p:sldId id="437" r:id="rId60"/>
    <p:sldId id="443" r:id="rId61"/>
    <p:sldId id="466" r:id="rId62"/>
    <p:sldId id="472" r:id="rId63"/>
    <p:sldId id="464" r:id="rId64"/>
    <p:sldId id="471" r:id="rId65"/>
    <p:sldId id="467" r:id="rId66"/>
    <p:sldId id="469" r:id="rId67"/>
    <p:sldId id="465" r:id="rId68"/>
    <p:sldId id="468" r:id="rId69"/>
    <p:sldId id="470" r:id="rId70"/>
    <p:sldId id="438" r:id="rId71"/>
    <p:sldId id="439" r:id="rId72"/>
    <p:sldId id="440" r:id="rId73"/>
    <p:sldId id="441" r:id="rId74"/>
    <p:sldId id="442" r:id="rId7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E3C9665-7782-CB97-523D-65B2FD46C3DE}" name="Melissa McAuliffe" initials="MM" userId="S::melissa.mcauliffe@newham.gov.uk::d5b03c98-3426-42f3-a898-66fb8511092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Jason McCulloch" initials="JM" lastIdx="14" clrIdx="6">
    <p:extLst>
      <p:ext uri="{19B8F6BF-5375-455C-9EA6-DF929625EA0E}">
        <p15:presenceInfo xmlns:p15="http://schemas.microsoft.com/office/powerpoint/2012/main" userId="S-1-5-21-2032500944-680512171-4281770524-146654" providerId="AD"/>
      </p:ext>
    </p:extLst>
  </p:cmAuthor>
  <p:cmAuthor id="1" name="Lydia Drummond" initials="LD" lastIdx="13" clrIdx="0">
    <p:extLst>
      <p:ext uri="{19B8F6BF-5375-455C-9EA6-DF929625EA0E}">
        <p15:presenceInfo xmlns:p15="http://schemas.microsoft.com/office/powerpoint/2012/main" userId="S-1-5-21-2032500944-680512171-4281770524-97420" providerId="AD"/>
      </p:ext>
    </p:extLst>
  </p:cmAuthor>
  <p:cmAuthor id="2" name="Melissa McAuliffe" initials="MM" lastIdx="218" clrIdx="1">
    <p:extLst>
      <p:ext uri="{19B8F6BF-5375-455C-9EA6-DF929625EA0E}">
        <p15:presenceInfo xmlns:p15="http://schemas.microsoft.com/office/powerpoint/2012/main" userId="S-1-5-21-2032500944-680512171-4281770524-84461" providerId="AD"/>
      </p:ext>
    </p:extLst>
  </p:cmAuthor>
  <p:cmAuthor id="3" name="WOOLVETT, Gary (NHS NEWHAM CCG)" initials="WC" lastIdx="15" clrIdx="2">
    <p:extLst>
      <p:ext uri="{19B8F6BF-5375-455C-9EA6-DF929625EA0E}">
        <p15:presenceInfo xmlns:p15="http://schemas.microsoft.com/office/powerpoint/2012/main" userId="S::gary.woolvett1_nhs.net#ext#@onesourceict.onmicrosoft.com::b8cb3996-88af-4793-a22d-06cad3384497" providerId="AD"/>
      </p:ext>
    </p:extLst>
  </p:cmAuthor>
  <p:cmAuthor id="4" name="Lydia Drummond" initials="LD [2]" lastIdx="22" clrIdx="3">
    <p:extLst>
      <p:ext uri="{19B8F6BF-5375-455C-9EA6-DF929625EA0E}">
        <p15:presenceInfo xmlns:p15="http://schemas.microsoft.com/office/powerpoint/2012/main" userId="S::lydia.drummond@newham.gov.uk::5da7301a-acad-4a09-a083-854823abb836" providerId="AD"/>
      </p:ext>
    </p:extLst>
  </p:cmAuthor>
  <p:cmAuthor id="5" name="BETTS, Robin (EAST LONDON NHS FOUNDATION TRUST)" initials="BT" lastIdx="3" clrIdx="4">
    <p:extLst>
      <p:ext uri="{19B8F6BF-5375-455C-9EA6-DF929625EA0E}">
        <p15:presenceInfo xmlns:p15="http://schemas.microsoft.com/office/powerpoint/2012/main" userId="S::robin.betts2_nhs.net#ext#@onesourceict.onmicrosoft.com::a7f108c7-8b87-473d-9600-e415aae823bd" providerId="AD"/>
      </p:ext>
    </p:extLst>
  </p:cmAuthor>
  <p:cmAuthor id="6" name="Melissa McAuliffe" initials="MM [2]" lastIdx="1" clrIdx="5">
    <p:extLst>
      <p:ext uri="{19B8F6BF-5375-455C-9EA6-DF929625EA0E}">
        <p15:presenceInfo xmlns:p15="http://schemas.microsoft.com/office/powerpoint/2012/main" userId="S::melissa.mcauliffe@newham.gov.uk::d5b03c98-3426-42f3-a898-66fb8511092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CDE5"/>
    <a:srgbClr val="75529D"/>
    <a:srgbClr val="E2D9EB"/>
    <a:srgbClr val="C4B3D7"/>
    <a:srgbClr val="7030A0"/>
    <a:srgbClr val="9900CC"/>
    <a:srgbClr val="CC66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BEFC2F-85F5-2CA6-7B9C-5CA632AF5552}" v="564" dt="2024-10-18T11:13:52.2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364" autoAdjust="0"/>
  </p:normalViewPr>
  <p:slideViewPr>
    <p:cSldViewPr snapToGrid="0">
      <p:cViewPr varScale="1">
        <p:scale>
          <a:sx n="76" d="100"/>
          <a:sy n="76" d="100"/>
        </p:scale>
        <p:origin x="917"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6" Type="http://schemas.openxmlformats.org/officeDocument/2006/relationships/notesMaster" Target="notesMasters/notesMaster1.xml"/><Relationship Id="rId7" Type="http://schemas.openxmlformats.org/officeDocument/2006/relationships/slideMaster" Target="slideMasters/slideMaster4.xml"/><Relationship Id="rId71" Type="http://schemas.openxmlformats.org/officeDocument/2006/relationships/slide" Target="slides/slide63.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slide" Target="slides/slide66.xml"/><Relationship Id="rId79"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3.xml"/><Relationship Id="rId82" Type="http://schemas.microsoft.com/office/2015/10/relationships/revisionInfo" Target="revisionInfo.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commentAuthors" Target="commentAuthors.xml"/><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4-07-23T14:25:18.114" idx="168">
    <p:pos x="10" y="10"/>
    <p:text>Hi Marc and Daniel. Are there any things that we can add, or need revision here?</p:text>
    <p:extLst>
      <p:ext uri="{C676402C-5697-4E1C-873F-D02D1690AC5C}">
        <p15:threadingInfo xmlns:p15="http://schemas.microsoft.com/office/powerpoint/2012/main" timeZoneBias="-60"/>
      </p:ext>
    </p:extLst>
  </p:cm>
  <p:cm authorId="4" dt="2024-08-14T03:53:44.454" idx="13">
    <p:pos x="10" y="146"/>
    <p:text>Daniel can advise on the wider programme - but for in-house I think we can explain that we are reviewing the in-house provision with the aim of developing a better pathway to emplyment for those who are care act eligible. 
</p:text>
    <p:extLst>
      <p:ext uri="{C676402C-5697-4E1C-873F-D02D1690AC5C}">
        <p15:threadingInfo xmlns:p15="http://schemas.microsoft.com/office/powerpoint/2012/main" timeZoneBias="420">
          <p15:parentCm authorId="2" idx="168"/>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7" dt="2025-02-13T14:32:49.885" idx="14">
    <p:pos x="6739" y="1799"/>
    <p:text>Not sure that this is either good or bad.</p:text>
    <p:extLst>
      <p:ext uri="{C676402C-5697-4E1C-873F-D02D1690AC5C}">
        <p15:threadingInfo xmlns:p15="http://schemas.microsoft.com/office/powerpoint/2012/main" timeZoneBias="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771165-4009-4F9B-86E5-116151382ECA}" type="datetimeFigureOut">
              <a:rPr lang="en-GB" smtClean="0"/>
              <a:t>01/07/2025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CEF276-D414-4348-93FD-DCD775D461E1}" type="slidenum">
              <a:rPr lang="en-GB" smtClean="0"/>
              <a:t>‹#›</a:t>
            </a:fld>
            <a:endParaRPr lang="en-GB" dirty="0"/>
          </a:p>
        </p:txBody>
      </p:sp>
    </p:spTree>
    <p:extLst>
      <p:ext uri="{BB962C8B-B14F-4D97-AF65-F5344CB8AC3E}">
        <p14:creationId xmlns:p14="http://schemas.microsoft.com/office/powerpoint/2010/main" val="819375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0549" y="83772"/>
            <a:ext cx="10515600" cy="1325563"/>
          </a:xfrm>
        </p:spPr>
        <p:txBody>
          <a:bodyPr>
            <a:normAutofit/>
          </a:bodyPr>
          <a:lstStyle>
            <a:lvl1pPr>
              <a:defRPr sz="4000" b="1">
                <a:solidFill>
                  <a:schemeClr val="bg1"/>
                </a:solidFill>
                <a:latin typeface="Arial" panose="020B0604020202020204" pitchFamily="34" charset="0"/>
                <a:cs typeface="Arial" panose="020B0604020202020204" pitchFamily="34" charset="0"/>
              </a:defRPr>
            </a:lvl1pPr>
          </a:lstStyle>
          <a:p>
            <a:r>
              <a:rPr lang="en-US"/>
              <a:t>TITLE SHOULD BE CAPS &amp; BOLD</a:t>
            </a:r>
            <a:endParaRPr lang="en-GB"/>
          </a:p>
        </p:txBody>
      </p:sp>
      <p:sp>
        <p:nvSpPr>
          <p:cNvPr id="5" name="Date Placeholder 4"/>
          <p:cNvSpPr>
            <a:spLocks noGrp="1"/>
          </p:cNvSpPr>
          <p:nvPr>
            <p:ph type="dt" sz="half" idx="10"/>
          </p:nvPr>
        </p:nvSpPr>
        <p:spPr/>
        <p:txBody>
          <a:bodyPr/>
          <a:lstStyle/>
          <a:p>
            <a:fld id="{994FD56F-2B40-4F5B-8593-3FB241C17C9A}" type="datetimeFigureOut">
              <a:rPr lang="en-GB" smtClean="0"/>
              <a:t>01/07/2025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8F2AF8C-F308-4D14-92A7-51645CA15610}" type="slidenum">
              <a:rPr lang="en-GB" smtClean="0"/>
              <a:t>‹#›</a:t>
            </a:fld>
            <a:endParaRPr lang="en-GB" dirty="0"/>
          </a:p>
        </p:txBody>
      </p:sp>
      <p:sp>
        <p:nvSpPr>
          <p:cNvPr id="11" name="Content Placeholder 2"/>
          <p:cNvSpPr>
            <a:spLocks noGrp="1"/>
          </p:cNvSpPr>
          <p:nvPr>
            <p:ph sz="half" idx="1" hasCustomPrompt="1"/>
          </p:nvPr>
        </p:nvSpPr>
        <p:spPr>
          <a:xfrm>
            <a:off x="285541" y="1825625"/>
            <a:ext cx="5181600" cy="4351338"/>
          </a:xfrm>
        </p:spPr>
        <p:txBody>
          <a:bodyPr>
            <a:normAutofit/>
          </a:bodyPr>
          <a:lstStyle>
            <a:lvl1pPr marL="0" indent="0">
              <a:buNone/>
              <a:defRPr sz="2000" baseline="0">
                <a:latin typeface="Arial" panose="020B0604020202020204" pitchFamily="34" charset="0"/>
                <a:cs typeface="Arial" panose="020B0604020202020204" pitchFamily="34" charset="0"/>
              </a:defRPr>
            </a:lvl1pPr>
          </a:lstStyle>
          <a:p>
            <a:pPr lvl="0"/>
            <a:r>
              <a:rPr lang="en-US"/>
              <a:t>Text aligned left</a:t>
            </a:r>
          </a:p>
        </p:txBody>
      </p:sp>
      <p:sp>
        <p:nvSpPr>
          <p:cNvPr id="12" name="Content Placeholder 3"/>
          <p:cNvSpPr>
            <a:spLocks noGrp="1"/>
          </p:cNvSpPr>
          <p:nvPr>
            <p:ph sz="half" idx="2" hasCustomPrompt="1"/>
          </p:nvPr>
        </p:nvSpPr>
        <p:spPr>
          <a:xfrm>
            <a:off x="6051610" y="1825625"/>
            <a:ext cx="5181600" cy="3861742"/>
          </a:xfrm>
        </p:spPr>
        <p:txBody>
          <a:bodyPr>
            <a:normAutofit/>
          </a:bodyPr>
          <a:lstStyle>
            <a:lvl1pPr marL="0" indent="0">
              <a:buNone/>
              <a:defRPr sz="2000">
                <a:latin typeface="Arial" panose="020B0604020202020204" pitchFamily="34" charset="0"/>
                <a:cs typeface="Arial" panose="020B0604020202020204" pitchFamily="34" charset="0"/>
              </a:defRPr>
            </a:lvl1pPr>
          </a:lstStyle>
          <a:p>
            <a:pPr lvl="0"/>
            <a:r>
              <a:rPr lang="en-US"/>
              <a:t>Text aligned left</a:t>
            </a:r>
          </a:p>
        </p:txBody>
      </p:sp>
    </p:spTree>
    <p:extLst>
      <p:ext uri="{BB962C8B-B14F-4D97-AF65-F5344CB8AC3E}">
        <p14:creationId xmlns:p14="http://schemas.microsoft.com/office/powerpoint/2010/main" val="618080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5B424FE-DF0C-4B5C-B873-06346B6AD135}" type="datetimeFigureOut">
              <a:rPr lang="en-GB" smtClean="0"/>
              <a:t>01/07/2025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7388F27-1B5B-47A7-808F-9915DB626DBE}" type="slidenum">
              <a:rPr lang="en-GB" smtClean="0"/>
              <a:t>‹#›</a:t>
            </a:fld>
            <a:endParaRPr lang="en-GB" dirty="0"/>
          </a:p>
        </p:txBody>
      </p:sp>
      <p:sp>
        <p:nvSpPr>
          <p:cNvPr id="6" name="Title 1"/>
          <p:cNvSpPr>
            <a:spLocks noGrp="1"/>
          </p:cNvSpPr>
          <p:nvPr>
            <p:ph type="ctrTitle" hasCustomPrompt="1"/>
          </p:nvPr>
        </p:nvSpPr>
        <p:spPr>
          <a:xfrm>
            <a:off x="396072" y="278303"/>
            <a:ext cx="9144000"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a:t>TITLE SHOULD BE CAPS &amp; BOLD</a:t>
            </a:r>
            <a:endParaRPr lang="en-GB"/>
          </a:p>
        </p:txBody>
      </p:sp>
    </p:spTree>
    <p:extLst>
      <p:ext uri="{BB962C8B-B14F-4D97-AF65-F5344CB8AC3E}">
        <p14:creationId xmlns:p14="http://schemas.microsoft.com/office/powerpoint/2010/main" val="4156080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0549" y="83772"/>
            <a:ext cx="10515600" cy="1325563"/>
          </a:xfrm>
        </p:spPr>
        <p:txBody>
          <a:bodyPr>
            <a:normAutofit/>
          </a:bodyPr>
          <a:lstStyle>
            <a:lvl1pPr>
              <a:defRPr sz="4000" b="1">
                <a:solidFill>
                  <a:schemeClr val="bg1"/>
                </a:solidFill>
                <a:latin typeface="Arial" panose="020B0604020202020204" pitchFamily="34" charset="0"/>
                <a:cs typeface="Arial" panose="020B0604020202020204" pitchFamily="34" charset="0"/>
              </a:defRPr>
            </a:lvl1pPr>
          </a:lstStyle>
          <a:p>
            <a:r>
              <a:rPr lang="en-US"/>
              <a:t>TITLE SHOULD BE CAPS &amp; BOLD</a:t>
            </a:r>
            <a:endParaRPr lang="en-GB"/>
          </a:p>
        </p:txBody>
      </p:sp>
      <p:sp>
        <p:nvSpPr>
          <p:cNvPr id="5" name="Date Placeholder 4"/>
          <p:cNvSpPr>
            <a:spLocks noGrp="1"/>
          </p:cNvSpPr>
          <p:nvPr>
            <p:ph type="dt" sz="half" idx="10"/>
          </p:nvPr>
        </p:nvSpPr>
        <p:spPr/>
        <p:txBody>
          <a:bodyPr/>
          <a:lstStyle/>
          <a:p>
            <a:fld id="{994FD56F-2B40-4F5B-8593-3FB241C17C9A}" type="datetimeFigureOut">
              <a:rPr lang="en-GB" smtClean="0"/>
              <a:t>01/07/2025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8F2AF8C-F308-4D14-92A7-51645CA15610}" type="slidenum">
              <a:rPr lang="en-GB" smtClean="0"/>
              <a:t>‹#›</a:t>
            </a:fld>
            <a:endParaRPr lang="en-GB" dirty="0"/>
          </a:p>
        </p:txBody>
      </p:sp>
      <p:sp>
        <p:nvSpPr>
          <p:cNvPr id="11" name="Content Placeholder 2"/>
          <p:cNvSpPr>
            <a:spLocks noGrp="1"/>
          </p:cNvSpPr>
          <p:nvPr>
            <p:ph sz="half" idx="1" hasCustomPrompt="1"/>
          </p:nvPr>
        </p:nvSpPr>
        <p:spPr>
          <a:xfrm>
            <a:off x="285541" y="1825625"/>
            <a:ext cx="5181600" cy="4351338"/>
          </a:xfrm>
        </p:spPr>
        <p:txBody>
          <a:bodyPr>
            <a:normAutofit/>
          </a:bodyPr>
          <a:lstStyle>
            <a:lvl1pPr marL="0" indent="0">
              <a:buNone/>
              <a:defRPr sz="2000" baseline="0">
                <a:latin typeface="Arial" panose="020B0604020202020204" pitchFamily="34" charset="0"/>
                <a:cs typeface="Arial" panose="020B0604020202020204" pitchFamily="34" charset="0"/>
              </a:defRPr>
            </a:lvl1pPr>
          </a:lstStyle>
          <a:p>
            <a:pPr lvl="0"/>
            <a:r>
              <a:rPr lang="en-US"/>
              <a:t>Text aligned left</a:t>
            </a:r>
          </a:p>
        </p:txBody>
      </p:sp>
      <p:sp>
        <p:nvSpPr>
          <p:cNvPr id="12" name="Content Placeholder 3"/>
          <p:cNvSpPr>
            <a:spLocks noGrp="1"/>
          </p:cNvSpPr>
          <p:nvPr>
            <p:ph sz="half" idx="2" hasCustomPrompt="1"/>
          </p:nvPr>
        </p:nvSpPr>
        <p:spPr>
          <a:xfrm>
            <a:off x="6051610" y="1825625"/>
            <a:ext cx="5181600" cy="3861742"/>
          </a:xfrm>
        </p:spPr>
        <p:txBody>
          <a:bodyPr>
            <a:normAutofit/>
          </a:bodyPr>
          <a:lstStyle>
            <a:lvl1pPr marL="0" indent="0">
              <a:buNone/>
              <a:defRPr sz="2000">
                <a:latin typeface="Arial" panose="020B0604020202020204" pitchFamily="34" charset="0"/>
                <a:cs typeface="Arial" panose="020B0604020202020204" pitchFamily="34" charset="0"/>
              </a:defRPr>
            </a:lvl1pPr>
          </a:lstStyle>
          <a:p>
            <a:pPr lvl="0"/>
            <a:r>
              <a:rPr lang="en-US"/>
              <a:t>Text aligned left</a:t>
            </a:r>
          </a:p>
        </p:txBody>
      </p:sp>
    </p:spTree>
    <p:extLst>
      <p:ext uri="{BB962C8B-B14F-4D97-AF65-F5344CB8AC3E}">
        <p14:creationId xmlns:p14="http://schemas.microsoft.com/office/powerpoint/2010/main" val="3790522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790B369-04A0-CB41-B1B1-435926D6B287}" type="datetimeFigureOut">
              <a:rPr lang="en-US" smtClean="0"/>
              <a:t>7/1/2025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CA437CE-67AD-F14C-9ED6-C8B55F0B62B6}" type="slidenum">
              <a:rPr lang="en-US" smtClean="0"/>
              <a:t>‹#›</a:t>
            </a:fld>
            <a:endParaRPr lang="en-US" dirty="0"/>
          </a:p>
        </p:txBody>
      </p:sp>
      <p:sp>
        <p:nvSpPr>
          <p:cNvPr id="6" name="Title 1"/>
          <p:cNvSpPr>
            <a:spLocks noGrp="1"/>
          </p:cNvSpPr>
          <p:nvPr>
            <p:ph type="ctrTitle" hasCustomPrompt="1"/>
          </p:nvPr>
        </p:nvSpPr>
        <p:spPr>
          <a:xfrm>
            <a:off x="396072" y="278303"/>
            <a:ext cx="9144000"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a:t>TITLE SHOULD BE CAPS &amp; BOLD</a:t>
            </a:r>
            <a:endParaRPr lang="en-GB"/>
          </a:p>
        </p:txBody>
      </p:sp>
    </p:spTree>
    <p:extLst>
      <p:ext uri="{BB962C8B-B14F-4D97-AF65-F5344CB8AC3E}">
        <p14:creationId xmlns:p14="http://schemas.microsoft.com/office/powerpoint/2010/main" val="94183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2B68619-623B-4C71-8610-73EBBEB490DC}" type="datetimeFigureOut">
              <a:rPr lang="en-GB" smtClean="0"/>
              <a:t>01/07/2025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5DE956D-E143-479C-B3BA-50B647C0EF72}" type="slidenum">
              <a:rPr lang="en-GB" smtClean="0"/>
              <a:t>‹#›</a:t>
            </a:fld>
            <a:endParaRPr lang="en-GB" dirty="0"/>
          </a:p>
        </p:txBody>
      </p:sp>
      <p:sp>
        <p:nvSpPr>
          <p:cNvPr id="7" name="Title 1"/>
          <p:cNvSpPr>
            <a:spLocks noGrp="1"/>
          </p:cNvSpPr>
          <p:nvPr>
            <p:ph type="ctrTitle" hasCustomPrompt="1"/>
          </p:nvPr>
        </p:nvSpPr>
        <p:spPr>
          <a:xfrm>
            <a:off x="396072" y="278303"/>
            <a:ext cx="9144000"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a:t>TITLE SHOULD BE CAPS &amp; BOLD</a:t>
            </a:r>
            <a:endParaRPr lang="en-GB"/>
          </a:p>
        </p:txBody>
      </p:sp>
      <p:sp>
        <p:nvSpPr>
          <p:cNvPr id="12" name="Content Placeholder 2"/>
          <p:cNvSpPr>
            <a:spLocks noGrp="1"/>
          </p:cNvSpPr>
          <p:nvPr>
            <p:ph sz="half" idx="1" hasCustomPrompt="1"/>
          </p:nvPr>
        </p:nvSpPr>
        <p:spPr>
          <a:xfrm>
            <a:off x="285541" y="1825625"/>
            <a:ext cx="5181600" cy="4351338"/>
          </a:xfrm>
        </p:spPr>
        <p:txBody>
          <a:bodyPr>
            <a:normAutofit/>
          </a:bodyPr>
          <a:lstStyle>
            <a:lvl1pPr marL="0" indent="0">
              <a:buNone/>
              <a:defRPr sz="2000" baseline="0">
                <a:latin typeface="Arial" panose="020B0604020202020204" pitchFamily="34" charset="0"/>
                <a:cs typeface="Arial" panose="020B0604020202020204" pitchFamily="34" charset="0"/>
              </a:defRPr>
            </a:lvl1pPr>
          </a:lstStyle>
          <a:p>
            <a:pPr lvl="0"/>
            <a:r>
              <a:rPr lang="en-US"/>
              <a:t>Text aligned left</a:t>
            </a:r>
          </a:p>
        </p:txBody>
      </p:sp>
      <p:sp>
        <p:nvSpPr>
          <p:cNvPr id="13" name="Content Placeholder 3"/>
          <p:cNvSpPr>
            <a:spLocks noGrp="1"/>
          </p:cNvSpPr>
          <p:nvPr>
            <p:ph sz="half" idx="2" hasCustomPrompt="1"/>
          </p:nvPr>
        </p:nvSpPr>
        <p:spPr>
          <a:xfrm>
            <a:off x="6051610" y="1825625"/>
            <a:ext cx="5181600" cy="3861742"/>
          </a:xfrm>
        </p:spPr>
        <p:txBody>
          <a:bodyPr>
            <a:normAutofit/>
          </a:bodyPr>
          <a:lstStyle>
            <a:lvl1pPr marL="0" indent="0">
              <a:buNone/>
              <a:defRPr sz="2000">
                <a:latin typeface="Arial" panose="020B0604020202020204" pitchFamily="34" charset="0"/>
                <a:cs typeface="Arial" panose="020B0604020202020204" pitchFamily="34" charset="0"/>
              </a:defRPr>
            </a:lvl1pPr>
          </a:lstStyle>
          <a:p>
            <a:pPr lvl="0"/>
            <a:r>
              <a:rPr lang="en-US"/>
              <a:t>Text aligned left</a:t>
            </a:r>
          </a:p>
        </p:txBody>
      </p:sp>
    </p:spTree>
    <p:extLst>
      <p:ext uri="{BB962C8B-B14F-4D97-AF65-F5344CB8AC3E}">
        <p14:creationId xmlns:p14="http://schemas.microsoft.com/office/powerpoint/2010/main" val="2370202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2B68619-623B-4C71-8610-73EBBEB490DC}" type="datetimeFigureOut">
              <a:rPr lang="en-GB" smtClean="0"/>
              <a:t>01/07/2025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35DE956D-E143-479C-B3BA-50B647C0EF72}" type="slidenum">
              <a:rPr lang="en-GB" smtClean="0"/>
              <a:t>‹#›</a:t>
            </a:fld>
            <a:endParaRPr lang="en-GB" dirty="0"/>
          </a:p>
        </p:txBody>
      </p:sp>
      <p:sp>
        <p:nvSpPr>
          <p:cNvPr id="6" name="Title 1"/>
          <p:cNvSpPr>
            <a:spLocks noGrp="1"/>
          </p:cNvSpPr>
          <p:nvPr>
            <p:ph type="ctrTitle" hasCustomPrompt="1"/>
          </p:nvPr>
        </p:nvSpPr>
        <p:spPr>
          <a:xfrm>
            <a:off x="396072" y="278303"/>
            <a:ext cx="9144000"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a:t>TITLE SHOULD BE CAPS &amp; BOLD</a:t>
            </a:r>
            <a:endParaRPr lang="en-GB"/>
          </a:p>
        </p:txBody>
      </p:sp>
    </p:spTree>
    <p:extLst>
      <p:ext uri="{BB962C8B-B14F-4D97-AF65-F5344CB8AC3E}">
        <p14:creationId xmlns:p14="http://schemas.microsoft.com/office/powerpoint/2010/main" val="331131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D26B233-4027-454F-8EF2-652E71F3D979}" type="datetimeFigureOut">
              <a:rPr lang="en-GB" smtClean="0"/>
              <a:t>01/07/2025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79D4884-9173-4689-ADA6-E8C68BBDE9F9}" type="slidenum">
              <a:rPr lang="en-GB" smtClean="0"/>
              <a:t>‹#›</a:t>
            </a:fld>
            <a:endParaRPr lang="en-GB" dirty="0"/>
          </a:p>
        </p:txBody>
      </p:sp>
      <p:sp>
        <p:nvSpPr>
          <p:cNvPr id="7" name="Title 1"/>
          <p:cNvSpPr>
            <a:spLocks noGrp="1"/>
          </p:cNvSpPr>
          <p:nvPr>
            <p:ph type="ctrTitle" hasCustomPrompt="1"/>
          </p:nvPr>
        </p:nvSpPr>
        <p:spPr>
          <a:xfrm>
            <a:off x="396072" y="278303"/>
            <a:ext cx="9144000"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a:t>TITLE SHOULD BE CAPS &amp; BOLD</a:t>
            </a:r>
            <a:endParaRPr lang="en-GB"/>
          </a:p>
        </p:txBody>
      </p:sp>
      <p:sp>
        <p:nvSpPr>
          <p:cNvPr id="12" name="Content Placeholder 2"/>
          <p:cNvSpPr>
            <a:spLocks noGrp="1"/>
          </p:cNvSpPr>
          <p:nvPr>
            <p:ph sz="half" idx="1" hasCustomPrompt="1"/>
          </p:nvPr>
        </p:nvSpPr>
        <p:spPr>
          <a:xfrm>
            <a:off x="285541" y="1825625"/>
            <a:ext cx="5181600" cy="4351338"/>
          </a:xfrm>
        </p:spPr>
        <p:txBody>
          <a:bodyPr>
            <a:normAutofit/>
          </a:bodyPr>
          <a:lstStyle>
            <a:lvl1pPr marL="0" indent="0">
              <a:buNone/>
              <a:defRPr sz="2000" baseline="0">
                <a:latin typeface="Arial" panose="020B0604020202020204" pitchFamily="34" charset="0"/>
                <a:cs typeface="Arial" panose="020B0604020202020204" pitchFamily="34" charset="0"/>
              </a:defRPr>
            </a:lvl1pPr>
          </a:lstStyle>
          <a:p>
            <a:pPr lvl="0"/>
            <a:r>
              <a:rPr lang="en-US"/>
              <a:t>Text aligned left</a:t>
            </a:r>
          </a:p>
        </p:txBody>
      </p:sp>
      <p:sp>
        <p:nvSpPr>
          <p:cNvPr id="13" name="Content Placeholder 3"/>
          <p:cNvSpPr>
            <a:spLocks noGrp="1"/>
          </p:cNvSpPr>
          <p:nvPr>
            <p:ph sz="half" idx="2" hasCustomPrompt="1"/>
          </p:nvPr>
        </p:nvSpPr>
        <p:spPr>
          <a:xfrm>
            <a:off x="6051610" y="1825625"/>
            <a:ext cx="5181600" cy="3861742"/>
          </a:xfrm>
        </p:spPr>
        <p:txBody>
          <a:bodyPr>
            <a:normAutofit/>
          </a:bodyPr>
          <a:lstStyle>
            <a:lvl1pPr marL="0" indent="0">
              <a:buNone/>
              <a:defRPr sz="2000">
                <a:latin typeface="Arial" panose="020B0604020202020204" pitchFamily="34" charset="0"/>
                <a:cs typeface="Arial" panose="020B0604020202020204" pitchFamily="34" charset="0"/>
              </a:defRPr>
            </a:lvl1pPr>
          </a:lstStyle>
          <a:p>
            <a:pPr lvl="0"/>
            <a:r>
              <a:rPr lang="en-US"/>
              <a:t>Text aligned left</a:t>
            </a:r>
          </a:p>
        </p:txBody>
      </p:sp>
    </p:spTree>
    <p:extLst>
      <p:ext uri="{BB962C8B-B14F-4D97-AF65-F5344CB8AC3E}">
        <p14:creationId xmlns:p14="http://schemas.microsoft.com/office/powerpoint/2010/main" val="3641091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D26B233-4027-454F-8EF2-652E71F3D979}" type="datetimeFigureOut">
              <a:rPr lang="en-GB" smtClean="0"/>
              <a:t>01/07/2025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F79D4884-9173-4689-ADA6-E8C68BBDE9F9}" type="slidenum">
              <a:rPr lang="en-GB" smtClean="0"/>
              <a:t>‹#›</a:t>
            </a:fld>
            <a:endParaRPr lang="en-GB" dirty="0"/>
          </a:p>
        </p:txBody>
      </p:sp>
      <p:sp>
        <p:nvSpPr>
          <p:cNvPr id="6" name="Title 1"/>
          <p:cNvSpPr>
            <a:spLocks noGrp="1"/>
          </p:cNvSpPr>
          <p:nvPr>
            <p:ph type="ctrTitle" hasCustomPrompt="1"/>
          </p:nvPr>
        </p:nvSpPr>
        <p:spPr>
          <a:xfrm>
            <a:off x="396072" y="278303"/>
            <a:ext cx="9144000"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a:t>TITLE SHOULD BE CAPS &amp; BOLD</a:t>
            </a:r>
            <a:endParaRPr lang="en-GB"/>
          </a:p>
        </p:txBody>
      </p:sp>
    </p:spTree>
    <p:extLst>
      <p:ext uri="{BB962C8B-B14F-4D97-AF65-F5344CB8AC3E}">
        <p14:creationId xmlns:p14="http://schemas.microsoft.com/office/powerpoint/2010/main" val="3140828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C5EE142-8B8B-4983-A29A-0AA6829536B9}" type="datetimeFigureOut">
              <a:rPr lang="en-GB" smtClean="0"/>
              <a:t>01/07/2025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D74FCF0-FF98-4644-B5A0-A68BCFE35AF3}" type="slidenum">
              <a:rPr lang="en-GB" smtClean="0"/>
              <a:t>‹#›</a:t>
            </a:fld>
            <a:endParaRPr lang="en-GB" dirty="0"/>
          </a:p>
        </p:txBody>
      </p:sp>
      <p:sp>
        <p:nvSpPr>
          <p:cNvPr id="7" name="Title 1"/>
          <p:cNvSpPr>
            <a:spLocks noGrp="1"/>
          </p:cNvSpPr>
          <p:nvPr>
            <p:ph type="ctrTitle" hasCustomPrompt="1"/>
          </p:nvPr>
        </p:nvSpPr>
        <p:spPr>
          <a:xfrm>
            <a:off x="396072" y="278303"/>
            <a:ext cx="9144000" cy="744585"/>
          </a:xfrm>
        </p:spPr>
        <p:txBody>
          <a:bodyPr anchor="b">
            <a:normAutofit/>
          </a:bodyPr>
          <a:lstStyle>
            <a:lvl1pPr algn="l">
              <a:defRPr sz="4000" b="1">
                <a:solidFill>
                  <a:schemeClr val="tx1"/>
                </a:solidFill>
                <a:latin typeface="Arial" panose="020B0604020202020204" pitchFamily="34" charset="0"/>
                <a:cs typeface="Arial" panose="020B0604020202020204" pitchFamily="34" charset="0"/>
              </a:defRPr>
            </a:lvl1pPr>
          </a:lstStyle>
          <a:p>
            <a:r>
              <a:rPr lang="en-US"/>
              <a:t>TITLE SHOULD BE CAPS &amp; BOLD</a:t>
            </a:r>
            <a:endParaRPr lang="en-GB"/>
          </a:p>
        </p:txBody>
      </p:sp>
      <p:sp>
        <p:nvSpPr>
          <p:cNvPr id="12" name="Content Placeholder 2"/>
          <p:cNvSpPr>
            <a:spLocks noGrp="1"/>
          </p:cNvSpPr>
          <p:nvPr>
            <p:ph sz="half" idx="1" hasCustomPrompt="1"/>
          </p:nvPr>
        </p:nvSpPr>
        <p:spPr>
          <a:xfrm>
            <a:off x="285541" y="1825625"/>
            <a:ext cx="5181600" cy="4351338"/>
          </a:xfrm>
        </p:spPr>
        <p:txBody>
          <a:bodyPr>
            <a:normAutofit/>
          </a:bodyPr>
          <a:lstStyle>
            <a:lvl1pPr marL="0" indent="0">
              <a:buNone/>
              <a:defRPr sz="2000" baseline="0">
                <a:latin typeface="Arial" panose="020B0604020202020204" pitchFamily="34" charset="0"/>
                <a:cs typeface="Arial" panose="020B0604020202020204" pitchFamily="34" charset="0"/>
              </a:defRPr>
            </a:lvl1pPr>
          </a:lstStyle>
          <a:p>
            <a:pPr lvl="0"/>
            <a:r>
              <a:rPr lang="en-US"/>
              <a:t>Text aligned left</a:t>
            </a:r>
          </a:p>
        </p:txBody>
      </p:sp>
      <p:sp>
        <p:nvSpPr>
          <p:cNvPr id="13" name="Content Placeholder 3"/>
          <p:cNvSpPr>
            <a:spLocks noGrp="1"/>
          </p:cNvSpPr>
          <p:nvPr>
            <p:ph sz="half" idx="2" hasCustomPrompt="1"/>
          </p:nvPr>
        </p:nvSpPr>
        <p:spPr>
          <a:xfrm>
            <a:off x="6051610" y="1825625"/>
            <a:ext cx="5181600" cy="3861742"/>
          </a:xfrm>
        </p:spPr>
        <p:txBody>
          <a:bodyPr>
            <a:normAutofit/>
          </a:bodyPr>
          <a:lstStyle>
            <a:lvl1pPr marL="0" indent="0">
              <a:buNone/>
              <a:defRPr sz="2000">
                <a:latin typeface="Arial" panose="020B0604020202020204" pitchFamily="34" charset="0"/>
                <a:cs typeface="Arial" panose="020B0604020202020204" pitchFamily="34" charset="0"/>
              </a:defRPr>
            </a:lvl1pPr>
          </a:lstStyle>
          <a:p>
            <a:pPr lvl="0"/>
            <a:r>
              <a:rPr lang="en-US"/>
              <a:t>Text aligned left</a:t>
            </a:r>
          </a:p>
        </p:txBody>
      </p:sp>
    </p:spTree>
    <p:extLst>
      <p:ext uri="{BB962C8B-B14F-4D97-AF65-F5344CB8AC3E}">
        <p14:creationId xmlns:p14="http://schemas.microsoft.com/office/powerpoint/2010/main" val="3167908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C5EE142-8B8B-4983-A29A-0AA6829536B9}" type="datetimeFigureOut">
              <a:rPr lang="en-GB" smtClean="0"/>
              <a:t>01/07/2025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3D74FCF0-FF98-4644-B5A0-A68BCFE35AF3}" type="slidenum">
              <a:rPr lang="en-GB" smtClean="0"/>
              <a:t>‹#›</a:t>
            </a:fld>
            <a:endParaRPr lang="en-GB" dirty="0"/>
          </a:p>
        </p:txBody>
      </p:sp>
      <p:sp>
        <p:nvSpPr>
          <p:cNvPr id="6" name="Title 1"/>
          <p:cNvSpPr>
            <a:spLocks noGrp="1"/>
          </p:cNvSpPr>
          <p:nvPr>
            <p:ph type="ctrTitle" hasCustomPrompt="1"/>
          </p:nvPr>
        </p:nvSpPr>
        <p:spPr>
          <a:xfrm>
            <a:off x="396072" y="278303"/>
            <a:ext cx="9144000" cy="744585"/>
          </a:xfrm>
        </p:spPr>
        <p:txBody>
          <a:bodyPr anchor="b">
            <a:normAutofit/>
          </a:bodyPr>
          <a:lstStyle>
            <a:lvl1pPr algn="l">
              <a:defRPr sz="4000" b="1">
                <a:solidFill>
                  <a:schemeClr val="tx1"/>
                </a:solidFill>
                <a:latin typeface="Arial" panose="020B0604020202020204" pitchFamily="34" charset="0"/>
                <a:cs typeface="Arial" panose="020B0604020202020204" pitchFamily="34" charset="0"/>
              </a:defRPr>
            </a:lvl1pPr>
          </a:lstStyle>
          <a:p>
            <a:r>
              <a:rPr lang="en-US"/>
              <a:t>TITLE SHOULD BE CAPS &amp; BOLD</a:t>
            </a:r>
            <a:endParaRPr lang="en-GB"/>
          </a:p>
        </p:txBody>
      </p:sp>
    </p:spTree>
    <p:extLst>
      <p:ext uri="{BB962C8B-B14F-4D97-AF65-F5344CB8AC3E}">
        <p14:creationId xmlns:p14="http://schemas.microsoft.com/office/powerpoint/2010/main" val="3196692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5B424FE-DF0C-4B5C-B873-06346B6AD135}" type="datetimeFigureOut">
              <a:rPr lang="en-GB" smtClean="0"/>
              <a:t>01/07/2025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7388F27-1B5B-47A7-808F-9915DB626DBE}" type="slidenum">
              <a:rPr lang="en-GB" smtClean="0"/>
              <a:t>‹#›</a:t>
            </a:fld>
            <a:endParaRPr lang="en-GB" dirty="0"/>
          </a:p>
        </p:txBody>
      </p:sp>
      <p:sp>
        <p:nvSpPr>
          <p:cNvPr id="7" name="Title 1"/>
          <p:cNvSpPr>
            <a:spLocks noGrp="1"/>
          </p:cNvSpPr>
          <p:nvPr>
            <p:ph type="ctrTitle" hasCustomPrompt="1"/>
          </p:nvPr>
        </p:nvSpPr>
        <p:spPr>
          <a:xfrm>
            <a:off x="396072" y="278303"/>
            <a:ext cx="9144000" cy="744585"/>
          </a:xfrm>
        </p:spPr>
        <p:txBody>
          <a:bodyPr anchor="b">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US"/>
              <a:t>TITLE SHOULD BE CAPS &amp; BOLD</a:t>
            </a:r>
            <a:endParaRPr lang="en-GB"/>
          </a:p>
        </p:txBody>
      </p:sp>
      <p:sp>
        <p:nvSpPr>
          <p:cNvPr id="12" name="Content Placeholder 2"/>
          <p:cNvSpPr>
            <a:spLocks noGrp="1"/>
          </p:cNvSpPr>
          <p:nvPr>
            <p:ph sz="half" idx="1" hasCustomPrompt="1"/>
          </p:nvPr>
        </p:nvSpPr>
        <p:spPr>
          <a:xfrm>
            <a:off x="285541" y="1825625"/>
            <a:ext cx="5181600" cy="4351338"/>
          </a:xfrm>
        </p:spPr>
        <p:txBody>
          <a:bodyPr>
            <a:normAutofit/>
          </a:bodyPr>
          <a:lstStyle>
            <a:lvl1pPr marL="0" indent="0">
              <a:buNone/>
              <a:defRPr sz="2000" baseline="0">
                <a:latin typeface="Arial" panose="020B0604020202020204" pitchFamily="34" charset="0"/>
                <a:cs typeface="Arial" panose="020B0604020202020204" pitchFamily="34" charset="0"/>
              </a:defRPr>
            </a:lvl1pPr>
          </a:lstStyle>
          <a:p>
            <a:pPr lvl="0"/>
            <a:r>
              <a:rPr lang="en-US"/>
              <a:t>Text aligned left</a:t>
            </a:r>
          </a:p>
        </p:txBody>
      </p:sp>
      <p:sp>
        <p:nvSpPr>
          <p:cNvPr id="13" name="Content Placeholder 3"/>
          <p:cNvSpPr>
            <a:spLocks noGrp="1"/>
          </p:cNvSpPr>
          <p:nvPr>
            <p:ph sz="half" idx="2" hasCustomPrompt="1"/>
          </p:nvPr>
        </p:nvSpPr>
        <p:spPr>
          <a:xfrm>
            <a:off x="6051610" y="1825625"/>
            <a:ext cx="5181600" cy="3861742"/>
          </a:xfrm>
        </p:spPr>
        <p:txBody>
          <a:bodyPr>
            <a:normAutofit/>
          </a:bodyPr>
          <a:lstStyle>
            <a:lvl1pPr marL="0" indent="0">
              <a:buNone/>
              <a:defRPr sz="2000">
                <a:latin typeface="Arial" panose="020B0604020202020204" pitchFamily="34" charset="0"/>
                <a:cs typeface="Arial" panose="020B0604020202020204" pitchFamily="34" charset="0"/>
              </a:defRPr>
            </a:lvl1pPr>
          </a:lstStyle>
          <a:p>
            <a:pPr lvl="0"/>
            <a:r>
              <a:rPr lang="en-US"/>
              <a:t>Text aligned left</a:t>
            </a:r>
          </a:p>
        </p:txBody>
      </p:sp>
    </p:spTree>
    <p:extLst>
      <p:ext uri="{BB962C8B-B14F-4D97-AF65-F5344CB8AC3E}">
        <p14:creationId xmlns:p14="http://schemas.microsoft.com/office/powerpoint/2010/main" val="9223376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4.jpe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5.jpeg"/><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4FD56F-2B40-4F5B-8593-3FB241C17C9A}" type="datetimeFigureOut">
              <a:rPr lang="en-GB" smtClean="0"/>
              <a:t>01/07/2025</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F2AF8C-F308-4D14-92A7-51645CA15610}" type="slidenum">
              <a:rPr lang="en-GB" smtClean="0"/>
              <a:t>‹#›</a:t>
            </a:fld>
            <a:endParaRPr lang="en-GB" dirty="0"/>
          </a:p>
        </p:txBody>
      </p:sp>
      <p:pic>
        <p:nvPicPr>
          <p:cNvPr id="7" name="Picture 6" descr="A picture containing rectangle&#10;&#10;Description automatically generated">
            <a:extLst>
              <a:ext uri="{FF2B5EF4-FFF2-40B4-BE49-F238E27FC236}">
                <a16:creationId xmlns:a16="http://schemas.microsoft.com/office/drawing/2014/main" id="{BA575A95-ECF6-721C-7131-F61BA963A124}"/>
              </a:ext>
            </a:extLst>
          </p:cNvPr>
          <p:cNvPicPr>
            <a:picLocks noChangeAspect="1"/>
          </p:cNvPicPr>
          <p:nvPr userDrawn="1"/>
        </p:nvPicPr>
        <p:blipFill>
          <a:blip r:embed="rId4"/>
          <a:stretch>
            <a:fillRect/>
          </a:stretch>
        </p:blipFill>
        <p:spPr>
          <a:xfrm>
            <a:off x="0" y="7188"/>
            <a:ext cx="12192000" cy="6843623"/>
          </a:xfrm>
          <a:prstGeom prst="rect">
            <a:avLst/>
          </a:prstGeom>
        </p:spPr>
      </p:pic>
    </p:spTree>
    <p:extLst>
      <p:ext uri="{BB962C8B-B14F-4D97-AF65-F5344CB8AC3E}">
        <p14:creationId xmlns:p14="http://schemas.microsoft.com/office/powerpoint/2010/main" val="2446877918"/>
      </p:ext>
    </p:extLst>
  </p:cSld>
  <p:clrMap bg1="lt1" tx1="dk1" bg2="lt2" tx2="dk2" accent1="accent1" accent2="accent2" accent3="accent3" accent4="accent4" accent5="accent5" accent6="accent6" hlink="hlink" folHlink="folHlink"/>
  <p:sldLayoutIdLst>
    <p:sldLayoutId id="2147483722" r:id="rId1"/>
    <p:sldLayoutId id="214748371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B68619-623B-4C71-8610-73EBBEB490DC}" type="datetimeFigureOut">
              <a:rPr lang="en-GB" smtClean="0"/>
              <a:t>01/07/2025</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DE956D-E143-479C-B3BA-50B647C0EF72}" type="slidenum">
              <a:rPr lang="en-GB" smtClean="0"/>
              <a:t>‹#›</a:t>
            </a:fld>
            <a:endParaRPr lang="en-GB" dirty="0"/>
          </a:p>
        </p:txBody>
      </p:sp>
      <p:pic>
        <p:nvPicPr>
          <p:cNvPr id="7" name="Picture 6" descr="Shape&#10;&#10;Description automatically generated with medium confidence">
            <a:extLst>
              <a:ext uri="{FF2B5EF4-FFF2-40B4-BE49-F238E27FC236}">
                <a16:creationId xmlns:a16="http://schemas.microsoft.com/office/drawing/2014/main" id="{A5225AC5-AFB0-E5A1-C3B9-69720591FD45}"/>
              </a:ext>
            </a:extLst>
          </p:cNvPr>
          <p:cNvPicPr>
            <a:picLocks noChangeAspect="1"/>
          </p:cNvPicPr>
          <p:nvPr userDrawn="1"/>
        </p:nvPicPr>
        <p:blipFill>
          <a:blip r:embed="rId4"/>
          <a:stretch>
            <a:fillRect/>
          </a:stretch>
        </p:blipFill>
        <p:spPr>
          <a:xfrm>
            <a:off x="0" y="7188"/>
            <a:ext cx="12192000" cy="6843623"/>
          </a:xfrm>
          <a:prstGeom prst="rect">
            <a:avLst/>
          </a:prstGeom>
        </p:spPr>
      </p:pic>
    </p:spTree>
    <p:extLst>
      <p:ext uri="{BB962C8B-B14F-4D97-AF65-F5344CB8AC3E}">
        <p14:creationId xmlns:p14="http://schemas.microsoft.com/office/powerpoint/2010/main" val="3006402498"/>
      </p:ext>
    </p:extLst>
  </p:cSld>
  <p:clrMap bg1="lt1" tx1="dk1" bg2="lt2" tx2="dk2" accent1="accent1" accent2="accent2" accent3="accent3" accent4="accent4" accent5="accent5" accent6="accent6" hlink="hlink" folHlink="folHlink"/>
  <p:sldLayoutIdLst>
    <p:sldLayoutId id="2147483673" r:id="rId1"/>
    <p:sldLayoutId id="214748371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26B233-4027-454F-8EF2-652E71F3D979}" type="datetimeFigureOut">
              <a:rPr lang="en-GB" smtClean="0"/>
              <a:t>01/07/2025</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9D4884-9173-4689-ADA6-E8C68BBDE9F9}" type="slidenum">
              <a:rPr lang="en-GB" smtClean="0"/>
              <a:t>‹#›</a:t>
            </a:fld>
            <a:endParaRPr lang="en-GB" dirty="0"/>
          </a:p>
        </p:txBody>
      </p:sp>
      <p:pic>
        <p:nvPicPr>
          <p:cNvPr id="7" name="Picture 6" descr="A picture containing rectangle&#10;&#10;Description automatically generated">
            <a:extLst>
              <a:ext uri="{FF2B5EF4-FFF2-40B4-BE49-F238E27FC236}">
                <a16:creationId xmlns:a16="http://schemas.microsoft.com/office/drawing/2014/main" id="{78AC08A8-E882-2BE0-9AEC-0382C865E12A}"/>
              </a:ext>
            </a:extLst>
          </p:cNvPr>
          <p:cNvPicPr>
            <a:picLocks noChangeAspect="1"/>
          </p:cNvPicPr>
          <p:nvPr userDrawn="1"/>
        </p:nvPicPr>
        <p:blipFill>
          <a:blip r:embed="rId4"/>
          <a:stretch>
            <a:fillRect/>
          </a:stretch>
        </p:blipFill>
        <p:spPr>
          <a:xfrm>
            <a:off x="0" y="7188"/>
            <a:ext cx="12192000" cy="6843623"/>
          </a:xfrm>
          <a:prstGeom prst="rect">
            <a:avLst/>
          </a:prstGeom>
        </p:spPr>
      </p:pic>
    </p:spTree>
    <p:extLst>
      <p:ext uri="{BB962C8B-B14F-4D97-AF65-F5344CB8AC3E}">
        <p14:creationId xmlns:p14="http://schemas.microsoft.com/office/powerpoint/2010/main" val="879343148"/>
      </p:ext>
    </p:extLst>
  </p:cSld>
  <p:clrMap bg1="lt1" tx1="dk1" bg2="lt2" tx2="dk2" accent1="accent1" accent2="accent2" accent3="accent3" accent4="accent4" accent5="accent5" accent6="accent6" hlink="hlink" folHlink="folHlink"/>
  <p:sldLayoutIdLst>
    <p:sldLayoutId id="2147483685" r:id="rId1"/>
    <p:sldLayoutId id="214748371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5EE142-8B8B-4983-A29A-0AA6829536B9}" type="datetimeFigureOut">
              <a:rPr lang="en-GB" smtClean="0"/>
              <a:t>01/07/2025</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74FCF0-FF98-4644-B5A0-A68BCFE35AF3}" type="slidenum">
              <a:rPr lang="en-GB" smtClean="0"/>
              <a:t>‹#›</a:t>
            </a:fld>
            <a:endParaRPr lang="en-GB" dirty="0"/>
          </a:p>
        </p:txBody>
      </p:sp>
      <p:pic>
        <p:nvPicPr>
          <p:cNvPr id="7" name="Picture 6" descr="Shape, rectangle&#10;&#10;Description automatically generated with medium confidence">
            <a:extLst>
              <a:ext uri="{FF2B5EF4-FFF2-40B4-BE49-F238E27FC236}">
                <a16:creationId xmlns:a16="http://schemas.microsoft.com/office/drawing/2014/main" id="{6A9427BC-390D-18C8-9C94-001619488B94}"/>
              </a:ext>
            </a:extLst>
          </p:cNvPr>
          <p:cNvPicPr>
            <a:picLocks noChangeAspect="1"/>
          </p:cNvPicPr>
          <p:nvPr userDrawn="1"/>
        </p:nvPicPr>
        <p:blipFill>
          <a:blip r:embed="rId4"/>
          <a:stretch>
            <a:fillRect/>
          </a:stretch>
        </p:blipFill>
        <p:spPr>
          <a:xfrm>
            <a:off x="0" y="7188"/>
            <a:ext cx="12192000" cy="6843623"/>
          </a:xfrm>
          <a:prstGeom prst="rect">
            <a:avLst/>
          </a:prstGeom>
        </p:spPr>
      </p:pic>
    </p:spTree>
    <p:extLst>
      <p:ext uri="{BB962C8B-B14F-4D97-AF65-F5344CB8AC3E}">
        <p14:creationId xmlns:p14="http://schemas.microsoft.com/office/powerpoint/2010/main" val="2859719217"/>
      </p:ext>
    </p:extLst>
  </p:cSld>
  <p:clrMap bg1="lt1" tx1="dk1" bg2="lt2" tx2="dk2" accent1="accent1" accent2="accent2" accent3="accent3" accent4="accent4" accent5="accent5" accent6="accent6" hlink="hlink" folHlink="folHlink"/>
  <p:sldLayoutIdLst>
    <p:sldLayoutId id="2147483697" r:id="rId1"/>
    <p:sldLayoutId id="214748371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B424FE-DF0C-4B5C-B873-06346B6AD135}" type="datetimeFigureOut">
              <a:rPr lang="en-GB" smtClean="0"/>
              <a:t>01/07/2025</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388F27-1B5B-47A7-808F-9915DB626DBE}" type="slidenum">
              <a:rPr lang="en-GB" smtClean="0"/>
              <a:t>‹#›</a:t>
            </a:fld>
            <a:endParaRPr lang="en-GB" dirty="0"/>
          </a:p>
        </p:txBody>
      </p:sp>
      <p:pic>
        <p:nvPicPr>
          <p:cNvPr id="7" name="Picture 6" descr="A picture containing shape&#10;&#10;Description automatically generated">
            <a:extLst>
              <a:ext uri="{FF2B5EF4-FFF2-40B4-BE49-F238E27FC236}">
                <a16:creationId xmlns:a16="http://schemas.microsoft.com/office/drawing/2014/main" id="{27BB0AF4-2453-3411-27B3-8E45A55E1B9C}"/>
              </a:ext>
            </a:extLst>
          </p:cNvPr>
          <p:cNvPicPr>
            <a:picLocks noChangeAspect="1"/>
          </p:cNvPicPr>
          <p:nvPr userDrawn="1"/>
        </p:nvPicPr>
        <p:blipFill>
          <a:blip r:embed="rId5"/>
          <a:stretch>
            <a:fillRect/>
          </a:stretch>
        </p:blipFill>
        <p:spPr>
          <a:xfrm>
            <a:off x="0" y="7188"/>
            <a:ext cx="12192000" cy="6843623"/>
          </a:xfrm>
          <a:prstGeom prst="rect">
            <a:avLst/>
          </a:prstGeom>
        </p:spPr>
      </p:pic>
    </p:spTree>
    <p:extLst>
      <p:ext uri="{BB962C8B-B14F-4D97-AF65-F5344CB8AC3E}">
        <p14:creationId xmlns:p14="http://schemas.microsoft.com/office/powerpoint/2010/main" val="2012588054"/>
      </p:ext>
    </p:extLst>
  </p:cSld>
  <p:clrMap bg1="lt1" tx1="dk1" bg2="lt2" tx2="dk2" accent1="accent1" accent2="accent2" accent3="accent3" accent4="accent4" accent5="accent5" accent6="accent6" hlink="hlink" folHlink="folHlink"/>
  <p:sldLayoutIdLst>
    <p:sldLayoutId id="2147483709" r:id="rId1"/>
    <p:sldLayoutId id="2147483715" r:id="rId2"/>
    <p:sldLayoutId id="214748372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www.newham.gov.uk/health-adult-social-care/market-position-statements/1" TargetMode="Externa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6.png"/><Relationship Id="rId1" Type="http://schemas.openxmlformats.org/officeDocument/2006/relationships/slideLayout" Target="../slideLayouts/slideLayout11.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fif"/><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1.xml"/><Relationship Id="rId4" Type="http://schemas.openxmlformats.org/officeDocument/2006/relationships/comments" Target="../comments/comment1.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s://www.newham.gov.uk/50-steps-3/about50steps/2" TargetMode="External"/><Relationship Id="rId1" Type="http://schemas.openxmlformats.org/officeDocument/2006/relationships/slideLayout" Target="../slideLayouts/slideLayout11.xml"/><Relationship Id="rId5" Type="http://schemas.openxmlformats.org/officeDocument/2006/relationships/image" Target="../media/image46.png"/><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newham.gov.uk/health-adult-social-care/learning-disabilities/3" TargetMode="Externa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s://gbr01.safelinks.protection.outlook.com/?url=https%3A%2F%2Fwww.elft.nhs.uk%2Fnews%2Fpartners-and-colleagues-discuss-learning-disabilities-east-london%3Fdm_i%3D1TXQ%2C8MRF9%2C3SAI0M%2CZSMN2%2C1&amp;data=05%7C02%7Cgary.woolvett1%40nhs.net%7C47f02e56ad1d46b05d1808dc81609e6d%7C37c354b285b047f5b22207b48d774ee3%7C0%7C0%7C638527499178019147%7CUnknown%7CTWFpbGZsb3d8eyJWIjoiMC4wLjAwMDAiLCJQIjoiV2luMzIiLCJBTiI6Ik1haWwiLCJXVCI6Mn0%3D%7C0%7C%7C%7C&amp;sdata=bqMruRKT3R4uumgDHLkN%2BR5UBcKvFZQdmqLwZVEaPV8%3D&amp;reserved=0" TargetMode="Externa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hyperlink" Target="https://www.wellnewham.org.uk/" TargetMode="External"/><Relationship Id="rId2" Type="http://schemas.openxmlformats.org/officeDocument/2006/relationships/hyperlink" Target="https://families.newham.gov.uk/kb5/newham/directory/home.page" TargetMode="External"/><Relationship Id="rId1" Type="http://schemas.openxmlformats.org/officeDocument/2006/relationships/slideLayout" Target="../slideLayouts/slideLayout11.xml"/><Relationship Id="rId6" Type="http://schemas.openxmlformats.org/officeDocument/2006/relationships/image" Target="../media/image59.png"/><Relationship Id="rId5" Type="http://schemas.openxmlformats.org/officeDocument/2006/relationships/image" Target="../media/image51.png"/><Relationship Id="rId4" Type="http://schemas.openxmlformats.org/officeDocument/2006/relationships/hyperlink" Target="https://services.thejoyapp.com/?host=services.thejoyapp.com&amp;view=grid&amp;lq=newham&amp;lc=&amp;ls=&amp;boundingbox=&amp;distance_max=100&amp;commit=Set+location&amp;nf_min_17=0&amp;nf_max_17=52"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62.png"/><Relationship Id="rId1" Type="http://schemas.openxmlformats.org/officeDocument/2006/relationships/slideLayout" Target="../slideLayouts/slideLayout11.xml"/><Relationship Id="rId4" Type="http://schemas.openxmlformats.org/officeDocument/2006/relationships/image" Target="../media/image64.png"/></Relationships>
</file>

<file path=ppt/slides/_rels/slide4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hyperlink" Target="https://www.stjh.org.uk/easy-access/" TargetMode="External"/><Relationship Id="rId1" Type="http://schemas.openxmlformats.org/officeDocument/2006/relationships/slideLayout" Target="../slideLayouts/slideLayout11.xml"/><Relationship Id="rId4" Type="http://schemas.openxmlformats.org/officeDocument/2006/relationships/image" Target="../media/image69.png"/></Relationships>
</file>

<file path=ppt/slides/_rels/slide4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1.xml"/><Relationship Id="rId4" Type="http://schemas.openxmlformats.org/officeDocument/2006/relationships/image" Target="../media/image68.png"/></Relationships>
</file>

<file path=ppt/slides/_rels/slide4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1.xml"/><Relationship Id="rId5" Type="http://schemas.openxmlformats.org/officeDocument/2006/relationships/image" Target="../media/image17.jpeg"/><Relationship Id="rId4" Type="http://schemas.openxmlformats.org/officeDocument/2006/relationships/image" Target="../media/image16.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11.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5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4.png"/><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5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4.png"/><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5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4.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hyperlink" Target="https://greymatterlearning.co.uk/" TargetMode="External"/><Relationship Id="rId2" Type="http://schemas.openxmlformats.org/officeDocument/2006/relationships/hyperlink" Target="https://www.kcl.ac.uk/hscwru/research/mrc" TargetMode="External"/><Relationship Id="rId1" Type="http://schemas.openxmlformats.org/officeDocument/2006/relationships/slideLayout" Target="../slideLayouts/slideLayout11.xml"/><Relationship Id="rId5" Type="http://schemas.openxmlformats.org/officeDocument/2006/relationships/image" Target="../media/image19.png"/><Relationship Id="rId4" Type="http://schemas.openxmlformats.org/officeDocument/2006/relationships/image" Target="../media/image18.png"/></Relationships>
</file>

<file path=ppt/slides/_rels/slide6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4.png"/><Relationship Id="rId1" Type="http://schemas.openxmlformats.org/officeDocument/2006/relationships/slideLayout" Target="../slideLayouts/slideLayout11.xml"/><Relationship Id="rId4" Type="http://schemas.openxmlformats.org/officeDocument/2006/relationships/image" Target="../media/image79.png"/></Relationships>
</file>

<file path=ppt/slides/_rels/slide6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4.png"/><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3" Type="http://schemas.openxmlformats.org/officeDocument/2006/relationships/image" Target="../media/image81.png"/><Relationship Id="rId7" Type="http://schemas.openxmlformats.org/officeDocument/2006/relationships/comments" Target="../comments/comment2.xml"/><Relationship Id="rId2" Type="http://schemas.openxmlformats.org/officeDocument/2006/relationships/image" Target="../media/image80.png"/><Relationship Id="rId1" Type="http://schemas.openxmlformats.org/officeDocument/2006/relationships/slideLayout" Target="../slideLayouts/slideLayout11.xml"/><Relationship Id="rId6" Type="http://schemas.openxmlformats.org/officeDocument/2006/relationships/image" Target="../media/image9.png"/><Relationship Id="rId5" Type="http://schemas.openxmlformats.org/officeDocument/2006/relationships/image" Target="../media/image79.png"/><Relationship Id="rId4" Type="http://schemas.openxmlformats.org/officeDocument/2006/relationships/image" Target="../media/image8.png"/></Relationships>
</file>

<file path=ppt/slides/_rels/slide63.xml.rels><?xml version="1.0" encoding="UTF-8" standalone="yes"?>
<Relationships xmlns="http://schemas.openxmlformats.org/package/2006/relationships"><Relationship Id="rId3" Type="http://schemas.openxmlformats.org/officeDocument/2006/relationships/hyperlink" Target="https://northeastlondonccg.nhs.uk/your-health/learning-disabilities-and-autism/cetrs/" TargetMode="External"/><Relationship Id="rId2" Type="http://schemas.openxmlformats.org/officeDocument/2006/relationships/hyperlink" Target="https://www.bartshealth.nhs.uk/" TargetMode="External"/><Relationship Id="rId1" Type="http://schemas.openxmlformats.org/officeDocument/2006/relationships/slideLayout" Target="../slideLayouts/slideLayout11.xml"/><Relationship Id="rId4" Type="http://schemas.openxmlformats.org/officeDocument/2006/relationships/hyperlink" Target="https://www.changegrowlive.org/rise-newham/hubs"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s://www.elft.nhs.uk/information-about-elft/our-strategy-vision-and-values" TargetMode="External"/><Relationship Id="rId2" Type="http://schemas.openxmlformats.org/officeDocument/2006/relationships/hyperlink" Target="https://www.local.gov.uk/dynamic-support-register-and-care-education-and-treatment-review-policy-and-guidance" TargetMode="External"/><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3" Type="http://schemas.openxmlformats.org/officeDocument/2006/relationships/hyperlink" Target="https://northeastlondon.icb.nhs.uk/" TargetMode="External"/><Relationship Id="rId2" Type="http://schemas.openxmlformats.org/officeDocument/2006/relationships/hyperlink" Target="https://leder.nhs.uk/" TargetMode="External"/><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3" Type="http://schemas.openxmlformats.org/officeDocument/2006/relationships/hyperlink" Target="https://www.england.nhs.uk/wp-content/uploads/2019/02/STOMP-STAMP-a5-leaflet.pdf" TargetMode="External"/><Relationship Id="rId2" Type="http://schemas.openxmlformats.org/officeDocument/2006/relationships/hyperlink" Target="https://www.newham.gov.uk/health-adult-social-care/health-wellbeing-newham/2" TargetMode="External"/><Relationship Id="rId1" Type="http://schemas.openxmlformats.org/officeDocument/2006/relationships/slideLayout" Target="../slideLayouts/slideLayout11.xml"/><Relationship Id="rId4" Type="http://schemas.openxmlformats.org/officeDocument/2006/relationships/hyperlink" Target="https://www.wellnewham.org.uk/"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mailto:LearningDisabilityCommissioning@newham.gov.uk" TargetMode="External"/><Relationship Id="rId2" Type="http://schemas.openxmlformats.org/officeDocument/2006/relationships/hyperlink" Target="https://forms.office.com/e/FBge2pzBTi" TargetMode="External"/><Relationship Id="rId1" Type="http://schemas.openxmlformats.org/officeDocument/2006/relationships/slideLayout" Target="../slideLayouts/slideLayout11.xml"/><Relationship Id="rId5" Type="http://schemas.openxmlformats.org/officeDocument/2006/relationships/image" Target="../media/image21.jpe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hyperlink" Target="mailto:simon.bedeau@nhs.net" TargetMode="Externa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voiceability.org/support-and-help/services-by-location/newham" TargetMode="External"/><Relationship Id="rId1" Type="http://schemas.openxmlformats.org/officeDocument/2006/relationships/slideLayout" Target="../slideLayouts/slideLayout11.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413504" y="1578118"/>
            <a:ext cx="7343068" cy="4351338"/>
          </a:xfrm>
        </p:spPr>
        <p:txBody>
          <a:bodyPr vert="horz" lIns="91440" tIns="45720" rIns="91440" bIns="45720" rtlCol="0" anchor="t">
            <a:normAutofit/>
          </a:bodyPr>
          <a:lstStyle/>
          <a:p>
            <a:pPr algn="ctr"/>
            <a:endParaRPr lang="en-GB" dirty="0"/>
          </a:p>
          <a:p>
            <a:pPr algn="ctr"/>
            <a:r>
              <a:rPr lang="en-GB" sz="4000" b="1" dirty="0">
                <a:solidFill>
                  <a:srgbClr val="75529D"/>
                </a:solidFill>
                <a:latin typeface="Segoe UI" panose="020B0502040204020203" pitchFamily="34" charset="0"/>
                <a:cs typeface="Segoe UI" panose="020B0502040204020203" pitchFamily="34" charset="0"/>
              </a:rPr>
              <a:t>ADULT LEARNING DISABILITY ACTION PLAN</a:t>
            </a:r>
          </a:p>
          <a:p>
            <a:pPr algn="ctr"/>
            <a:endParaRPr lang="en-GB" sz="3000" b="1" dirty="0">
              <a:latin typeface="Segoe UI" panose="020B0502040204020203" pitchFamily="34" charset="0"/>
              <a:cs typeface="Segoe UI" panose="020B0502040204020203" pitchFamily="34" charset="0"/>
            </a:endParaRPr>
          </a:p>
          <a:p>
            <a:pPr algn="ctr"/>
            <a:r>
              <a:rPr lang="en-GB" sz="3000" b="1" dirty="0">
                <a:latin typeface="Segoe UI" panose="020B0502040204020203" pitchFamily="34" charset="0"/>
                <a:cs typeface="Segoe UI" panose="020B0502040204020203" pitchFamily="34" charset="0"/>
              </a:rPr>
              <a:t>You Said, Together We </a:t>
            </a:r>
            <a:r>
              <a:rPr lang="en-GB" sz="3000" b="1" dirty="0" smtClean="0">
                <a:latin typeface="Segoe UI" panose="020B0502040204020203" pitchFamily="34" charset="0"/>
                <a:cs typeface="Segoe UI" panose="020B0502040204020203" pitchFamily="34" charset="0"/>
              </a:rPr>
              <a:t>Did</a:t>
            </a:r>
          </a:p>
          <a:p>
            <a:pPr algn="ctr"/>
            <a:endParaRPr lang="en-GB" sz="3000" b="1" dirty="0">
              <a:latin typeface="Segoe UI" panose="020B0502040204020203" pitchFamily="34" charset="0"/>
              <a:cs typeface="Segoe UI" panose="020B0502040204020203" pitchFamily="34" charset="0"/>
            </a:endParaRPr>
          </a:p>
          <a:p>
            <a:pPr algn="ctr"/>
            <a:r>
              <a:rPr lang="en-GB" sz="3000" b="1" dirty="0">
                <a:latin typeface="Segoe UI"/>
                <a:cs typeface="Segoe UI"/>
              </a:rPr>
              <a:t>Year 2 </a:t>
            </a:r>
            <a:r>
              <a:rPr lang="en-GB" sz="3000" b="1" dirty="0" smtClean="0">
                <a:latin typeface="Segoe UI"/>
                <a:cs typeface="Segoe UI"/>
              </a:rPr>
              <a:t>Report - August 2024</a:t>
            </a:r>
            <a:endParaRPr lang="en-GB" sz="3000" b="1" dirty="0">
              <a:latin typeface="Segoe UI"/>
              <a:cs typeface="Segoe UI"/>
            </a:endParaRPr>
          </a:p>
        </p:txBody>
      </p:sp>
      <p:pic>
        <p:nvPicPr>
          <p:cNvPr id="4" name="Picture 3" descr="https://intranet.northeastlondon.icb.nhs.uk/wp-content/uploads/2022/06/NEL-Logo-Right-Aligned-PNG.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6955" y="314068"/>
            <a:ext cx="1666240" cy="835557"/>
          </a:xfrm>
          <a:prstGeom prst="rect">
            <a:avLst/>
          </a:prstGeom>
          <a:noFill/>
          <a:ln>
            <a:noFill/>
          </a:ln>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915" y="2420101"/>
            <a:ext cx="3820058" cy="2667372"/>
          </a:xfrm>
          <a:prstGeom prst="rect">
            <a:avLst/>
          </a:prstGeom>
        </p:spPr>
      </p:pic>
    </p:spTree>
    <p:extLst>
      <p:ext uri="{BB962C8B-B14F-4D97-AF65-F5344CB8AC3E}">
        <p14:creationId xmlns:p14="http://schemas.microsoft.com/office/powerpoint/2010/main" val="1755081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2667065" y="2804568"/>
            <a:ext cx="8956036" cy="1110781"/>
          </a:xfrm>
          <a:solidFill>
            <a:srgbClr val="D8CDE5"/>
          </a:solidFill>
        </p:spPr>
        <p:txBody>
          <a:bodyPr>
            <a:noAutofit/>
          </a:bodyPr>
          <a:lstStyle/>
          <a:p>
            <a:pPr algn="ctr">
              <a:lnSpc>
                <a:spcPct val="200000"/>
              </a:lnSpc>
            </a:pPr>
            <a:r>
              <a:rPr lang="en-GB" sz="3000" b="1" dirty="0">
                <a:latin typeface="Segoe UI" panose="020B0502040204020203" pitchFamily="34" charset="0"/>
                <a:cs typeface="Segoe UI" panose="020B0502040204020203" pitchFamily="34" charset="0"/>
              </a:rPr>
              <a:t>OUTCOME 2: ACCOMMODATION AND HOUSING</a:t>
            </a:r>
          </a:p>
        </p:txBody>
      </p:sp>
      <p:pic>
        <p:nvPicPr>
          <p:cNvPr id="3" name="Picture 2" descr="https://intranet.northeastlondon.icb.nhs.uk/wp-content/uploads/2022/06/NEL-Logo-Right-Aligned-PNG.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6332" y="417195"/>
            <a:ext cx="1666240" cy="835557"/>
          </a:xfrm>
          <a:prstGeom prst="rect">
            <a:avLst/>
          </a:prstGeom>
          <a:noFill/>
          <a:ln>
            <a:noFill/>
          </a:ln>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332" y="2597959"/>
            <a:ext cx="1905000" cy="1524000"/>
          </a:xfrm>
          <a:prstGeom prst="rect">
            <a:avLst/>
          </a:prstGeom>
        </p:spPr>
      </p:pic>
    </p:spTree>
    <p:extLst>
      <p:ext uri="{BB962C8B-B14F-4D97-AF65-F5344CB8AC3E}">
        <p14:creationId xmlns:p14="http://schemas.microsoft.com/office/powerpoint/2010/main" val="2996496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dirty="0">
                <a:latin typeface="Segoe UI" panose="020B0502040204020203" pitchFamily="34" charset="0"/>
                <a:cs typeface="Segoe UI" panose="020B0502040204020203" pitchFamily="34" charset="0"/>
              </a:rPr>
              <a:t>ACTION 2.1 - General Housing Tenancies</a:t>
            </a:r>
          </a:p>
        </p:txBody>
      </p:sp>
      <p:sp>
        <p:nvSpPr>
          <p:cNvPr id="7" name="Content Placeholder 3"/>
          <p:cNvSpPr txBox="1">
            <a:spLocks/>
          </p:cNvSpPr>
          <p:nvPr/>
        </p:nvSpPr>
        <p:spPr>
          <a:xfrm>
            <a:off x="1889760" y="1997000"/>
            <a:ext cx="9846050" cy="3611320"/>
          </a:xfrm>
          <a:prstGeom prst="rect">
            <a:avLst/>
          </a:prstGeom>
          <a:ln>
            <a:solidFill>
              <a:srgbClr val="75529D"/>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800" u="sng" dirty="0" smtClean="0"/>
              <a:t>What we did</a:t>
            </a:r>
            <a:endParaRPr lang="en-GB" sz="1800" u="sng" dirty="0"/>
          </a:p>
          <a:p>
            <a:pPr>
              <a:lnSpc>
                <a:spcPct val="100000"/>
              </a:lnSpc>
              <a:spcBef>
                <a:spcPts val="0"/>
              </a:spcBef>
            </a:pPr>
            <a:endParaRPr lang="en-GB" sz="1600" u="sng" dirty="0"/>
          </a:p>
          <a:p>
            <a:pPr marL="285750" indent="-285750">
              <a:lnSpc>
                <a:spcPct val="100000"/>
              </a:lnSpc>
              <a:spcBef>
                <a:spcPts val="0"/>
              </a:spcBef>
              <a:buFont typeface="Arial" panose="020B0604020202020204" pitchFamily="34" charset="0"/>
              <a:buChar char="•"/>
            </a:pPr>
            <a:r>
              <a:rPr lang="en-GB" sz="1600" dirty="0"/>
              <a:t>We shared information and guidance with Housing Services and Temporary Accommodation Services to help them support people with learning disabilities.. </a:t>
            </a:r>
            <a:endParaRPr lang="en-GB" sz="1600" dirty="0" smtClean="0"/>
          </a:p>
          <a:p>
            <a:pPr marL="285750" indent="-285750">
              <a:lnSpc>
                <a:spcPct val="100000"/>
              </a:lnSpc>
              <a:spcBef>
                <a:spcPts val="0"/>
              </a:spcBef>
              <a:buFont typeface="Arial" panose="020B0604020202020204" pitchFamily="34" charset="0"/>
              <a:buChar char="•"/>
            </a:pPr>
            <a:endParaRPr lang="en-GB" sz="1600" dirty="0"/>
          </a:p>
          <a:p>
            <a:pPr>
              <a:lnSpc>
                <a:spcPct val="100000"/>
              </a:lnSpc>
              <a:spcBef>
                <a:spcPts val="0"/>
              </a:spcBef>
            </a:pPr>
            <a:r>
              <a:rPr lang="en-GB" sz="1600" dirty="0" smtClean="0"/>
              <a:t>Newham’s </a:t>
            </a:r>
            <a:r>
              <a:rPr lang="en-GB" sz="1600" dirty="0"/>
              <a:t>Planning Department commissioned research into Housing </a:t>
            </a:r>
            <a:r>
              <a:rPr lang="en-GB" sz="1600" dirty="0" smtClean="0"/>
              <a:t>Design</a:t>
            </a:r>
          </a:p>
          <a:p>
            <a:pPr marL="285750" indent="-285750">
              <a:lnSpc>
                <a:spcPct val="100000"/>
              </a:lnSpc>
              <a:spcBef>
                <a:spcPts val="0"/>
              </a:spcBef>
              <a:buFont typeface="Arial" panose="020B0604020202020204" pitchFamily="34" charset="0"/>
              <a:buChar char="•"/>
            </a:pPr>
            <a:r>
              <a:rPr lang="en-GB" sz="1600" dirty="0" smtClean="0"/>
              <a:t>The researchers talked to the </a:t>
            </a:r>
            <a:r>
              <a:rPr lang="en-GB" sz="1600" dirty="0"/>
              <a:t>Learning Disability Resident Advisory Group, the Learning Disability and Autism Provider Forum, and held two workshops with residents with Learning Disabilities and/or Neurodivergent needs. </a:t>
            </a:r>
            <a:endParaRPr lang="en-GB" sz="1600" dirty="0" smtClean="0"/>
          </a:p>
          <a:p>
            <a:pPr marL="285750" indent="-285750">
              <a:lnSpc>
                <a:spcPct val="100000"/>
              </a:lnSpc>
              <a:spcBef>
                <a:spcPts val="0"/>
              </a:spcBef>
              <a:buFont typeface="Arial" panose="020B0604020202020204" pitchFamily="34" charset="0"/>
              <a:buChar char="•"/>
            </a:pPr>
            <a:r>
              <a:rPr lang="en-GB" sz="1600" dirty="0" smtClean="0"/>
              <a:t>The </a:t>
            </a:r>
            <a:r>
              <a:rPr lang="en-GB" sz="1600" dirty="0"/>
              <a:t>outcomes of the research will inform the implementation of the new Local Plan policies. </a:t>
            </a:r>
          </a:p>
        </p:txBody>
      </p:sp>
      <p:sp>
        <p:nvSpPr>
          <p:cNvPr id="9" name="Rectangle 8"/>
          <p:cNvSpPr/>
          <p:nvPr/>
        </p:nvSpPr>
        <p:spPr>
          <a:xfrm>
            <a:off x="9130552" y="417599"/>
            <a:ext cx="2667271" cy="707886"/>
          </a:xfrm>
          <a:prstGeom prst="rect">
            <a:avLst/>
          </a:prstGeom>
          <a:solidFill>
            <a:schemeClr val="bg1"/>
          </a:solidFill>
        </p:spPr>
        <p:txBody>
          <a:bodyPr wrap="square">
            <a:spAutoFit/>
          </a:bodyPr>
          <a:lstStyle/>
          <a:p>
            <a:r>
              <a:rPr lang="en-GB" sz="3000" b="1" dirty="0">
                <a:solidFill>
                  <a:schemeClr val="accent4"/>
                </a:solidFill>
                <a:latin typeface="Segoe UI" panose="020B0502040204020203" pitchFamily="34" charset="0"/>
                <a:cs typeface="Segoe UI" panose="020B0502040204020203" pitchFamily="34" charset="0"/>
              </a:rPr>
              <a:t>IN PROGRESS</a:t>
            </a:r>
          </a:p>
          <a:p>
            <a:endParaRPr lang="en-GB" sz="1000" b="1" dirty="0">
              <a:solidFill>
                <a:schemeClr val="accent4"/>
              </a:solidFill>
              <a:latin typeface="Segoe UI" panose="020B0502040204020203" pitchFamily="34" charset="0"/>
              <a:cs typeface="Segoe UI" panose="020B0502040204020203" pitchFamily="34"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04" y="2278660"/>
            <a:ext cx="1571275" cy="1257020"/>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464" y="3915918"/>
            <a:ext cx="1302753" cy="1485138"/>
          </a:xfrm>
          <a:prstGeom prst="rect">
            <a:avLst/>
          </a:prstGeom>
        </p:spPr>
      </p:pic>
    </p:spTree>
    <p:extLst>
      <p:ext uri="{BB962C8B-B14F-4D97-AF65-F5344CB8AC3E}">
        <p14:creationId xmlns:p14="http://schemas.microsoft.com/office/powerpoint/2010/main" val="2050827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dirty="0">
                <a:latin typeface="Segoe UI"/>
                <a:cs typeface="Segoe UI"/>
              </a:rPr>
              <a:t>ACTION 2.3 – Shared Lives</a:t>
            </a:r>
          </a:p>
        </p:txBody>
      </p:sp>
      <p:sp>
        <p:nvSpPr>
          <p:cNvPr id="7" name="Content Placeholder 3"/>
          <p:cNvSpPr txBox="1">
            <a:spLocks/>
          </p:cNvSpPr>
          <p:nvPr/>
        </p:nvSpPr>
        <p:spPr>
          <a:xfrm>
            <a:off x="1731264" y="1997000"/>
            <a:ext cx="10004546" cy="3599128"/>
          </a:xfrm>
          <a:prstGeom prst="rect">
            <a:avLst/>
          </a:prstGeom>
          <a:ln>
            <a:solidFill>
              <a:srgbClr val="75529D"/>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800" u="sng" dirty="0" smtClean="0"/>
              <a:t>What we did:</a:t>
            </a:r>
            <a:endParaRPr lang="en-GB" sz="1800" u="sng" dirty="0"/>
          </a:p>
          <a:p>
            <a:pPr>
              <a:lnSpc>
                <a:spcPct val="100000"/>
              </a:lnSpc>
              <a:spcBef>
                <a:spcPts val="0"/>
              </a:spcBef>
            </a:pPr>
            <a:endParaRPr lang="en-GB" sz="1600" u="sng" dirty="0"/>
          </a:p>
          <a:p>
            <a:pPr marL="285750" indent="-285750">
              <a:lnSpc>
                <a:spcPct val="100000"/>
              </a:lnSpc>
              <a:spcBef>
                <a:spcPts val="0"/>
              </a:spcBef>
              <a:buFont typeface="Arial" panose="020B0604020202020204" pitchFamily="34" charset="0"/>
              <a:buChar char="•"/>
            </a:pPr>
            <a:r>
              <a:rPr lang="en-GB" sz="1600" dirty="0"/>
              <a:t>A Review of Shared Lives was completed in year 2</a:t>
            </a:r>
            <a:r>
              <a:rPr lang="en-GB" sz="1600" dirty="0" smtClean="0"/>
              <a:t>.</a:t>
            </a:r>
          </a:p>
          <a:p>
            <a:pPr marL="285750" indent="-285750">
              <a:lnSpc>
                <a:spcPct val="100000"/>
              </a:lnSpc>
              <a:spcBef>
                <a:spcPts val="0"/>
              </a:spcBef>
              <a:buFont typeface="Arial" panose="020B0604020202020204" pitchFamily="34" charset="0"/>
              <a:buChar char="•"/>
            </a:pPr>
            <a:r>
              <a:rPr lang="en-GB" sz="1600" dirty="0" smtClean="0"/>
              <a:t>The Review suggested that 1-2 </a:t>
            </a:r>
            <a:r>
              <a:rPr lang="en-GB" sz="1600" dirty="0"/>
              <a:t>Residents who live in Shared Lives </a:t>
            </a:r>
            <a:r>
              <a:rPr lang="en-GB" sz="1600" dirty="0" smtClean="0"/>
              <a:t>are supported </a:t>
            </a:r>
            <a:r>
              <a:rPr lang="en-GB" sz="1600" dirty="0"/>
              <a:t>to join </a:t>
            </a:r>
            <a:r>
              <a:rPr lang="en-GB" sz="1600" dirty="0" smtClean="0"/>
              <a:t>the Learning Disability </a:t>
            </a:r>
            <a:r>
              <a:rPr lang="en-GB" sz="1600" dirty="0"/>
              <a:t>Resident Advisory Group</a:t>
            </a:r>
          </a:p>
          <a:p>
            <a:pPr marL="285750" indent="-285750">
              <a:lnSpc>
                <a:spcPct val="100000"/>
              </a:lnSpc>
              <a:spcBef>
                <a:spcPts val="0"/>
              </a:spcBef>
              <a:buFont typeface="Arial" panose="020B0604020202020204" pitchFamily="34" charset="0"/>
              <a:buChar char="•"/>
            </a:pPr>
            <a:endParaRPr lang="en-GB" sz="1600" dirty="0"/>
          </a:p>
        </p:txBody>
      </p:sp>
      <p:sp>
        <p:nvSpPr>
          <p:cNvPr id="9" name="Rectangle 8"/>
          <p:cNvSpPr/>
          <p:nvPr/>
        </p:nvSpPr>
        <p:spPr>
          <a:xfrm>
            <a:off x="9448800" y="417599"/>
            <a:ext cx="2349023" cy="707886"/>
          </a:xfrm>
          <a:prstGeom prst="rect">
            <a:avLst/>
          </a:prstGeom>
          <a:solidFill>
            <a:schemeClr val="bg1"/>
          </a:solidFill>
        </p:spPr>
        <p:txBody>
          <a:bodyPr wrap="square">
            <a:spAutoFit/>
          </a:bodyPr>
          <a:lstStyle/>
          <a:p>
            <a:pPr algn="ctr"/>
            <a:r>
              <a:rPr lang="en-GB" sz="3000" b="1" dirty="0">
                <a:solidFill>
                  <a:srgbClr val="00B050"/>
                </a:solidFill>
                <a:latin typeface="Segoe UI" panose="020B0502040204020203" pitchFamily="34" charset="0"/>
                <a:cs typeface="Segoe UI" panose="020B0502040204020203" pitchFamily="34" charset="0"/>
              </a:rPr>
              <a:t>COMPLETE</a:t>
            </a:r>
          </a:p>
          <a:p>
            <a:endParaRPr lang="en-GB" sz="1000" b="1" dirty="0">
              <a:solidFill>
                <a:schemeClr val="accent4"/>
              </a:solidFill>
              <a:latin typeface="Segoe UI" panose="020B0502040204020203" pitchFamily="34" charset="0"/>
              <a:cs typeface="Segoe UI" panose="020B0502040204020203"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06" y="2471928"/>
            <a:ext cx="1512570" cy="1210056"/>
          </a:xfrm>
          <a:prstGeom prst="rect">
            <a:avLst/>
          </a:prstGeom>
        </p:spPr>
      </p:pic>
    </p:spTree>
    <p:extLst>
      <p:ext uri="{BB962C8B-B14F-4D97-AF65-F5344CB8AC3E}">
        <p14:creationId xmlns:p14="http://schemas.microsoft.com/office/powerpoint/2010/main" val="869210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dirty="0">
                <a:latin typeface="Segoe UI"/>
                <a:cs typeface="Segoe UI"/>
              </a:rPr>
              <a:t>ACTION 2.2 Floating Support</a:t>
            </a:r>
          </a:p>
        </p:txBody>
      </p:sp>
      <p:sp>
        <p:nvSpPr>
          <p:cNvPr id="7" name="Content Placeholder 3"/>
          <p:cNvSpPr txBox="1">
            <a:spLocks/>
          </p:cNvSpPr>
          <p:nvPr/>
        </p:nvSpPr>
        <p:spPr>
          <a:xfrm>
            <a:off x="1597152" y="1997000"/>
            <a:ext cx="10138658" cy="3391864"/>
          </a:xfrm>
          <a:prstGeom prst="rect">
            <a:avLst/>
          </a:prstGeom>
          <a:ln>
            <a:solidFill>
              <a:srgbClr val="75529D"/>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800" u="sng" dirty="0" smtClean="0"/>
              <a:t>What we did:</a:t>
            </a:r>
          </a:p>
          <a:p>
            <a:pPr>
              <a:lnSpc>
                <a:spcPct val="100000"/>
              </a:lnSpc>
              <a:spcBef>
                <a:spcPts val="0"/>
              </a:spcBef>
            </a:pPr>
            <a:endParaRPr lang="en-GB" sz="1800" u="sng" dirty="0"/>
          </a:p>
          <a:p>
            <a:pPr marL="285750" indent="-285750">
              <a:lnSpc>
                <a:spcPct val="100000"/>
              </a:lnSpc>
              <a:spcBef>
                <a:spcPts val="0"/>
              </a:spcBef>
              <a:buFont typeface="Arial" panose="020B0604020202020204" pitchFamily="34" charset="0"/>
              <a:buChar char="•"/>
            </a:pPr>
            <a:r>
              <a:rPr lang="en-GB" sz="1800" dirty="0"/>
              <a:t>A review of how the Council buys how it buys housing support/ floating support services for residents </a:t>
            </a:r>
            <a:r>
              <a:rPr lang="en-GB" sz="1800" dirty="0" smtClean="0"/>
              <a:t>still needs to be done. </a:t>
            </a:r>
          </a:p>
          <a:p>
            <a:pPr>
              <a:lnSpc>
                <a:spcPct val="100000"/>
              </a:lnSpc>
              <a:spcBef>
                <a:spcPts val="0"/>
              </a:spcBef>
            </a:pPr>
            <a:endParaRPr lang="en-GB" sz="1800" dirty="0" smtClean="0"/>
          </a:p>
          <a:p>
            <a:pPr marL="285750" indent="-285750">
              <a:lnSpc>
                <a:spcPct val="100000"/>
              </a:lnSpc>
              <a:spcBef>
                <a:spcPts val="0"/>
              </a:spcBef>
              <a:buFont typeface="Arial" panose="020B0604020202020204" pitchFamily="34" charset="0"/>
              <a:buChar char="•"/>
            </a:pPr>
            <a:r>
              <a:rPr lang="en-GB" sz="1800" dirty="0" smtClean="0"/>
              <a:t>This will start in Year 3.</a:t>
            </a:r>
            <a:endParaRPr lang="en-GB" sz="1800" dirty="0"/>
          </a:p>
        </p:txBody>
      </p:sp>
      <p:sp>
        <p:nvSpPr>
          <p:cNvPr id="9" name="Rectangle 8"/>
          <p:cNvSpPr/>
          <p:nvPr/>
        </p:nvSpPr>
        <p:spPr>
          <a:xfrm>
            <a:off x="9019310" y="417599"/>
            <a:ext cx="2778514" cy="707886"/>
          </a:xfrm>
          <a:prstGeom prst="rect">
            <a:avLst/>
          </a:prstGeom>
          <a:solidFill>
            <a:schemeClr val="bg1"/>
          </a:solidFill>
        </p:spPr>
        <p:txBody>
          <a:bodyPr wrap="square">
            <a:spAutoFit/>
          </a:bodyPr>
          <a:lstStyle/>
          <a:p>
            <a:pPr algn="ctr"/>
            <a:r>
              <a:rPr lang="en-GB" sz="3000" b="1" dirty="0">
                <a:solidFill>
                  <a:schemeClr val="accent4"/>
                </a:solidFill>
                <a:latin typeface="Segoe UI" panose="020B0502040204020203" pitchFamily="34" charset="0"/>
                <a:cs typeface="Segoe UI" panose="020B0502040204020203" pitchFamily="34" charset="0"/>
              </a:rPr>
              <a:t>NOT STARTED</a:t>
            </a:r>
          </a:p>
          <a:p>
            <a:endParaRPr lang="en-GB" sz="1000" b="1" dirty="0">
              <a:solidFill>
                <a:schemeClr val="accent4"/>
              </a:solidFill>
              <a:latin typeface="Segoe UI" panose="020B0502040204020203" pitchFamily="34" charset="0"/>
              <a:cs typeface="Segoe UI" panose="020B0502040204020203"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88" y="2168932"/>
            <a:ext cx="1403635" cy="1122908"/>
          </a:xfrm>
          <a:prstGeom prst="rect">
            <a:avLst/>
          </a:prstGeom>
        </p:spPr>
      </p:pic>
    </p:spTree>
    <p:extLst>
      <p:ext uri="{BB962C8B-B14F-4D97-AF65-F5344CB8AC3E}">
        <p14:creationId xmlns:p14="http://schemas.microsoft.com/office/powerpoint/2010/main" val="346022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dirty="0">
                <a:latin typeface="Segoe UI"/>
                <a:cs typeface="Segoe UI"/>
              </a:rPr>
              <a:t>ACTION 2.4 - Care Homes</a:t>
            </a:r>
          </a:p>
        </p:txBody>
      </p:sp>
      <p:sp>
        <p:nvSpPr>
          <p:cNvPr id="8" name="Rectangle 7"/>
          <p:cNvSpPr/>
          <p:nvPr/>
        </p:nvSpPr>
        <p:spPr>
          <a:xfrm>
            <a:off x="9632301" y="428189"/>
            <a:ext cx="2149379" cy="707886"/>
          </a:xfrm>
          <a:prstGeom prst="rect">
            <a:avLst/>
          </a:prstGeom>
          <a:solidFill>
            <a:schemeClr val="bg1"/>
          </a:solidFill>
        </p:spPr>
        <p:txBody>
          <a:bodyPr wrap="square" lIns="91440" tIns="45720" rIns="91440" bIns="45720" anchor="t">
            <a:spAutoFit/>
          </a:bodyPr>
          <a:lstStyle/>
          <a:p>
            <a:pPr algn="ctr"/>
            <a:r>
              <a:rPr lang="en-GB" sz="3000" b="1" dirty="0">
                <a:solidFill>
                  <a:srgbClr val="00B0F0"/>
                </a:solidFill>
                <a:latin typeface="Segoe UI"/>
                <a:cs typeface="Segoe UI"/>
              </a:rPr>
              <a:t>CLOSED</a:t>
            </a:r>
            <a:endParaRPr lang="en-GB" sz="3000" b="1" dirty="0">
              <a:solidFill>
                <a:srgbClr val="00B0F0"/>
              </a:solidFill>
              <a:latin typeface="Segoe UI" panose="020B0502040204020203" pitchFamily="34" charset="0"/>
              <a:cs typeface="Segoe UI" panose="020B0502040204020203" pitchFamily="34" charset="0"/>
            </a:endParaRPr>
          </a:p>
          <a:p>
            <a:endParaRPr lang="en-GB" sz="1000" b="1" dirty="0">
              <a:solidFill>
                <a:srgbClr val="00B050"/>
              </a:solidFill>
              <a:latin typeface="Segoe UI" panose="020B0502040204020203" pitchFamily="34" charset="0"/>
              <a:cs typeface="Segoe UI" panose="020B0502040204020203" pitchFamily="34" charset="0"/>
            </a:endParaRPr>
          </a:p>
        </p:txBody>
      </p:sp>
      <p:sp>
        <p:nvSpPr>
          <p:cNvPr id="10" name="Content Placeholder 3"/>
          <p:cNvSpPr txBox="1">
            <a:spLocks/>
          </p:cNvSpPr>
          <p:nvPr/>
        </p:nvSpPr>
        <p:spPr>
          <a:xfrm>
            <a:off x="1682495" y="2095350"/>
            <a:ext cx="10072363" cy="3817770"/>
          </a:xfrm>
          <a:prstGeom prst="rect">
            <a:avLst/>
          </a:prstGeom>
          <a:ln>
            <a:solidFill>
              <a:srgbClr val="75529D"/>
            </a:solidFill>
          </a:ln>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u="sng" dirty="0" smtClean="0">
                <a:ea typeface="Calibri"/>
              </a:rPr>
              <a:t>What we did:</a:t>
            </a:r>
          </a:p>
          <a:p>
            <a:endParaRPr lang="en-GB" sz="1800" u="sng" dirty="0">
              <a:ea typeface="Calibri"/>
            </a:endParaRPr>
          </a:p>
          <a:p>
            <a:r>
              <a:rPr lang="en-GB" sz="1800" dirty="0" smtClean="0">
                <a:ea typeface="Calibri"/>
              </a:rPr>
              <a:t>A Needs</a:t>
            </a:r>
            <a:r>
              <a:rPr lang="en-GB" sz="1800" dirty="0"/>
              <a:t>, Capacity and Opportunities Assessment </a:t>
            </a:r>
            <a:r>
              <a:rPr lang="en-GB" sz="1800" dirty="0" smtClean="0"/>
              <a:t>was completed. There is an Action Plan </a:t>
            </a:r>
            <a:r>
              <a:rPr lang="en-GB" sz="1800" dirty="0"/>
              <a:t>to address the issues and opportunities identified. </a:t>
            </a:r>
            <a:endParaRPr lang="en-GB" sz="1800" dirty="0">
              <a:solidFill>
                <a:srgbClr val="000000"/>
              </a:solidFill>
            </a:endParaRPr>
          </a:p>
          <a:p>
            <a:endParaRPr lang="en-GB" sz="1800" dirty="0">
              <a:solidFill>
                <a:srgbClr val="000000"/>
              </a:solidFill>
            </a:endParaRPr>
          </a:p>
          <a:p>
            <a:r>
              <a:rPr lang="en-GB" sz="1800" dirty="0" smtClean="0">
                <a:solidFill>
                  <a:srgbClr val="000000"/>
                </a:solidFill>
              </a:rPr>
              <a:t>There is a Market</a:t>
            </a:r>
            <a:r>
              <a:rPr lang="en-GB" sz="1800" dirty="0" smtClean="0"/>
              <a:t> </a:t>
            </a:r>
            <a:r>
              <a:rPr lang="en-GB" sz="1800" dirty="0"/>
              <a:t>Position Statements for Older Adults (65+) Care </a:t>
            </a:r>
            <a:r>
              <a:rPr lang="en-GB" sz="1800" dirty="0" smtClean="0"/>
              <a:t>Homes. It can found at:</a:t>
            </a:r>
            <a:r>
              <a:rPr lang="en-GB" sz="1800" dirty="0" smtClean="0">
                <a:solidFill>
                  <a:srgbClr val="FFFFFF"/>
                </a:solidFill>
              </a:rPr>
              <a:t>: </a:t>
            </a:r>
            <a:r>
              <a:rPr lang="en-GB" sz="1800" dirty="0">
                <a:solidFill>
                  <a:srgbClr val="FFFFFF"/>
                </a:solidFill>
                <a:hlinkClick r:id="rId2"/>
              </a:rPr>
              <a:t>www.newham.gov.uk/health-adult-social-care/market-position-statements/1</a:t>
            </a:r>
            <a:endParaRPr lang="en-GB" sz="1800" dirty="0"/>
          </a:p>
          <a:p>
            <a:pPr marL="285750" lvl="0" indent="-285750">
              <a:lnSpc>
                <a:spcPct val="100000"/>
              </a:lnSpc>
              <a:spcBef>
                <a:spcPts val="0"/>
              </a:spcBef>
              <a:buFont typeface="Arial" panose="020B0604020202020204" pitchFamily="34" charset="0"/>
              <a:buChar char="•"/>
            </a:pPr>
            <a:endParaRPr lang="en-GB" sz="1400" dirty="0">
              <a:latin typeface="Segoe UI" panose="020B0502040204020203" pitchFamily="34" charset="0"/>
              <a:cs typeface="Segoe UI" panose="020B0502040204020203" pitchFamily="34" charset="0"/>
            </a:endParaRPr>
          </a:p>
          <a:p>
            <a:pPr>
              <a:lnSpc>
                <a:spcPct val="100000"/>
              </a:lnSpc>
              <a:spcBef>
                <a:spcPts val="0"/>
              </a:spcBef>
            </a:pPr>
            <a:endParaRPr lang="en-GB" sz="1400" dirty="0">
              <a:latin typeface="Segoe UI" panose="020B0502040204020203" pitchFamily="34" charset="0"/>
              <a:cs typeface="Segoe UI" panose="020B0502040204020203" pitchFamily="34" charset="0"/>
            </a:endParaRPr>
          </a:p>
          <a:p>
            <a:pPr marL="285750" indent="-285750">
              <a:lnSpc>
                <a:spcPct val="100000"/>
              </a:lnSpc>
              <a:spcBef>
                <a:spcPts val="0"/>
              </a:spcBef>
              <a:buFont typeface="Arial" panose="020B0604020202020204" pitchFamily="34" charset="0"/>
              <a:buChar char="•"/>
            </a:pPr>
            <a:endParaRPr lang="en-GB" sz="1400" dirty="0">
              <a:latin typeface="Segoe UI" panose="020B0502040204020203" pitchFamily="34" charset="0"/>
              <a:cs typeface="Segoe UI" panose="020B0502040204020203"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280" y="2782062"/>
            <a:ext cx="1270668" cy="1448562"/>
          </a:xfrm>
          <a:prstGeom prst="rect">
            <a:avLst/>
          </a:prstGeom>
        </p:spPr>
      </p:pic>
    </p:spTree>
    <p:extLst>
      <p:ext uri="{BB962C8B-B14F-4D97-AF65-F5344CB8AC3E}">
        <p14:creationId xmlns:p14="http://schemas.microsoft.com/office/powerpoint/2010/main" val="2206020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dirty="0">
                <a:latin typeface="Segoe UI"/>
                <a:cs typeface="Segoe UI"/>
              </a:rPr>
              <a:t>ACTIONS 2.5 and 2.7 - New Housing</a:t>
            </a:r>
          </a:p>
        </p:txBody>
      </p:sp>
      <p:sp>
        <p:nvSpPr>
          <p:cNvPr id="7" name="Rectangle 6"/>
          <p:cNvSpPr/>
          <p:nvPr/>
        </p:nvSpPr>
        <p:spPr>
          <a:xfrm>
            <a:off x="9080179" y="401314"/>
            <a:ext cx="2717644" cy="707886"/>
          </a:xfrm>
          <a:prstGeom prst="rect">
            <a:avLst/>
          </a:prstGeom>
          <a:solidFill>
            <a:schemeClr val="bg1"/>
          </a:solidFill>
        </p:spPr>
        <p:txBody>
          <a:bodyPr wrap="square">
            <a:spAutoFit/>
          </a:bodyPr>
          <a:lstStyle/>
          <a:p>
            <a:r>
              <a:rPr lang="en-GB" sz="3000" b="1" dirty="0">
                <a:solidFill>
                  <a:schemeClr val="accent4"/>
                </a:solidFill>
                <a:latin typeface="Segoe UI" panose="020B0502040204020203" pitchFamily="34" charset="0"/>
                <a:cs typeface="Segoe UI" panose="020B0502040204020203" pitchFamily="34" charset="0"/>
              </a:rPr>
              <a:t>IN PROGRESS</a:t>
            </a:r>
          </a:p>
          <a:p>
            <a:endParaRPr lang="en-GB" sz="1000" b="1" dirty="0">
              <a:solidFill>
                <a:schemeClr val="accent4"/>
              </a:solidFill>
              <a:latin typeface="Segoe UI" panose="020B0502040204020203" pitchFamily="34" charset="0"/>
              <a:cs typeface="Segoe UI" panose="020B0502040204020203" pitchFamily="34" charset="0"/>
            </a:endParaRPr>
          </a:p>
        </p:txBody>
      </p:sp>
      <p:sp>
        <p:nvSpPr>
          <p:cNvPr id="10" name="Content Placeholder 3"/>
          <p:cNvSpPr txBox="1">
            <a:spLocks/>
          </p:cNvSpPr>
          <p:nvPr/>
        </p:nvSpPr>
        <p:spPr>
          <a:xfrm>
            <a:off x="1987296" y="2151616"/>
            <a:ext cx="9748514" cy="3810271"/>
          </a:xfrm>
          <a:prstGeom prst="rect">
            <a:avLst/>
          </a:prstGeom>
          <a:ln>
            <a:solidFill>
              <a:srgbClr val="75529D"/>
            </a:solidFill>
          </a:ln>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800" u="sng" dirty="0" smtClean="0"/>
              <a:t>What we did:</a:t>
            </a:r>
            <a:endParaRPr lang="en-GB" sz="1800" u="sng" dirty="0"/>
          </a:p>
          <a:p>
            <a:pPr>
              <a:lnSpc>
                <a:spcPct val="100000"/>
              </a:lnSpc>
              <a:spcBef>
                <a:spcPts val="0"/>
              </a:spcBef>
            </a:pPr>
            <a:endParaRPr lang="en-GB" sz="1800" u="sng" dirty="0"/>
          </a:p>
          <a:p>
            <a:pPr marL="285750" indent="-285750">
              <a:lnSpc>
                <a:spcPct val="100000"/>
              </a:lnSpc>
              <a:spcBef>
                <a:spcPts val="0"/>
              </a:spcBef>
              <a:buFont typeface="Arial" panose="020B0604020202020204" pitchFamily="34" charset="0"/>
              <a:buChar char="•"/>
            </a:pPr>
            <a:r>
              <a:rPr lang="en-GB" sz="1800" dirty="0" smtClean="0"/>
              <a:t>The Council is developing Supported </a:t>
            </a:r>
            <a:r>
              <a:rPr lang="en-GB" sz="1800" dirty="0"/>
              <a:t>Living schemes for specific need-groups </a:t>
            </a:r>
            <a:r>
              <a:rPr lang="en-GB" sz="1800" dirty="0" smtClean="0"/>
              <a:t>including Learning Disabilities. </a:t>
            </a:r>
          </a:p>
          <a:p>
            <a:pPr marL="285750" indent="-285750">
              <a:lnSpc>
                <a:spcPct val="100000"/>
              </a:lnSpc>
              <a:spcBef>
                <a:spcPts val="0"/>
              </a:spcBef>
              <a:buFont typeface="Arial" panose="020B0604020202020204" pitchFamily="34" charset="0"/>
              <a:buChar char="•"/>
            </a:pPr>
            <a:r>
              <a:rPr lang="en-GB" sz="1800" dirty="0" smtClean="0"/>
              <a:t>This was </a:t>
            </a:r>
            <a:r>
              <a:rPr lang="en-GB" sz="1800" dirty="0"/>
              <a:t>identified in the Needs, Capacity and Opportunities Assessment, as part of the Council’s Supported Living Transformation Programme</a:t>
            </a:r>
            <a:r>
              <a:rPr lang="en-GB" sz="1800" dirty="0" smtClean="0"/>
              <a:t>.</a:t>
            </a:r>
          </a:p>
          <a:p>
            <a:pPr marL="285750" indent="-285750">
              <a:lnSpc>
                <a:spcPct val="100000"/>
              </a:lnSpc>
              <a:spcBef>
                <a:spcPts val="0"/>
              </a:spcBef>
              <a:buFont typeface="Arial" panose="020B0604020202020204" pitchFamily="34" charset="0"/>
              <a:buChar char="•"/>
            </a:pPr>
            <a:endParaRPr lang="en-GB" sz="1800" dirty="0"/>
          </a:p>
          <a:p>
            <a:pPr>
              <a:lnSpc>
                <a:spcPct val="100000"/>
              </a:lnSpc>
              <a:spcBef>
                <a:spcPts val="0"/>
              </a:spcBef>
            </a:pPr>
            <a:endParaRPr lang="en-GB" sz="1800" dirty="0"/>
          </a:p>
          <a:p>
            <a:pPr>
              <a:lnSpc>
                <a:spcPct val="100000"/>
              </a:lnSpc>
              <a:spcBef>
                <a:spcPts val="0"/>
              </a:spcBef>
            </a:pPr>
            <a:endParaRPr lang="en-GB" sz="1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96" y="2532751"/>
            <a:ext cx="1756581" cy="1405265"/>
          </a:xfrm>
          <a:prstGeom prst="rect">
            <a:avLst/>
          </a:prstGeom>
        </p:spPr>
      </p:pic>
    </p:spTree>
    <p:extLst>
      <p:ext uri="{BB962C8B-B14F-4D97-AF65-F5344CB8AC3E}">
        <p14:creationId xmlns:p14="http://schemas.microsoft.com/office/powerpoint/2010/main" val="2239964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2714806" y="3157939"/>
            <a:ext cx="7857078" cy="1092371"/>
          </a:xfrm>
          <a:solidFill>
            <a:srgbClr val="D8CDE5"/>
          </a:solidFill>
        </p:spPr>
        <p:txBody>
          <a:bodyPr>
            <a:noAutofit/>
          </a:bodyPr>
          <a:lstStyle/>
          <a:p>
            <a:pPr algn="ctr">
              <a:lnSpc>
                <a:spcPct val="200000"/>
              </a:lnSpc>
            </a:pPr>
            <a:r>
              <a:rPr lang="en-GB" sz="3000" b="1" dirty="0">
                <a:latin typeface="Segoe UI" panose="020B0502040204020203" pitchFamily="34" charset="0"/>
                <a:cs typeface="Segoe UI" panose="020B0502040204020203" pitchFamily="34" charset="0"/>
              </a:rPr>
              <a:t>OUTCOME 3: CONNECTED AND INVOLVED</a:t>
            </a:r>
          </a:p>
        </p:txBody>
      </p:sp>
      <p:pic>
        <p:nvPicPr>
          <p:cNvPr id="3" name="Picture 2" descr="https://intranet.northeastlondon.icb.nhs.uk/wp-content/uploads/2022/06/NEL-Logo-Right-Aligned-PNG.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6332" y="417195"/>
            <a:ext cx="1666240" cy="835557"/>
          </a:xfrm>
          <a:prstGeom prst="rect">
            <a:avLst/>
          </a:prstGeom>
          <a:noFill/>
          <a:ln>
            <a:noFill/>
          </a:ln>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565" y="2544149"/>
            <a:ext cx="1706161" cy="1706161"/>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3646" y="4250310"/>
            <a:ext cx="1661160" cy="1661160"/>
          </a:xfrm>
          <a:prstGeom prst="rect">
            <a:avLst/>
          </a:prstGeom>
        </p:spPr>
      </p:pic>
    </p:spTree>
    <p:extLst>
      <p:ext uri="{BB962C8B-B14F-4D97-AF65-F5344CB8AC3E}">
        <p14:creationId xmlns:p14="http://schemas.microsoft.com/office/powerpoint/2010/main" val="4271734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dirty="0">
                <a:latin typeface="Segoe UI" panose="020B0502040204020203" pitchFamily="34" charset="0"/>
                <a:cs typeface="Segoe UI" panose="020B0502040204020203" pitchFamily="34" charset="0"/>
              </a:rPr>
              <a:t>ACTION 3.2 - Support Worker</a:t>
            </a:r>
          </a:p>
        </p:txBody>
      </p:sp>
      <p:sp>
        <p:nvSpPr>
          <p:cNvPr id="7" name="Rectangle 6"/>
          <p:cNvSpPr/>
          <p:nvPr/>
        </p:nvSpPr>
        <p:spPr>
          <a:xfrm>
            <a:off x="9462930" y="324463"/>
            <a:ext cx="2389810" cy="707886"/>
          </a:xfrm>
          <a:prstGeom prst="rect">
            <a:avLst/>
          </a:prstGeom>
          <a:solidFill>
            <a:schemeClr val="bg1"/>
          </a:solidFill>
        </p:spPr>
        <p:txBody>
          <a:bodyPr wrap="square" lIns="91440" tIns="45720" rIns="91440" bIns="45720" anchor="t">
            <a:spAutoFit/>
          </a:bodyPr>
          <a:lstStyle/>
          <a:p>
            <a:pPr algn="ctr"/>
            <a:r>
              <a:rPr lang="en-GB" sz="3000" b="1" dirty="0">
                <a:latin typeface="Segoe UI"/>
                <a:cs typeface="Segoe UI"/>
              </a:rPr>
              <a:t>REMOVED</a:t>
            </a:r>
          </a:p>
          <a:p>
            <a:pPr algn="ctr"/>
            <a:endParaRPr lang="en-GB" sz="1000" b="1" dirty="0">
              <a:solidFill>
                <a:srgbClr val="FF0000"/>
              </a:solidFill>
              <a:latin typeface="Segoe UI" panose="020B0502040204020203" pitchFamily="34" charset="0"/>
              <a:cs typeface="Segoe UI" panose="020B0502040204020203" pitchFamily="34" charset="0"/>
            </a:endParaRPr>
          </a:p>
        </p:txBody>
      </p:sp>
      <p:sp>
        <p:nvSpPr>
          <p:cNvPr id="8" name="Content Placeholder 3"/>
          <p:cNvSpPr txBox="1">
            <a:spLocks/>
          </p:cNvSpPr>
          <p:nvPr/>
        </p:nvSpPr>
        <p:spPr>
          <a:xfrm>
            <a:off x="1975104" y="2182560"/>
            <a:ext cx="9760706" cy="3157535"/>
          </a:xfrm>
          <a:prstGeom prst="rect">
            <a:avLst/>
          </a:prstGeom>
          <a:ln>
            <a:solidFill>
              <a:srgbClr val="75529D"/>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800" u="sng" dirty="0" smtClean="0"/>
              <a:t>What we did:</a:t>
            </a:r>
            <a:endParaRPr lang="en-GB" sz="1800" u="sng" dirty="0"/>
          </a:p>
          <a:p>
            <a:pPr>
              <a:lnSpc>
                <a:spcPct val="100000"/>
              </a:lnSpc>
              <a:spcBef>
                <a:spcPts val="0"/>
              </a:spcBef>
            </a:pPr>
            <a:endParaRPr lang="en-GB" sz="1800" u="sng" dirty="0"/>
          </a:p>
          <a:p>
            <a:pPr>
              <a:lnSpc>
                <a:spcPct val="100000"/>
              </a:lnSpc>
              <a:spcBef>
                <a:spcPts val="0"/>
              </a:spcBef>
            </a:pPr>
            <a:r>
              <a:rPr lang="en-GB" sz="1800" dirty="0"/>
              <a:t>This project shifted in focus in Year 1 to meet Operational demands in Adult Social </a:t>
            </a:r>
            <a:r>
              <a:rPr lang="en-GB" sz="1800" dirty="0" smtClean="0"/>
              <a:t>Care.</a:t>
            </a:r>
          </a:p>
          <a:p>
            <a:pPr>
              <a:lnSpc>
                <a:spcPct val="100000"/>
              </a:lnSpc>
              <a:spcBef>
                <a:spcPts val="0"/>
              </a:spcBef>
            </a:pPr>
            <a:endParaRPr lang="en-GB" sz="1800" dirty="0"/>
          </a:p>
          <a:p>
            <a:pPr>
              <a:lnSpc>
                <a:spcPct val="100000"/>
              </a:lnSpc>
              <a:spcBef>
                <a:spcPts val="0"/>
              </a:spcBef>
            </a:pPr>
            <a:r>
              <a:rPr lang="en-GB" sz="1800" dirty="0" smtClean="0"/>
              <a:t>The Peer Support </a:t>
            </a:r>
            <a:r>
              <a:rPr lang="en-GB" sz="1800" dirty="0"/>
              <a:t>Worker </a:t>
            </a:r>
            <a:r>
              <a:rPr lang="en-GB" sz="1800" dirty="0" smtClean="0"/>
              <a:t>role focussed on supporting </a:t>
            </a:r>
            <a:r>
              <a:rPr lang="en-GB" sz="1800" dirty="0"/>
              <a:t>Autistic residents, though some also have Learning Disabilities.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0416" y="2636720"/>
            <a:ext cx="1511607" cy="1511607"/>
          </a:xfrm>
          <a:prstGeom prst="rect">
            <a:avLst/>
          </a:prstGeom>
        </p:spPr>
      </p:pic>
    </p:spTree>
    <p:extLst>
      <p:ext uri="{BB962C8B-B14F-4D97-AF65-F5344CB8AC3E}">
        <p14:creationId xmlns:p14="http://schemas.microsoft.com/office/powerpoint/2010/main" val="49014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dirty="0">
                <a:latin typeface="Segoe UI" panose="020B0502040204020203" pitchFamily="34" charset="0"/>
                <a:cs typeface="Segoe UI" panose="020B0502040204020203" pitchFamily="34" charset="0"/>
              </a:rPr>
              <a:t>ACTION 3.4 – Assistive Technology </a:t>
            </a:r>
          </a:p>
        </p:txBody>
      </p:sp>
      <p:sp>
        <p:nvSpPr>
          <p:cNvPr id="9" name="Content Placeholder 3"/>
          <p:cNvSpPr txBox="1">
            <a:spLocks/>
          </p:cNvSpPr>
          <p:nvPr/>
        </p:nvSpPr>
        <p:spPr>
          <a:xfrm>
            <a:off x="2535382" y="1914145"/>
            <a:ext cx="9200428" cy="2854236"/>
          </a:xfrm>
          <a:prstGeom prst="rect">
            <a:avLst/>
          </a:prstGeom>
          <a:ln>
            <a:solidFill>
              <a:srgbClr val="75529D"/>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800" u="sng" dirty="0" smtClean="0"/>
              <a:t>What we did:</a:t>
            </a:r>
            <a:endParaRPr lang="en-GB" sz="1800" u="sng" dirty="0"/>
          </a:p>
          <a:p>
            <a:pPr>
              <a:lnSpc>
                <a:spcPct val="100000"/>
              </a:lnSpc>
              <a:spcBef>
                <a:spcPts val="0"/>
              </a:spcBef>
            </a:pPr>
            <a:endParaRPr lang="en-GB" sz="1800" u="sng" dirty="0"/>
          </a:p>
          <a:p>
            <a:pPr marL="285750" indent="-285750">
              <a:lnSpc>
                <a:spcPct val="100000"/>
              </a:lnSpc>
              <a:spcBef>
                <a:spcPts val="0"/>
              </a:spcBef>
              <a:buFont typeface="Arial" panose="020B0604020202020204" pitchFamily="34" charset="0"/>
              <a:buChar char="•"/>
            </a:pPr>
            <a:r>
              <a:rPr lang="en-GB" sz="1800" dirty="0"/>
              <a:t>Newham Council </a:t>
            </a:r>
            <a:r>
              <a:rPr lang="en-GB" sz="1800" dirty="0" smtClean="0"/>
              <a:t>is looking at its Assistive </a:t>
            </a:r>
            <a:r>
              <a:rPr lang="en-GB" sz="1800" dirty="0"/>
              <a:t>Technology </a:t>
            </a:r>
            <a:r>
              <a:rPr lang="en-GB" sz="1800" dirty="0" smtClean="0"/>
              <a:t>offer. </a:t>
            </a:r>
          </a:p>
          <a:p>
            <a:pPr marL="285750" indent="-285750">
              <a:lnSpc>
                <a:spcPct val="100000"/>
              </a:lnSpc>
              <a:spcBef>
                <a:spcPts val="0"/>
              </a:spcBef>
              <a:buFont typeface="Arial" panose="020B0604020202020204" pitchFamily="34" charset="0"/>
              <a:buChar char="•"/>
            </a:pPr>
            <a:endParaRPr lang="en-GB" sz="1800" dirty="0"/>
          </a:p>
          <a:p>
            <a:pPr marL="285750" indent="-285750">
              <a:lnSpc>
                <a:spcPct val="100000"/>
              </a:lnSpc>
              <a:spcBef>
                <a:spcPts val="0"/>
              </a:spcBef>
              <a:buFont typeface="Arial" panose="020B0604020202020204" pitchFamily="34" charset="0"/>
              <a:buChar char="•"/>
            </a:pPr>
            <a:r>
              <a:rPr lang="en-GB" sz="1800" dirty="0" smtClean="0"/>
              <a:t>It looking at how this is part of the </a:t>
            </a:r>
            <a:r>
              <a:rPr lang="en-GB" sz="1800" dirty="0"/>
              <a:t>Independent Living Support Services and Enablement offers.</a:t>
            </a:r>
          </a:p>
          <a:p>
            <a:pPr marL="285750" indent="-285750">
              <a:lnSpc>
                <a:spcPct val="100000"/>
              </a:lnSpc>
              <a:spcBef>
                <a:spcPts val="0"/>
              </a:spcBef>
              <a:buFont typeface="Arial" panose="020B0604020202020204" pitchFamily="34" charset="0"/>
              <a:buChar char="•"/>
            </a:pPr>
            <a:endParaRPr lang="en-GB" sz="1500" dirty="0">
              <a:latin typeface="Segoe UI" panose="020B0502040204020203" pitchFamily="34" charset="0"/>
              <a:cs typeface="Segoe UI" panose="020B0502040204020203" pitchFamily="34" charset="0"/>
            </a:endParaRPr>
          </a:p>
        </p:txBody>
      </p:sp>
      <p:sp>
        <p:nvSpPr>
          <p:cNvPr id="10" name="Rectangle 9"/>
          <p:cNvSpPr/>
          <p:nvPr/>
        </p:nvSpPr>
        <p:spPr>
          <a:xfrm>
            <a:off x="9207499" y="392468"/>
            <a:ext cx="2679507" cy="707886"/>
          </a:xfrm>
          <a:prstGeom prst="rect">
            <a:avLst/>
          </a:prstGeom>
          <a:solidFill>
            <a:schemeClr val="bg1"/>
          </a:solidFill>
        </p:spPr>
        <p:txBody>
          <a:bodyPr wrap="square">
            <a:spAutoFit/>
          </a:bodyPr>
          <a:lstStyle/>
          <a:p>
            <a:pPr algn="ctr"/>
            <a:r>
              <a:rPr lang="en-GB" sz="3000" b="1" dirty="0">
                <a:solidFill>
                  <a:schemeClr val="accent4"/>
                </a:solidFill>
                <a:latin typeface="Segoe UI" panose="020B0502040204020203" pitchFamily="34" charset="0"/>
                <a:cs typeface="Segoe UI" panose="020B0502040204020203" pitchFamily="34" charset="0"/>
              </a:rPr>
              <a:t>IN PROGRESS</a:t>
            </a:r>
          </a:p>
          <a:p>
            <a:pPr algn="ctr"/>
            <a:endParaRPr lang="en-GB" sz="1000" b="1" dirty="0">
              <a:solidFill>
                <a:schemeClr val="accent2"/>
              </a:solidFill>
              <a:latin typeface="Segoe UI" panose="020B0502040204020203" pitchFamily="34" charset="0"/>
              <a:cs typeface="Segoe UI" panose="020B0502040204020203"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995" y="2526283"/>
            <a:ext cx="2160011" cy="112515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12427"/>
            <a:ext cx="4792470" cy="2521528"/>
          </a:xfrm>
          <a:prstGeom prst="rect">
            <a:avLst/>
          </a:prstGeom>
        </p:spPr>
      </p:pic>
    </p:spTree>
    <p:extLst>
      <p:ext uri="{BB962C8B-B14F-4D97-AF65-F5344CB8AC3E}">
        <p14:creationId xmlns:p14="http://schemas.microsoft.com/office/powerpoint/2010/main" val="25956276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549" y="269752"/>
            <a:ext cx="10515600" cy="1325563"/>
          </a:xfrm>
        </p:spPr>
        <p:txBody>
          <a:bodyPr>
            <a:normAutofit/>
          </a:bodyPr>
          <a:lstStyle/>
          <a:p>
            <a:r>
              <a:rPr lang="en-GB" sz="3000" dirty="0">
                <a:latin typeface="Segoe UI"/>
                <a:cs typeface="Segoe UI"/>
              </a:rPr>
              <a:t>ACTION 3.5 Non-Exploitation Policy</a:t>
            </a:r>
            <a:r>
              <a:rPr lang="en-GB" sz="3000" dirty="0">
                <a:latin typeface="Segoe UI" panose="020B0502040204020203" pitchFamily="34" charset="0"/>
                <a:cs typeface="Segoe UI" panose="020B0502040204020203" pitchFamily="34" charset="0"/>
              </a:rPr>
              <a:t/>
            </a:r>
            <a:br>
              <a:rPr lang="en-GB" sz="3000" dirty="0">
                <a:latin typeface="Segoe UI" panose="020B0502040204020203" pitchFamily="34" charset="0"/>
                <a:cs typeface="Segoe UI" panose="020B0502040204020203" pitchFamily="34" charset="0"/>
              </a:rPr>
            </a:br>
            <a:r>
              <a:rPr lang="en-GB" sz="3000" dirty="0">
                <a:solidFill>
                  <a:srgbClr val="FF0000"/>
                </a:solidFill>
                <a:latin typeface="Segoe UI"/>
                <a:cs typeface="Segoe UI"/>
              </a:rPr>
              <a:t> </a:t>
            </a:r>
          </a:p>
        </p:txBody>
      </p:sp>
      <p:sp>
        <p:nvSpPr>
          <p:cNvPr id="7" name="Rectangle 6"/>
          <p:cNvSpPr/>
          <p:nvPr/>
        </p:nvSpPr>
        <p:spPr>
          <a:xfrm>
            <a:off x="9564202" y="392610"/>
            <a:ext cx="2252660" cy="707886"/>
          </a:xfrm>
          <a:prstGeom prst="rect">
            <a:avLst/>
          </a:prstGeom>
          <a:solidFill>
            <a:schemeClr val="bg1"/>
          </a:solidFill>
        </p:spPr>
        <p:txBody>
          <a:bodyPr wrap="square" lIns="91440" tIns="45720" rIns="91440" bIns="45720" anchor="t">
            <a:spAutoFit/>
          </a:bodyPr>
          <a:lstStyle/>
          <a:p>
            <a:pPr algn="ctr"/>
            <a:r>
              <a:rPr lang="en-GB" sz="3000" b="1" dirty="0">
                <a:solidFill>
                  <a:srgbClr val="00B0F0"/>
                </a:solidFill>
                <a:latin typeface="Segoe UI"/>
                <a:cs typeface="Segoe UI"/>
              </a:rPr>
              <a:t>CLOSED</a:t>
            </a:r>
            <a:endParaRPr lang="en-GB" sz="3000" b="1" dirty="0">
              <a:solidFill>
                <a:srgbClr val="00B0F0"/>
              </a:solidFill>
              <a:latin typeface="Segoe UI" panose="020B0502040204020203" pitchFamily="34" charset="0"/>
              <a:cs typeface="Segoe UI" panose="020B0502040204020203" pitchFamily="34" charset="0"/>
            </a:endParaRPr>
          </a:p>
          <a:p>
            <a:pPr algn="ctr"/>
            <a:endParaRPr lang="en-GB" sz="1000" b="1" dirty="0">
              <a:solidFill>
                <a:schemeClr val="accent2"/>
              </a:solidFill>
              <a:latin typeface="Segoe UI" panose="020B0502040204020203" pitchFamily="34" charset="0"/>
              <a:cs typeface="Segoe UI" panose="020B0502040204020203" pitchFamily="34" charset="0"/>
            </a:endParaRPr>
          </a:p>
        </p:txBody>
      </p:sp>
      <p:sp>
        <p:nvSpPr>
          <p:cNvPr id="8" name="Content Placeholder 3"/>
          <p:cNvSpPr txBox="1">
            <a:spLocks/>
          </p:cNvSpPr>
          <p:nvPr/>
        </p:nvSpPr>
        <p:spPr>
          <a:xfrm>
            <a:off x="1694688" y="2182560"/>
            <a:ext cx="10041122" cy="3498912"/>
          </a:xfrm>
          <a:prstGeom prst="rect">
            <a:avLst/>
          </a:prstGeom>
          <a:ln>
            <a:solidFill>
              <a:srgbClr val="75529D"/>
            </a:solidFill>
          </a:ln>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800" u="sng" dirty="0" smtClean="0"/>
              <a:t>What we did:</a:t>
            </a:r>
            <a:endParaRPr lang="en-GB" sz="1800" u="sng" dirty="0"/>
          </a:p>
          <a:p>
            <a:pPr>
              <a:lnSpc>
                <a:spcPct val="100000"/>
              </a:lnSpc>
            </a:pPr>
            <a:endParaRPr lang="en-GB" sz="1800" dirty="0">
              <a:solidFill>
                <a:srgbClr val="000000"/>
              </a:solidFill>
            </a:endParaRPr>
          </a:p>
          <a:p>
            <a:pPr>
              <a:lnSpc>
                <a:spcPct val="100000"/>
              </a:lnSpc>
            </a:pPr>
            <a:r>
              <a:rPr lang="en-GB" sz="1800" dirty="0" smtClean="0">
                <a:solidFill>
                  <a:srgbClr val="000000"/>
                </a:solidFill>
              </a:rPr>
              <a:t>In </a:t>
            </a:r>
            <a:r>
              <a:rPr lang="en-GB" sz="1800" dirty="0">
                <a:solidFill>
                  <a:srgbClr val="000000"/>
                </a:solidFill>
              </a:rPr>
              <a:t>October 2022, the Council published a Hate Crime Strategy. This Strategy addresses a number of issues raised by residents aged 50</a:t>
            </a:r>
            <a:r>
              <a:rPr lang="en-GB" sz="1800" dirty="0" smtClean="0">
                <a:solidFill>
                  <a:srgbClr val="000000"/>
                </a:solidFill>
              </a:rPr>
              <a:t>+.</a:t>
            </a:r>
          </a:p>
          <a:p>
            <a:pPr>
              <a:lnSpc>
                <a:spcPct val="100000"/>
              </a:lnSpc>
            </a:pPr>
            <a:endParaRPr lang="en-GB" sz="1800" dirty="0">
              <a:solidFill>
                <a:srgbClr val="000000"/>
              </a:solidFill>
            </a:endParaRPr>
          </a:p>
          <a:p>
            <a:pPr>
              <a:lnSpc>
                <a:spcPct val="100000"/>
              </a:lnSpc>
              <a:spcBef>
                <a:spcPts val="0"/>
              </a:spcBef>
            </a:pPr>
            <a:r>
              <a:rPr lang="en-GB" sz="1800" dirty="0">
                <a:solidFill>
                  <a:srgbClr val="000000"/>
                </a:solidFill>
              </a:rPr>
              <a:t> Training started in February and to date 60 frontline staff members have been trained. </a:t>
            </a:r>
            <a:endParaRPr lang="en-GB" sz="1800" dirty="0"/>
          </a:p>
          <a:p>
            <a:pPr>
              <a:lnSpc>
                <a:spcPct val="100000"/>
              </a:lnSpc>
              <a:spcBef>
                <a:spcPts val="0"/>
              </a:spcBef>
            </a:pPr>
            <a:endParaRPr lang="en-GB" sz="1800" dirty="0">
              <a:solidFill>
                <a:srgbClr val="000000"/>
              </a:solidFill>
            </a:endParaRPr>
          </a:p>
          <a:p>
            <a:pPr>
              <a:lnSpc>
                <a:spcPct val="100000"/>
              </a:lnSpc>
              <a:spcBef>
                <a:spcPts val="0"/>
              </a:spcBef>
            </a:pPr>
            <a:r>
              <a:rPr lang="en-GB" sz="1800" dirty="0">
                <a:solidFill>
                  <a:srgbClr val="000000"/>
                </a:solidFill>
              </a:rPr>
              <a:t> A new Hate Crime reporting service has been established. To report a hate crime visit: </a:t>
            </a:r>
            <a:r>
              <a:rPr lang="en-GB" sz="1800" dirty="0" smtClean="0">
                <a:solidFill>
                  <a:srgbClr val="000000"/>
                </a:solidFill>
                <a:hlinkClick r:id="" action="ppaction://noaction"/>
              </a:rPr>
              <a:t>stophateuk.org/report-hate-crime</a:t>
            </a:r>
            <a:r>
              <a:rPr lang="en-GB" sz="1800" dirty="0" smtClean="0">
                <a:solidFill>
                  <a:srgbClr val="000000"/>
                </a:solidFill>
              </a:rPr>
              <a:t> </a:t>
            </a:r>
            <a:r>
              <a:rPr lang="en-GB" sz="1800" dirty="0">
                <a:solidFill>
                  <a:srgbClr val="000000"/>
                </a:solidFill>
              </a:rPr>
              <a:t>or call 0800 138 1625 (24hrs a day). </a:t>
            </a:r>
            <a:endParaRPr lang="en-GB" sz="1800" dirty="0"/>
          </a:p>
          <a:p>
            <a:pPr>
              <a:lnSpc>
                <a:spcPct val="100000"/>
              </a:lnSpc>
              <a:spcBef>
                <a:spcPts val="0"/>
              </a:spcBef>
            </a:pPr>
            <a:endParaRPr lang="en-GB" sz="1400" dirty="0">
              <a:solidFill>
                <a:srgbClr val="000000"/>
              </a:solidFill>
              <a:latin typeface="Segoe UI"/>
              <a:cs typeface="Segoe UI"/>
            </a:endParaRPr>
          </a:p>
          <a:p>
            <a:pPr marL="285750" indent="-285750">
              <a:lnSpc>
                <a:spcPct val="100000"/>
              </a:lnSpc>
              <a:spcBef>
                <a:spcPts val="0"/>
              </a:spcBef>
              <a:buFont typeface="Arial" panose="020B0604020202020204" pitchFamily="34" charset="0"/>
              <a:buChar char="•"/>
            </a:pPr>
            <a:endParaRPr lang="en-GB" sz="1400" dirty="0">
              <a:latin typeface="Segoe UI" panose="020B0502040204020203" pitchFamily="34" charset="0"/>
              <a:cs typeface="Segoe UI" panose="020B0502040204020203" pitchFamily="34" charset="0"/>
            </a:endParaRPr>
          </a:p>
          <a:p>
            <a:pPr marL="285750" indent="-285750">
              <a:lnSpc>
                <a:spcPct val="100000"/>
              </a:lnSpc>
              <a:spcBef>
                <a:spcPts val="0"/>
              </a:spcBef>
              <a:buFont typeface="Arial" panose="020B0604020202020204" pitchFamily="34" charset="0"/>
              <a:buChar char="•"/>
            </a:pPr>
            <a:endParaRPr lang="en-GB" sz="1500" dirty="0">
              <a:latin typeface="Segoe UI" panose="020B0502040204020203" pitchFamily="34" charset="0"/>
              <a:cs typeface="Segoe UI" panose="020B0502040204020203" pitchFamily="34" charset="0"/>
            </a:endParaRPr>
          </a:p>
        </p:txBody>
      </p:sp>
      <p:pic>
        <p:nvPicPr>
          <p:cNvPr id="3" name="Picture 2"/>
          <p:cNvPicPr>
            <a:picLocks noChangeAspect="1"/>
          </p:cNvPicPr>
          <p:nvPr/>
        </p:nvPicPr>
        <p:blipFill>
          <a:blip r:embed="rId2"/>
          <a:stretch>
            <a:fillRect/>
          </a:stretch>
        </p:blipFill>
        <p:spPr>
          <a:xfrm>
            <a:off x="270980" y="2998596"/>
            <a:ext cx="1194633" cy="1130059"/>
          </a:xfrm>
          <a:prstGeom prst="rect">
            <a:avLst/>
          </a:prstGeom>
        </p:spPr>
      </p:pic>
    </p:spTree>
    <p:extLst>
      <p:ext uri="{BB962C8B-B14F-4D97-AF65-F5344CB8AC3E}">
        <p14:creationId xmlns:p14="http://schemas.microsoft.com/office/powerpoint/2010/main" val="1845635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dirty="0">
                <a:latin typeface="Segoe UI" panose="020B0502040204020203" pitchFamily="34" charset="0"/>
                <a:cs typeface="Segoe UI" panose="020B0502040204020203" pitchFamily="34" charset="0"/>
              </a:rPr>
              <a:t>Overview</a:t>
            </a:r>
          </a:p>
        </p:txBody>
      </p:sp>
      <p:sp>
        <p:nvSpPr>
          <p:cNvPr id="3" name="Content Placeholder 2"/>
          <p:cNvSpPr>
            <a:spLocks noGrp="1"/>
          </p:cNvSpPr>
          <p:nvPr>
            <p:ph sz="half" idx="1"/>
          </p:nvPr>
        </p:nvSpPr>
        <p:spPr>
          <a:xfrm>
            <a:off x="1767840" y="1497900"/>
            <a:ext cx="10056279" cy="4829748"/>
          </a:xfrm>
        </p:spPr>
        <p:txBody>
          <a:bodyPr vert="horz" lIns="91440" tIns="45720" rIns="91440" bIns="45720" rtlCol="0" anchor="t">
            <a:normAutofit/>
          </a:bodyPr>
          <a:lstStyle/>
          <a:p>
            <a:pPr>
              <a:lnSpc>
                <a:spcPct val="100000"/>
              </a:lnSpc>
              <a:spcBef>
                <a:spcPts val="0"/>
              </a:spcBef>
            </a:pPr>
            <a:endParaRPr lang="en-GB" sz="1700" dirty="0" smtClean="0"/>
          </a:p>
          <a:p>
            <a:pPr>
              <a:lnSpc>
                <a:spcPct val="100000"/>
              </a:lnSpc>
              <a:spcBef>
                <a:spcPts val="0"/>
              </a:spcBef>
            </a:pPr>
            <a:r>
              <a:rPr lang="en-GB" sz="1700" dirty="0" smtClean="0"/>
              <a:t>At the top of each page there is a box to say if the Action has been done. There are 5 choices:</a:t>
            </a:r>
          </a:p>
          <a:p>
            <a:pPr>
              <a:lnSpc>
                <a:spcPct val="100000"/>
              </a:lnSpc>
              <a:spcBef>
                <a:spcPts val="0"/>
              </a:spcBef>
            </a:pPr>
            <a:endParaRPr lang="en-GB" sz="1700" dirty="0" smtClean="0"/>
          </a:p>
          <a:p>
            <a:r>
              <a:rPr lang="en-GB" sz="1500" b="1" dirty="0" smtClean="0">
                <a:solidFill>
                  <a:srgbClr val="00B0F0"/>
                </a:solidFill>
              </a:rPr>
              <a:t>CLOSED</a:t>
            </a:r>
            <a:r>
              <a:rPr lang="en-GB" sz="1500" dirty="0" smtClean="0"/>
              <a:t> – The action has been completed. The action will become an everyday activity. Also known as ‘business as usual’ activity;</a:t>
            </a:r>
          </a:p>
          <a:p>
            <a:endParaRPr lang="en-GB" sz="1500" dirty="0" smtClean="0"/>
          </a:p>
          <a:p>
            <a:r>
              <a:rPr lang="en-GB" sz="1500" b="1" dirty="0" smtClean="0">
                <a:solidFill>
                  <a:srgbClr val="00B050"/>
                </a:solidFill>
              </a:rPr>
              <a:t>COMPLETE</a:t>
            </a:r>
            <a:r>
              <a:rPr lang="en-GB" sz="1500" dirty="0" smtClean="0"/>
              <a:t> - </a:t>
            </a:r>
            <a:r>
              <a:rPr lang="en-GB" sz="1500" dirty="0"/>
              <a:t>T</a:t>
            </a:r>
            <a:r>
              <a:rPr lang="en-GB" sz="1500" dirty="0" smtClean="0"/>
              <a:t>he action has been done;</a:t>
            </a:r>
          </a:p>
          <a:p>
            <a:endParaRPr lang="en-GB" sz="1500" dirty="0" smtClean="0"/>
          </a:p>
          <a:p>
            <a:r>
              <a:rPr lang="en-GB" sz="1500" b="1" dirty="0" smtClean="0">
                <a:solidFill>
                  <a:srgbClr val="E6B729"/>
                </a:solidFill>
              </a:rPr>
              <a:t>IN </a:t>
            </a:r>
            <a:r>
              <a:rPr lang="en-GB" sz="1500" b="1" dirty="0">
                <a:solidFill>
                  <a:srgbClr val="E6B729"/>
                </a:solidFill>
              </a:rPr>
              <a:t>PROGRESS </a:t>
            </a:r>
            <a:r>
              <a:rPr lang="en-GB" sz="1500" dirty="0"/>
              <a:t>- </a:t>
            </a:r>
            <a:r>
              <a:rPr lang="en-GB" sz="1500" dirty="0" smtClean="0"/>
              <a:t> The </a:t>
            </a:r>
            <a:r>
              <a:rPr lang="en-GB" sz="1500" dirty="0"/>
              <a:t>action has been </a:t>
            </a:r>
            <a:r>
              <a:rPr lang="en-GB" sz="1500" dirty="0" smtClean="0"/>
              <a:t>started</a:t>
            </a:r>
            <a:r>
              <a:rPr lang="en-GB" sz="1500" dirty="0"/>
              <a:t> </a:t>
            </a:r>
            <a:r>
              <a:rPr lang="en-GB" sz="1500" dirty="0" smtClean="0"/>
              <a:t>yet. We will work on it in Year 3. </a:t>
            </a:r>
            <a:endParaRPr lang="en-GB" sz="1500" dirty="0"/>
          </a:p>
          <a:p>
            <a:endParaRPr lang="en-GB" sz="1500" b="1" dirty="0" smtClean="0">
              <a:solidFill>
                <a:srgbClr val="FF0000"/>
              </a:solidFill>
            </a:endParaRPr>
          </a:p>
          <a:p>
            <a:r>
              <a:rPr lang="en-GB" sz="1500" b="1" dirty="0" smtClean="0">
                <a:solidFill>
                  <a:srgbClr val="FF0000"/>
                </a:solidFill>
              </a:rPr>
              <a:t>NOT </a:t>
            </a:r>
            <a:r>
              <a:rPr lang="en-GB" sz="1500" b="1" dirty="0">
                <a:solidFill>
                  <a:srgbClr val="FF0000"/>
                </a:solidFill>
              </a:rPr>
              <a:t>STARTED - </a:t>
            </a:r>
            <a:r>
              <a:rPr lang="en-GB" sz="1500" dirty="0" smtClean="0"/>
              <a:t>The </a:t>
            </a:r>
            <a:r>
              <a:rPr lang="en-GB" sz="1500" dirty="0"/>
              <a:t>action has not started </a:t>
            </a:r>
            <a:r>
              <a:rPr lang="en-GB" sz="1500" dirty="0" smtClean="0"/>
              <a:t>due to employee capacity or resource;</a:t>
            </a:r>
            <a:endParaRPr lang="en-GB" sz="1500" dirty="0"/>
          </a:p>
          <a:p>
            <a:endParaRPr lang="en-GB" sz="1500" b="1" dirty="0" smtClean="0"/>
          </a:p>
          <a:p>
            <a:r>
              <a:rPr lang="en-GB" sz="1500" b="1" dirty="0" smtClean="0"/>
              <a:t>REMOVED</a:t>
            </a:r>
            <a:r>
              <a:rPr lang="en-GB" sz="1500" dirty="0" smtClean="0"/>
              <a:t> – The action </a:t>
            </a:r>
            <a:r>
              <a:rPr lang="en-GB" sz="1500" dirty="0"/>
              <a:t>has been removed following discussion with the action owner and Resident </a:t>
            </a:r>
            <a:r>
              <a:rPr lang="en-GB" sz="1500" dirty="0" smtClean="0"/>
              <a:t>Advisory </a:t>
            </a:r>
            <a:r>
              <a:rPr lang="en-GB" sz="1500" dirty="0"/>
              <a:t>Group.   </a:t>
            </a:r>
          </a:p>
          <a:p>
            <a:pPr>
              <a:lnSpc>
                <a:spcPct val="100000"/>
              </a:lnSpc>
              <a:spcBef>
                <a:spcPts val="0"/>
              </a:spcBef>
              <a:buClr>
                <a:srgbClr val="75529D"/>
              </a:buClr>
            </a:pPr>
            <a:endParaRPr lang="en-GB" sz="1800" dirty="0"/>
          </a:p>
        </p:txBody>
      </p:sp>
      <p:sp>
        <p:nvSpPr>
          <p:cNvPr id="5" name="Up Arrow 9">
            <a:extLst>
              <a:ext uri="{FF2B5EF4-FFF2-40B4-BE49-F238E27FC236}">
                <a16:creationId xmlns:a16="http://schemas.microsoft.com/office/drawing/2014/main" id="{F82A2A7D-9C7E-5F8C-D93B-DAFDE4ED1111}"/>
              </a:ext>
            </a:extLst>
          </p:cNvPr>
          <p:cNvSpPr/>
          <p:nvPr/>
        </p:nvSpPr>
        <p:spPr>
          <a:xfrm>
            <a:off x="11021568" y="1113131"/>
            <a:ext cx="426720" cy="834368"/>
          </a:xfrm>
          <a:prstGeom prst="upArrow">
            <a:avLst/>
          </a:prstGeom>
          <a:solidFill>
            <a:srgbClr val="FFC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6" name="Rectangle 5"/>
          <p:cNvSpPr/>
          <p:nvPr/>
        </p:nvSpPr>
        <p:spPr>
          <a:xfrm>
            <a:off x="9518073" y="405245"/>
            <a:ext cx="2545772" cy="707886"/>
          </a:xfrm>
          <a:prstGeom prst="rect">
            <a:avLst/>
          </a:prstGeom>
          <a:solidFill>
            <a:schemeClr val="bg1"/>
          </a:solidFill>
        </p:spPr>
        <p:txBody>
          <a:bodyPr wrap="square">
            <a:spAutoFit/>
          </a:bodyPr>
          <a:lstStyle/>
          <a:p>
            <a:pPr algn="ctr"/>
            <a:r>
              <a:rPr lang="en-GB" sz="3000" b="1" dirty="0">
                <a:solidFill>
                  <a:srgbClr val="00B050"/>
                </a:solidFill>
                <a:latin typeface="Segoe UI" panose="020B0502040204020203" pitchFamily="34" charset="0"/>
                <a:cs typeface="Segoe UI" panose="020B0502040204020203" pitchFamily="34" charset="0"/>
              </a:rPr>
              <a:t>COMPLETE</a:t>
            </a:r>
          </a:p>
          <a:p>
            <a:endParaRPr lang="en-GB" sz="1000" b="1" dirty="0">
              <a:solidFill>
                <a:srgbClr val="00B050"/>
              </a:solidFill>
              <a:latin typeface="Segoe UI" panose="020B0502040204020203" pitchFamily="34" charset="0"/>
              <a:cs typeface="Segoe UI" panose="020B0502040204020203"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214" y="2327757"/>
            <a:ext cx="855096" cy="497959"/>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549" y="4729094"/>
            <a:ext cx="922426" cy="631861"/>
          </a:xfrm>
          <a:prstGeom prst="rect">
            <a:avLst/>
          </a:prstGeom>
        </p:spPr>
      </p:pic>
      <p:pic>
        <p:nvPicPr>
          <p:cNvPr id="11" name="Picture 10"/>
          <p:cNvPicPr>
            <a:picLocks noChangeAspect="1"/>
          </p:cNvPicPr>
          <p:nvPr/>
        </p:nvPicPr>
        <p:blipFill>
          <a:blip r:embed="rId4"/>
          <a:stretch>
            <a:fillRect/>
          </a:stretch>
        </p:blipFill>
        <p:spPr>
          <a:xfrm>
            <a:off x="527879" y="3626250"/>
            <a:ext cx="787766" cy="805272"/>
          </a:xfrm>
          <a:prstGeom prst="rect">
            <a:avLst/>
          </a:prstGeom>
        </p:spPr>
      </p:pic>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549" y="3035807"/>
            <a:ext cx="899854" cy="524023"/>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879" y="5442327"/>
            <a:ext cx="860375" cy="589356"/>
          </a:xfrm>
          <a:prstGeom prst="rect">
            <a:avLst/>
          </a:prstGeom>
        </p:spPr>
      </p:pic>
    </p:spTree>
    <p:extLst>
      <p:ext uri="{BB962C8B-B14F-4D97-AF65-F5344CB8AC3E}">
        <p14:creationId xmlns:p14="http://schemas.microsoft.com/office/powerpoint/2010/main" val="37124049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dirty="0">
                <a:latin typeface="Segoe UI"/>
                <a:cs typeface="Segoe UI"/>
              </a:rPr>
              <a:t>ACTION 3.6 and 3.7 - Sex and Relationships</a:t>
            </a:r>
            <a:endParaRPr lang="en-GB" sz="3000" b="0" dirty="0">
              <a:latin typeface="Segoe UI"/>
              <a:cs typeface="Segoe UI"/>
            </a:endParaRPr>
          </a:p>
        </p:txBody>
      </p:sp>
      <p:sp>
        <p:nvSpPr>
          <p:cNvPr id="7" name="Rectangle 6"/>
          <p:cNvSpPr/>
          <p:nvPr/>
        </p:nvSpPr>
        <p:spPr>
          <a:xfrm>
            <a:off x="9060110" y="392610"/>
            <a:ext cx="2827090" cy="707886"/>
          </a:xfrm>
          <a:prstGeom prst="rect">
            <a:avLst/>
          </a:prstGeom>
          <a:solidFill>
            <a:schemeClr val="bg1"/>
          </a:solidFill>
        </p:spPr>
        <p:txBody>
          <a:bodyPr wrap="square">
            <a:spAutoFit/>
          </a:bodyPr>
          <a:lstStyle/>
          <a:p>
            <a:pPr algn="ctr"/>
            <a:r>
              <a:rPr lang="en-GB" sz="3000" b="1" dirty="0">
                <a:solidFill>
                  <a:schemeClr val="accent2"/>
                </a:solidFill>
                <a:latin typeface="Segoe UI" panose="020B0502040204020203" pitchFamily="34" charset="0"/>
                <a:cs typeface="Segoe UI" panose="020B0502040204020203" pitchFamily="34" charset="0"/>
              </a:rPr>
              <a:t>IN PROGRESS</a:t>
            </a:r>
          </a:p>
          <a:p>
            <a:pPr algn="ctr"/>
            <a:endParaRPr lang="en-GB" sz="1000" b="1" dirty="0">
              <a:solidFill>
                <a:schemeClr val="accent2"/>
              </a:solidFill>
              <a:latin typeface="Segoe UI" panose="020B0502040204020203" pitchFamily="34" charset="0"/>
              <a:cs typeface="Segoe UI" panose="020B0502040204020203" pitchFamily="34" charset="0"/>
            </a:endParaRPr>
          </a:p>
        </p:txBody>
      </p:sp>
      <p:sp>
        <p:nvSpPr>
          <p:cNvPr id="8" name="Content Placeholder 3"/>
          <p:cNvSpPr txBox="1">
            <a:spLocks/>
          </p:cNvSpPr>
          <p:nvPr/>
        </p:nvSpPr>
        <p:spPr>
          <a:xfrm>
            <a:off x="1804416" y="2182560"/>
            <a:ext cx="9969494" cy="3559872"/>
          </a:xfrm>
          <a:prstGeom prst="rect">
            <a:avLst/>
          </a:prstGeom>
          <a:ln>
            <a:solidFill>
              <a:srgbClr val="75529D"/>
            </a:solidFill>
          </a:ln>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800" u="sng" dirty="0" smtClean="0"/>
              <a:t>What we did:</a:t>
            </a:r>
            <a:endParaRPr lang="en-GB" sz="1800" u="sng" dirty="0"/>
          </a:p>
          <a:p>
            <a:pPr>
              <a:lnSpc>
                <a:spcPct val="100000"/>
              </a:lnSpc>
              <a:spcBef>
                <a:spcPts val="0"/>
              </a:spcBef>
            </a:pPr>
            <a:endParaRPr lang="en-GB" sz="1800" u="sng" dirty="0"/>
          </a:p>
          <a:p>
            <a:pPr>
              <a:lnSpc>
                <a:spcPct val="100000"/>
              </a:lnSpc>
              <a:spcBef>
                <a:spcPts val="0"/>
              </a:spcBef>
            </a:pPr>
            <a:r>
              <a:rPr lang="en-GB" sz="1800" dirty="0"/>
              <a:t>A Sex and Relationships Charter and Sex and Relationships Policy for in-borough accommodation-based Providers has been drafted. </a:t>
            </a:r>
            <a:endParaRPr lang="en-GB" sz="1800" dirty="0" smtClean="0"/>
          </a:p>
          <a:p>
            <a:pPr>
              <a:lnSpc>
                <a:spcPct val="100000"/>
              </a:lnSpc>
              <a:spcBef>
                <a:spcPts val="0"/>
              </a:spcBef>
            </a:pPr>
            <a:endParaRPr lang="en-GB" sz="1800" dirty="0">
              <a:solidFill>
                <a:srgbClr val="000000"/>
              </a:solidFill>
            </a:endParaRPr>
          </a:p>
          <a:p>
            <a:pPr marL="285750" indent="-285750">
              <a:lnSpc>
                <a:spcPct val="100000"/>
              </a:lnSpc>
              <a:spcBef>
                <a:spcPts val="0"/>
              </a:spcBef>
              <a:buChar char="•"/>
            </a:pPr>
            <a:r>
              <a:rPr lang="en-GB" sz="1800" dirty="0"/>
              <a:t>This has been </a:t>
            </a:r>
            <a:r>
              <a:rPr lang="en-GB" sz="1800" dirty="0" smtClean="0"/>
              <a:t>shared with Newham’s Learning </a:t>
            </a:r>
            <a:r>
              <a:rPr lang="en-GB" sz="1800" dirty="0"/>
              <a:t>Disability Teams and the Neighbourhood Teams as well externally </a:t>
            </a:r>
            <a:r>
              <a:rPr lang="en-GB" sz="1800" dirty="0" smtClean="0"/>
              <a:t>to three </a:t>
            </a:r>
            <a:r>
              <a:rPr lang="en-GB" sz="1800" dirty="0"/>
              <a:t>Care Homes and Care Providers Voice.  </a:t>
            </a:r>
          </a:p>
          <a:p>
            <a:pPr marL="285750" indent="-285750">
              <a:lnSpc>
                <a:spcPct val="100000"/>
              </a:lnSpc>
              <a:spcBef>
                <a:spcPts val="0"/>
              </a:spcBef>
              <a:buChar char="•"/>
            </a:pPr>
            <a:r>
              <a:rPr lang="en-GB" sz="1800" dirty="0" smtClean="0"/>
              <a:t>We are looking for NEL </a:t>
            </a:r>
            <a:r>
              <a:rPr lang="en-GB" sz="1800" dirty="0"/>
              <a:t>ICB, Care England and other Local </a:t>
            </a:r>
            <a:r>
              <a:rPr lang="en-GB" sz="1800" dirty="0" smtClean="0"/>
              <a:t>Partners to give feedback.</a:t>
            </a:r>
            <a:endParaRPr lang="en-GB" sz="1800" dirty="0"/>
          </a:p>
          <a:p>
            <a:pPr>
              <a:lnSpc>
                <a:spcPct val="100000"/>
              </a:lnSpc>
              <a:spcBef>
                <a:spcPts val="0"/>
              </a:spcBef>
            </a:pPr>
            <a:endParaRPr lang="en-GB" sz="1800" dirty="0"/>
          </a:p>
          <a:p>
            <a:pPr marL="285750" indent="-285750">
              <a:lnSpc>
                <a:spcPct val="100000"/>
              </a:lnSpc>
              <a:spcBef>
                <a:spcPts val="0"/>
              </a:spcBef>
              <a:buFont typeface="Arial" panose="020B0604020202020204" pitchFamily="34" charset="0"/>
              <a:buChar char="•"/>
            </a:pPr>
            <a:endParaRPr lang="en-GB" sz="1800"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38545" y="3091834"/>
            <a:ext cx="800687" cy="1397038"/>
          </a:xfrm>
          <a:prstGeom prst="rect">
            <a:avLst/>
          </a:prstGeom>
          <a:noFill/>
        </p:spPr>
      </p:pic>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939232" y="3127075"/>
            <a:ext cx="865184" cy="1361797"/>
          </a:xfrm>
          <a:prstGeom prst="rect">
            <a:avLst/>
          </a:prstGeom>
          <a:noFill/>
        </p:spPr>
      </p:pic>
    </p:spTree>
    <p:extLst>
      <p:ext uri="{BB962C8B-B14F-4D97-AF65-F5344CB8AC3E}">
        <p14:creationId xmlns:p14="http://schemas.microsoft.com/office/powerpoint/2010/main" val="6973805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2913788" y="2957991"/>
            <a:ext cx="6758309" cy="1062491"/>
          </a:xfrm>
          <a:solidFill>
            <a:srgbClr val="D8CDE5"/>
          </a:solidFill>
        </p:spPr>
        <p:txBody>
          <a:bodyPr>
            <a:noAutofit/>
          </a:bodyPr>
          <a:lstStyle/>
          <a:p>
            <a:pPr algn="ctr">
              <a:lnSpc>
                <a:spcPct val="200000"/>
              </a:lnSpc>
            </a:pPr>
            <a:r>
              <a:rPr lang="en-GB" sz="3000" b="1" dirty="0">
                <a:latin typeface="Segoe UI" panose="020B0502040204020203" pitchFamily="34" charset="0"/>
                <a:cs typeface="Segoe UI" panose="020B0502040204020203" pitchFamily="34" charset="0"/>
              </a:rPr>
              <a:t>OUTCOME 4: WORK AND PURPOSE</a:t>
            </a:r>
          </a:p>
        </p:txBody>
      </p:sp>
      <p:pic>
        <p:nvPicPr>
          <p:cNvPr id="3" name="Picture 2" descr="https://intranet.northeastlondon.icb.nhs.uk/wp-content/uploads/2022/06/NEL-Logo-Right-Aligned-PNG.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6332" y="417195"/>
            <a:ext cx="1666240" cy="835557"/>
          </a:xfrm>
          <a:prstGeom prst="rect">
            <a:avLst/>
          </a:prstGeom>
          <a:noFill/>
          <a:ln>
            <a:noFill/>
          </a:ln>
        </p:spPr>
      </p:pic>
    </p:spTree>
    <p:extLst>
      <p:ext uri="{BB962C8B-B14F-4D97-AF65-F5344CB8AC3E}">
        <p14:creationId xmlns:p14="http://schemas.microsoft.com/office/powerpoint/2010/main" val="3353817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dirty="0">
                <a:latin typeface="Segoe UI" panose="020B0502040204020203" pitchFamily="34" charset="0"/>
                <a:cs typeface="Segoe UI" panose="020B0502040204020203" pitchFamily="34" charset="0"/>
              </a:rPr>
              <a:t>ACTION 4.1 </a:t>
            </a:r>
            <a:r>
              <a:rPr lang="en-GB" sz="3000" dirty="0" smtClean="0">
                <a:latin typeface="Segoe UI" panose="020B0502040204020203" pitchFamily="34" charset="0"/>
                <a:cs typeface="Segoe UI" panose="020B0502040204020203" pitchFamily="34" charset="0"/>
              </a:rPr>
              <a:t>– Pathways from Education to Further Education</a:t>
            </a:r>
            <a:endParaRPr lang="en-GB" sz="3000" dirty="0">
              <a:latin typeface="Segoe UI" panose="020B0502040204020203" pitchFamily="34" charset="0"/>
              <a:cs typeface="Segoe UI" panose="020B0502040204020203" pitchFamily="34" charset="0"/>
            </a:endParaRPr>
          </a:p>
        </p:txBody>
      </p:sp>
      <p:sp>
        <p:nvSpPr>
          <p:cNvPr id="7" name="Rectangle 6"/>
          <p:cNvSpPr/>
          <p:nvPr/>
        </p:nvSpPr>
        <p:spPr>
          <a:xfrm>
            <a:off x="9623905" y="373305"/>
            <a:ext cx="2263858" cy="707886"/>
          </a:xfrm>
          <a:prstGeom prst="rect">
            <a:avLst/>
          </a:prstGeom>
          <a:solidFill>
            <a:schemeClr val="bg1"/>
          </a:solidFill>
        </p:spPr>
        <p:txBody>
          <a:bodyPr wrap="square">
            <a:spAutoFit/>
          </a:bodyPr>
          <a:lstStyle/>
          <a:p>
            <a:r>
              <a:rPr lang="en-GB" sz="3000" b="1" dirty="0">
                <a:solidFill>
                  <a:srgbClr val="00B050"/>
                </a:solidFill>
                <a:latin typeface="Segoe UI" panose="020B0502040204020203" pitchFamily="34" charset="0"/>
                <a:cs typeface="Segoe UI" panose="020B0502040204020203" pitchFamily="34" charset="0"/>
              </a:rPr>
              <a:t>COMPLETE</a:t>
            </a:r>
          </a:p>
          <a:p>
            <a:endParaRPr lang="en-GB" sz="1000" b="1" dirty="0">
              <a:solidFill>
                <a:srgbClr val="00B050"/>
              </a:solidFill>
              <a:latin typeface="Segoe UI" panose="020B0502040204020203" pitchFamily="34" charset="0"/>
              <a:cs typeface="Segoe UI" panose="020B0502040204020203" pitchFamily="34" charset="0"/>
            </a:endParaRPr>
          </a:p>
        </p:txBody>
      </p:sp>
      <p:sp>
        <p:nvSpPr>
          <p:cNvPr id="6" name="Content Placeholder 3"/>
          <p:cNvSpPr txBox="1">
            <a:spLocks/>
          </p:cNvSpPr>
          <p:nvPr/>
        </p:nvSpPr>
        <p:spPr>
          <a:xfrm>
            <a:off x="2937164" y="1975104"/>
            <a:ext cx="8798646" cy="3767327"/>
          </a:xfrm>
          <a:prstGeom prst="rect">
            <a:avLst/>
          </a:prstGeom>
          <a:ln>
            <a:solidFill>
              <a:srgbClr val="75529D"/>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800" u="sng" dirty="0" smtClean="0"/>
              <a:t>What we did:</a:t>
            </a:r>
            <a:endParaRPr lang="en-GB" sz="1800" u="sng" dirty="0"/>
          </a:p>
          <a:p>
            <a:pPr>
              <a:lnSpc>
                <a:spcPct val="100000"/>
              </a:lnSpc>
              <a:spcBef>
                <a:spcPts val="0"/>
              </a:spcBef>
            </a:pPr>
            <a:endParaRPr lang="en-GB" sz="1800" u="sng" dirty="0"/>
          </a:p>
          <a:p>
            <a:pPr marL="342900" indent="-342900">
              <a:buFont typeface="Arial" panose="020B0604020202020204" pitchFamily="34" charset="0"/>
              <a:buChar char="•"/>
            </a:pPr>
            <a:r>
              <a:rPr lang="en-GB" sz="1800" dirty="0"/>
              <a:t>227 learners attended Special Educational Needs and Disability classes from Our Newham Learning and Skills in </a:t>
            </a:r>
            <a:r>
              <a:rPr lang="en-GB" sz="1800" dirty="0" smtClean="0"/>
              <a:t>2023/24.</a:t>
            </a:r>
            <a:endParaRPr lang="en-GB" sz="1800" dirty="0"/>
          </a:p>
          <a:p>
            <a:pPr marL="342900" indent="-342900">
              <a:buFont typeface="Arial" panose="020B0604020202020204" pitchFamily="34" charset="0"/>
              <a:buChar char="•"/>
            </a:pPr>
            <a:r>
              <a:rPr lang="en-GB" sz="1800" dirty="0" smtClean="0"/>
              <a:t>There are other activities in Outcome 2 that feed into this outcome. </a:t>
            </a:r>
            <a:endParaRPr lang="en-GB" sz="1800" dirty="0"/>
          </a:p>
          <a:p>
            <a:pPr marL="285750" indent="-285750">
              <a:lnSpc>
                <a:spcPct val="100000"/>
              </a:lnSpc>
              <a:spcBef>
                <a:spcPts val="0"/>
              </a:spcBef>
              <a:buFont typeface="Arial" panose="020B0604020202020204" pitchFamily="34" charset="0"/>
              <a:buChar char="•"/>
            </a:pPr>
            <a:endParaRPr lang="en-GB" sz="1500" dirty="0"/>
          </a:p>
        </p:txBody>
      </p:sp>
      <p:pic>
        <p:nvPicPr>
          <p:cNvPr id="3" name="Picture 2"/>
          <p:cNvPicPr>
            <a:picLocks noChangeAspect="1"/>
          </p:cNvPicPr>
          <p:nvPr/>
        </p:nvPicPr>
        <p:blipFill>
          <a:blip r:embed="rId2"/>
          <a:stretch>
            <a:fillRect/>
          </a:stretch>
        </p:blipFill>
        <p:spPr>
          <a:xfrm>
            <a:off x="460549" y="2524991"/>
            <a:ext cx="2324100" cy="838200"/>
          </a:xfrm>
          <a:prstGeom prst="rect">
            <a:avLst/>
          </a:prstGeom>
        </p:spPr>
      </p:pic>
    </p:spTree>
    <p:extLst>
      <p:ext uri="{BB962C8B-B14F-4D97-AF65-F5344CB8AC3E}">
        <p14:creationId xmlns:p14="http://schemas.microsoft.com/office/powerpoint/2010/main" val="532383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dirty="0">
                <a:latin typeface="Segoe UI" panose="020B0502040204020203" pitchFamily="34" charset="0"/>
                <a:cs typeface="Segoe UI" panose="020B0502040204020203" pitchFamily="34" charset="0"/>
              </a:rPr>
              <a:t>ACTION 4.2 - Social Value</a:t>
            </a:r>
          </a:p>
        </p:txBody>
      </p:sp>
      <p:sp>
        <p:nvSpPr>
          <p:cNvPr id="7" name="Rectangle 6"/>
          <p:cNvSpPr/>
          <p:nvPr/>
        </p:nvSpPr>
        <p:spPr>
          <a:xfrm>
            <a:off x="9160242" y="390624"/>
            <a:ext cx="2637581" cy="707886"/>
          </a:xfrm>
          <a:prstGeom prst="rect">
            <a:avLst/>
          </a:prstGeom>
          <a:solidFill>
            <a:schemeClr val="bg1"/>
          </a:solidFill>
        </p:spPr>
        <p:txBody>
          <a:bodyPr wrap="square">
            <a:spAutoFit/>
          </a:bodyPr>
          <a:lstStyle/>
          <a:p>
            <a:r>
              <a:rPr lang="en-GB" sz="3000" b="1" dirty="0">
                <a:solidFill>
                  <a:schemeClr val="accent4"/>
                </a:solidFill>
                <a:latin typeface="Segoe UI" panose="020B0502040204020203" pitchFamily="34" charset="0"/>
                <a:cs typeface="Segoe UI" panose="020B0502040204020203" pitchFamily="34" charset="0"/>
              </a:rPr>
              <a:t>IN PROGRESS</a:t>
            </a:r>
          </a:p>
          <a:p>
            <a:endParaRPr lang="en-GB" sz="1000" b="1" dirty="0">
              <a:solidFill>
                <a:schemeClr val="accent4"/>
              </a:solidFill>
              <a:latin typeface="Segoe UI" panose="020B0502040204020203" pitchFamily="34" charset="0"/>
              <a:cs typeface="Segoe UI" panose="020B0502040204020203" pitchFamily="34" charset="0"/>
            </a:endParaRPr>
          </a:p>
        </p:txBody>
      </p:sp>
      <p:sp>
        <p:nvSpPr>
          <p:cNvPr id="8" name="Content Placeholder 3"/>
          <p:cNvSpPr txBox="1">
            <a:spLocks/>
          </p:cNvSpPr>
          <p:nvPr/>
        </p:nvSpPr>
        <p:spPr>
          <a:xfrm>
            <a:off x="1925782" y="2087034"/>
            <a:ext cx="9810028" cy="3472518"/>
          </a:xfrm>
          <a:prstGeom prst="rect">
            <a:avLst/>
          </a:prstGeom>
          <a:ln>
            <a:solidFill>
              <a:srgbClr val="75529D"/>
            </a:solidFill>
          </a:ln>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800" u="sng" dirty="0" smtClean="0"/>
              <a:t>What we did:</a:t>
            </a:r>
            <a:endParaRPr lang="en-GB" sz="1800" u="sng" dirty="0"/>
          </a:p>
          <a:p>
            <a:pPr>
              <a:lnSpc>
                <a:spcPct val="100000"/>
              </a:lnSpc>
              <a:spcBef>
                <a:spcPts val="0"/>
              </a:spcBef>
            </a:pPr>
            <a:endParaRPr lang="en-GB" sz="1800" u="sng" dirty="0"/>
          </a:p>
          <a:p>
            <a:pPr marL="285750" indent="-285750">
              <a:lnSpc>
                <a:spcPct val="100000"/>
              </a:lnSpc>
              <a:spcBef>
                <a:spcPts val="0"/>
              </a:spcBef>
              <a:buFont typeface="Arial" panose="020B0604020202020204" pitchFamily="34" charset="0"/>
              <a:buChar char="•"/>
            </a:pPr>
            <a:r>
              <a:rPr lang="en-GB" sz="1800" dirty="0"/>
              <a:t>The Council has been working with Housing </a:t>
            </a:r>
            <a:r>
              <a:rPr lang="en-GB" sz="1800" dirty="0" smtClean="0"/>
              <a:t>Developers (Construction) to </a:t>
            </a:r>
            <a:r>
              <a:rPr lang="en-GB" sz="1800" dirty="0"/>
              <a:t>target </a:t>
            </a:r>
            <a:r>
              <a:rPr lang="en-GB" sz="1800" dirty="0" smtClean="0"/>
              <a:t>projects for </a:t>
            </a:r>
            <a:r>
              <a:rPr lang="en-GB" sz="1800" dirty="0"/>
              <a:t>residents accessing Adult Social Care Services and specific </a:t>
            </a:r>
            <a:r>
              <a:rPr lang="en-GB" sz="1800" dirty="0" smtClean="0"/>
              <a:t>groups. This includes residents </a:t>
            </a:r>
            <a:r>
              <a:rPr lang="en-GB" sz="1800" dirty="0"/>
              <a:t>with Learning Disabilities</a:t>
            </a:r>
            <a:r>
              <a:rPr lang="en-GB" sz="1800" dirty="0" smtClean="0"/>
              <a:t>.</a:t>
            </a:r>
          </a:p>
          <a:p>
            <a:pPr>
              <a:lnSpc>
                <a:spcPct val="100000"/>
              </a:lnSpc>
              <a:spcBef>
                <a:spcPts val="0"/>
              </a:spcBef>
            </a:pPr>
            <a:endParaRPr lang="en-GB" sz="1800" dirty="0" smtClean="0"/>
          </a:p>
          <a:p>
            <a:pPr>
              <a:lnSpc>
                <a:spcPct val="100000"/>
              </a:lnSpc>
              <a:spcBef>
                <a:spcPts val="0"/>
              </a:spcBef>
            </a:pPr>
            <a:endParaRPr lang="en-GB" sz="1800" dirty="0"/>
          </a:p>
          <a:p>
            <a:pPr>
              <a:lnSpc>
                <a:spcPct val="100000"/>
              </a:lnSpc>
              <a:spcBef>
                <a:spcPts val="0"/>
              </a:spcBef>
            </a:pPr>
            <a:endParaRPr lang="en-GB" sz="1800" dirty="0"/>
          </a:p>
          <a:p>
            <a:pPr marL="285750" indent="-285750">
              <a:lnSpc>
                <a:spcPct val="100000"/>
              </a:lnSpc>
              <a:spcBef>
                <a:spcPts val="0"/>
              </a:spcBef>
              <a:buFont typeface="Arial" panose="020B0604020202020204" pitchFamily="34" charset="0"/>
              <a:buChar char="•"/>
            </a:pPr>
            <a:r>
              <a:rPr lang="en-GB" sz="1800" dirty="0"/>
              <a:t>The Council’s Adults, Health and Communities Commissioning Team uses CommuniTeas and Coffees (a Learning Disability Social Enterprise) for meetings, as and when required.</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5422" t="34888" r="53212" b="4974"/>
          <a:stretch/>
        </p:blipFill>
        <p:spPr>
          <a:xfrm>
            <a:off x="595746" y="2396836"/>
            <a:ext cx="629802" cy="1427020"/>
          </a:xfrm>
          <a:prstGeom prst="rect">
            <a:avLst/>
          </a:prstGeom>
        </p:spPr>
      </p:pic>
      <p:pic>
        <p:nvPicPr>
          <p:cNvPr id="1028" name="Picture 4" descr="tea bar V2"/>
          <p:cNvPicPr>
            <a:picLocks noChangeAspect="1" noChangeArrowheads="1"/>
          </p:cNvPicPr>
          <p:nvPr/>
        </p:nvPicPr>
        <p:blipFill rotWithShape="1">
          <a:blip r:embed="rId3">
            <a:extLst>
              <a:ext uri="{28A0092B-C50C-407E-A947-70E740481C1C}">
                <a14:useLocalDpi xmlns:a14="http://schemas.microsoft.com/office/drawing/2010/main" val="0"/>
              </a:ext>
            </a:extLst>
          </a:blip>
          <a:srcRect l="6690" t="18211" r="6037" b="3970"/>
          <a:stretch/>
        </p:blipFill>
        <p:spPr bwMode="auto">
          <a:xfrm>
            <a:off x="134794" y="4077114"/>
            <a:ext cx="1662546" cy="1482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14030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dirty="0">
                <a:latin typeface="Segoe UI"/>
                <a:cs typeface="Segoe UI"/>
              </a:rPr>
              <a:t>ACTION 4.3 - Supported Employment</a:t>
            </a:r>
          </a:p>
        </p:txBody>
      </p:sp>
      <p:sp>
        <p:nvSpPr>
          <p:cNvPr id="8" name="Content Placeholder 3"/>
          <p:cNvSpPr txBox="1">
            <a:spLocks/>
          </p:cNvSpPr>
          <p:nvPr/>
        </p:nvSpPr>
        <p:spPr>
          <a:xfrm>
            <a:off x="1975104" y="2182560"/>
            <a:ext cx="9760706" cy="3547679"/>
          </a:xfrm>
          <a:prstGeom prst="rect">
            <a:avLst/>
          </a:prstGeom>
          <a:ln>
            <a:solidFill>
              <a:srgbClr val="75529D"/>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800" u="sng" dirty="0" smtClean="0"/>
              <a:t>What we did:</a:t>
            </a:r>
            <a:endParaRPr lang="en-GB" sz="1800" u="sng" dirty="0"/>
          </a:p>
          <a:p>
            <a:pPr>
              <a:lnSpc>
                <a:spcPct val="100000"/>
              </a:lnSpc>
              <a:spcBef>
                <a:spcPts val="0"/>
              </a:spcBef>
            </a:pPr>
            <a:endParaRPr lang="en-GB" sz="1800" dirty="0"/>
          </a:p>
          <a:p>
            <a:pPr>
              <a:lnSpc>
                <a:spcPct val="100000"/>
              </a:lnSpc>
              <a:spcBef>
                <a:spcPts val="0"/>
              </a:spcBef>
            </a:pPr>
            <a:r>
              <a:rPr lang="en-GB" sz="1800" dirty="0"/>
              <a:t>I</a:t>
            </a:r>
            <a:r>
              <a:rPr lang="en-GB" sz="1800" dirty="0" smtClean="0"/>
              <a:t>n </a:t>
            </a:r>
            <a:r>
              <a:rPr lang="en-GB" sz="1800" dirty="0"/>
              <a:t>Summer 2023, one new resident was trained to take part on the East London Foundation Trust interview panels. </a:t>
            </a:r>
            <a:endParaRPr lang="en-GB" sz="1800" dirty="0" smtClean="0"/>
          </a:p>
          <a:p>
            <a:pPr marL="285750" indent="-285750">
              <a:lnSpc>
                <a:spcPct val="100000"/>
              </a:lnSpc>
              <a:spcBef>
                <a:spcPts val="0"/>
              </a:spcBef>
              <a:buFont typeface="Arial" panose="020B0604020202020204" pitchFamily="34" charset="0"/>
              <a:buChar char="•"/>
            </a:pPr>
            <a:endParaRPr lang="en-GB" sz="1800" dirty="0"/>
          </a:p>
          <a:p>
            <a:pPr marL="285750" indent="-285750">
              <a:lnSpc>
                <a:spcPct val="100000"/>
              </a:lnSpc>
              <a:spcBef>
                <a:spcPts val="0"/>
              </a:spcBef>
              <a:buFont typeface="Arial" panose="020B0604020202020204" pitchFamily="34" charset="0"/>
              <a:buChar char="•"/>
            </a:pPr>
            <a:endParaRPr lang="en-GB" sz="1800" dirty="0" smtClean="0"/>
          </a:p>
          <a:p>
            <a:pPr marL="285750" indent="-285750">
              <a:lnSpc>
                <a:spcPct val="100000"/>
              </a:lnSpc>
              <a:spcBef>
                <a:spcPts val="0"/>
              </a:spcBef>
              <a:buFont typeface="Arial" panose="020B0604020202020204" pitchFamily="34" charset="0"/>
              <a:buChar char="•"/>
            </a:pPr>
            <a:endParaRPr lang="en-GB" sz="1800" dirty="0" smtClean="0"/>
          </a:p>
          <a:p>
            <a:pPr>
              <a:lnSpc>
                <a:spcPct val="100000"/>
              </a:lnSpc>
              <a:spcBef>
                <a:spcPts val="0"/>
              </a:spcBef>
            </a:pPr>
            <a:endParaRPr lang="en-GB" sz="1800" dirty="0"/>
          </a:p>
          <a:p>
            <a:pPr>
              <a:lnSpc>
                <a:spcPct val="100000"/>
              </a:lnSpc>
              <a:spcBef>
                <a:spcPts val="0"/>
              </a:spcBef>
            </a:pPr>
            <a:r>
              <a:rPr lang="en-GB" sz="1800" dirty="0" smtClean="0"/>
              <a:t>The Council now has a </a:t>
            </a:r>
            <a:r>
              <a:rPr lang="en-GB" sz="1800" dirty="0"/>
              <a:t>dedicated Commissioning lead on Supported </a:t>
            </a:r>
            <a:r>
              <a:rPr lang="en-GB" sz="1800" dirty="0" smtClean="0"/>
              <a:t>Employment.</a:t>
            </a:r>
            <a:endParaRPr lang="en-GB" sz="1400" dirty="0">
              <a:latin typeface="Segoe UI" panose="020B0502040204020203" pitchFamily="34" charset="0"/>
              <a:cs typeface="Segoe UI" panose="020B0502040204020203" pitchFamily="34" charset="0"/>
            </a:endParaRPr>
          </a:p>
          <a:p>
            <a:pPr marL="285750" indent="-285750">
              <a:lnSpc>
                <a:spcPct val="100000"/>
              </a:lnSpc>
              <a:spcBef>
                <a:spcPts val="0"/>
              </a:spcBef>
              <a:buFont typeface="Arial" panose="020B0604020202020204" pitchFamily="34" charset="0"/>
              <a:buChar char="•"/>
            </a:pPr>
            <a:endParaRPr lang="en-GB" sz="1500" dirty="0">
              <a:latin typeface="Segoe UI" panose="020B0502040204020203" pitchFamily="34" charset="0"/>
              <a:cs typeface="Segoe UI" panose="020B0502040204020203" pitchFamily="34" charset="0"/>
            </a:endParaRPr>
          </a:p>
        </p:txBody>
      </p:sp>
      <p:sp>
        <p:nvSpPr>
          <p:cNvPr id="10" name="Rectangle 9"/>
          <p:cNvSpPr/>
          <p:nvPr/>
        </p:nvSpPr>
        <p:spPr>
          <a:xfrm>
            <a:off x="9159739" y="347967"/>
            <a:ext cx="2638084" cy="707886"/>
          </a:xfrm>
          <a:prstGeom prst="rect">
            <a:avLst/>
          </a:prstGeom>
          <a:solidFill>
            <a:schemeClr val="bg1"/>
          </a:solidFill>
        </p:spPr>
        <p:txBody>
          <a:bodyPr wrap="square">
            <a:spAutoFit/>
          </a:bodyPr>
          <a:lstStyle/>
          <a:p>
            <a:r>
              <a:rPr lang="en-GB" sz="3000" b="1" dirty="0">
                <a:solidFill>
                  <a:schemeClr val="accent4"/>
                </a:solidFill>
                <a:latin typeface="Segoe UI" panose="020B0502040204020203" pitchFamily="34" charset="0"/>
                <a:cs typeface="Segoe UI" panose="020B0502040204020203" pitchFamily="34" charset="0"/>
              </a:rPr>
              <a:t>IN PROGRESS</a:t>
            </a:r>
          </a:p>
          <a:p>
            <a:endParaRPr lang="en-GB" sz="1000" b="1" dirty="0">
              <a:solidFill>
                <a:schemeClr val="accent4"/>
              </a:solidFill>
              <a:latin typeface="Segoe UI" panose="020B0502040204020203" pitchFamily="34" charset="0"/>
              <a:cs typeface="Segoe UI" panose="020B0502040204020203" pitchFamily="34" charset="0"/>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291333" y="4211784"/>
            <a:ext cx="1322070" cy="1012190"/>
          </a:xfrm>
          <a:prstGeom prst="rect">
            <a:avLst/>
          </a:prstGeom>
          <a:noFill/>
        </p:spPr>
      </p:pic>
      <p:pic>
        <p:nvPicPr>
          <p:cNvPr id="2050" name="Picture 2" descr="Inter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333" y="2549236"/>
            <a:ext cx="1459862" cy="1167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80847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dirty="0">
                <a:latin typeface="Segoe UI"/>
                <a:cs typeface="Segoe UI"/>
              </a:rPr>
              <a:t>ACTION 4.4 - Day Opportunities </a:t>
            </a:r>
          </a:p>
        </p:txBody>
      </p:sp>
      <p:sp>
        <p:nvSpPr>
          <p:cNvPr id="7" name="Rectangle 6"/>
          <p:cNvSpPr/>
          <p:nvPr/>
        </p:nvSpPr>
        <p:spPr>
          <a:xfrm>
            <a:off x="9063551" y="367090"/>
            <a:ext cx="2672259" cy="707886"/>
          </a:xfrm>
          <a:prstGeom prst="rect">
            <a:avLst/>
          </a:prstGeom>
          <a:solidFill>
            <a:schemeClr val="bg1"/>
          </a:solidFill>
        </p:spPr>
        <p:txBody>
          <a:bodyPr wrap="square">
            <a:spAutoFit/>
          </a:bodyPr>
          <a:lstStyle/>
          <a:p>
            <a:r>
              <a:rPr lang="en-GB" sz="3000" b="1" dirty="0">
                <a:solidFill>
                  <a:schemeClr val="accent4"/>
                </a:solidFill>
                <a:latin typeface="Segoe UI" panose="020B0502040204020203" pitchFamily="34" charset="0"/>
                <a:cs typeface="Segoe UI" panose="020B0502040204020203" pitchFamily="34" charset="0"/>
              </a:rPr>
              <a:t>IN PROGRESS</a:t>
            </a:r>
          </a:p>
          <a:p>
            <a:endParaRPr lang="en-GB" sz="1000" b="1" dirty="0">
              <a:solidFill>
                <a:schemeClr val="accent4"/>
              </a:solidFill>
              <a:latin typeface="Segoe UI" panose="020B0502040204020203" pitchFamily="34" charset="0"/>
              <a:cs typeface="Segoe UI" panose="020B0502040204020203" pitchFamily="34" charset="0"/>
            </a:endParaRPr>
          </a:p>
        </p:txBody>
      </p:sp>
      <p:sp>
        <p:nvSpPr>
          <p:cNvPr id="6" name="Content Placeholder 3"/>
          <p:cNvSpPr txBox="1">
            <a:spLocks/>
          </p:cNvSpPr>
          <p:nvPr/>
        </p:nvSpPr>
        <p:spPr>
          <a:xfrm>
            <a:off x="1926336" y="1792418"/>
            <a:ext cx="9809474" cy="4096318"/>
          </a:xfrm>
          <a:prstGeom prst="rect">
            <a:avLst/>
          </a:prstGeom>
          <a:ln>
            <a:solidFill>
              <a:srgbClr val="75529D"/>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800" u="sng" dirty="0" smtClean="0"/>
              <a:t>What we did:</a:t>
            </a:r>
            <a:endParaRPr lang="en-GB" sz="1800" u="sng" dirty="0"/>
          </a:p>
          <a:p>
            <a:pPr>
              <a:lnSpc>
                <a:spcPct val="100000"/>
              </a:lnSpc>
              <a:spcBef>
                <a:spcPts val="0"/>
              </a:spcBef>
            </a:pPr>
            <a:endParaRPr lang="en-GB" sz="1800" u="sng" dirty="0"/>
          </a:p>
          <a:p>
            <a:pPr marL="342900" indent="-342900">
              <a:buFont typeface="Arial" panose="020B0604020202020204" pitchFamily="34" charset="0"/>
              <a:buChar char="•"/>
            </a:pPr>
            <a:r>
              <a:rPr lang="en-GB" sz="1800" dirty="0"/>
              <a:t>The Council </a:t>
            </a:r>
            <a:r>
              <a:rPr lang="en-GB" sz="1800" dirty="0" smtClean="0"/>
              <a:t>worked </a:t>
            </a:r>
            <a:r>
              <a:rPr lang="en-GB" sz="1800" dirty="0"/>
              <a:t>with the London Boroughs of Havering, Redbridge and Waltham Forest to develop Minimum Quality Standards for Adult Day Opportunities. </a:t>
            </a:r>
            <a:endParaRPr lang="en-GB" sz="1800" dirty="0" smtClean="0"/>
          </a:p>
          <a:p>
            <a:pPr marL="342900" indent="-342900">
              <a:buFont typeface="Arial" panose="020B0604020202020204" pitchFamily="34" charset="0"/>
              <a:buChar char="•"/>
            </a:pPr>
            <a:r>
              <a:rPr lang="en-GB" sz="1800" dirty="0" smtClean="0"/>
              <a:t>Once </a:t>
            </a:r>
            <a:r>
              <a:rPr lang="en-GB" sz="1800" dirty="0"/>
              <a:t>agreed, these will be used in conjunction with local Quality Assurance processes to improve Day Opportunities. </a:t>
            </a:r>
          </a:p>
          <a:p>
            <a:pPr marL="342900" indent="-342900">
              <a:buFont typeface="Arial" panose="020B0604020202020204" pitchFamily="34" charset="0"/>
              <a:buChar char="•"/>
            </a:pPr>
            <a:endParaRPr lang="en-GB" sz="1800" dirty="0" smtClean="0"/>
          </a:p>
          <a:p>
            <a:pPr marL="342900" indent="-342900">
              <a:buFont typeface="Arial" panose="020B0604020202020204" pitchFamily="34" charset="0"/>
              <a:buChar char="•"/>
            </a:pPr>
            <a:r>
              <a:rPr lang="en-GB" sz="1800" dirty="0" smtClean="0"/>
              <a:t>Newham’s </a:t>
            </a:r>
            <a:r>
              <a:rPr lang="en-GB" sz="1800" dirty="0"/>
              <a:t>In-House PMLD (Profound and Moderate Learning Disability) Day Opportunity </a:t>
            </a:r>
            <a:r>
              <a:rPr lang="en-GB" sz="1800" dirty="0" smtClean="0"/>
              <a:t>moved </a:t>
            </a:r>
            <a:r>
              <a:rPr lang="en-GB" sz="1800" dirty="0"/>
              <a:t>from Mariner Road to Chargeable Lane. </a:t>
            </a:r>
          </a:p>
          <a:p>
            <a:pPr marL="342900" lvl="0" indent="-342900">
              <a:buFont typeface="Arial" panose="020B0604020202020204" pitchFamily="34" charset="0"/>
              <a:buChar char="•"/>
            </a:pPr>
            <a:endParaRPr lang="en-GB" sz="1800" dirty="0" smtClean="0"/>
          </a:p>
          <a:p>
            <a:pPr marL="342900" lvl="0" indent="-342900">
              <a:buFont typeface="Arial" panose="020B0604020202020204" pitchFamily="34" charset="0"/>
              <a:buChar char="•"/>
            </a:pPr>
            <a:r>
              <a:rPr lang="en-GB" sz="1800" dirty="0" smtClean="0"/>
              <a:t>A </a:t>
            </a:r>
            <a:r>
              <a:rPr lang="en-GB" sz="1800" dirty="0"/>
              <a:t>number of new </a:t>
            </a:r>
            <a:r>
              <a:rPr lang="en-GB" sz="1800" dirty="0" smtClean="0"/>
              <a:t>projects started in </a:t>
            </a:r>
            <a:r>
              <a:rPr lang="en-GB" sz="1800" dirty="0"/>
              <a:t>year 2 as part of the Loneliness Action Plan, including Chatty Cafes, Men in Sheds and Talking Benches.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484" y="2299854"/>
            <a:ext cx="1407698" cy="1407698"/>
          </a:xfrm>
          <a:prstGeom prst="rect">
            <a:avLst/>
          </a:prstGeom>
        </p:spPr>
      </p:pic>
      <p:pic>
        <p:nvPicPr>
          <p:cNvPr id="5" name="Picture 4"/>
          <p:cNvPicPr>
            <a:picLocks noChangeAspect="1"/>
          </p:cNvPicPr>
          <p:nvPr/>
        </p:nvPicPr>
        <p:blipFill>
          <a:blip r:embed="rId3"/>
          <a:stretch>
            <a:fillRect/>
          </a:stretch>
        </p:blipFill>
        <p:spPr>
          <a:xfrm>
            <a:off x="123926" y="4677863"/>
            <a:ext cx="1738813" cy="1210873"/>
          </a:xfrm>
          <a:prstGeom prst="rect">
            <a:avLst/>
          </a:prstGeom>
        </p:spPr>
      </p:pic>
    </p:spTree>
    <p:extLst>
      <p:ext uri="{BB962C8B-B14F-4D97-AF65-F5344CB8AC3E}">
        <p14:creationId xmlns:p14="http://schemas.microsoft.com/office/powerpoint/2010/main" val="22236794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2561008" y="2895920"/>
            <a:ext cx="7687638" cy="1343837"/>
          </a:xfrm>
          <a:solidFill>
            <a:srgbClr val="D8CDE5"/>
          </a:solidFill>
        </p:spPr>
        <p:txBody>
          <a:bodyPr>
            <a:normAutofit/>
          </a:bodyPr>
          <a:lstStyle/>
          <a:p>
            <a:pPr algn="ctr">
              <a:lnSpc>
                <a:spcPct val="200000"/>
              </a:lnSpc>
            </a:pPr>
            <a:r>
              <a:rPr lang="en-GB" sz="3000" b="1" dirty="0">
                <a:latin typeface="Segoe UI" panose="020B0502040204020203" pitchFamily="34" charset="0"/>
                <a:cs typeface="Segoe UI" panose="020B0502040204020203" pitchFamily="34" charset="0"/>
              </a:rPr>
              <a:t>OUTCOME 5: HEALTH AND SOCIAL CARE</a:t>
            </a:r>
          </a:p>
        </p:txBody>
      </p:sp>
      <p:pic>
        <p:nvPicPr>
          <p:cNvPr id="3" name="Picture 2" descr="https://intranet.northeastlondon.icb.nhs.uk/wp-content/uploads/2022/06/NEL-Logo-Right-Aligned-PNG.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6332" y="417195"/>
            <a:ext cx="1666240" cy="835557"/>
          </a:xfrm>
          <a:prstGeom prst="rect">
            <a:avLst/>
          </a:prstGeom>
          <a:noFill/>
          <a:ln>
            <a:noFill/>
          </a:ln>
        </p:spPr>
      </p:pic>
    </p:spTree>
    <p:extLst>
      <p:ext uri="{BB962C8B-B14F-4D97-AF65-F5344CB8AC3E}">
        <p14:creationId xmlns:p14="http://schemas.microsoft.com/office/powerpoint/2010/main" val="29522887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dirty="0">
                <a:latin typeface="Segoe UI"/>
                <a:cs typeface="Segoe UI"/>
              </a:rPr>
              <a:t>ACTION 5.1 - Improve Recording</a:t>
            </a:r>
          </a:p>
        </p:txBody>
      </p:sp>
      <p:sp>
        <p:nvSpPr>
          <p:cNvPr id="7" name="Rectangle 6"/>
          <p:cNvSpPr/>
          <p:nvPr/>
        </p:nvSpPr>
        <p:spPr>
          <a:xfrm>
            <a:off x="9088567" y="428610"/>
            <a:ext cx="2709256" cy="707886"/>
          </a:xfrm>
          <a:prstGeom prst="rect">
            <a:avLst/>
          </a:prstGeom>
          <a:solidFill>
            <a:schemeClr val="bg1"/>
          </a:solidFill>
        </p:spPr>
        <p:txBody>
          <a:bodyPr wrap="square">
            <a:spAutoFit/>
          </a:bodyPr>
          <a:lstStyle/>
          <a:p>
            <a:r>
              <a:rPr lang="en-GB" sz="3000" b="1" dirty="0">
                <a:solidFill>
                  <a:schemeClr val="accent4"/>
                </a:solidFill>
                <a:latin typeface="Segoe UI" panose="020B0502040204020203" pitchFamily="34" charset="0"/>
                <a:cs typeface="Segoe UI" panose="020B0502040204020203" pitchFamily="34" charset="0"/>
              </a:rPr>
              <a:t>IN PROGRESS </a:t>
            </a:r>
          </a:p>
          <a:p>
            <a:endParaRPr lang="en-GB" sz="1000" b="1" dirty="0">
              <a:solidFill>
                <a:schemeClr val="accent4"/>
              </a:solidFill>
              <a:latin typeface="Segoe UI" panose="020B0502040204020203" pitchFamily="34" charset="0"/>
              <a:cs typeface="Segoe UI" panose="020B0502040204020203" pitchFamily="34" charset="0"/>
            </a:endParaRPr>
          </a:p>
        </p:txBody>
      </p:sp>
      <p:sp>
        <p:nvSpPr>
          <p:cNvPr id="6" name="Content Placeholder 3"/>
          <p:cNvSpPr txBox="1">
            <a:spLocks/>
          </p:cNvSpPr>
          <p:nvPr/>
        </p:nvSpPr>
        <p:spPr>
          <a:xfrm>
            <a:off x="2202872" y="1754173"/>
            <a:ext cx="9532937" cy="4882154"/>
          </a:xfrm>
          <a:prstGeom prst="rect">
            <a:avLst/>
          </a:prstGeom>
          <a:solidFill>
            <a:schemeClr val="bg1"/>
          </a:solidFill>
          <a:ln>
            <a:solidFill>
              <a:srgbClr val="75529D"/>
            </a:solidFill>
          </a:ln>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800" u="sng" dirty="0" smtClean="0"/>
              <a:t>What we did:</a:t>
            </a:r>
            <a:endParaRPr lang="en-GB" sz="1800" u="sng" dirty="0"/>
          </a:p>
          <a:p>
            <a:pPr>
              <a:lnSpc>
                <a:spcPct val="100000"/>
              </a:lnSpc>
              <a:spcBef>
                <a:spcPts val="0"/>
              </a:spcBef>
            </a:pPr>
            <a:endParaRPr lang="en-GB" sz="1800" u="sng" dirty="0"/>
          </a:p>
          <a:p>
            <a:pPr marL="285750" indent="-285750">
              <a:lnSpc>
                <a:spcPct val="100000"/>
              </a:lnSpc>
              <a:spcBef>
                <a:spcPts val="0"/>
              </a:spcBef>
              <a:buFont typeface="Arial" panose="020B0604020202020204" pitchFamily="34" charset="0"/>
              <a:buChar char="•"/>
            </a:pPr>
            <a:r>
              <a:rPr lang="en-GB" sz="1600" dirty="0"/>
              <a:t>There </a:t>
            </a:r>
            <a:r>
              <a:rPr lang="en-GB" sz="1600" dirty="0" smtClean="0"/>
              <a:t> was work being </a:t>
            </a:r>
            <a:r>
              <a:rPr lang="en-GB" sz="1600" dirty="0"/>
              <a:t>done with Social Care Practitioners </a:t>
            </a:r>
            <a:r>
              <a:rPr lang="en-GB" sz="1600" dirty="0" smtClean="0"/>
              <a:t>to add if residents have a Learning Disability on the </a:t>
            </a:r>
            <a:r>
              <a:rPr lang="en-GB" sz="1600" dirty="0"/>
              <a:t>Council’s Social Care </a:t>
            </a:r>
            <a:r>
              <a:rPr lang="en-GB" sz="1600" dirty="0" smtClean="0"/>
              <a:t>database (Azeus Care). </a:t>
            </a:r>
            <a:r>
              <a:rPr lang="en-GB" sz="1600" dirty="0"/>
              <a:t>Social Care Practitioners to </a:t>
            </a:r>
            <a:r>
              <a:rPr lang="en-GB" sz="1600" dirty="0" smtClean="0"/>
              <a:t>also add the other </a:t>
            </a:r>
            <a:r>
              <a:rPr lang="en-GB" sz="1600" dirty="0"/>
              <a:t>protected characteristics of those with a Learning </a:t>
            </a:r>
            <a:r>
              <a:rPr lang="en-GB" sz="1600" dirty="0" smtClean="0"/>
              <a:t>Disability. </a:t>
            </a:r>
          </a:p>
          <a:p>
            <a:pPr>
              <a:lnSpc>
                <a:spcPct val="100000"/>
              </a:lnSpc>
              <a:spcBef>
                <a:spcPts val="0"/>
              </a:spcBef>
            </a:pPr>
            <a:endParaRPr lang="en-GB" sz="1600" dirty="0"/>
          </a:p>
          <a:p>
            <a:pPr marL="285750" indent="-285750">
              <a:lnSpc>
                <a:spcPct val="100000"/>
              </a:lnSpc>
              <a:spcBef>
                <a:spcPts val="0"/>
              </a:spcBef>
              <a:buFont typeface="Arial" panose="020B0604020202020204" pitchFamily="34" charset="0"/>
              <a:buChar char="•"/>
            </a:pPr>
            <a:r>
              <a:rPr lang="en-GB" sz="1600" dirty="0" smtClean="0"/>
              <a:t>The Community Health Team Peripatetic </a:t>
            </a:r>
            <a:r>
              <a:rPr lang="en-GB" sz="1600" dirty="0"/>
              <a:t>Nurses are working with GP surgeries to ensure all residents (aged 14+) with a Learning Disability have the correct diagnosis recorded on Health databases</a:t>
            </a:r>
            <a:r>
              <a:rPr lang="en-GB" sz="1600" dirty="0" smtClean="0"/>
              <a:t>.</a:t>
            </a:r>
          </a:p>
          <a:p>
            <a:pPr>
              <a:lnSpc>
                <a:spcPct val="100000"/>
              </a:lnSpc>
              <a:spcBef>
                <a:spcPts val="0"/>
              </a:spcBef>
            </a:pPr>
            <a:endParaRPr lang="en-GB" sz="1600" dirty="0"/>
          </a:p>
          <a:p>
            <a:pPr marL="285750" indent="-285750">
              <a:lnSpc>
                <a:spcPct val="100000"/>
              </a:lnSpc>
              <a:spcBef>
                <a:spcPts val="0"/>
              </a:spcBef>
              <a:buFont typeface="Arial" panose="020B0604020202020204" pitchFamily="34" charset="0"/>
              <a:buChar char="•"/>
            </a:pPr>
            <a:r>
              <a:rPr lang="en-GB" sz="1600" dirty="0"/>
              <a:t>There </a:t>
            </a:r>
            <a:r>
              <a:rPr lang="en-GB" sz="1600" dirty="0" smtClean="0"/>
              <a:t>are different terms used by Health </a:t>
            </a:r>
            <a:r>
              <a:rPr lang="en-GB" sz="1600" dirty="0"/>
              <a:t>and Social Care (Children’s and Adults</a:t>
            </a:r>
            <a:r>
              <a:rPr lang="en-GB" sz="1600" dirty="0" smtClean="0"/>
              <a:t>). Work is being done to </a:t>
            </a:r>
            <a:r>
              <a:rPr lang="en-GB" sz="1600" dirty="0"/>
              <a:t>address </a:t>
            </a:r>
            <a:r>
              <a:rPr lang="en-GB" sz="1600" dirty="0" smtClean="0"/>
              <a:t>differences </a:t>
            </a:r>
            <a:r>
              <a:rPr lang="en-GB" sz="1600" dirty="0"/>
              <a:t>in </a:t>
            </a:r>
            <a:r>
              <a:rPr lang="en-GB" sz="1600" dirty="0" smtClean="0"/>
              <a:t>the words we use across </a:t>
            </a:r>
            <a:r>
              <a:rPr lang="en-GB" sz="1600" dirty="0"/>
              <a:t>services in order to improve shared understanding and data collection</a:t>
            </a:r>
            <a:r>
              <a:rPr lang="en-GB" sz="1600" dirty="0" smtClean="0"/>
              <a:t>.</a:t>
            </a:r>
          </a:p>
          <a:p>
            <a:pPr>
              <a:lnSpc>
                <a:spcPct val="100000"/>
              </a:lnSpc>
              <a:spcBef>
                <a:spcPts val="0"/>
              </a:spcBef>
            </a:pPr>
            <a:endParaRPr lang="en-GB" sz="1600" dirty="0"/>
          </a:p>
          <a:p>
            <a:pPr marL="285750" indent="-285750">
              <a:lnSpc>
                <a:spcPct val="100000"/>
              </a:lnSpc>
              <a:spcBef>
                <a:spcPts val="0"/>
              </a:spcBef>
              <a:buFont typeface="Arial" panose="020B0604020202020204" pitchFamily="34" charset="0"/>
              <a:buChar char="•"/>
            </a:pPr>
            <a:r>
              <a:rPr lang="en-GB" sz="1600" dirty="0"/>
              <a:t>An Adults Power BI dashboard has been set up that can </a:t>
            </a:r>
            <a:r>
              <a:rPr lang="en-GB" sz="1600" dirty="0" smtClean="0"/>
              <a:t>pull out information about residents with </a:t>
            </a:r>
            <a:r>
              <a:rPr lang="en-GB" sz="1600" dirty="0"/>
              <a:t>Learning Disabilities / those open to the Adults 18-24 and 25+ Learning Disabilities Teams. This has </a:t>
            </a:r>
            <a:r>
              <a:rPr lang="en-GB" sz="1600" dirty="0" smtClean="0"/>
              <a:t>helped the Council look at trends </a:t>
            </a:r>
            <a:r>
              <a:rPr lang="en-GB" sz="1600" dirty="0"/>
              <a:t>and gaps.</a:t>
            </a:r>
          </a:p>
        </p:txBody>
      </p:sp>
      <p:pic>
        <p:nvPicPr>
          <p:cNvPr id="3074" name="Picture 2" descr="Nurse writing pulse rate in records near comp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156" y="2027012"/>
            <a:ext cx="1905000" cy="1514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47069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dirty="0">
                <a:latin typeface="Segoe UI"/>
                <a:cs typeface="Segoe UI"/>
              </a:rPr>
              <a:t>ACTION 5.2 – Develop an Adult Diagnostic Service</a:t>
            </a:r>
          </a:p>
        </p:txBody>
      </p:sp>
      <p:sp>
        <p:nvSpPr>
          <p:cNvPr id="7" name="Rectangle 6"/>
          <p:cNvSpPr/>
          <p:nvPr/>
        </p:nvSpPr>
        <p:spPr>
          <a:xfrm>
            <a:off x="9934988" y="400357"/>
            <a:ext cx="2082322" cy="707886"/>
          </a:xfrm>
          <a:prstGeom prst="rect">
            <a:avLst/>
          </a:prstGeom>
          <a:solidFill>
            <a:schemeClr val="bg1"/>
          </a:solidFill>
        </p:spPr>
        <p:txBody>
          <a:bodyPr wrap="square" lIns="91440" tIns="45720" rIns="91440" bIns="45720" anchor="t">
            <a:spAutoFit/>
          </a:bodyPr>
          <a:lstStyle/>
          <a:p>
            <a:pPr algn="ctr"/>
            <a:r>
              <a:rPr lang="en-GB" sz="3000" b="1" dirty="0">
                <a:solidFill>
                  <a:srgbClr val="00B0F0"/>
                </a:solidFill>
                <a:latin typeface="Segoe UI"/>
                <a:cs typeface="Segoe UI"/>
              </a:rPr>
              <a:t>CLOSED</a:t>
            </a:r>
          </a:p>
          <a:p>
            <a:pPr algn="ctr"/>
            <a:endParaRPr lang="en-GB" sz="1000" b="1" dirty="0">
              <a:latin typeface="Segoe UI" panose="020B0502040204020203" pitchFamily="34" charset="0"/>
              <a:cs typeface="Segoe UI" panose="020B0502040204020203" pitchFamily="34" charset="0"/>
            </a:endParaRPr>
          </a:p>
        </p:txBody>
      </p:sp>
      <p:sp>
        <p:nvSpPr>
          <p:cNvPr id="6" name="Content Placeholder 3"/>
          <p:cNvSpPr txBox="1">
            <a:spLocks/>
          </p:cNvSpPr>
          <p:nvPr/>
        </p:nvSpPr>
        <p:spPr>
          <a:xfrm>
            <a:off x="2369126" y="2182560"/>
            <a:ext cx="9417483" cy="3023424"/>
          </a:xfrm>
          <a:prstGeom prst="rect">
            <a:avLst/>
          </a:prstGeom>
          <a:ln>
            <a:solidFill>
              <a:srgbClr val="75529D"/>
            </a:solidFill>
          </a:ln>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800" u="sng" dirty="0"/>
              <a:t>Year 2 Update:</a:t>
            </a:r>
          </a:p>
          <a:p>
            <a:pPr>
              <a:lnSpc>
                <a:spcPct val="100000"/>
              </a:lnSpc>
              <a:spcBef>
                <a:spcPts val="0"/>
              </a:spcBef>
            </a:pPr>
            <a:endParaRPr lang="en-GB" sz="1800" dirty="0"/>
          </a:p>
          <a:p>
            <a:pPr>
              <a:lnSpc>
                <a:spcPct val="100000"/>
              </a:lnSpc>
              <a:spcBef>
                <a:spcPts val="0"/>
              </a:spcBef>
            </a:pPr>
            <a:r>
              <a:rPr lang="en-GB" sz="1800" dirty="0"/>
              <a:t>The Learning Disability Action Plan had this as a Year 2 Action to develop and implement a Learning Disability Diagnostic pathway /service. </a:t>
            </a:r>
          </a:p>
          <a:p>
            <a:pPr>
              <a:lnSpc>
                <a:spcPct val="100000"/>
              </a:lnSpc>
              <a:spcBef>
                <a:spcPts val="0"/>
              </a:spcBef>
            </a:pPr>
            <a:endParaRPr lang="en-GB" sz="1800" dirty="0"/>
          </a:p>
          <a:p>
            <a:pPr>
              <a:lnSpc>
                <a:spcPct val="100000"/>
              </a:lnSpc>
              <a:spcBef>
                <a:spcPts val="0"/>
              </a:spcBef>
            </a:pPr>
            <a:r>
              <a:rPr lang="en-GB" sz="1800" dirty="0"/>
              <a:t>Due to the shortage of funding options available we have not been able to progress this action in year 2 delivery. </a:t>
            </a:r>
          </a:p>
        </p:txBody>
      </p:sp>
      <p:pic>
        <p:nvPicPr>
          <p:cNvPr id="4098" name="Picture 2" descr="Ask you (doctors question)"/>
          <p:cNvPicPr>
            <a:picLocks noChangeAspect="1" noChangeArrowheads="1"/>
          </p:cNvPicPr>
          <p:nvPr/>
        </p:nvPicPr>
        <p:blipFill rotWithShape="1">
          <a:blip r:embed="rId2">
            <a:extLst>
              <a:ext uri="{28A0092B-C50C-407E-A947-70E740481C1C}">
                <a14:useLocalDpi xmlns:a14="http://schemas.microsoft.com/office/drawing/2010/main" val="0"/>
              </a:ext>
            </a:extLst>
          </a:blip>
          <a:srcRect l="5651" t="18902" r="7803" b="6205"/>
          <a:stretch/>
        </p:blipFill>
        <p:spPr bwMode="auto">
          <a:xfrm>
            <a:off x="277091" y="2826327"/>
            <a:ext cx="1648691" cy="1357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68142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dirty="0">
                <a:latin typeface="Segoe UI"/>
                <a:cs typeface="Segoe UI"/>
              </a:rPr>
              <a:t>ACTION 5.3 - Equal Health Access</a:t>
            </a:r>
          </a:p>
        </p:txBody>
      </p:sp>
      <p:sp>
        <p:nvSpPr>
          <p:cNvPr id="7" name="Rectangle 6"/>
          <p:cNvSpPr/>
          <p:nvPr/>
        </p:nvSpPr>
        <p:spPr>
          <a:xfrm>
            <a:off x="9121678" y="392610"/>
            <a:ext cx="2676145" cy="707886"/>
          </a:xfrm>
          <a:prstGeom prst="rect">
            <a:avLst/>
          </a:prstGeom>
          <a:solidFill>
            <a:schemeClr val="bg1"/>
          </a:solidFill>
        </p:spPr>
        <p:txBody>
          <a:bodyPr wrap="square">
            <a:spAutoFit/>
          </a:bodyPr>
          <a:lstStyle/>
          <a:p>
            <a:r>
              <a:rPr lang="en-GB" sz="3000" b="1" dirty="0">
                <a:solidFill>
                  <a:schemeClr val="accent4"/>
                </a:solidFill>
                <a:latin typeface="Segoe UI" panose="020B0502040204020203" pitchFamily="34" charset="0"/>
                <a:cs typeface="Segoe UI" panose="020B0502040204020203" pitchFamily="34" charset="0"/>
              </a:rPr>
              <a:t>IN PROGRESS</a:t>
            </a:r>
          </a:p>
          <a:p>
            <a:endParaRPr lang="en-GB" sz="1000" b="1" dirty="0">
              <a:solidFill>
                <a:schemeClr val="accent4"/>
              </a:solidFill>
              <a:latin typeface="Segoe UI" panose="020B0502040204020203" pitchFamily="34" charset="0"/>
              <a:cs typeface="Segoe UI" panose="020B0502040204020203" pitchFamily="34" charset="0"/>
            </a:endParaRPr>
          </a:p>
        </p:txBody>
      </p:sp>
      <p:sp>
        <p:nvSpPr>
          <p:cNvPr id="6" name="Content Placeholder 3"/>
          <p:cNvSpPr txBox="1">
            <a:spLocks/>
          </p:cNvSpPr>
          <p:nvPr/>
        </p:nvSpPr>
        <p:spPr>
          <a:xfrm>
            <a:off x="2053798" y="1710879"/>
            <a:ext cx="9942607" cy="4353442"/>
          </a:xfrm>
          <a:prstGeom prst="rect">
            <a:avLst/>
          </a:prstGeom>
          <a:ln>
            <a:solidFill>
              <a:srgbClr val="75529D"/>
            </a:solidFill>
          </a:ln>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800" u="sng" dirty="0" smtClean="0"/>
              <a:t>What we did:</a:t>
            </a:r>
            <a:endParaRPr lang="en-GB" sz="1800" u="sng" dirty="0"/>
          </a:p>
          <a:p>
            <a:endParaRPr lang="en-GB" sz="1600" dirty="0" smtClean="0"/>
          </a:p>
          <a:p>
            <a:pPr>
              <a:lnSpc>
                <a:spcPct val="100000"/>
              </a:lnSpc>
              <a:spcBef>
                <a:spcPts val="0"/>
              </a:spcBef>
            </a:pPr>
            <a:r>
              <a:rPr lang="en-GB" sz="1600" dirty="0"/>
              <a:t>Barts Health </a:t>
            </a:r>
          </a:p>
          <a:p>
            <a:pPr marL="285750" indent="-285750">
              <a:lnSpc>
                <a:spcPct val="100000"/>
              </a:lnSpc>
              <a:spcBef>
                <a:spcPts val="0"/>
              </a:spcBef>
              <a:buFont typeface="Arial" panose="020B0604020202020204" pitchFamily="34" charset="0"/>
              <a:buChar char="•"/>
            </a:pPr>
            <a:r>
              <a:rPr lang="en-GB" sz="1600" dirty="0"/>
              <a:t>Newham Hospital will be aiming to reduce waiting times for patients with Learning Disabilities for elective care </a:t>
            </a:r>
            <a:r>
              <a:rPr lang="en-GB" sz="1600" dirty="0" smtClean="0"/>
              <a:t>to the same as other people </a:t>
            </a:r>
            <a:r>
              <a:rPr lang="en-GB" sz="1600" dirty="0"/>
              <a:t>and hopefully to less than this</a:t>
            </a:r>
            <a:r>
              <a:rPr lang="en-GB" sz="1600" dirty="0" smtClean="0"/>
              <a:t>.</a:t>
            </a:r>
          </a:p>
          <a:p>
            <a:pPr marL="285750" indent="-285750">
              <a:lnSpc>
                <a:spcPct val="100000"/>
              </a:lnSpc>
              <a:spcBef>
                <a:spcPts val="0"/>
              </a:spcBef>
              <a:buFont typeface="Arial" panose="020B0604020202020204" pitchFamily="34" charset="0"/>
              <a:buChar char="•"/>
            </a:pPr>
            <a:endParaRPr lang="en-GB" sz="1600" dirty="0"/>
          </a:p>
          <a:p>
            <a:pPr>
              <a:lnSpc>
                <a:spcPct val="100000"/>
              </a:lnSpc>
              <a:spcBef>
                <a:spcPts val="0"/>
              </a:spcBef>
            </a:pPr>
            <a:endParaRPr lang="en-GB" sz="1600" dirty="0" smtClean="0"/>
          </a:p>
          <a:p>
            <a:pPr>
              <a:lnSpc>
                <a:spcPct val="100000"/>
              </a:lnSpc>
              <a:spcBef>
                <a:spcPts val="0"/>
              </a:spcBef>
            </a:pPr>
            <a:r>
              <a:rPr lang="en-GB" sz="1600" dirty="0" smtClean="0"/>
              <a:t>The </a:t>
            </a:r>
            <a:r>
              <a:rPr lang="en-GB" sz="1600" dirty="0"/>
              <a:t>Council</a:t>
            </a:r>
          </a:p>
          <a:p>
            <a:pPr marL="285750" indent="-285750">
              <a:lnSpc>
                <a:spcPct val="100000"/>
              </a:lnSpc>
              <a:spcBef>
                <a:spcPts val="0"/>
              </a:spcBef>
              <a:buFont typeface="Arial" panose="020B0604020202020204" pitchFamily="34" charset="0"/>
              <a:buChar char="•"/>
            </a:pPr>
            <a:r>
              <a:rPr lang="en-GB" sz="1600" dirty="0"/>
              <a:t>The Council’s Public Health Team are developing a Healthy Weight offer for residents with Learning Disabilities. They have developed this following consultation with residents. The project group involves NEL ICB and ELFT partners. </a:t>
            </a:r>
          </a:p>
          <a:p>
            <a:pPr>
              <a:lnSpc>
                <a:spcPct val="100000"/>
              </a:lnSpc>
              <a:spcBef>
                <a:spcPts val="0"/>
              </a:spcBef>
            </a:pPr>
            <a:endParaRPr lang="en-GB" sz="1600" dirty="0" smtClean="0"/>
          </a:p>
          <a:p>
            <a:pPr>
              <a:lnSpc>
                <a:spcPct val="100000"/>
              </a:lnSpc>
              <a:spcBef>
                <a:spcPts val="0"/>
              </a:spcBef>
            </a:pPr>
            <a:endParaRPr lang="en-GB" sz="1600" dirty="0"/>
          </a:p>
          <a:p>
            <a:pPr marL="342900" indent="-342900">
              <a:buFont typeface="Arial" panose="020B0604020202020204" pitchFamily="34" charset="0"/>
              <a:buChar char="•"/>
            </a:pPr>
            <a:r>
              <a:rPr lang="en-GB" sz="1600" dirty="0">
                <a:hlinkClick r:id="rId2"/>
              </a:rPr>
              <a:t>50 Steps for a Healthy Newham 2024-29</a:t>
            </a:r>
            <a:r>
              <a:rPr lang="en-GB" sz="1600" dirty="0"/>
              <a:t>. This now contains a specific step regarding Equity – Step 19 Make Newham a neurodiversity- and disability-friendly borough. </a:t>
            </a:r>
          </a:p>
        </p:txBody>
      </p:sp>
      <p:pic>
        <p:nvPicPr>
          <p:cNvPr id="5122" name="Picture 2" descr="waiting list speech &amp; language therapi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967" y="1996872"/>
            <a:ext cx="1396134" cy="159159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174" y="5126182"/>
            <a:ext cx="1103720" cy="1544317"/>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041" y="3787757"/>
            <a:ext cx="1667987" cy="1338425"/>
          </a:xfrm>
          <a:prstGeom prst="rect">
            <a:avLst/>
          </a:prstGeom>
        </p:spPr>
      </p:pic>
    </p:spTree>
    <p:extLst>
      <p:ext uri="{BB962C8B-B14F-4D97-AF65-F5344CB8AC3E}">
        <p14:creationId xmlns:p14="http://schemas.microsoft.com/office/powerpoint/2010/main" val="2388308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More information</a:t>
            </a:r>
            <a:endParaRPr lang="en-GB" dirty="0"/>
          </a:p>
        </p:txBody>
      </p:sp>
      <p:sp>
        <p:nvSpPr>
          <p:cNvPr id="3" name="Content Placeholder 2"/>
          <p:cNvSpPr>
            <a:spLocks noGrp="1"/>
          </p:cNvSpPr>
          <p:nvPr>
            <p:ph sz="half" idx="1"/>
          </p:nvPr>
        </p:nvSpPr>
        <p:spPr/>
        <p:txBody>
          <a:bodyPr>
            <a:normAutofit/>
          </a:bodyPr>
          <a:lstStyle/>
          <a:p>
            <a:pPr>
              <a:lnSpc>
                <a:spcPct val="100000"/>
              </a:lnSpc>
              <a:spcBef>
                <a:spcPts val="0"/>
              </a:spcBef>
              <a:buClr>
                <a:srgbClr val="75529D"/>
              </a:buClr>
            </a:pPr>
            <a:endParaRPr lang="en-GB" dirty="0">
              <a:latin typeface="Segoe UI" panose="020B0502040204020203" pitchFamily="34" charset="0"/>
              <a:cs typeface="Segoe UI" panose="020B0502040204020203" pitchFamily="34" charset="0"/>
            </a:endParaRPr>
          </a:p>
          <a:p>
            <a:endParaRPr lang="en-GB" dirty="0"/>
          </a:p>
        </p:txBody>
      </p:sp>
      <p:sp>
        <p:nvSpPr>
          <p:cNvPr id="4" name="Content Placeholder 3"/>
          <p:cNvSpPr>
            <a:spLocks noGrp="1"/>
          </p:cNvSpPr>
          <p:nvPr>
            <p:ph sz="half" idx="2"/>
          </p:nvPr>
        </p:nvSpPr>
        <p:spPr>
          <a:xfrm>
            <a:off x="2560320" y="1825625"/>
            <a:ext cx="8672890" cy="3861742"/>
          </a:xfrm>
        </p:spPr>
        <p:txBody>
          <a:bodyPr/>
          <a:lstStyle/>
          <a:p>
            <a:r>
              <a:rPr lang="en-GB" dirty="0">
                <a:latin typeface="Segoe UI"/>
                <a:cs typeface="Segoe UI"/>
              </a:rPr>
              <a:t>There is a Jargon Buster </a:t>
            </a:r>
            <a:r>
              <a:rPr lang="en-GB" dirty="0" smtClean="0">
                <a:latin typeface="Segoe UI"/>
                <a:cs typeface="Segoe UI"/>
              </a:rPr>
              <a:t>at the end to </a:t>
            </a:r>
            <a:r>
              <a:rPr lang="en-GB" dirty="0">
                <a:latin typeface="Segoe UI"/>
                <a:cs typeface="Segoe UI"/>
              </a:rPr>
              <a:t>explain some of the words that we have used in this document</a:t>
            </a:r>
            <a:r>
              <a:rPr lang="en-GB" dirty="0" smtClean="0">
                <a:latin typeface="Segoe UI"/>
                <a:cs typeface="Segoe UI"/>
              </a:rPr>
              <a:t>.</a:t>
            </a:r>
          </a:p>
          <a:p>
            <a:endParaRPr lang="en-GB" dirty="0" smtClean="0">
              <a:latin typeface="Segoe UI"/>
              <a:cs typeface="Segoe UI"/>
            </a:endParaRPr>
          </a:p>
          <a:p>
            <a:r>
              <a:rPr lang="en-GB" dirty="0" smtClean="0">
                <a:latin typeface="Segoe UI"/>
                <a:cs typeface="Segoe UI"/>
              </a:rPr>
              <a:t>There is a full version of this report. This is not in plain English. </a:t>
            </a:r>
          </a:p>
          <a:p>
            <a:endParaRPr lang="en-GB" dirty="0" smtClean="0">
              <a:latin typeface="Segoe UI"/>
              <a:cs typeface="Segoe UI"/>
            </a:endParaRPr>
          </a:p>
          <a:p>
            <a:r>
              <a:rPr lang="en-GB" dirty="0">
                <a:latin typeface="Segoe UI"/>
                <a:cs typeface="Segoe UI"/>
              </a:rPr>
              <a:t>There is a separate report for Year 3 Priorities.</a:t>
            </a:r>
          </a:p>
          <a:p>
            <a:endParaRPr lang="en-GB" dirty="0">
              <a:latin typeface="Segoe UI"/>
              <a:cs typeface="Segoe UI"/>
            </a:endParaRPr>
          </a:p>
          <a:p>
            <a:r>
              <a:rPr lang="en-GB" dirty="0" smtClean="0">
                <a:latin typeface="Segoe UI"/>
                <a:cs typeface="Segoe UI"/>
              </a:rPr>
              <a:t>These reports can be found on the webpage </a:t>
            </a:r>
            <a:r>
              <a:rPr lang="en-GB" dirty="0">
                <a:hlinkClick r:id="rId2"/>
              </a:rPr>
              <a:t>Learning Disability Action Plan Updates – Learning Disabilities – Newham Council</a:t>
            </a:r>
            <a:endParaRPr lang="en-GB" dirty="0" smtClean="0">
              <a:latin typeface="Segoe UI"/>
              <a:cs typeface="Segoe UI"/>
            </a:endParaRPr>
          </a:p>
          <a:p>
            <a:endParaRPr lang="en-GB" dirty="0">
              <a:latin typeface="Segoe UI"/>
              <a:cs typeface="Segoe UI"/>
            </a:endParaRPr>
          </a:p>
          <a:p>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548" y="4245536"/>
            <a:ext cx="1441831" cy="144183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549" y="1825625"/>
            <a:ext cx="1441831" cy="1441831"/>
          </a:xfrm>
          <a:prstGeom prst="rect">
            <a:avLst/>
          </a:prstGeom>
        </p:spPr>
      </p:pic>
    </p:spTree>
    <p:extLst>
      <p:ext uri="{BB962C8B-B14F-4D97-AF65-F5344CB8AC3E}">
        <p14:creationId xmlns:p14="http://schemas.microsoft.com/office/powerpoint/2010/main" val="5009496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dirty="0">
                <a:latin typeface="Segoe UI"/>
                <a:cs typeface="Segoe UI"/>
              </a:rPr>
              <a:t>ACTION 5.3 - Equal Health Access</a:t>
            </a:r>
          </a:p>
        </p:txBody>
      </p:sp>
      <p:sp>
        <p:nvSpPr>
          <p:cNvPr id="7" name="Rectangle 6"/>
          <p:cNvSpPr/>
          <p:nvPr/>
        </p:nvSpPr>
        <p:spPr>
          <a:xfrm>
            <a:off x="9121678" y="392610"/>
            <a:ext cx="2676145" cy="707886"/>
          </a:xfrm>
          <a:prstGeom prst="rect">
            <a:avLst/>
          </a:prstGeom>
          <a:solidFill>
            <a:schemeClr val="bg1"/>
          </a:solidFill>
        </p:spPr>
        <p:txBody>
          <a:bodyPr wrap="square">
            <a:spAutoFit/>
          </a:bodyPr>
          <a:lstStyle/>
          <a:p>
            <a:r>
              <a:rPr lang="en-GB" sz="3000" b="1" dirty="0">
                <a:solidFill>
                  <a:schemeClr val="accent4"/>
                </a:solidFill>
                <a:latin typeface="Segoe UI" panose="020B0502040204020203" pitchFamily="34" charset="0"/>
                <a:cs typeface="Segoe UI" panose="020B0502040204020203" pitchFamily="34" charset="0"/>
              </a:rPr>
              <a:t>IN PROGRESS</a:t>
            </a:r>
          </a:p>
          <a:p>
            <a:endParaRPr lang="en-GB" sz="1000" b="1" dirty="0">
              <a:solidFill>
                <a:schemeClr val="accent4"/>
              </a:solidFill>
              <a:latin typeface="Segoe UI" panose="020B0502040204020203" pitchFamily="34" charset="0"/>
              <a:cs typeface="Segoe UI" panose="020B0502040204020203" pitchFamily="34" charset="0"/>
            </a:endParaRPr>
          </a:p>
        </p:txBody>
      </p:sp>
      <p:sp>
        <p:nvSpPr>
          <p:cNvPr id="6" name="Content Placeholder 3"/>
          <p:cNvSpPr txBox="1">
            <a:spLocks/>
          </p:cNvSpPr>
          <p:nvPr/>
        </p:nvSpPr>
        <p:spPr>
          <a:xfrm>
            <a:off x="1804416" y="1718174"/>
            <a:ext cx="9942607" cy="4658242"/>
          </a:xfrm>
          <a:prstGeom prst="rect">
            <a:avLst/>
          </a:prstGeom>
          <a:ln>
            <a:solidFill>
              <a:srgbClr val="75529D"/>
            </a:solidFill>
          </a:ln>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800" u="sng" dirty="0" smtClean="0"/>
              <a:t>What we did:</a:t>
            </a:r>
            <a:endParaRPr lang="en-GB" sz="1800" u="sng" dirty="0"/>
          </a:p>
          <a:p>
            <a:pPr>
              <a:lnSpc>
                <a:spcPct val="100000"/>
              </a:lnSpc>
              <a:spcBef>
                <a:spcPts val="0"/>
              </a:spcBef>
            </a:pPr>
            <a:endParaRPr lang="en-GB" sz="1600" dirty="0" smtClean="0"/>
          </a:p>
          <a:p>
            <a:r>
              <a:rPr lang="en-GB" sz="1600" dirty="0" smtClean="0"/>
              <a:t>The </a:t>
            </a:r>
            <a:r>
              <a:rPr lang="en-GB" sz="1600" dirty="0"/>
              <a:t>East London Foundation Trust</a:t>
            </a:r>
          </a:p>
          <a:p>
            <a:pPr marL="342900" indent="-342900">
              <a:buFont typeface="Arial" panose="020B0604020202020204" pitchFamily="34" charset="0"/>
              <a:buChar char="•"/>
            </a:pPr>
            <a:r>
              <a:rPr lang="en-GB" sz="1600" dirty="0"/>
              <a:t>From April 2023, the Community Health Team for Adults with Learning Disabilities transferred to the Adult Mental Health Directorate. </a:t>
            </a:r>
            <a:endParaRPr lang="en-GB" sz="1600" dirty="0" smtClean="0"/>
          </a:p>
          <a:p>
            <a:pPr marL="342900" indent="-342900">
              <a:buFont typeface="Arial" panose="020B0604020202020204" pitchFamily="34" charset="0"/>
              <a:buChar char="•"/>
            </a:pPr>
            <a:endParaRPr lang="en-GB" sz="1600" dirty="0"/>
          </a:p>
          <a:p>
            <a:pPr marL="342900" indent="-342900">
              <a:buFont typeface="Arial" panose="020B0604020202020204" pitchFamily="34" charset="0"/>
              <a:buChar char="•"/>
            </a:pPr>
            <a:r>
              <a:rPr lang="en-GB" sz="1600" dirty="0"/>
              <a:t>Commissioned a Health Needs Assessment which was finalised in April 2024. </a:t>
            </a:r>
            <a:r>
              <a:rPr lang="en-GB" sz="1600" dirty="0" smtClean="0">
                <a:solidFill>
                  <a:srgbClr val="174E86"/>
                </a:solidFill>
                <a:hlinkClick r:id="rId2"/>
              </a:rPr>
              <a:t>Learning </a:t>
            </a:r>
            <a:r>
              <a:rPr lang="en-GB" sz="1600" dirty="0">
                <a:solidFill>
                  <a:srgbClr val="174E86"/>
                </a:solidFill>
                <a:hlinkClick r:id="rId2"/>
              </a:rPr>
              <a:t>Disabilities in Tower Hamlets, Newham and City and Hackney Health Needs assessment report</a:t>
            </a:r>
            <a:r>
              <a:rPr lang="en-GB" sz="1600" dirty="0"/>
              <a:t>.</a:t>
            </a:r>
          </a:p>
          <a:p>
            <a:endParaRPr lang="en-GB" sz="1600" dirty="0" smtClean="0"/>
          </a:p>
          <a:p>
            <a:r>
              <a:rPr lang="en-GB" sz="1600" dirty="0" smtClean="0"/>
              <a:t>The </a:t>
            </a:r>
            <a:r>
              <a:rPr lang="en-GB" sz="1600" dirty="0"/>
              <a:t>North East London Integrated Care Board</a:t>
            </a:r>
          </a:p>
          <a:p>
            <a:pPr marL="342900" indent="-342900">
              <a:buFont typeface="Arial" panose="020B0604020202020204" pitchFamily="34" charset="0"/>
              <a:buChar char="•"/>
            </a:pPr>
            <a:r>
              <a:rPr lang="en-GB" sz="1600" dirty="0"/>
              <a:t>Looked at the Mild to Moderate Health Offer in Newham against the </a:t>
            </a:r>
            <a:r>
              <a:rPr lang="en-GB" sz="1600" dirty="0" smtClean="0"/>
              <a:t>offer to residents in other North </a:t>
            </a:r>
            <a:r>
              <a:rPr lang="en-GB" sz="1600" dirty="0"/>
              <a:t>East London </a:t>
            </a:r>
            <a:r>
              <a:rPr lang="en-GB" sz="1600" dirty="0" smtClean="0"/>
              <a:t>boroughs. </a:t>
            </a:r>
            <a:endParaRPr lang="en-GB" sz="1600" dirty="0"/>
          </a:p>
        </p:txBody>
      </p:sp>
      <p:pic>
        <p:nvPicPr>
          <p:cNvPr id="3" name="Picture 2"/>
          <p:cNvPicPr>
            <a:picLocks noChangeAspect="1"/>
          </p:cNvPicPr>
          <p:nvPr/>
        </p:nvPicPr>
        <p:blipFill>
          <a:blip r:embed="rId3"/>
          <a:stretch>
            <a:fillRect/>
          </a:stretch>
        </p:blipFill>
        <p:spPr>
          <a:xfrm flipH="1">
            <a:off x="460549" y="3228131"/>
            <a:ext cx="959644" cy="1367124"/>
          </a:xfrm>
          <a:prstGeom prst="rect">
            <a:avLst/>
          </a:prstGeom>
        </p:spPr>
      </p:pic>
    </p:spTree>
    <p:extLst>
      <p:ext uri="{BB962C8B-B14F-4D97-AF65-F5344CB8AC3E}">
        <p14:creationId xmlns:p14="http://schemas.microsoft.com/office/powerpoint/2010/main" val="32476936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dirty="0">
                <a:latin typeface="Segoe UI"/>
                <a:cs typeface="Segoe UI"/>
              </a:rPr>
              <a:t>ACTION 5.5 - Annual </a:t>
            </a:r>
            <a:r>
              <a:rPr lang="en-GB" sz="3000" dirty="0" smtClean="0">
                <a:latin typeface="Segoe UI"/>
                <a:cs typeface="Segoe UI"/>
              </a:rPr>
              <a:t>Vaccination </a:t>
            </a:r>
            <a:endParaRPr lang="en-GB" sz="3000" dirty="0">
              <a:latin typeface="Segoe UI"/>
              <a:cs typeface="Segoe UI"/>
            </a:endParaRPr>
          </a:p>
        </p:txBody>
      </p:sp>
      <p:sp>
        <p:nvSpPr>
          <p:cNvPr id="7" name="Rectangle 6"/>
          <p:cNvSpPr/>
          <p:nvPr/>
        </p:nvSpPr>
        <p:spPr>
          <a:xfrm>
            <a:off x="9624961" y="392610"/>
            <a:ext cx="2172861" cy="707886"/>
          </a:xfrm>
          <a:prstGeom prst="rect">
            <a:avLst/>
          </a:prstGeom>
          <a:solidFill>
            <a:schemeClr val="bg1"/>
          </a:solidFill>
        </p:spPr>
        <p:txBody>
          <a:bodyPr wrap="square">
            <a:spAutoFit/>
          </a:bodyPr>
          <a:lstStyle/>
          <a:p>
            <a:r>
              <a:rPr lang="en-GB" sz="3000" b="1" dirty="0">
                <a:solidFill>
                  <a:srgbClr val="00B050"/>
                </a:solidFill>
                <a:latin typeface="Segoe UI" panose="020B0502040204020203" pitchFamily="34" charset="0"/>
                <a:cs typeface="Segoe UI" panose="020B0502040204020203" pitchFamily="34" charset="0"/>
              </a:rPr>
              <a:t>COMPLETE</a:t>
            </a:r>
          </a:p>
          <a:p>
            <a:endParaRPr lang="en-GB" sz="1000" b="1" dirty="0">
              <a:solidFill>
                <a:srgbClr val="00B050"/>
              </a:solidFill>
              <a:latin typeface="Segoe UI" panose="020B0502040204020203" pitchFamily="34" charset="0"/>
              <a:cs typeface="Segoe UI" panose="020B0502040204020203" pitchFamily="34" charset="0"/>
            </a:endParaRPr>
          </a:p>
        </p:txBody>
      </p:sp>
      <p:sp>
        <p:nvSpPr>
          <p:cNvPr id="3" name="Content Placeholder 2"/>
          <p:cNvSpPr>
            <a:spLocks noGrp="1"/>
          </p:cNvSpPr>
          <p:nvPr>
            <p:ph sz="half" idx="1"/>
          </p:nvPr>
        </p:nvSpPr>
        <p:spPr>
          <a:xfrm>
            <a:off x="1919268" y="1825625"/>
            <a:ext cx="9878553" cy="4351338"/>
          </a:xfrm>
        </p:spPr>
        <p:txBody>
          <a:bodyPr>
            <a:normAutofit/>
          </a:bodyPr>
          <a:lstStyle/>
          <a:p>
            <a:r>
              <a:rPr lang="en-GB" sz="1800" u="sng" dirty="0"/>
              <a:t>What we did:</a:t>
            </a:r>
          </a:p>
          <a:p>
            <a:endParaRPr lang="en-GB" sz="1800" dirty="0" smtClean="0"/>
          </a:p>
          <a:p>
            <a:r>
              <a:rPr lang="en-GB" sz="1800" dirty="0" smtClean="0"/>
              <a:t>Flu Vaccination (from February 2022 to 2023)</a:t>
            </a:r>
          </a:p>
          <a:p>
            <a:pPr marL="342900" indent="-342900">
              <a:buFont typeface="Arial" panose="020B0604020202020204" pitchFamily="34" charset="0"/>
              <a:buChar char="•"/>
            </a:pPr>
            <a:r>
              <a:rPr lang="en-GB" sz="1800" dirty="0" smtClean="0"/>
              <a:t>929 people (49% on the Learning Disability Register) received their Primary Course Flu Shot;</a:t>
            </a:r>
          </a:p>
          <a:p>
            <a:pPr marL="342900" indent="-342900">
              <a:buFont typeface="Arial" panose="020B0604020202020204" pitchFamily="34" charset="0"/>
              <a:buChar char="•"/>
            </a:pPr>
            <a:r>
              <a:rPr lang="en-GB" sz="1800" dirty="0" smtClean="0"/>
              <a:t>934 people (47%) received their Autumn booster;</a:t>
            </a:r>
          </a:p>
          <a:p>
            <a:endParaRPr lang="en-GB" sz="1800" dirty="0"/>
          </a:p>
          <a:p>
            <a:r>
              <a:rPr lang="en-GB" sz="1800" dirty="0" smtClean="0"/>
              <a:t>Covid-19 Vaccination</a:t>
            </a:r>
          </a:p>
          <a:p>
            <a:pPr marL="342900" indent="-342900">
              <a:buFont typeface="Arial" panose="020B0604020202020204" pitchFamily="34" charset="0"/>
              <a:buChar char="•"/>
            </a:pPr>
            <a:r>
              <a:rPr lang="en-GB" sz="1800" dirty="0"/>
              <a:t>1,266 people (79.4% on the Learning Disability Register) received their Primary Course Covid Shot;</a:t>
            </a:r>
          </a:p>
          <a:p>
            <a:pPr marL="342900" indent="-342900">
              <a:buFont typeface="Arial" panose="020B0604020202020204" pitchFamily="34" charset="0"/>
              <a:buChar char="•"/>
            </a:pPr>
            <a:r>
              <a:rPr lang="en-GB" sz="1800" dirty="0" smtClean="0"/>
              <a:t>644 </a:t>
            </a:r>
            <a:r>
              <a:rPr lang="en-GB" sz="1800" dirty="0"/>
              <a:t>people (52%) received their Autumn </a:t>
            </a:r>
            <a:r>
              <a:rPr lang="en-GB" sz="1800" dirty="0" smtClean="0"/>
              <a:t>booster</a:t>
            </a:r>
            <a:endParaRPr lang="en-GB" sz="1800" dirty="0"/>
          </a:p>
        </p:txBody>
      </p:sp>
      <p:pic>
        <p:nvPicPr>
          <p:cNvPr id="6146" name="Picture 2" descr="coronvirus first vaccine"/>
          <p:cNvPicPr>
            <a:picLocks noChangeAspect="1" noChangeArrowheads="1"/>
          </p:cNvPicPr>
          <p:nvPr/>
        </p:nvPicPr>
        <p:blipFill rotWithShape="1">
          <a:blip r:embed="rId2">
            <a:extLst>
              <a:ext uri="{28A0092B-C50C-407E-A947-70E740481C1C}">
                <a14:useLocalDpi xmlns:a14="http://schemas.microsoft.com/office/drawing/2010/main" val="0"/>
              </a:ext>
            </a:extLst>
          </a:blip>
          <a:srcRect l="2742" t="26043" r="4167" b="5695"/>
          <a:stretch/>
        </p:blipFill>
        <p:spPr bwMode="auto">
          <a:xfrm>
            <a:off x="0" y="3103418"/>
            <a:ext cx="1773383" cy="1482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81637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dirty="0">
                <a:latin typeface="Segoe UI"/>
                <a:cs typeface="Segoe UI"/>
              </a:rPr>
              <a:t>ACTION 5.6 - Reduce </a:t>
            </a:r>
            <a:r>
              <a:rPr lang="en-GB" sz="3000" dirty="0" smtClean="0">
                <a:latin typeface="Segoe UI"/>
                <a:cs typeface="Segoe UI"/>
              </a:rPr>
              <a:t>Hospital Admissions</a:t>
            </a:r>
            <a:endParaRPr lang="en-GB" sz="3000" dirty="0">
              <a:latin typeface="Segoe UI"/>
              <a:cs typeface="Segoe UI"/>
            </a:endParaRPr>
          </a:p>
        </p:txBody>
      </p:sp>
      <p:sp>
        <p:nvSpPr>
          <p:cNvPr id="7" name="Rectangle 6"/>
          <p:cNvSpPr/>
          <p:nvPr/>
        </p:nvSpPr>
        <p:spPr>
          <a:xfrm>
            <a:off x="9582003" y="414962"/>
            <a:ext cx="2215820" cy="707886"/>
          </a:xfrm>
          <a:prstGeom prst="rect">
            <a:avLst/>
          </a:prstGeom>
          <a:solidFill>
            <a:schemeClr val="bg1"/>
          </a:solidFill>
        </p:spPr>
        <p:txBody>
          <a:bodyPr wrap="square">
            <a:spAutoFit/>
          </a:bodyPr>
          <a:lstStyle/>
          <a:p>
            <a:r>
              <a:rPr lang="en-GB" sz="3000" b="1" dirty="0">
                <a:solidFill>
                  <a:srgbClr val="00B050"/>
                </a:solidFill>
                <a:latin typeface="Segoe UI" panose="020B0502040204020203" pitchFamily="34" charset="0"/>
                <a:cs typeface="Segoe UI" panose="020B0502040204020203" pitchFamily="34" charset="0"/>
              </a:rPr>
              <a:t>COMPLETE</a:t>
            </a:r>
          </a:p>
          <a:p>
            <a:endParaRPr lang="en-GB" sz="1000" b="1" dirty="0">
              <a:solidFill>
                <a:srgbClr val="00B050"/>
              </a:solidFill>
              <a:latin typeface="Segoe UI" panose="020B0502040204020203" pitchFamily="34" charset="0"/>
              <a:cs typeface="Segoe UI" panose="020B0502040204020203" pitchFamily="34" charset="0"/>
            </a:endParaRPr>
          </a:p>
        </p:txBody>
      </p:sp>
      <p:sp>
        <p:nvSpPr>
          <p:cNvPr id="6" name="Content Placeholder 3"/>
          <p:cNvSpPr txBox="1">
            <a:spLocks/>
          </p:cNvSpPr>
          <p:nvPr/>
        </p:nvSpPr>
        <p:spPr>
          <a:xfrm>
            <a:off x="1706880" y="2027010"/>
            <a:ext cx="10028930" cy="4149953"/>
          </a:xfrm>
          <a:prstGeom prst="rect">
            <a:avLst/>
          </a:prstGeom>
          <a:ln>
            <a:solidFill>
              <a:srgbClr val="75529D"/>
            </a:solidFill>
          </a:ln>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800" u="sng" dirty="0" smtClean="0"/>
              <a:t>What we did:</a:t>
            </a:r>
            <a:endParaRPr lang="en-GB" sz="1800" u="sng" dirty="0"/>
          </a:p>
          <a:p>
            <a:r>
              <a:rPr lang="en-GB" sz="1800" dirty="0" smtClean="0"/>
              <a:t>The </a:t>
            </a:r>
            <a:r>
              <a:rPr lang="en-GB" sz="1800" dirty="0"/>
              <a:t>Learning Disability and Autism Joint Planning </a:t>
            </a:r>
            <a:r>
              <a:rPr lang="en-GB" sz="1800" dirty="0" smtClean="0"/>
              <a:t>Group</a:t>
            </a:r>
            <a:r>
              <a:rPr lang="en-GB" sz="1800" dirty="0"/>
              <a:t> </a:t>
            </a:r>
            <a:r>
              <a:rPr lang="en-GB" sz="1800" dirty="0" smtClean="0"/>
              <a:t>added this as a priority.</a:t>
            </a:r>
          </a:p>
          <a:p>
            <a:endParaRPr lang="en-GB" sz="1800" dirty="0" smtClean="0"/>
          </a:p>
          <a:p>
            <a:r>
              <a:rPr lang="en-GB" sz="1800" dirty="0" smtClean="0"/>
              <a:t>NEL ICB has </a:t>
            </a:r>
            <a:r>
              <a:rPr lang="en-GB" sz="1800" dirty="0"/>
              <a:t>a Learning Disability Nurse </a:t>
            </a:r>
            <a:r>
              <a:rPr lang="en-GB" sz="1800" dirty="0" smtClean="0"/>
              <a:t>goes to Mental Health Hospitals to be part of meetings for patients with Learning Disabilities. This includes Ward </a:t>
            </a:r>
            <a:r>
              <a:rPr lang="en-GB" sz="1800" dirty="0"/>
              <a:t>Rounds and Care and Treatment </a:t>
            </a:r>
            <a:r>
              <a:rPr lang="en-GB" sz="1800" dirty="0" smtClean="0"/>
              <a:t>Reviews.</a:t>
            </a:r>
            <a:endParaRPr lang="en-GB" sz="1800" dirty="0"/>
          </a:p>
          <a:p>
            <a:pPr marL="285750" indent="-285750">
              <a:buFont typeface="Arial" panose="020B0604020202020204" pitchFamily="34" charset="0"/>
              <a:buChar char="•"/>
            </a:pPr>
            <a:endParaRPr lang="en-GB" sz="1800" dirty="0" smtClean="0"/>
          </a:p>
          <a:p>
            <a:r>
              <a:rPr lang="en-GB" sz="1800" dirty="0" smtClean="0"/>
              <a:t>NHS England asked all areas to make some changes to their Dynamic </a:t>
            </a:r>
            <a:r>
              <a:rPr lang="en-GB" sz="1800" dirty="0"/>
              <a:t>Support </a:t>
            </a:r>
            <a:r>
              <a:rPr lang="en-GB" sz="1800" dirty="0" smtClean="0"/>
              <a:t>Registers. This has been done in Newham. There are now separate Autism and Learning Disability Registers. </a:t>
            </a:r>
          </a:p>
          <a:p>
            <a:endParaRPr lang="en-GB" sz="1800" dirty="0"/>
          </a:p>
          <a:p>
            <a:r>
              <a:rPr lang="en-GB" sz="1800" dirty="0"/>
              <a:t>Safe and Wellbeing Reviews were completed for all hospital admissions in 2022/23.</a:t>
            </a:r>
          </a:p>
          <a:p>
            <a:pPr marL="285750" indent="-285750">
              <a:lnSpc>
                <a:spcPct val="100000"/>
              </a:lnSpc>
              <a:spcBef>
                <a:spcPts val="0"/>
              </a:spcBef>
              <a:buChar char="•"/>
            </a:pPr>
            <a:endParaRPr lang="en-GB" sz="1800" dirty="0"/>
          </a:p>
          <a:p>
            <a:pPr marL="285750" indent="-285750">
              <a:lnSpc>
                <a:spcPct val="100000"/>
              </a:lnSpc>
              <a:spcBef>
                <a:spcPts val="0"/>
              </a:spcBef>
              <a:buFont typeface="Arial" panose="020B0604020202020204" pitchFamily="34" charset="0"/>
              <a:buChar char="•"/>
            </a:pPr>
            <a:endParaRPr lang="en-GB" sz="1800"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331569" y="2873692"/>
            <a:ext cx="1164590" cy="1115695"/>
          </a:xfrm>
          <a:prstGeom prst="rect">
            <a:avLst/>
          </a:prstGeom>
          <a:noFill/>
        </p:spPr>
      </p:pic>
    </p:spTree>
    <p:extLst>
      <p:ext uri="{BB962C8B-B14F-4D97-AF65-F5344CB8AC3E}">
        <p14:creationId xmlns:p14="http://schemas.microsoft.com/office/powerpoint/2010/main" val="12938026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dirty="0">
                <a:latin typeface="Segoe UI"/>
                <a:cs typeface="Segoe UI"/>
              </a:rPr>
              <a:t>ACTION 5.7 - Strengthen </a:t>
            </a:r>
            <a:r>
              <a:rPr lang="en-GB" sz="3000" dirty="0" smtClean="0">
                <a:latin typeface="Segoe UI"/>
                <a:cs typeface="Segoe UI"/>
              </a:rPr>
              <a:t>Care Education and </a:t>
            </a:r>
            <a:br>
              <a:rPr lang="en-GB" sz="3000" dirty="0" smtClean="0">
                <a:latin typeface="Segoe UI"/>
                <a:cs typeface="Segoe UI"/>
              </a:rPr>
            </a:br>
            <a:r>
              <a:rPr lang="en-GB" sz="3000" dirty="0">
                <a:latin typeface="Segoe UI"/>
                <a:cs typeface="Segoe UI"/>
              </a:rPr>
              <a:t>	</a:t>
            </a:r>
            <a:r>
              <a:rPr lang="en-GB" sz="3000" dirty="0" smtClean="0">
                <a:latin typeface="Segoe UI"/>
                <a:cs typeface="Segoe UI"/>
              </a:rPr>
              <a:t>		Treatment Reviews [C(E)TRs]</a:t>
            </a:r>
            <a:endParaRPr lang="en-GB" sz="3000" dirty="0">
              <a:latin typeface="Segoe UI"/>
              <a:cs typeface="Segoe UI"/>
            </a:endParaRPr>
          </a:p>
        </p:txBody>
      </p:sp>
      <p:sp>
        <p:nvSpPr>
          <p:cNvPr id="7" name="Rectangle 6"/>
          <p:cNvSpPr/>
          <p:nvPr/>
        </p:nvSpPr>
        <p:spPr>
          <a:xfrm>
            <a:off x="9648613" y="323675"/>
            <a:ext cx="2283697" cy="721740"/>
          </a:xfrm>
          <a:prstGeom prst="rect">
            <a:avLst/>
          </a:prstGeom>
          <a:solidFill>
            <a:schemeClr val="bg1"/>
          </a:solidFill>
        </p:spPr>
        <p:txBody>
          <a:bodyPr wrap="square">
            <a:spAutoFit/>
          </a:bodyPr>
          <a:lstStyle/>
          <a:p>
            <a:r>
              <a:rPr lang="en-GB" sz="3000" b="1" dirty="0">
                <a:solidFill>
                  <a:srgbClr val="00B050"/>
                </a:solidFill>
                <a:latin typeface="Segoe UI" panose="020B0502040204020203" pitchFamily="34" charset="0"/>
                <a:cs typeface="Segoe UI" panose="020B0502040204020203" pitchFamily="34" charset="0"/>
              </a:rPr>
              <a:t>COMPLETE</a:t>
            </a:r>
          </a:p>
          <a:p>
            <a:endParaRPr lang="en-GB" sz="1000" b="1" dirty="0">
              <a:solidFill>
                <a:srgbClr val="00B050"/>
              </a:solidFill>
              <a:latin typeface="Segoe UI" panose="020B0502040204020203" pitchFamily="34" charset="0"/>
              <a:cs typeface="Segoe UI" panose="020B0502040204020203" pitchFamily="34" charset="0"/>
            </a:endParaRPr>
          </a:p>
        </p:txBody>
      </p:sp>
      <p:sp>
        <p:nvSpPr>
          <p:cNvPr id="6" name="Content Placeholder 3"/>
          <p:cNvSpPr txBox="1">
            <a:spLocks/>
          </p:cNvSpPr>
          <p:nvPr/>
        </p:nvSpPr>
        <p:spPr>
          <a:xfrm>
            <a:off x="1780032" y="2172282"/>
            <a:ext cx="9955778" cy="3309070"/>
          </a:xfrm>
          <a:prstGeom prst="rect">
            <a:avLst/>
          </a:prstGeom>
          <a:ln>
            <a:solidFill>
              <a:srgbClr val="75529D"/>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00000"/>
              </a:lnSpc>
              <a:spcBef>
                <a:spcPts val="0"/>
              </a:spcBef>
              <a:buNone/>
            </a:pPr>
            <a:r>
              <a:rPr lang="en-GB" sz="1800" u="sng" dirty="0" smtClean="0">
                <a:latin typeface="Arial" panose="020B0604020202020204" pitchFamily="34" charset="0"/>
                <a:cs typeface="Arial" panose="020B0604020202020204" pitchFamily="34" charset="0"/>
              </a:rPr>
              <a:t>We did:</a:t>
            </a:r>
            <a:endParaRPr lang="en-GB" sz="1800" u="sng" dirty="0">
              <a:latin typeface="Arial" panose="020B0604020202020204" pitchFamily="34" charset="0"/>
              <a:cs typeface="Arial" panose="020B0604020202020204" pitchFamily="34" charset="0"/>
            </a:endParaRPr>
          </a:p>
          <a:p>
            <a:pPr marL="457200" lvl="1" indent="0">
              <a:lnSpc>
                <a:spcPct val="100000"/>
              </a:lnSpc>
              <a:spcBef>
                <a:spcPts val="0"/>
              </a:spcBef>
              <a:buNone/>
            </a:pPr>
            <a:endParaRPr lang="en-GB" sz="1800" u="sng" dirty="0">
              <a:latin typeface="Arial" panose="020B0604020202020204" pitchFamily="34" charset="0"/>
              <a:cs typeface="Arial" panose="020B0604020202020204" pitchFamily="34" charset="0"/>
            </a:endParaRPr>
          </a:p>
          <a:p>
            <a:pPr marL="457200" lvl="1" indent="0">
              <a:lnSpc>
                <a:spcPct val="100000"/>
              </a:lnSpc>
              <a:spcBef>
                <a:spcPts val="0"/>
              </a:spcBef>
              <a:buNone/>
            </a:pPr>
            <a:r>
              <a:rPr lang="en-GB" sz="1800" dirty="0" smtClean="0">
                <a:latin typeface="Arial" panose="020B0604020202020204" pitchFamily="34" charset="0"/>
                <a:cs typeface="Arial" panose="020B0604020202020204" pitchFamily="34" charset="0"/>
              </a:rPr>
              <a:t>There </a:t>
            </a:r>
            <a:r>
              <a:rPr lang="en-GB" sz="1800" dirty="0">
                <a:latin typeface="Arial" panose="020B0604020202020204" pitchFamily="34" charset="0"/>
                <a:cs typeface="Arial" panose="020B0604020202020204" pitchFamily="34" charset="0"/>
              </a:rPr>
              <a:t>is a new and </a:t>
            </a:r>
            <a:r>
              <a:rPr lang="en-GB" sz="1800" dirty="0" smtClean="0">
                <a:latin typeface="Arial" panose="020B0604020202020204" pitchFamily="34" charset="0"/>
                <a:cs typeface="Arial" panose="020B0604020202020204" pitchFamily="34" charset="0"/>
              </a:rPr>
              <a:t>Care Education and Treatment Review [C(E)TR] </a:t>
            </a:r>
            <a:r>
              <a:rPr lang="en-GB" sz="1800" dirty="0">
                <a:latin typeface="Arial" panose="020B0604020202020204" pitchFamily="34" charset="0"/>
                <a:cs typeface="Arial" panose="020B0604020202020204" pitchFamily="34" charset="0"/>
              </a:rPr>
              <a:t>process in </a:t>
            </a:r>
            <a:r>
              <a:rPr lang="en-GB" sz="1800" dirty="0" smtClean="0">
                <a:latin typeface="Arial" panose="020B0604020202020204" pitchFamily="34" charset="0"/>
                <a:cs typeface="Arial" panose="020B0604020202020204" pitchFamily="34" charset="0"/>
              </a:rPr>
              <a:t>place. </a:t>
            </a:r>
          </a:p>
          <a:p>
            <a:pPr marL="457200" lvl="1" indent="0">
              <a:lnSpc>
                <a:spcPct val="100000"/>
              </a:lnSpc>
              <a:spcBef>
                <a:spcPts val="0"/>
              </a:spcBef>
              <a:buNone/>
            </a:pPr>
            <a:r>
              <a:rPr lang="en-GB" sz="1800" dirty="0" smtClean="0">
                <a:latin typeface="Arial" panose="020B0604020202020204" pitchFamily="34" charset="0"/>
                <a:cs typeface="Arial" panose="020B0604020202020204" pitchFamily="34" charset="0"/>
              </a:rPr>
              <a:t>It has more </a:t>
            </a:r>
            <a:r>
              <a:rPr lang="en-GB" sz="1800" dirty="0">
                <a:latin typeface="Arial" panose="020B0604020202020204" pitchFamily="34" charset="0"/>
                <a:cs typeface="Arial" panose="020B0604020202020204" pitchFamily="34" charset="0"/>
              </a:rPr>
              <a:t>patient-focussed </a:t>
            </a:r>
            <a:r>
              <a:rPr lang="en-GB" sz="1800" dirty="0" smtClean="0">
                <a:latin typeface="Arial" panose="020B0604020202020204" pitchFamily="34" charset="0"/>
                <a:cs typeface="Arial" panose="020B0604020202020204" pitchFamily="34" charset="0"/>
              </a:rPr>
              <a:t>outcomes.</a:t>
            </a:r>
          </a:p>
          <a:p>
            <a:pPr marL="457200" lvl="1" indent="0">
              <a:lnSpc>
                <a:spcPct val="100000"/>
              </a:lnSpc>
              <a:spcBef>
                <a:spcPts val="0"/>
              </a:spcBef>
              <a:buNone/>
            </a:pPr>
            <a:endParaRPr lang="en-GB" sz="1800" u="sng" dirty="0">
              <a:latin typeface="Arial" panose="020B0604020202020204" pitchFamily="34" charset="0"/>
              <a:cs typeface="Arial" panose="020B0604020202020204" pitchFamily="34" charset="0"/>
            </a:endParaRPr>
          </a:p>
          <a:p>
            <a:pPr lvl="1">
              <a:lnSpc>
                <a:spcPct val="100000"/>
              </a:lnSpc>
              <a:spcBef>
                <a:spcPts val="0"/>
              </a:spcBef>
            </a:pPr>
            <a:r>
              <a:rPr lang="en-GB" sz="1800" dirty="0" smtClean="0">
                <a:latin typeface="Arial" panose="020B0604020202020204" pitchFamily="34" charset="0"/>
                <a:cs typeface="Arial" panose="020B0604020202020204" pitchFamily="34" charset="0"/>
              </a:rPr>
              <a:t>12 Adults had Reviews. </a:t>
            </a:r>
          </a:p>
          <a:p>
            <a:pPr lvl="1">
              <a:lnSpc>
                <a:spcPct val="100000"/>
              </a:lnSpc>
              <a:spcBef>
                <a:spcPts val="0"/>
              </a:spcBef>
            </a:pPr>
            <a:r>
              <a:rPr lang="en-GB" sz="1800" dirty="0" smtClean="0">
                <a:latin typeface="Arial" panose="020B0604020202020204" pitchFamily="34" charset="0"/>
                <a:cs typeface="Arial" panose="020B0604020202020204" pitchFamily="34" charset="0"/>
              </a:rPr>
              <a:t>5 Adults refused</a:t>
            </a:r>
          </a:p>
          <a:p>
            <a:pPr lvl="1">
              <a:lnSpc>
                <a:spcPct val="100000"/>
              </a:lnSpc>
              <a:spcBef>
                <a:spcPts val="0"/>
              </a:spcBef>
            </a:pPr>
            <a:r>
              <a:rPr lang="en-GB" sz="1800" dirty="0" smtClean="0">
                <a:latin typeface="Arial" panose="020B0604020202020204" pitchFamily="34" charset="0"/>
                <a:cs typeface="Arial" panose="020B0604020202020204" pitchFamily="34" charset="0"/>
              </a:rPr>
              <a:t>6 Children (or </a:t>
            </a:r>
            <a:r>
              <a:rPr lang="en-GB" sz="1800" dirty="0">
                <a:latin typeface="Arial" panose="020B0604020202020204" pitchFamily="34" charset="0"/>
                <a:cs typeface="Arial" panose="020B0604020202020204" pitchFamily="34" charset="0"/>
              </a:rPr>
              <a:t>y</a:t>
            </a:r>
            <a:r>
              <a:rPr lang="en-GB" sz="1800" dirty="0" smtClean="0">
                <a:latin typeface="Arial" panose="020B0604020202020204" pitchFamily="34" charset="0"/>
                <a:cs typeface="Arial" panose="020B0604020202020204" pitchFamily="34" charset="0"/>
              </a:rPr>
              <a:t>oung person)</a:t>
            </a:r>
            <a:r>
              <a:rPr lang="en-GB" sz="1800" dirty="0">
                <a:latin typeface="Arial" panose="020B0604020202020204" pitchFamily="34" charset="0"/>
                <a:cs typeface="Arial" panose="020B0604020202020204" pitchFamily="34" charset="0"/>
              </a:rPr>
              <a:t>	</a:t>
            </a:r>
            <a:r>
              <a:rPr lang="en-GB" sz="1800" dirty="0" smtClean="0">
                <a:latin typeface="Arial" panose="020B0604020202020204" pitchFamily="34" charset="0"/>
                <a:cs typeface="Arial" panose="020B0604020202020204" pitchFamily="34" charset="0"/>
              </a:rPr>
              <a:t>had reviews</a:t>
            </a:r>
            <a:endParaRPr lang="en-GB" sz="1800" b="1" dirty="0">
              <a:latin typeface="Arial" panose="020B0604020202020204" pitchFamily="34" charset="0"/>
              <a:cs typeface="Arial" panose="020B0604020202020204" pitchFamily="34" charset="0"/>
            </a:endParaRPr>
          </a:p>
        </p:txBody>
      </p:sp>
      <p:sp>
        <p:nvSpPr>
          <p:cNvPr id="8" name="TextBox 7"/>
          <p:cNvSpPr txBox="1"/>
          <p:nvPr/>
        </p:nvSpPr>
        <p:spPr>
          <a:xfrm>
            <a:off x="2840736" y="6035041"/>
            <a:ext cx="6917605" cy="523220"/>
          </a:xfrm>
          <a:prstGeom prst="rect">
            <a:avLst/>
          </a:prstGeom>
          <a:noFill/>
        </p:spPr>
        <p:txBody>
          <a:bodyPr wrap="square" rtlCol="0">
            <a:spAutoFit/>
          </a:bodyPr>
          <a:lstStyle/>
          <a:p>
            <a:pPr>
              <a:lnSpc>
                <a:spcPct val="100000"/>
              </a:lnSpc>
              <a:spcBef>
                <a:spcPts val="0"/>
              </a:spcBef>
            </a:pPr>
            <a:r>
              <a:rPr lang="en-GB" sz="1400" dirty="0">
                <a:latin typeface="Arial" panose="020B0604020202020204" pitchFamily="34" charset="0"/>
                <a:cs typeface="Arial" panose="020B0604020202020204" pitchFamily="34" charset="0"/>
              </a:rPr>
              <a:t>*Note a Care Education and Treatment Review is held for residents under 25 who have education needs. All others will be offered a Care and Treatment Review. </a:t>
            </a:r>
          </a:p>
        </p:txBody>
      </p:sp>
      <p:pic>
        <p:nvPicPr>
          <p:cNvPr id="9" name="Picture 8"/>
          <p:cNvPicPr/>
          <p:nvPr/>
        </p:nvPicPr>
        <p:blipFill>
          <a:blip r:embed="rId2">
            <a:extLst>
              <a:ext uri="{28A0092B-C50C-407E-A947-70E740481C1C}">
                <a14:useLocalDpi xmlns:a14="http://schemas.microsoft.com/office/drawing/2010/main" val="0"/>
              </a:ext>
            </a:extLst>
          </a:blip>
          <a:srcRect/>
          <a:stretch>
            <a:fillRect/>
          </a:stretch>
        </p:blipFill>
        <p:spPr bwMode="auto">
          <a:xfrm>
            <a:off x="331569" y="2873692"/>
            <a:ext cx="1164590" cy="1115695"/>
          </a:xfrm>
          <a:prstGeom prst="rect">
            <a:avLst/>
          </a:prstGeom>
          <a:noFill/>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549" y="3989387"/>
            <a:ext cx="1218045" cy="1218045"/>
          </a:xfrm>
          <a:prstGeom prst="rect">
            <a:avLst/>
          </a:prstGeom>
        </p:spPr>
      </p:pic>
    </p:spTree>
    <p:extLst>
      <p:ext uri="{BB962C8B-B14F-4D97-AF65-F5344CB8AC3E}">
        <p14:creationId xmlns:p14="http://schemas.microsoft.com/office/powerpoint/2010/main" val="31582187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dirty="0">
                <a:latin typeface="Segoe UI"/>
                <a:cs typeface="Segoe UI"/>
              </a:rPr>
              <a:t>ACTION 5.9 - Improve the Transition Offer</a:t>
            </a:r>
          </a:p>
        </p:txBody>
      </p:sp>
      <p:sp>
        <p:nvSpPr>
          <p:cNvPr id="7" name="Rectangle 6"/>
          <p:cNvSpPr/>
          <p:nvPr/>
        </p:nvSpPr>
        <p:spPr>
          <a:xfrm>
            <a:off x="9622591" y="432701"/>
            <a:ext cx="2172861" cy="707886"/>
          </a:xfrm>
          <a:prstGeom prst="rect">
            <a:avLst/>
          </a:prstGeom>
          <a:solidFill>
            <a:schemeClr val="bg1"/>
          </a:solidFill>
        </p:spPr>
        <p:txBody>
          <a:bodyPr wrap="square">
            <a:spAutoFit/>
          </a:bodyPr>
          <a:lstStyle/>
          <a:p>
            <a:r>
              <a:rPr lang="en-GB" sz="3000" b="1" dirty="0">
                <a:solidFill>
                  <a:srgbClr val="00B050"/>
                </a:solidFill>
                <a:latin typeface="Segoe UI" panose="020B0502040204020203" pitchFamily="34" charset="0"/>
                <a:cs typeface="Segoe UI" panose="020B0502040204020203" pitchFamily="34" charset="0"/>
              </a:rPr>
              <a:t>COMPLETE</a:t>
            </a:r>
          </a:p>
          <a:p>
            <a:endParaRPr lang="en-GB" sz="1000" b="1" dirty="0">
              <a:solidFill>
                <a:srgbClr val="00B050"/>
              </a:solidFill>
              <a:latin typeface="Segoe UI" panose="020B0502040204020203" pitchFamily="34" charset="0"/>
              <a:cs typeface="Segoe UI" panose="020B0502040204020203" pitchFamily="34" charset="0"/>
            </a:endParaRPr>
          </a:p>
        </p:txBody>
      </p:sp>
      <p:sp>
        <p:nvSpPr>
          <p:cNvPr id="6" name="Content Placeholder 3"/>
          <p:cNvSpPr txBox="1">
            <a:spLocks/>
          </p:cNvSpPr>
          <p:nvPr/>
        </p:nvSpPr>
        <p:spPr>
          <a:xfrm>
            <a:off x="1792224" y="1758264"/>
            <a:ext cx="9982778" cy="4069512"/>
          </a:xfrm>
          <a:prstGeom prst="rect">
            <a:avLst/>
          </a:prstGeom>
          <a:ln>
            <a:solidFill>
              <a:srgbClr val="75529D"/>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800" u="sng" dirty="0" smtClean="0"/>
              <a:t>What we did:</a:t>
            </a:r>
            <a:endParaRPr lang="en-GB" sz="1800" u="sng" dirty="0"/>
          </a:p>
          <a:p>
            <a:pPr>
              <a:lnSpc>
                <a:spcPct val="100000"/>
              </a:lnSpc>
              <a:spcBef>
                <a:spcPts val="0"/>
              </a:spcBef>
            </a:pPr>
            <a:endParaRPr lang="en-GB" sz="1800" u="sng" dirty="0"/>
          </a:p>
          <a:p>
            <a:pPr marL="285750" indent="-285750">
              <a:lnSpc>
                <a:spcPct val="100000"/>
              </a:lnSpc>
              <a:spcBef>
                <a:spcPts val="0"/>
              </a:spcBef>
              <a:buFont typeface="Arial" panose="020B0604020202020204" pitchFamily="34" charset="0"/>
              <a:buChar char="•"/>
            </a:pPr>
            <a:r>
              <a:rPr lang="en-GB" sz="1800" dirty="0"/>
              <a:t>Post-16 Commissioning work will continue with Children’s and Adult’s </a:t>
            </a:r>
            <a:r>
              <a:rPr lang="en-GB" sz="1800" dirty="0" smtClean="0"/>
              <a:t>Commissioners. This will look at the </a:t>
            </a:r>
            <a:r>
              <a:rPr lang="en-GB" sz="1800" dirty="0"/>
              <a:t>offer for </a:t>
            </a:r>
            <a:r>
              <a:rPr lang="en-GB" sz="1800" dirty="0" smtClean="0"/>
              <a:t>young people moving into Adult services.</a:t>
            </a:r>
          </a:p>
          <a:p>
            <a:pPr>
              <a:lnSpc>
                <a:spcPct val="100000"/>
              </a:lnSpc>
              <a:spcBef>
                <a:spcPts val="0"/>
              </a:spcBef>
            </a:pPr>
            <a:endParaRPr lang="en-GB" sz="1800" dirty="0"/>
          </a:p>
          <a:p>
            <a:pPr marL="285750" indent="-285750">
              <a:lnSpc>
                <a:spcPct val="100000"/>
              </a:lnSpc>
              <a:spcBef>
                <a:spcPts val="0"/>
              </a:spcBef>
              <a:buFont typeface="Arial" panose="020B0604020202020204" pitchFamily="34" charset="0"/>
              <a:buChar char="•"/>
            </a:pPr>
            <a:r>
              <a:rPr lang="en-GB" sz="1800" dirty="0"/>
              <a:t>A Transition Panel has been </a:t>
            </a:r>
            <a:r>
              <a:rPr lang="en-GB" sz="1800" dirty="0" smtClean="0"/>
              <a:t>set up </a:t>
            </a:r>
            <a:r>
              <a:rPr lang="en-GB" sz="1800" dirty="0"/>
              <a:t>between SEND and Adult </a:t>
            </a:r>
            <a:r>
              <a:rPr lang="en-GB" sz="1800" dirty="0" smtClean="0"/>
              <a:t>Operations. This is to </a:t>
            </a:r>
            <a:r>
              <a:rPr lang="en-GB" sz="1800" dirty="0"/>
              <a:t>improve pathways</a:t>
            </a:r>
            <a:r>
              <a:rPr lang="en-GB" sz="1800" dirty="0" smtClean="0"/>
              <a:t>.</a:t>
            </a:r>
          </a:p>
          <a:p>
            <a:pPr marL="285750" indent="-285750">
              <a:lnSpc>
                <a:spcPct val="100000"/>
              </a:lnSpc>
              <a:spcBef>
                <a:spcPts val="0"/>
              </a:spcBef>
              <a:buFont typeface="Arial" panose="020B0604020202020204" pitchFamily="34" charset="0"/>
              <a:buChar char="•"/>
            </a:pPr>
            <a:endParaRPr lang="en-GB" sz="1800" dirty="0"/>
          </a:p>
          <a:p>
            <a:pPr marL="285750" indent="-285750">
              <a:lnSpc>
                <a:spcPct val="100000"/>
              </a:lnSpc>
              <a:spcBef>
                <a:spcPts val="0"/>
              </a:spcBef>
              <a:buFont typeface="Arial" panose="020B0604020202020204" pitchFamily="34" charset="0"/>
              <a:buChar char="•"/>
            </a:pPr>
            <a:r>
              <a:rPr lang="en-GB" sz="1800" dirty="0"/>
              <a:t> Transition-aged young people have been included in the Down Syndrome Day Celebration. The celebration focussed on adults telling young people and their families about their successes in </a:t>
            </a:r>
            <a:r>
              <a:rPr lang="en-GB" sz="1800" dirty="0" smtClean="0"/>
              <a:t>adulthood.</a:t>
            </a:r>
            <a:endParaRPr lang="en-GB" sz="1800" dirty="0"/>
          </a:p>
          <a:p>
            <a:pPr marL="285750" indent="-285750">
              <a:lnSpc>
                <a:spcPct val="100000"/>
              </a:lnSpc>
              <a:spcBef>
                <a:spcPts val="0"/>
              </a:spcBef>
              <a:buFont typeface="Arial" panose="020B0604020202020204" pitchFamily="34" charset="0"/>
              <a:buChar char="•"/>
            </a:pPr>
            <a:endParaRPr lang="en-GB" sz="1800" dirty="0"/>
          </a:p>
          <a:p>
            <a:pPr marL="285750" indent="-285750">
              <a:lnSpc>
                <a:spcPct val="100000"/>
              </a:lnSpc>
              <a:spcBef>
                <a:spcPts val="0"/>
              </a:spcBef>
              <a:buFont typeface="Arial" panose="020B0604020202020204" pitchFamily="34" charset="0"/>
              <a:buChar char="•"/>
            </a:pPr>
            <a:r>
              <a:rPr lang="en-GB" sz="1800" dirty="0"/>
              <a:t>A member of CAMHS (Child and Adolescent Mental Health Services) is </a:t>
            </a:r>
            <a:r>
              <a:rPr lang="en-GB" sz="1800" dirty="0" smtClean="0"/>
              <a:t>spending </a:t>
            </a:r>
            <a:r>
              <a:rPr lang="en-GB" sz="1800" dirty="0"/>
              <a:t>a day a week with the Newham </a:t>
            </a:r>
            <a:r>
              <a:rPr lang="en-GB" sz="1800" dirty="0" smtClean="0"/>
              <a:t>Community Health </a:t>
            </a:r>
            <a:r>
              <a:rPr lang="en-GB" sz="1800" dirty="0"/>
              <a:t>Team for Adults with Learning </a:t>
            </a:r>
            <a:r>
              <a:rPr lang="en-GB" sz="1800" dirty="0" smtClean="0"/>
              <a:t>Disabilities. </a:t>
            </a:r>
            <a:endParaRPr lang="en-GB" sz="1800" dirty="0"/>
          </a:p>
          <a:p>
            <a:pPr marL="285750" indent="-285750">
              <a:lnSpc>
                <a:spcPct val="100000"/>
              </a:lnSpc>
              <a:spcBef>
                <a:spcPts val="0"/>
              </a:spcBef>
              <a:buFont typeface="Arial" panose="020B0604020202020204" pitchFamily="34" charset="0"/>
              <a:buChar char="•"/>
            </a:pPr>
            <a:endParaRPr lang="en-GB" sz="1800" dirty="0"/>
          </a:p>
          <a:p>
            <a:pPr>
              <a:lnSpc>
                <a:spcPct val="100000"/>
              </a:lnSpc>
              <a:spcBef>
                <a:spcPts val="0"/>
              </a:spcBef>
            </a:pPr>
            <a:endParaRPr lang="en-GB" sz="1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29729"/>
            <a:ext cx="1718373" cy="1383290"/>
          </a:xfrm>
          <a:prstGeom prst="rect">
            <a:avLst/>
          </a:prstGeom>
        </p:spPr>
      </p:pic>
    </p:spTree>
    <p:extLst>
      <p:ext uri="{BB962C8B-B14F-4D97-AF65-F5344CB8AC3E}">
        <p14:creationId xmlns:p14="http://schemas.microsoft.com/office/powerpoint/2010/main" val="388798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dirty="0">
                <a:latin typeface="Segoe UI" panose="020B0502040204020203" pitchFamily="34" charset="0"/>
                <a:cs typeface="Segoe UI" panose="020B0502040204020203" pitchFamily="34" charset="0"/>
              </a:rPr>
              <a:t>ACTION 5.10 – Substance Misuse</a:t>
            </a:r>
          </a:p>
        </p:txBody>
      </p:sp>
      <p:sp>
        <p:nvSpPr>
          <p:cNvPr id="6" name="Content Placeholder 3"/>
          <p:cNvSpPr txBox="1">
            <a:spLocks/>
          </p:cNvSpPr>
          <p:nvPr/>
        </p:nvSpPr>
        <p:spPr>
          <a:xfrm>
            <a:off x="1650723" y="1880525"/>
            <a:ext cx="10260578" cy="3816096"/>
          </a:xfrm>
          <a:prstGeom prst="rect">
            <a:avLst/>
          </a:prstGeom>
          <a:ln>
            <a:solidFill>
              <a:srgbClr val="75529D"/>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800" u="sng" dirty="0" smtClean="0"/>
              <a:t>What we did:</a:t>
            </a:r>
            <a:endParaRPr lang="en-GB" sz="1800" u="sng" dirty="0"/>
          </a:p>
          <a:p>
            <a:pPr>
              <a:lnSpc>
                <a:spcPct val="100000"/>
              </a:lnSpc>
              <a:spcBef>
                <a:spcPts val="0"/>
              </a:spcBef>
            </a:pPr>
            <a:endParaRPr lang="en-GB" sz="1800" u="sng" dirty="0"/>
          </a:p>
          <a:p>
            <a:pPr>
              <a:lnSpc>
                <a:spcPct val="100000"/>
              </a:lnSpc>
              <a:spcBef>
                <a:spcPts val="0"/>
              </a:spcBef>
            </a:pPr>
            <a:r>
              <a:rPr lang="en-GB" sz="1800" dirty="0" smtClean="0"/>
              <a:t>The Council has a new lead Commissioner for </a:t>
            </a:r>
            <a:r>
              <a:rPr lang="en-GB" sz="1800" dirty="0"/>
              <a:t>Substance Misuse</a:t>
            </a:r>
            <a:r>
              <a:rPr lang="en-GB" sz="1800" dirty="0" smtClean="0"/>
              <a:t>. They will:</a:t>
            </a:r>
            <a:endParaRPr lang="en-GB" sz="1800" dirty="0"/>
          </a:p>
          <a:p>
            <a:pPr marL="285750" indent="-285750">
              <a:lnSpc>
                <a:spcPct val="100000"/>
              </a:lnSpc>
              <a:spcBef>
                <a:spcPts val="0"/>
              </a:spcBef>
              <a:buFont typeface="Arial" panose="020B0604020202020204" pitchFamily="34" charset="0"/>
              <a:buChar char="•"/>
            </a:pPr>
            <a:r>
              <a:rPr lang="en-GB" sz="1800" dirty="0"/>
              <a:t>Work with Change Grow Live (CGL) / Rise Newham regarding data collection. </a:t>
            </a:r>
          </a:p>
          <a:p>
            <a:pPr marL="285750" indent="-285750">
              <a:lnSpc>
                <a:spcPct val="100000"/>
              </a:lnSpc>
              <a:spcBef>
                <a:spcPts val="0"/>
              </a:spcBef>
              <a:buFont typeface="Arial" panose="020B0604020202020204" pitchFamily="34" charset="0"/>
              <a:buChar char="•"/>
            </a:pPr>
            <a:r>
              <a:rPr lang="en-GB" sz="1800" dirty="0" smtClean="0"/>
              <a:t>Improve pathways </a:t>
            </a:r>
            <a:r>
              <a:rPr lang="en-GB" sz="1800" dirty="0"/>
              <a:t>for </a:t>
            </a:r>
            <a:r>
              <a:rPr lang="en-GB" sz="1800" dirty="0" smtClean="0"/>
              <a:t>residents who have a </a:t>
            </a:r>
            <a:r>
              <a:rPr lang="en-GB" sz="1800" dirty="0"/>
              <a:t>with dual diagnoses (Learning Disability and Substance Misuse) to both Substance Misuse Services and Adult Social Care.</a:t>
            </a:r>
          </a:p>
          <a:p>
            <a:pPr marL="285750" indent="-285750">
              <a:lnSpc>
                <a:spcPct val="100000"/>
              </a:lnSpc>
              <a:spcBef>
                <a:spcPts val="0"/>
              </a:spcBef>
              <a:buFont typeface="Arial" panose="020B0604020202020204" pitchFamily="34" charset="0"/>
              <a:buChar char="•"/>
            </a:pPr>
            <a:endParaRPr lang="en-GB" sz="1800" dirty="0" smtClean="0"/>
          </a:p>
          <a:p>
            <a:pPr marL="285750" indent="-285750">
              <a:lnSpc>
                <a:spcPct val="100000"/>
              </a:lnSpc>
              <a:spcBef>
                <a:spcPts val="0"/>
              </a:spcBef>
              <a:buFont typeface="Arial" panose="020B0604020202020204" pitchFamily="34" charset="0"/>
              <a:buChar char="•"/>
            </a:pPr>
            <a:r>
              <a:rPr lang="en-GB" sz="1800" dirty="0" smtClean="0"/>
              <a:t>Change Grow Live are </a:t>
            </a:r>
            <a:r>
              <a:rPr lang="en-GB" sz="1800" dirty="0"/>
              <a:t>working on improving pathways for </a:t>
            </a:r>
            <a:r>
              <a:rPr lang="en-GB" sz="1800" dirty="0" smtClean="0"/>
              <a:t>residents with Learning Disabilities.</a:t>
            </a:r>
            <a:endParaRPr lang="en-GB" sz="1800" dirty="0"/>
          </a:p>
          <a:p>
            <a:pPr>
              <a:lnSpc>
                <a:spcPct val="100000"/>
              </a:lnSpc>
              <a:spcBef>
                <a:spcPts val="0"/>
              </a:spcBef>
            </a:pPr>
            <a:endParaRPr lang="en-GB" sz="1400" u="sng" dirty="0">
              <a:latin typeface="Segoe UI" panose="020B0502040204020203" pitchFamily="34" charset="0"/>
              <a:cs typeface="Segoe UI" panose="020B0502040204020203" pitchFamily="34" charset="0"/>
            </a:endParaRPr>
          </a:p>
        </p:txBody>
      </p:sp>
      <p:sp>
        <p:nvSpPr>
          <p:cNvPr id="8" name="Rectangle 7"/>
          <p:cNvSpPr/>
          <p:nvPr/>
        </p:nvSpPr>
        <p:spPr>
          <a:xfrm>
            <a:off x="9140089" y="392610"/>
            <a:ext cx="2657734" cy="707886"/>
          </a:xfrm>
          <a:prstGeom prst="rect">
            <a:avLst/>
          </a:prstGeom>
          <a:solidFill>
            <a:schemeClr val="bg1"/>
          </a:solidFill>
        </p:spPr>
        <p:txBody>
          <a:bodyPr wrap="square">
            <a:spAutoFit/>
          </a:bodyPr>
          <a:lstStyle/>
          <a:p>
            <a:r>
              <a:rPr lang="en-GB" sz="3000" b="1" dirty="0">
                <a:solidFill>
                  <a:schemeClr val="accent4"/>
                </a:solidFill>
                <a:latin typeface="Segoe UI" panose="020B0502040204020203" pitchFamily="34" charset="0"/>
                <a:cs typeface="Segoe UI" panose="020B0502040204020203" pitchFamily="34" charset="0"/>
              </a:rPr>
              <a:t>IN PROGRESS</a:t>
            </a:r>
          </a:p>
          <a:p>
            <a:endParaRPr lang="en-GB" sz="1000" b="1" dirty="0">
              <a:solidFill>
                <a:schemeClr val="accent4"/>
              </a:solidFill>
              <a:latin typeface="Segoe UI" panose="020B0502040204020203" pitchFamily="34" charset="0"/>
              <a:cs typeface="Segoe UI" panose="020B0502040204020203"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714" y="3888509"/>
            <a:ext cx="1321084" cy="1321084"/>
          </a:xfrm>
          <a:prstGeom prst="rect">
            <a:avLst/>
          </a:prstGeom>
        </p:spPr>
      </p:pic>
      <p:pic>
        <p:nvPicPr>
          <p:cNvPr id="1028" name="Picture 4" descr="worried about alcoh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960" y="2490273"/>
            <a:ext cx="1295838" cy="1295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1209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dirty="0">
                <a:latin typeface="Segoe UI"/>
                <a:cs typeface="Segoe UI"/>
              </a:rPr>
              <a:t>ACTION 5.11 – Improve the Social Work Offer</a:t>
            </a:r>
          </a:p>
        </p:txBody>
      </p:sp>
      <p:sp>
        <p:nvSpPr>
          <p:cNvPr id="7" name="Rectangle 6"/>
          <p:cNvSpPr/>
          <p:nvPr/>
        </p:nvSpPr>
        <p:spPr>
          <a:xfrm>
            <a:off x="9155918" y="380654"/>
            <a:ext cx="2641905" cy="707886"/>
          </a:xfrm>
          <a:prstGeom prst="rect">
            <a:avLst/>
          </a:prstGeom>
          <a:solidFill>
            <a:schemeClr val="bg1"/>
          </a:solidFill>
        </p:spPr>
        <p:txBody>
          <a:bodyPr wrap="square">
            <a:spAutoFit/>
          </a:bodyPr>
          <a:lstStyle/>
          <a:p>
            <a:r>
              <a:rPr lang="en-GB" sz="3000" b="1" dirty="0">
                <a:solidFill>
                  <a:schemeClr val="accent4"/>
                </a:solidFill>
                <a:latin typeface="Segoe UI" panose="020B0502040204020203" pitchFamily="34" charset="0"/>
                <a:cs typeface="Segoe UI" panose="020B0502040204020203" pitchFamily="34" charset="0"/>
              </a:rPr>
              <a:t>IN PROGRESS</a:t>
            </a:r>
          </a:p>
          <a:p>
            <a:endParaRPr lang="en-GB" sz="1000" b="1" dirty="0">
              <a:solidFill>
                <a:schemeClr val="accent4"/>
              </a:solidFill>
              <a:latin typeface="Segoe UI" panose="020B0502040204020203" pitchFamily="34" charset="0"/>
              <a:cs typeface="Segoe UI" panose="020B0502040204020203" pitchFamily="34" charset="0"/>
            </a:endParaRPr>
          </a:p>
        </p:txBody>
      </p:sp>
      <p:sp>
        <p:nvSpPr>
          <p:cNvPr id="6" name="Content Placeholder 3"/>
          <p:cNvSpPr txBox="1">
            <a:spLocks/>
          </p:cNvSpPr>
          <p:nvPr/>
        </p:nvSpPr>
        <p:spPr>
          <a:xfrm>
            <a:off x="1670304" y="2172283"/>
            <a:ext cx="10065506" cy="3484805"/>
          </a:xfrm>
          <a:prstGeom prst="rect">
            <a:avLst/>
          </a:prstGeom>
          <a:ln>
            <a:solidFill>
              <a:srgbClr val="75529D"/>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800" u="sng" dirty="0" smtClean="0"/>
              <a:t>What we did:</a:t>
            </a:r>
            <a:endParaRPr lang="en-GB" sz="1800" u="sng" dirty="0"/>
          </a:p>
          <a:p>
            <a:pPr>
              <a:lnSpc>
                <a:spcPct val="100000"/>
              </a:lnSpc>
              <a:spcBef>
                <a:spcPts val="0"/>
              </a:spcBef>
            </a:pPr>
            <a:endParaRPr lang="en-GB" sz="1800" u="sng" dirty="0"/>
          </a:p>
          <a:p>
            <a:pPr marL="285750" indent="-285750">
              <a:lnSpc>
                <a:spcPct val="100000"/>
              </a:lnSpc>
              <a:spcBef>
                <a:spcPts val="0"/>
              </a:spcBef>
              <a:buFont typeface="Arial" panose="020B0604020202020204" pitchFamily="34" charset="0"/>
              <a:buChar char="•"/>
            </a:pPr>
            <a:r>
              <a:rPr lang="en-GB" sz="1800" dirty="0"/>
              <a:t>The Council is continuing to work toward ensuring sufficient Social Work capacity. This has been difficult due to a national Social Worker recruitment crisis. </a:t>
            </a:r>
          </a:p>
          <a:p>
            <a:pPr marL="285750" indent="-285750">
              <a:lnSpc>
                <a:spcPct val="100000"/>
              </a:lnSpc>
              <a:spcBef>
                <a:spcPts val="0"/>
              </a:spcBef>
              <a:buFont typeface="Arial" panose="020B0604020202020204" pitchFamily="34" charset="0"/>
              <a:buChar char="•"/>
            </a:pPr>
            <a:endParaRPr lang="en-GB" sz="1800" dirty="0"/>
          </a:p>
          <a:p>
            <a:pPr marL="285750" indent="-285750">
              <a:lnSpc>
                <a:spcPct val="100000"/>
              </a:lnSpc>
              <a:spcBef>
                <a:spcPts val="0"/>
              </a:spcBef>
              <a:buFont typeface="Arial" panose="020B0604020202020204" pitchFamily="34" charset="0"/>
              <a:buChar char="•"/>
            </a:pPr>
            <a:r>
              <a:rPr lang="en-GB" sz="1800" dirty="0"/>
              <a:t>Autism has been separated from the Learning </a:t>
            </a:r>
            <a:r>
              <a:rPr lang="en-GB" sz="1800" dirty="0" smtClean="0"/>
              <a:t>Disability Social Work </a:t>
            </a:r>
            <a:r>
              <a:rPr lang="en-GB" sz="1800" dirty="0"/>
              <a:t>Teams in order to target resources and specialise expertise.</a:t>
            </a:r>
          </a:p>
          <a:p>
            <a:pPr>
              <a:lnSpc>
                <a:spcPct val="100000"/>
              </a:lnSpc>
              <a:spcBef>
                <a:spcPts val="0"/>
              </a:spcBef>
            </a:pPr>
            <a:endParaRPr lang="en-GB" sz="1800" u="sng" dirty="0"/>
          </a:p>
          <a:p>
            <a:pPr>
              <a:lnSpc>
                <a:spcPct val="100000"/>
              </a:lnSpc>
              <a:spcBef>
                <a:spcPts val="0"/>
              </a:spcBef>
            </a:pPr>
            <a:endParaRPr lang="en-GB" sz="1800" u="sng" dirty="0"/>
          </a:p>
        </p:txBody>
      </p:sp>
      <p:pic>
        <p:nvPicPr>
          <p:cNvPr id="2050" name="Picture 2" descr="social work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812" y="2614901"/>
            <a:ext cx="1438429" cy="1790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5348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dirty="0">
                <a:latin typeface="Segoe UI"/>
                <a:cs typeface="Segoe UI"/>
              </a:rPr>
              <a:t>ACTION 5.12 - Support for Parents who have </a:t>
            </a:r>
            <a:r>
              <a:rPr lang="en-GB" sz="3000" dirty="0">
                <a:latin typeface="Segoe UI" panose="020B0502040204020203" pitchFamily="34" charset="0"/>
                <a:cs typeface="Segoe UI" panose="020B0502040204020203" pitchFamily="34" charset="0"/>
              </a:rPr>
              <a:t/>
            </a:r>
            <a:br>
              <a:rPr lang="en-GB" sz="3000" dirty="0">
                <a:latin typeface="Segoe UI" panose="020B0502040204020203" pitchFamily="34" charset="0"/>
                <a:cs typeface="Segoe UI" panose="020B0502040204020203" pitchFamily="34" charset="0"/>
              </a:rPr>
            </a:br>
            <a:r>
              <a:rPr lang="en-GB" sz="3000" dirty="0">
                <a:latin typeface="Segoe UI"/>
                <a:cs typeface="Segoe UI"/>
              </a:rPr>
              <a:t>Learning Disabilities</a:t>
            </a:r>
          </a:p>
        </p:txBody>
      </p:sp>
      <p:sp>
        <p:nvSpPr>
          <p:cNvPr id="6" name="Content Placeholder 3"/>
          <p:cNvSpPr txBox="1">
            <a:spLocks/>
          </p:cNvSpPr>
          <p:nvPr/>
        </p:nvSpPr>
        <p:spPr>
          <a:xfrm>
            <a:off x="1816608" y="2172283"/>
            <a:ext cx="9919202" cy="3387269"/>
          </a:xfrm>
          <a:prstGeom prst="rect">
            <a:avLst/>
          </a:prstGeom>
          <a:ln>
            <a:solidFill>
              <a:srgbClr val="75529D"/>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800" u="sng" dirty="0" smtClean="0"/>
              <a:t>What we did:</a:t>
            </a:r>
            <a:endParaRPr lang="en-GB" sz="1800" u="sng" dirty="0"/>
          </a:p>
          <a:p>
            <a:pPr>
              <a:lnSpc>
                <a:spcPct val="100000"/>
              </a:lnSpc>
              <a:spcBef>
                <a:spcPts val="0"/>
              </a:spcBef>
            </a:pPr>
            <a:endParaRPr lang="en-GB" sz="1800" u="sng" dirty="0"/>
          </a:p>
          <a:p>
            <a:pPr>
              <a:lnSpc>
                <a:spcPct val="100000"/>
              </a:lnSpc>
              <a:spcBef>
                <a:spcPts val="0"/>
              </a:spcBef>
            </a:pPr>
            <a:r>
              <a:rPr lang="en-GB" sz="1800" dirty="0"/>
              <a:t>Support currently falls under universal </a:t>
            </a:r>
            <a:r>
              <a:rPr lang="en-GB" sz="1800" dirty="0" smtClean="0"/>
              <a:t>services.</a:t>
            </a:r>
          </a:p>
          <a:p>
            <a:pPr>
              <a:lnSpc>
                <a:spcPct val="100000"/>
              </a:lnSpc>
              <a:spcBef>
                <a:spcPts val="0"/>
              </a:spcBef>
            </a:pPr>
            <a:endParaRPr lang="en-GB" sz="1800" dirty="0"/>
          </a:p>
          <a:p>
            <a:pPr>
              <a:lnSpc>
                <a:spcPct val="100000"/>
              </a:lnSpc>
              <a:spcBef>
                <a:spcPts val="0"/>
              </a:spcBef>
            </a:pPr>
            <a:r>
              <a:rPr lang="en-GB" sz="1800" dirty="0" smtClean="0"/>
              <a:t>People with learning disabilities who are going to be parents are eligible </a:t>
            </a:r>
            <a:r>
              <a:rPr lang="en-GB" sz="1800" dirty="0"/>
              <a:t>for additional support via the Learning Disability Hospital Liaison Nurses, Adult Social Care and Health Community Team for Adults with Learning Disabilities</a:t>
            </a:r>
            <a:r>
              <a:rPr lang="en-GB" sz="1800" dirty="0" smtClean="0"/>
              <a:t>.</a:t>
            </a:r>
          </a:p>
          <a:p>
            <a:pPr>
              <a:lnSpc>
                <a:spcPct val="100000"/>
              </a:lnSpc>
              <a:spcBef>
                <a:spcPts val="0"/>
              </a:spcBef>
            </a:pPr>
            <a:endParaRPr lang="en-GB" sz="1800" dirty="0"/>
          </a:p>
          <a:p>
            <a:pPr>
              <a:lnSpc>
                <a:spcPct val="100000"/>
              </a:lnSpc>
              <a:spcBef>
                <a:spcPts val="0"/>
              </a:spcBef>
            </a:pPr>
            <a:r>
              <a:rPr lang="en-GB" sz="1800" dirty="0" smtClean="0"/>
              <a:t>More work to be done in Year 3.</a:t>
            </a:r>
            <a:endParaRPr lang="en-GB" sz="1800" dirty="0"/>
          </a:p>
          <a:p>
            <a:pPr>
              <a:lnSpc>
                <a:spcPct val="100000"/>
              </a:lnSpc>
              <a:spcBef>
                <a:spcPts val="0"/>
              </a:spcBef>
            </a:pPr>
            <a:endParaRPr lang="en-GB" sz="1400" u="sng" dirty="0" smtClean="0">
              <a:latin typeface="Segoe UI" panose="020B0502040204020203" pitchFamily="34" charset="0"/>
              <a:cs typeface="Segoe UI" panose="020B0502040204020203" pitchFamily="34" charset="0"/>
            </a:endParaRPr>
          </a:p>
          <a:p>
            <a:pPr>
              <a:lnSpc>
                <a:spcPct val="100000"/>
              </a:lnSpc>
              <a:spcBef>
                <a:spcPts val="0"/>
              </a:spcBef>
            </a:pPr>
            <a:endParaRPr lang="en-GB" sz="1400" u="sng" dirty="0">
              <a:latin typeface="Segoe UI" panose="020B0502040204020203" pitchFamily="34" charset="0"/>
              <a:cs typeface="Segoe UI" panose="020B0502040204020203" pitchFamily="34" charset="0"/>
            </a:endParaRPr>
          </a:p>
        </p:txBody>
      </p:sp>
      <p:sp>
        <p:nvSpPr>
          <p:cNvPr id="8" name="Rectangle 7"/>
          <p:cNvSpPr/>
          <p:nvPr/>
        </p:nvSpPr>
        <p:spPr>
          <a:xfrm>
            <a:off x="9129589" y="321508"/>
            <a:ext cx="2668234" cy="707886"/>
          </a:xfrm>
          <a:prstGeom prst="rect">
            <a:avLst/>
          </a:prstGeom>
          <a:solidFill>
            <a:schemeClr val="bg1"/>
          </a:solidFill>
        </p:spPr>
        <p:txBody>
          <a:bodyPr wrap="square">
            <a:spAutoFit/>
          </a:bodyPr>
          <a:lstStyle/>
          <a:p>
            <a:r>
              <a:rPr lang="en-GB" sz="3000" b="1" dirty="0">
                <a:solidFill>
                  <a:schemeClr val="accent4"/>
                </a:solidFill>
                <a:latin typeface="Segoe UI" panose="020B0502040204020203" pitchFamily="34" charset="0"/>
                <a:cs typeface="Segoe UI" panose="020B0502040204020203" pitchFamily="34" charset="0"/>
              </a:rPr>
              <a:t>IN PROGRESS</a:t>
            </a:r>
          </a:p>
          <a:p>
            <a:endParaRPr lang="en-GB" sz="1000" b="1" dirty="0">
              <a:solidFill>
                <a:schemeClr val="accent4"/>
              </a:solidFill>
              <a:latin typeface="Segoe UI" panose="020B0502040204020203" pitchFamily="34" charset="0"/>
              <a:cs typeface="Segoe UI" panose="020B0502040204020203" pitchFamily="34" charset="0"/>
            </a:endParaRPr>
          </a:p>
        </p:txBody>
      </p:sp>
      <p:pic>
        <p:nvPicPr>
          <p:cNvPr id="3074" name="Picture 2" descr="support family pare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993" y="2697018"/>
            <a:ext cx="1470025" cy="1470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37275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dirty="0">
                <a:latin typeface="Segoe UI"/>
                <a:cs typeface="Segoe UI"/>
              </a:rPr>
              <a:t>ACTION 5.</a:t>
            </a:r>
            <a:r>
              <a:rPr lang="en-GB" sz="3200" dirty="0">
                <a:latin typeface="Segoe UI"/>
                <a:cs typeface="Segoe UI"/>
              </a:rPr>
              <a:t>13 - Access for Older People</a:t>
            </a:r>
            <a:endParaRPr lang="en-GB" sz="3000" dirty="0">
              <a:latin typeface="Segoe UI"/>
              <a:cs typeface="Segoe UI"/>
            </a:endParaRPr>
          </a:p>
        </p:txBody>
      </p:sp>
      <p:sp>
        <p:nvSpPr>
          <p:cNvPr id="7" name="Rectangle 6"/>
          <p:cNvSpPr/>
          <p:nvPr/>
        </p:nvSpPr>
        <p:spPr>
          <a:xfrm>
            <a:off x="9114583" y="392610"/>
            <a:ext cx="2683240" cy="707886"/>
          </a:xfrm>
          <a:prstGeom prst="rect">
            <a:avLst/>
          </a:prstGeom>
          <a:solidFill>
            <a:schemeClr val="bg1"/>
          </a:solidFill>
        </p:spPr>
        <p:txBody>
          <a:bodyPr wrap="square">
            <a:spAutoFit/>
          </a:bodyPr>
          <a:lstStyle/>
          <a:p>
            <a:r>
              <a:rPr lang="en-GB" sz="3000" b="1" dirty="0">
                <a:solidFill>
                  <a:schemeClr val="accent4"/>
                </a:solidFill>
                <a:latin typeface="Segoe UI" panose="020B0502040204020203" pitchFamily="34" charset="0"/>
                <a:cs typeface="Segoe UI" panose="020B0502040204020203" pitchFamily="34" charset="0"/>
              </a:rPr>
              <a:t>IN PROGRESS</a:t>
            </a:r>
          </a:p>
          <a:p>
            <a:endParaRPr lang="en-GB" sz="1000" b="1" dirty="0">
              <a:solidFill>
                <a:schemeClr val="accent4"/>
              </a:solidFill>
              <a:latin typeface="Segoe UI" panose="020B0502040204020203" pitchFamily="34" charset="0"/>
              <a:cs typeface="Segoe UI" panose="020B0502040204020203" pitchFamily="34" charset="0"/>
            </a:endParaRPr>
          </a:p>
        </p:txBody>
      </p:sp>
      <p:sp>
        <p:nvSpPr>
          <p:cNvPr id="6" name="Content Placeholder 3"/>
          <p:cNvSpPr txBox="1">
            <a:spLocks/>
          </p:cNvSpPr>
          <p:nvPr/>
        </p:nvSpPr>
        <p:spPr>
          <a:xfrm>
            <a:off x="1487424" y="2172283"/>
            <a:ext cx="10248386" cy="3350693"/>
          </a:xfrm>
          <a:prstGeom prst="rect">
            <a:avLst/>
          </a:prstGeom>
          <a:ln>
            <a:solidFill>
              <a:srgbClr val="75529D"/>
            </a:solidFill>
          </a:ln>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800" u="sng" dirty="0" smtClean="0"/>
              <a:t>What we did:</a:t>
            </a:r>
            <a:endParaRPr lang="en-GB" sz="1800" dirty="0"/>
          </a:p>
          <a:p>
            <a:endParaRPr lang="en-GB" sz="1800" dirty="0" smtClean="0"/>
          </a:p>
          <a:p>
            <a:r>
              <a:rPr lang="en-GB" sz="1800" dirty="0" smtClean="0"/>
              <a:t>The </a:t>
            </a:r>
            <a:r>
              <a:rPr lang="en-GB" sz="1800" dirty="0"/>
              <a:t>Community Health Team for Adults with Learning Disabilities has an early-onset Dementia provision for residents with Down Syndrome</a:t>
            </a:r>
            <a:r>
              <a:rPr lang="en-GB" sz="1800" dirty="0" smtClean="0"/>
              <a:t>.</a:t>
            </a:r>
          </a:p>
          <a:p>
            <a:endParaRPr lang="en-GB" sz="1800" dirty="0" smtClean="0"/>
          </a:p>
          <a:p>
            <a:pPr marL="285750" indent="-285750">
              <a:buFont typeface="Arial" panose="020B0604020202020204" pitchFamily="34" charset="0"/>
              <a:buChar char="•"/>
            </a:pPr>
            <a:r>
              <a:rPr lang="en-GB" sz="1800" dirty="0" smtClean="0"/>
              <a:t>The </a:t>
            </a:r>
            <a:r>
              <a:rPr lang="en-GB" sz="1800" dirty="0"/>
              <a:t>Dementia Pathway will be reviewed against the NICE guidelines. </a:t>
            </a:r>
          </a:p>
          <a:p>
            <a:endParaRPr lang="en-GB" sz="1800" dirty="0"/>
          </a:p>
          <a:p>
            <a:pPr marL="285750" indent="-285750">
              <a:lnSpc>
                <a:spcPct val="100000"/>
              </a:lnSpc>
              <a:spcBef>
                <a:spcPts val="0"/>
              </a:spcBef>
              <a:buFont typeface="Arial" panose="020B0604020202020204" pitchFamily="34" charset="0"/>
              <a:buChar char="•"/>
            </a:pPr>
            <a:r>
              <a:rPr lang="en-GB" sz="1800" dirty="0"/>
              <a:t>The Aging Well Festival 23/24 included a table for aging well with a Learning Disability.</a:t>
            </a:r>
          </a:p>
        </p:txBody>
      </p:sp>
      <p:pic>
        <p:nvPicPr>
          <p:cNvPr id="4098" name="Picture 2" descr="dement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27" y="2983345"/>
            <a:ext cx="1302327" cy="130232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are for older peo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246" y="4418444"/>
            <a:ext cx="1035916" cy="1294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83988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dirty="0">
                <a:latin typeface="Segoe UI" panose="020B0502040204020203" pitchFamily="34" charset="0"/>
                <a:cs typeface="Segoe UI" panose="020B0502040204020203" pitchFamily="34" charset="0"/>
              </a:rPr>
              <a:t>ACTION 5.14 Review Joint Funding </a:t>
            </a:r>
            <a:br>
              <a:rPr lang="en-GB" sz="3000" dirty="0">
                <a:latin typeface="Segoe UI" panose="020B0502040204020203" pitchFamily="34" charset="0"/>
                <a:cs typeface="Segoe UI" panose="020B0502040204020203" pitchFamily="34" charset="0"/>
              </a:rPr>
            </a:br>
            <a:r>
              <a:rPr lang="en-GB" sz="3000" dirty="0">
                <a:latin typeface="Segoe UI" panose="020B0502040204020203" pitchFamily="34" charset="0"/>
                <a:cs typeface="Segoe UI" panose="020B0502040204020203" pitchFamily="34" charset="0"/>
              </a:rPr>
              <a:t>Arrangements</a:t>
            </a:r>
          </a:p>
        </p:txBody>
      </p:sp>
      <p:sp>
        <p:nvSpPr>
          <p:cNvPr id="7" name="Rectangle 6"/>
          <p:cNvSpPr/>
          <p:nvPr/>
        </p:nvSpPr>
        <p:spPr>
          <a:xfrm>
            <a:off x="8972177" y="393843"/>
            <a:ext cx="2825646" cy="707886"/>
          </a:xfrm>
          <a:prstGeom prst="rect">
            <a:avLst/>
          </a:prstGeom>
          <a:solidFill>
            <a:schemeClr val="bg1"/>
          </a:solidFill>
        </p:spPr>
        <p:txBody>
          <a:bodyPr wrap="square">
            <a:spAutoFit/>
          </a:bodyPr>
          <a:lstStyle/>
          <a:p>
            <a:r>
              <a:rPr lang="en-GB" sz="3000" b="1" dirty="0">
                <a:solidFill>
                  <a:srgbClr val="FF0000"/>
                </a:solidFill>
                <a:latin typeface="Segoe UI" panose="020B0502040204020203" pitchFamily="34" charset="0"/>
                <a:cs typeface="Segoe UI" panose="020B0502040204020203" pitchFamily="34" charset="0"/>
              </a:rPr>
              <a:t>NOT STARTED</a:t>
            </a:r>
          </a:p>
          <a:p>
            <a:endParaRPr lang="en-GB" sz="1000" b="1" dirty="0">
              <a:solidFill>
                <a:srgbClr val="FF0000"/>
              </a:solidFill>
              <a:latin typeface="Segoe UI" panose="020B0502040204020203" pitchFamily="34" charset="0"/>
              <a:cs typeface="Segoe UI" panose="020B0502040204020203" pitchFamily="34" charset="0"/>
            </a:endParaRPr>
          </a:p>
        </p:txBody>
      </p:sp>
      <p:sp>
        <p:nvSpPr>
          <p:cNvPr id="6" name="Content Placeholder 3"/>
          <p:cNvSpPr txBox="1">
            <a:spLocks/>
          </p:cNvSpPr>
          <p:nvPr/>
        </p:nvSpPr>
        <p:spPr>
          <a:xfrm>
            <a:off x="1755648" y="2172282"/>
            <a:ext cx="9980162" cy="3484805"/>
          </a:xfrm>
          <a:prstGeom prst="rect">
            <a:avLst/>
          </a:prstGeom>
          <a:ln>
            <a:solidFill>
              <a:srgbClr val="75529D"/>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800" dirty="0" smtClean="0"/>
              <a:t>We need to start this in year three. </a:t>
            </a:r>
          </a:p>
          <a:p>
            <a:pPr>
              <a:lnSpc>
                <a:spcPct val="100000"/>
              </a:lnSpc>
              <a:spcBef>
                <a:spcPts val="0"/>
              </a:spcBef>
            </a:pPr>
            <a:endParaRPr lang="en-GB" sz="1800" dirty="0"/>
          </a:p>
          <a:p>
            <a:pPr>
              <a:lnSpc>
                <a:spcPct val="100000"/>
              </a:lnSpc>
              <a:spcBef>
                <a:spcPts val="0"/>
              </a:spcBef>
            </a:pPr>
            <a:r>
              <a:rPr lang="en-GB" sz="1800" dirty="0" smtClean="0"/>
              <a:t>This will include Health and Social Care:</a:t>
            </a:r>
          </a:p>
          <a:p>
            <a:pPr marL="285750" indent="-285750">
              <a:lnSpc>
                <a:spcPct val="100000"/>
              </a:lnSpc>
              <a:spcBef>
                <a:spcPts val="0"/>
              </a:spcBef>
              <a:buFont typeface="Arial" panose="020B0604020202020204" pitchFamily="34" charset="0"/>
              <a:buChar char="•"/>
            </a:pPr>
            <a:r>
              <a:rPr lang="en-GB" sz="1800" dirty="0"/>
              <a:t>T</a:t>
            </a:r>
            <a:r>
              <a:rPr lang="en-GB" sz="1800" dirty="0" smtClean="0"/>
              <a:t>alking about current arrangements;</a:t>
            </a:r>
          </a:p>
          <a:p>
            <a:pPr marL="285750" indent="-285750">
              <a:lnSpc>
                <a:spcPct val="100000"/>
              </a:lnSpc>
              <a:spcBef>
                <a:spcPts val="0"/>
              </a:spcBef>
              <a:buFont typeface="Arial" panose="020B0604020202020204" pitchFamily="34" charset="0"/>
              <a:buChar char="•"/>
            </a:pPr>
            <a:r>
              <a:rPr lang="en-GB" sz="1800" dirty="0" smtClean="0"/>
              <a:t>Having the right tools </a:t>
            </a:r>
            <a:r>
              <a:rPr lang="en-GB" sz="1800" dirty="0"/>
              <a:t>and agreements for Continuing Health Care, Joint-Funding and Section 117.</a:t>
            </a:r>
          </a:p>
          <a:p>
            <a:pPr>
              <a:lnSpc>
                <a:spcPct val="100000"/>
              </a:lnSpc>
              <a:spcBef>
                <a:spcPts val="0"/>
              </a:spcBef>
            </a:pPr>
            <a:endParaRPr lang="en-GB" sz="1800" u="sng"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3455" t="23697" r="2970" b="3576"/>
          <a:stretch/>
        </p:blipFill>
        <p:spPr>
          <a:xfrm>
            <a:off x="203200" y="2724727"/>
            <a:ext cx="1509281" cy="1173018"/>
          </a:xfrm>
          <a:prstGeom prst="rect">
            <a:avLst/>
          </a:prstGeom>
        </p:spPr>
      </p:pic>
    </p:spTree>
    <p:extLst>
      <p:ext uri="{BB962C8B-B14F-4D97-AF65-F5344CB8AC3E}">
        <p14:creationId xmlns:p14="http://schemas.microsoft.com/office/powerpoint/2010/main" val="3152560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2918130" y="3086867"/>
            <a:ext cx="6465664" cy="1196697"/>
          </a:xfrm>
          <a:solidFill>
            <a:srgbClr val="D8CDE5"/>
          </a:solidFill>
          <a:ln>
            <a:noFill/>
          </a:ln>
        </p:spPr>
        <p:txBody>
          <a:bodyPr>
            <a:noAutofit/>
          </a:bodyPr>
          <a:lstStyle/>
          <a:p>
            <a:pPr algn="ctr">
              <a:lnSpc>
                <a:spcPct val="220000"/>
              </a:lnSpc>
            </a:pPr>
            <a:r>
              <a:rPr lang="en-GB" sz="3000" b="1" dirty="0">
                <a:latin typeface="Segoe UI" panose="020B0502040204020203" pitchFamily="34" charset="0"/>
                <a:cs typeface="Segoe UI" panose="020B0502040204020203" pitchFamily="34" charset="0"/>
              </a:rPr>
              <a:t>OUTCOME 1: HEARD AND VALUED</a:t>
            </a:r>
          </a:p>
        </p:txBody>
      </p:sp>
      <p:pic>
        <p:nvPicPr>
          <p:cNvPr id="5" name="Picture 4" descr="https://intranet.northeastlondon.icb.nhs.uk/wp-content/uploads/2022/06/NEL-Logo-Right-Aligned-PNG.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6332" y="417195"/>
            <a:ext cx="1666240" cy="835557"/>
          </a:xfrm>
          <a:prstGeom prst="rect">
            <a:avLst/>
          </a:prstGeom>
          <a:noFill/>
          <a:ln>
            <a:noFill/>
          </a:ln>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719" y="3086867"/>
            <a:ext cx="1857634" cy="1381318"/>
          </a:xfrm>
          <a:prstGeom prst="rect">
            <a:avLst/>
          </a:prstGeom>
        </p:spPr>
      </p:pic>
    </p:spTree>
    <p:extLst>
      <p:ext uri="{BB962C8B-B14F-4D97-AF65-F5344CB8AC3E}">
        <p14:creationId xmlns:p14="http://schemas.microsoft.com/office/powerpoint/2010/main" val="36407186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dirty="0">
                <a:latin typeface="Segoe UI" panose="020B0502040204020203" pitchFamily="34" charset="0"/>
                <a:cs typeface="Segoe UI" panose="020B0502040204020203" pitchFamily="34" charset="0"/>
              </a:rPr>
              <a:t>ACTION 5.15 - Map Commissioned Services</a:t>
            </a:r>
          </a:p>
        </p:txBody>
      </p:sp>
      <p:sp>
        <p:nvSpPr>
          <p:cNvPr id="6" name="Content Placeholder 3"/>
          <p:cNvSpPr txBox="1">
            <a:spLocks/>
          </p:cNvSpPr>
          <p:nvPr/>
        </p:nvSpPr>
        <p:spPr>
          <a:xfrm>
            <a:off x="1609344" y="1975988"/>
            <a:ext cx="9772896" cy="3693292"/>
          </a:xfrm>
          <a:prstGeom prst="rect">
            <a:avLst/>
          </a:prstGeom>
          <a:ln>
            <a:solidFill>
              <a:srgbClr val="75529D"/>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800" u="sng" dirty="0" smtClean="0"/>
              <a:t>What we did:</a:t>
            </a:r>
            <a:endParaRPr lang="en-GB" sz="1800" u="sng" dirty="0"/>
          </a:p>
          <a:p>
            <a:pPr>
              <a:lnSpc>
                <a:spcPct val="100000"/>
              </a:lnSpc>
              <a:spcBef>
                <a:spcPts val="0"/>
              </a:spcBef>
            </a:pPr>
            <a:endParaRPr lang="en-GB" sz="1800" dirty="0" smtClean="0"/>
          </a:p>
          <a:p>
            <a:pPr>
              <a:lnSpc>
                <a:spcPct val="100000"/>
              </a:lnSpc>
              <a:spcBef>
                <a:spcPts val="0"/>
              </a:spcBef>
            </a:pPr>
            <a:r>
              <a:rPr lang="en-GB" sz="1600" dirty="0" smtClean="0"/>
              <a:t>For Children and young people</a:t>
            </a:r>
            <a:endParaRPr lang="en-GB" sz="1600" dirty="0"/>
          </a:p>
          <a:p>
            <a:pPr marL="285750" indent="-285750">
              <a:lnSpc>
                <a:spcPct val="100000"/>
              </a:lnSpc>
              <a:spcBef>
                <a:spcPts val="0"/>
              </a:spcBef>
              <a:buFont typeface="Arial" panose="020B0604020202020204" pitchFamily="34" charset="0"/>
              <a:buChar char="•"/>
            </a:pPr>
            <a:r>
              <a:rPr lang="en-GB" sz="1600" dirty="0"/>
              <a:t>Newham Family Information Service and our Local Offer for children and young people with Special Educational Needs and Disability (SEND) and their families can be found on </a:t>
            </a:r>
            <a:r>
              <a:rPr lang="en-GB" sz="1600" dirty="0">
                <a:hlinkClick r:id="rId2"/>
              </a:rPr>
              <a:t>Newham Families Advice and Support</a:t>
            </a:r>
            <a:r>
              <a:rPr lang="en-GB" sz="1600" dirty="0"/>
              <a:t>. This is updated on a regular basis.</a:t>
            </a:r>
          </a:p>
          <a:p>
            <a:pPr marL="285750" indent="-285750">
              <a:lnSpc>
                <a:spcPct val="100000"/>
              </a:lnSpc>
              <a:spcBef>
                <a:spcPts val="0"/>
              </a:spcBef>
              <a:buFont typeface="Arial" panose="020B0604020202020204" pitchFamily="34" charset="0"/>
              <a:buChar char="•"/>
            </a:pPr>
            <a:endParaRPr lang="en-GB" sz="1600" dirty="0"/>
          </a:p>
          <a:p>
            <a:pPr>
              <a:lnSpc>
                <a:spcPct val="100000"/>
              </a:lnSpc>
              <a:spcBef>
                <a:spcPts val="0"/>
              </a:spcBef>
            </a:pPr>
            <a:r>
              <a:rPr lang="en-GB" sz="1600" dirty="0"/>
              <a:t>For </a:t>
            </a:r>
            <a:r>
              <a:rPr lang="en-GB" sz="1600" dirty="0" smtClean="0"/>
              <a:t>Adults</a:t>
            </a:r>
            <a:endParaRPr lang="en-GB" sz="1600" dirty="0"/>
          </a:p>
          <a:p>
            <a:pPr marL="285750" indent="-285750">
              <a:lnSpc>
                <a:spcPct val="100000"/>
              </a:lnSpc>
              <a:spcBef>
                <a:spcPts val="0"/>
              </a:spcBef>
              <a:buFont typeface="Arial" panose="020B0604020202020204" pitchFamily="34" charset="0"/>
              <a:buChar char="•"/>
            </a:pPr>
            <a:r>
              <a:rPr lang="en-GB" sz="1600" dirty="0" smtClean="0"/>
              <a:t>The </a:t>
            </a:r>
            <a:r>
              <a:rPr lang="en-GB" sz="1600" dirty="0"/>
              <a:t>Newham Health and Care Partnership developed Well </a:t>
            </a:r>
            <a:r>
              <a:rPr lang="en-GB" sz="1600" dirty="0" smtClean="0"/>
              <a:t>Newham. There are </a:t>
            </a:r>
            <a:r>
              <a:rPr lang="en-GB" sz="1600" dirty="0"/>
              <a:t>Well Newham Hubs and online on </a:t>
            </a:r>
            <a:r>
              <a:rPr lang="en-GB" sz="1600" dirty="0">
                <a:hlinkClick r:id="rId3"/>
              </a:rPr>
              <a:t>Helping everyone in Newham to live well | Well Newham</a:t>
            </a:r>
            <a:endParaRPr lang="en-GB" sz="1600" dirty="0"/>
          </a:p>
          <a:p>
            <a:pPr marL="285750" indent="-285750">
              <a:lnSpc>
                <a:spcPct val="100000"/>
              </a:lnSpc>
              <a:spcBef>
                <a:spcPts val="0"/>
              </a:spcBef>
              <a:buFont typeface="Arial" panose="020B0604020202020204" pitchFamily="34" charset="0"/>
              <a:buChar char="•"/>
            </a:pPr>
            <a:r>
              <a:rPr lang="en-GB" sz="1600" dirty="0" smtClean="0"/>
              <a:t>The </a:t>
            </a:r>
            <a:r>
              <a:rPr lang="en-GB" sz="1600" dirty="0"/>
              <a:t>Council has </a:t>
            </a:r>
            <a:r>
              <a:rPr lang="en-GB" sz="1600" dirty="0" smtClean="0"/>
              <a:t>also commissioned the </a:t>
            </a:r>
            <a:r>
              <a:rPr lang="en-GB" sz="1600" dirty="0" smtClean="0">
                <a:hlinkClick r:id="rId4"/>
              </a:rPr>
              <a:t>Joy Platform</a:t>
            </a:r>
            <a:r>
              <a:rPr lang="en-GB" sz="1600" dirty="0" smtClean="0"/>
              <a:t> for residents.</a:t>
            </a:r>
            <a:endParaRPr lang="en-GB" sz="1600" dirty="0"/>
          </a:p>
          <a:p>
            <a:pPr>
              <a:lnSpc>
                <a:spcPct val="100000"/>
              </a:lnSpc>
              <a:spcBef>
                <a:spcPts val="0"/>
              </a:spcBef>
            </a:pPr>
            <a:endParaRPr lang="en-GB" sz="1800" u="sng" dirty="0"/>
          </a:p>
          <a:p>
            <a:pPr>
              <a:lnSpc>
                <a:spcPct val="100000"/>
              </a:lnSpc>
              <a:spcBef>
                <a:spcPts val="0"/>
              </a:spcBef>
            </a:pPr>
            <a:endParaRPr lang="en-GB" sz="1800" u="sng" dirty="0"/>
          </a:p>
        </p:txBody>
      </p:sp>
      <p:sp>
        <p:nvSpPr>
          <p:cNvPr id="7" name="Rectangle 6"/>
          <p:cNvSpPr/>
          <p:nvPr/>
        </p:nvSpPr>
        <p:spPr>
          <a:xfrm>
            <a:off x="9114583" y="392610"/>
            <a:ext cx="2683240" cy="707886"/>
          </a:xfrm>
          <a:prstGeom prst="rect">
            <a:avLst/>
          </a:prstGeom>
          <a:solidFill>
            <a:schemeClr val="bg1"/>
          </a:solidFill>
        </p:spPr>
        <p:txBody>
          <a:bodyPr wrap="square">
            <a:spAutoFit/>
          </a:bodyPr>
          <a:lstStyle/>
          <a:p>
            <a:r>
              <a:rPr lang="en-GB" sz="3000" b="1" dirty="0">
                <a:solidFill>
                  <a:schemeClr val="accent4"/>
                </a:solidFill>
                <a:latin typeface="Segoe UI" panose="020B0502040204020203" pitchFamily="34" charset="0"/>
                <a:cs typeface="Segoe UI" panose="020B0502040204020203" pitchFamily="34" charset="0"/>
              </a:rPr>
              <a:t>IN PROGRESS</a:t>
            </a:r>
          </a:p>
          <a:p>
            <a:endParaRPr lang="en-GB" sz="1000" b="1" dirty="0">
              <a:solidFill>
                <a:schemeClr val="accent4"/>
              </a:solidFill>
              <a:latin typeface="Segoe UI" panose="020B0502040204020203" pitchFamily="34" charset="0"/>
              <a:cs typeface="Segoe UI" panose="020B0502040204020203" pitchFamily="34" charset="0"/>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640" y="2447636"/>
            <a:ext cx="1356949" cy="1092344"/>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594" y="3822634"/>
            <a:ext cx="1361042" cy="1092127"/>
          </a:xfrm>
          <a:prstGeom prst="rect">
            <a:avLst/>
          </a:prstGeom>
        </p:spPr>
      </p:pic>
    </p:spTree>
    <p:extLst>
      <p:ext uri="{BB962C8B-B14F-4D97-AF65-F5344CB8AC3E}">
        <p14:creationId xmlns:p14="http://schemas.microsoft.com/office/powerpoint/2010/main" val="40372379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dirty="0">
                <a:latin typeface="Segoe UI"/>
                <a:cs typeface="Segoe UI"/>
              </a:rPr>
              <a:t>ACTION 5.19 – Personal Health Budgets</a:t>
            </a:r>
            <a:endParaRPr lang="en-GB" sz="3000" dirty="0">
              <a:latin typeface="Segoe UI" panose="020B0502040204020203" pitchFamily="34" charset="0"/>
              <a:cs typeface="Segoe UI" panose="020B0502040204020203" pitchFamily="34" charset="0"/>
            </a:endParaRPr>
          </a:p>
        </p:txBody>
      </p:sp>
      <p:sp>
        <p:nvSpPr>
          <p:cNvPr id="7" name="Content Placeholder 3"/>
          <p:cNvSpPr txBox="1">
            <a:spLocks/>
          </p:cNvSpPr>
          <p:nvPr/>
        </p:nvSpPr>
        <p:spPr>
          <a:xfrm>
            <a:off x="1780031" y="2202322"/>
            <a:ext cx="10017791" cy="3418190"/>
          </a:xfrm>
          <a:prstGeom prst="rect">
            <a:avLst/>
          </a:prstGeom>
          <a:ln>
            <a:solidFill>
              <a:srgbClr val="75529D"/>
            </a:solidFill>
          </a:ln>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800" u="sng" dirty="0" smtClean="0"/>
              <a:t>We are going to:</a:t>
            </a:r>
            <a:endParaRPr lang="en-GB" sz="1800" u="sng" dirty="0"/>
          </a:p>
          <a:p>
            <a:pPr>
              <a:lnSpc>
                <a:spcPct val="100000"/>
              </a:lnSpc>
              <a:spcBef>
                <a:spcPts val="0"/>
              </a:spcBef>
            </a:pPr>
            <a:endParaRPr lang="en-GB" sz="1800" u="sng" dirty="0"/>
          </a:p>
          <a:p>
            <a:pPr marL="285750" indent="-285750">
              <a:lnSpc>
                <a:spcPct val="100000"/>
              </a:lnSpc>
              <a:spcBef>
                <a:spcPts val="0"/>
              </a:spcBef>
              <a:buFont typeface="Arial" panose="020B0604020202020204" pitchFamily="34" charset="0"/>
              <a:buChar char="•"/>
            </a:pPr>
            <a:r>
              <a:rPr lang="en-GB" sz="1800" dirty="0" smtClean="0"/>
              <a:t>Increase </a:t>
            </a:r>
            <a:r>
              <a:rPr lang="en-GB" sz="1800" dirty="0"/>
              <a:t>the number of Personal Health Budgets for those who are eligible.</a:t>
            </a:r>
          </a:p>
          <a:p>
            <a:pPr marL="285750" indent="-285750">
              <a:lnSpc>
                <a:spcPct val="100000"/>
              </a:lnSpc>
              <a:spcBef>
                <a:spcPts val="0"/>
              </a:spcBef>
              <a:buFont typeface="Arial" panose="020B0604020202020204" pitchFamily="34" charset="0"/>
              <a:buChar char="•"/>
            </a:pPr>
            <a:endParaRPr lang="en-GB" sz="1800" dirty="0"/>
          </a:p>
        </p:txBody>
      </p:sp>
      <p:sp>
        <p:nvSpPr>
          <p:cNvPr id="5" name="Rectangle 4">
            <a:extLst>
              <a:ext uri="{FF2B5EF4-FFF2-40B4-BE49-F238E27FC236}">
                <a16:creationId xmlns:a16="http://schemas.microsoft.com/office/drawing/2014/main" id="{C4AFBCEC-7140-5643-DB3B-7EAD53E270B6}"/>
              </a:ext>
            </a:extLst>
          </p:cNvPr>
          <p:cNvSpPr/>
          <p:nvPr/>
        </p:nvSpPr>
        <p:spPr>
          <a:xfrm>
            <a:off x="9114583" y="392610"/>
            <a:ext cx="2683240" cy="707886"/>
          </a:xfrm>
          <a:prstGeom prst="rect">
            <a:avLst/>
          </a:prstGeom>
          <a:solidFill>
            <a:schemeClr val="bg1"/>
          </a:solidFill>
        </p:spPr>
        <p:txBody>
          <a:bodyPr wrap="square">
            <a:spAutoFit/>
          </a:bodyPr>
          <a:lstStyle/>
          <a:p>
            <a:r>
              <a:rPr lang="en-GB" sz="3000" b="1" dirty="0">
                <a:solidFill>
                  <a:schemeClr val="accent4"/>
                </a:solidFill>
                <a:latin typeface="Segoe UI" panose="020B0502040204020203" pitchFamily="34" charset="0"/>
                <a:cs typeface="Segoe UI" panose="020B0502040204020203" pitchFamily="34" charset="0"/>
              </a:rPr>
              <a:t>IN PROGRESS</a:t>
            </a:r>
          </a:p>
          <a:p>
            <a:endParaRPr lang="en-GB" sz="1000" b="1" dirty="0">
              <a:solidFill>
                <a:schemeClr val="accent4"/>
              </a:solidFill>
              <a:latin typeface="Segoe UI" panose="020B0502040204020203" pitchFamily="34" charset="0"/>
              <a:cs typeface="Segoe UI" panose="020B0502040204020203"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827" y="2493816"/>
            <a:ext cx="1296555" cy="1296555"/>
          </a:xfrm>
          <a:prstGeom prst="rect">
            <a:avLst/>
          </a:prstGeom>
        </p:spPr>
      </p:pic>
    </p:spTree>
    <p:extLst>
      <p:ext uri="{BB962C8B-B14F-4D97-AF65-F5344CB8AC3E}">
        <p14:creationId xmlns:p14="http://schemas.microsoft.com/office/powerpoint/2010/main" val="5529658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dirty="0">
                <a:latin typeface="Segoe UI" panose="020B0502040204020203" pitchFamily="34" charset="0"/>
                <a:cs typeface="Segoe UI" panose="020B0502040204020203" pitchFamily="34" charset="0"/>
              </a:rPr>
              <a:t>ACTION 5.20 - PBS Training</a:t>
            </a:r>
          </a:p>
        </p:txBody>
      </p:sp>
      <p:sp>
        <p:nvSpPr>
          <p:cNvPr id="6" name="Rectangle 5"/>
          <p:cNvSpPr/>
          <p:nvPr/>
        </p:nvSpPr>
        <p:spPr>
          <a:xfrm>
            <a:off x="9595979" y="353091"/>
            <a:ext cx="2201844" cy="707886"/>
          </a:xfrm>
          <a:prstGeom prst="rect">
            <a:avLst/>
          </a:prstGeom>
          <a:solidFill>
            <a:schemeClr val="bg1"/>
          </a:solidFill>
        </p:spPr>
        <p:txBody>
          <a:bodyPr wrap="square" lIns="91440" tIns="45720" rIns="91440" bIns="45720" anchor="t">
            <a:spAutoFit/>
          </a:bodyPr>
          <a:lstStyle/>
          <a:p>
            <a:pPr algn="ctr"/>
            <a:r>
              <a:rPr lang="en-GB" sz="3000" b="1" dirty="0">
                <a:solidFill>
                  <a:srgbClr val="00B0F0"/>
                </a:solidFill>
                <a:latin typeface="Segoe UI"/>
                <a:cs typeface="Segoe UI"/>
              </a:rPr>
              <a:t>CLOSED</a:t>
            </a:r>
            <a:endParaRPr lang="en-GB" sz="3000" b="1" dirty="0">
              <a:solidFill>
                <a:srgbClr val="00B0F0"/>
              </a:solidFill>
              <a:latin typeface="Segoe UI" panose="020B0502040204020203" pitchFamily="34" charset="0"/>
              <a:cs typeface="Segoe UI" panose="020B0502040204020203" pitchFamily="34" charset="0"/>
            </a:endParaRPr>
          </a:p>
          <a:p>
            <a:endParaRPr lang="en-GB" sz="1000" b="1" dirty="0">
              <a:solidFill>
                <a:srgbClr val="00B050"/>
              </a:solidFill>
              <a:latin typeface="Segoe UI" panose="020B0502040204020203" pitchFamily="34" charset="0"/>
              <a:cs typeface="Segoe UI" panose="020B0502040204020203" pitchFamily="34" charset="0"/>
            </a:endParaRPr>
          </a:p>
        </p:txBody>
      </p:sp>
      <p:sp>
        <p:nvSpPr>
          <p:cNvPr id="7" name="Content Placeholder 3"/>
          <p:cNvSpPr txBox="1">
            <a:spLocks/>
          </p:cNvSpPr>
          <p:nvPr/>
        </p:nvSpPr>
        <p:spPr>
          <a:xfrm>
            <a:off x="1877567" y="2202322"/>
            <a:ext cx="9920255" cy="3369422"/>
          </a:xfrm>
          <a:prstGeom prst="rect">
            <a:avLst/>
          </a:prstGeom>
          <a:ln>
            <a:solidFill>
              <a:srgbClr val="75529D"/>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800" u="sng" dirty="0" smtClean="0"/>
              <a:t>What we did:</a:t>
            </a:r>
            <a:endParaRPr lang="en-GB" sz="1800" u="sng" dirty="0"/>
          </a:p>
          <a:p>
            <a:pPr>
              <a:lnSpc>
                <a:spcPct val="100000"/>
              </a:lnSpc>
              <a:spcBef>
                <a:spcPts val="0"/>
              </a:spcBef>
            </a:pPr>
            <a:endParaRPr lang="en-GB" sz="1800" u="sng" dirty="0"/>
          </a:p>
          <a:p>
            <a:pPr marL="285750" indent="-285750">
              <a:lnSpc>
                <a:spcPct val="100000"/>
              </a:lnSpc>
              <a:spcBef>
                <a:spcPts val="0"/>
              </a:spcBef>
              <a:buFont typeface="Arial" panose="020B0604020202020204" pitchFamily="34" charset="0"/>
              <a:buChar char="•"/>
            </a:pPr>
            <a:r>
              <a:rPr lang="en-GB" sz="1800" dirty="0"/>
              <a:t>The Community Health Team for Adults with Learning Disabilities provide person-specific support to Carers and Providers</a:t>
            </a:r>
            <a:r>
              <a:rPr lang="en-GB" sz="1800" dirty="0" smtClean="0"/>
              <a:t>.</a:t>
            </a:r>
          </a:p>
          <a:p>
            <a:pPr>
              <a:lnSpc>
                <a:spcPct val="100000"/>
              </a:lnSpc>
              <a:spcBef>
                <a:spcPts val="0"/>
              </a:spcBef>
            </a:pPr>
            <a:endParaRPr lang="en-GB" sz="1800" dirty="0"/>
          </a:p>
          <a:p>
            <a:pPr marL="285750" indent="-285750">
              <a:lnSpc>
                <a:spcPct val="100000"/>
              </a:lnSpc>
              <a:spcBef>
                <a:spcPts val="0"/>
              </a:spcBef>
              <a:buFont typeface="Arial" panose="020B0604020202020204" pitchFamily="34" charset="0"/>
              <a:buChar char="•"/>
            </a:pPr>
            <a:r>
              <a:rPr lang="en-GB" sz="1800" dirty="0"/>
              <a:t>I-Support Behaviour provided PBS Support Training for Carers in Year 2</a:t>
            </a:r>
            <a:r>
              <a:rPr lang="en-GB" sz="1800" dirty="0" smtClean="0"/>
              <a:t>.</a:t>
            </a:r>
          </a:p>
          <a:p>
            <a:pPr marL="285750" indent="-285750">
              <a:lnSpc>
                <a:spcPct val="100000"/>
              </a:lnSpc>
              <a:spcBef>
                <a:spcPts val="0"/>
              </a:spcBef>
              <a:buFont typeface="Arial" panose="020B0604020202020204" pitchFamily="34" charset="0"/>
              <a:buChar char="•"/>
            </a:pPr>
            <a:endParaRPr lang="en-GB" sz="1800" dirty="0"/>
          </a:p>
          <a:p>
            <a:pPr marL="285750" indent="-285750">
              <a:lnSpc>
                <a:spcPct val="100000"/>
              </a:lnSpc>
              <a:spcBef>
                <a:spcPts val="0"/>
              </a:spcBef>
              <a:buFont typeface="Arial" panose="020B0604020202020204" pitchFamily="34" charset="0"/>
              <a:buChar char="•"/>
            </a:pPr>
            <a:r>
              <a:rPr lang="en-GB" sz="1800" dirty="0"/>
              <a:t>The Supported Living Dynamic Purchasing Vehicle includes the requirement for Learning Disability Providers to be Positive Behaviour Support trained.</a:t>
            </a:r>
          </a:p>
          <a:p>
            <a:pPr marL="285750" indent="-285750">
              <a:lnSpc>
                <a:spcPct val="100000"/>
              </a:lnSpc>
              <a:spcBef>
                <a:spcPts val="0"/>
              </a:spcBef>
              <a:buFont typeface="Arial" panose="020B0604020202020204" pitchFamily="34" charset="0"/>
              <a:buChar char="•"/>
            </a:pPr>
            <a:endParaRPr lang="en-GB" sz="1800" dirty="0"/>
          </a:p>
          <a:p>
            <a:pPr marL="285750" indent="-285750">
              <a:lnSpc>
                <a:spcPct val="100000"/>
              </a:lnSpc>
              <a:spcBef>
                <a:spcPts val="0"/>
              </a:spcBef>
              <a:buFont typeface="Arial" panose="020B0604020202020204" pitchFamily="34" charset="0"/>
              <a:buChar char="•"/>
            </a:pPr>
            <a:endParaRPr lang="en-GB" sz="1800" dirty="0"/>
          </a:p>
          <a:p>
            <a:pPr marL="285750" indent="-285750">
              <a:lnSpc>
                <a:spcPct val="100000"/>
              </a:lnSpc>
              <a:spcBef>
                <a:spcPts val="0"/>
              </a:spcBef>
              <a:buFont typeface="Arial" panose="020B0604020202020204" pitchFamily="34" charset="0"/>
              <a:buChar char="•"/>
            </a:pPr>
            <a:endParaRPr lang="en-GB" sz="18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702" y="2595418"/>
            <a:ext cx="1615516" cy="1615516"/>
          </a:xfrm>
          <a:prstGeom prst="rect">
            <a:avLst/>
          </a:prstGeom>
        </p:spPr>
      </p:pic>
    </p:spTree>
    <p:extLst>
      <p:ext uri="{BB962C8B-B14F-4D97-AF65-F5344CB8AC3E}">
        <p14:creationId xmlns:p14="http://schemas.microsoft.com/office/powerpoint/2010/main" val="29211580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dirty="0">
                <a:latin typeface="Segoe UI"/>
                <a:cs typeface="Segoe UI"/>
              </a:rPr>
              <a:t>ACTION 5.21 - Community Nursing</a:t>
            </a:r>
          </a:p>
        </p:txBody>
      </p:sp>
      <p:sp>
        <p:nvSpPr>
          <p:cNvPr id="6" name="Rectangle 5"/>
          <p:cNvSpPr/>
          <p:nvPr/>
        </p:nvSpPr>
        <p:spPr>
          <a:xfrm>
            <a:off x="9661381" y="420126"/>
            <a:ext cx="2136442" cy="707886"/>
          </a:xfrm>
          <a:prstGeom prst="rect">
            <a:avLst/>
          </a:prstGeom>
          <a:solidFill>
            <a:schemeClr val="bg1"/>
          </a:solidFill>
        </p:spPr>
        <p:txBody>
          <a:bodyPr wrap="square">
            <a:spAutoFit/>
          </a:bodyPr>
          <a:lstStyle/>
          <a:p>
            <a:r>
              <a:rPr lang="en-GB" sz="3000" b="1" dirty="0">
                <a:solidFill>
                  <a:srgbClr val="00B050"/>
                </a:solidFill>
                <a:latin typeface="Segoe UI" panose="020B0502040204020203" pitchFamily="34" charset="0"/>
                <a:cs typeface="Segoe UI" panose="020B0502040204020203" pitchFamily="34" charset="0"/>
              </a:rPr>
              <a:t>COMPLETE</a:t>
            </a:r>
          </a:p>
          <a:p>
            <a:endParaRPr lang="en-GB" sz="1000" b="1" dirty="0">
              <a:solidFill>
                <a:srgbClr val="00B050"/>
              </a:solidFill>
              <a:latin typeface="Segoe UI" panose="020B0502040204020203" pitchFamily="34" charset="0"/>
              <a:cs typeface="Segoe UI" panose="020B0502040204020203" pitchFamily="34" charset="0"/>
            </a:endParaRPr>
          </a:p>
        </p:txBody>
      </p:sp>
      <p:sp>
        <p:nvSpPr>
          <p:cNvPr id="7" name="Content Placeholder 3"/>
          <p:cNvSpPr txBox="1">
            <a:spLocks/>
          </p:cNvSpPr>
          <p:nvPr/>
        </p:nvSpPr>
        <p:spPr>
          <a:xfrm>
            <a:off x="1975104" y="1745689"/>
            <a:ext cx="9760706" cy="3935783"/>
          </a:xfrm>
          <a:prstGeom prst="rect">
            <a:avLst/>
          </a:prstGeom>
          <a:ln>
            <a:solidFill>
              <a:srgbClr val="75529D"/>
            </a:solidFill>
          </a:ln>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800" u="sng" dirty="0" smtClean="0"/>
              <a:t>What we did:</a:t>
            </a:r>
            <a:endParaRPr lang="en-GB" sz="1800" u="sng" dirty="0"/>
          </a:p>
          <a:p>
            <a:pPr>
              <a:lnSpc>
                <a:spcPct val="100000"/>
              </a:lnSpc>
              <a:spcBef>
                <a:spcPts val="0"/>
              </a:spcBef>
            </a:pPr>
            <a:endParaRPr lang="en-GB" sz="1800" u="sng" dirty="0"/>
          </a:p>
          <a:p>
            <a:pPr marL="285750" indent="-285750">
              <a:lnSpc>
                <a:spcPct val="100000"/>
              </a:lnSpc>
              <a:spcBef>
                <a:spcPts val="0"/>
              </a:spcBef>
              <a:buFont typeface="Arial" panose="020B0604020202020204" pitchFamily="34" charset="0"/>
              <a:buChar char="•"/>
            </a:pPr>
            <a:r>
              <a:rPr lang="en-GB" sz="1800" dirty="0" smtClean="0"/>
              <a:t>Learning </a:t>
            </a:r>
            <a:r>
              <a:rPr lang="en-GB" sz="1800" dirty="0"/>
              <a:t>Disabilities assessment pathways for breast and bowel cancer screening were developed and implemented. </a:t>
            </a:r>
            <a:endParaRPr lang="en-GB" sz="1800" dirty="0" smtClean="0"/>
          </a:p>
          <a:p>
            <a:pPr marL="285750" indent="-285750">
              <a:lnSpc>
                <a:spcPct val="100000"/>
              </a:lnSpc>
              <a:spcBef>
                <a:spcPts val="0"/>
              </a:spcBef>
              <a:buFont typeface="Arial" panose="020B0604020202020204" pitchFamily="34" charset="0"/>
              <a:buChar char="•"/>
            </a:pPr>
            <a:endParaRPr lang="en-GB" sz="1800" dirty="0" smtClean="0"/>
          </a:p>
          <a:p>
            <a:pPr marL="285750" indent="-285750">
              <a:lnSpc>
                <a:spcPct val="100000"/>
              </a:lnSpc>
              <a:spcBef>
                <a:spcPts val="0"/>
              </a:spcBef>
              <a:buFont typeface="Arial" panose="020B0604020202020204" pitchFamily="34" charset="0"/>
              <a:buChar char="•"/>
            </a:pPr>
            <a:endParaRPr lang="en-GB" sz="1800" dirty="0"/>
          </a:p>
          <a:p>
            <a:pPr marL="285750" indent="-285750">
              <a:lnSpc>
                <a:spcPct val="100000"/>
              </a:lnSpc>
              <a:spcBef>
                <a:spcPts val="0"/>
              </a:spcBef>
              <a:buFont typeface="Arial" panose="020B0604020202020204" pitchFamily="34" charset="0"/>
              <a:buChar char="•"/>
            </a:pPr>
            <a:r>
              <a:rPr lang="en-GB" sz="1800" dirty="0" smtClean="0"/>
              <a:t>The Primary Care Liaison Nurses have had to continue with </a:t>
            </a:r>
            <a:r>
              <a:rPr lang="en-GB" sz="1800" dirty="0"/>
              <a:t>clinical </a:t>
            </a:r>
            <a:r>
              <a:rPr lang="en-GB" sz="1800" dirty="0" smtClean="0"/>
              <a:t>caseloads. This is due to gaps </a:t>
            </a:r>
            <a:r>
              <a:rPr lang="en-GB" sz="1800" dirty="0"/>
              <a:t>in service provision for residents with Mild to Moderate Learning Disabilities. </a:t>
            </a:r>
            <a:endParaRPr lang="en-GB" sz="1800" dirty="0" smtClean="0"/>
          </a:p>
          <a:p>
            <a:pPr>
              <a:lnSpc>
                <a:spcPct val="100000"/>
              </a:lnSpc>
              <a:spcBef>
                <a:spcPts val="0"/>
              </a:spcBef>
            </a:pPr>
            <a:endParaRPr lang="en-GB" sz="1800" dirty="0" smtClean="0"/>
          </a:p>
          <a:p>
            <a:pPr>
              <a:lnSpc>
                <a:spcPct val="100000"/>
              </a:lnSpc>
              <a:spcBef>
                <a:spcPts val="0"/>
              </a:spcBef>
            </a:pPr>
            <a:endParaRPr lang="en-GB" sz="1800" dirty="0"/>
          </a:p>
          <a:p>
            <a:pPr marL="285750" indent="-285750">
              <a:lnSpc>
                <a:spcPct val="100000"/>
              </a:lnSpc>
              <a:spcBef>
                <a:spcPts val="0"/>
              </a:spcBef>
              <a:buFont typeface="Arial" panose="020B0604020202020204" pitchFamily="34" charset="0"/>
              <a:buChar char="•"/>
            </a:pPr>
            <a:r>
              <a:rPr lang="en-GB" sz="1800" dirty="0" smtClean="0"/>
              <a:t>There are </a:t>
            </a:r>
            <a:r>
              <a:rPr lang="en-GB" sz="1800" dirty="0"/>
              <a:t>new 14-25 Hospital </a:t>
            </a:r>
            <a:r>
              <a:rPr lang="en-GB" sz="1800" dirty="0" smtClean="0"/>
              <a:t>Passports. These need to be promoted to</a:t>
            </a:r>
            <a:r>
              <a:rPr lang="en-GB" sz="1800" dirty="0"/>
              <a:t> strengthen links between Children’s and Adults with a focus on transition.</a:t>
            </a:r>
          </a:p>
          <a:p>
            <a:pPr>
              <a:lnSpc>
                <a:spcPct val="100000"/>
              </a:lnSpc>
              <a:spcBef>
                <a:spcPts val="0"/>
              </a:spcBef>
            </a:pPr>
            <a:endParaRPr lang="en-GB" sz="1500" dirty="0">
              <a:latin typeface="Segoe UI" panose="020B0502040204020203" pitchFamily="34" charset="0"/>
              <a:cs typeface="Segoe UI" panose="020B0502040204020203"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972" y="3039918"/>
            <a:ext cx="1181100" cy="1181100"/>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3109" r="22702"/>
          <a:stretch/>
        </p:blipFill>
        <p:spPr>
          <a:xfrm>
            <a:off x="566303" y="4271772"/>
            <a:ext cx="1228437" cy="1409700"/>
          </a:xfrm>
          <a:prstGeom prst="rect">
            <a:avLst/>
          </a:prstGeom>
        </p:spPr>
      </p:pic>
      <p:pic>
        <p:nvPicPr>
          <p:cNvPr id="5122" name="Picture 2" descr="cervical screen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272" y="1642311"/>
            <a:ext cx="1488498" cy="1198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4435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549" y="83772"/>
            <a:ext cx="9200832" cy="1325563"/>
          </a:xfrm>
        </p:spPr>
        <p:txBody>
          <a:bodyPr>
            <a:normAutofit/>
          </a:bodyPr>
          <a:lstStyle/>
          <a:p>
            <a:r>
              <a:rPr lang="en-GB" sz="3000" dirty="0">
                <a:latin typeface="Segoe UI"/>
                <a:cs typeface="Segoe UI"/>
              </a:rPr>
              <a:t>ACTION 5.22 – Increased understanding of Epilepsy, Mental Health and Suicide</a:t>
            </a:r>
          </a:p>
        </p:txBody>
      </p:sp>
      <p:sp>
        <p:nvSpPr>
          <p:cNvPr id="6" name="Rectangle 5"/>
          <p:cNvSpPr/>
          <p:nvPr/>
        </p:nvSpPr>
        <p:spPr>
          <a:xfrm>
            <a:off x="8991600" y="420126"/>
            <a:ext cx="2806223" cy="707886"/>
          </a:xfrm>
          <a:prstGeom prst="rect">
            <a:avLst/>
          </a:prstGeom>
          <a:solidFill>
            <a:schemeClr val="bg1"/>
          </a:solidFill>
        </p:spPr>
        <p:txBody>
          <a:bodyPr wrap="square">
            <a:spAutoFit/>
          </a:bodyPr>
          <a:lstStyle/>
          <a:p>
            <a:pPr algn="ctr"/>
            <a:r>
              <a:rPr lang="en-GB" sz="3000" b="1" dirty="0">
                <a:solidFill>
                  <a:schemeClr val="accent4"/>
                </a:solidFill>
                <a:latin typeface="Segoe UI" panose="020B0502040204020203" pitchFamily="34" charset="0"/>
                <a:cs typeface="Segoe UI" panose="020B0502040204020203" pitchFamily="34" charset="0"/>
              </a:rPr>
              <a:t>IN PROGRESS</a:t>
            </a:r>
          </a:p>
          <a:p>
            <a:endParaRPr lang="en-GB" sz="1000" b="1" dirty="0">
              <a:solidFill>
                <a:srgbClr val="00B050"/>
              </a:solidFill>
              <a:latin typeface="Segoe UI" panose="020B0502040204020203" pitchFamily="34" charset="0"/>
              <a:cs typeface="Segoe UI" panose="020B0502040204020203" pitchFamily="34" charset="0"/>
            </a:endParaRPr>
          </a:p>
        </p:txBody>
      </p:sp>
      <p:sp>
        <p:nvSpPr>
          <p:cNvPr id="7" name="Content Placeholder 3"/>
          <p:cNvSpPr txBox="1">
            <a:spLocks/>
          </p:cNvSpPr>
          <p:nvPr/>
        </p:nvSpPr>
        <p:spPr>
          <a:xfrm>
            <a:off x="1597152" y="1938529"/>
            <a:ext cx="10161748" cy="3718560"/>
          </a:xfrm>
          <a:prstGeom prst="rect">
            <a:avLst/>
          </a:prstGeom>
          <a:ln>
            <a:solidFill>
              <a:srgbClr val="75529D"/>
            </a:solidFill>
          </a:ln>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800" u="sng" dirty="0" smtClean="0"/>
              <a:t>What we did:</a:t>
            </a:r>
            <a:endParaRPr lang="en-GB" sz="1800" u="sng" dirty="0"/>
          </a:p>
          <a:p>
            <a:pPr marL="285750" indent="-285750">
              <a:lnSpc>
                <a:spcPct val="100000"/>
              </a:lnSpc>
              <a:spcBef>
                <a:spcPts val="0"/>
              </a:spcBef>
              <a:buFont typeface="Arial" panose="020B0604020202020204" pitchFamily="34" charset="0"/>
              <a:buChar char="•"/>
            </a:pPr>
            <a:endParaRPr lang="en-GB" sz="1800" dirty="0"/>
          </a:p>
          <a:p>
            <a:pPr marL="285750" indent="-285750">
              <a:lnSpc>
                <a:spcPct val="100000"/>
              </a:lnSpc>
              <a:spcBef>
                <a:spcPts val="0"/>
              </a:spcBef>
              <a:buFont typeface="Arial" panose="020B0604020202020204" pitchFamily="34" charset="0"/>
              <a:buChar char="•"/>
            </a:pPr>
            <a:r>
              <a:rPr lang="en-GB" sz="1800" dirty="0" smtClean="0"/>
              <a:t>We added increased understanding </a:t>
            </a:r>
            <a:r>
              <a:rPr lang="en-GB" sz="1800" dirty="0"/>
              <a:t>of the benefits of Cancer screening </a:t>
            </a:r>
            <a:r>
              <a:rPr lang="en-GB" sz="1800" dirty="0" smtClean="0"/>
              <a:t>in </a:t>
            </a:r>
            <a:r>
              <a:rPr lang="en-GB" sz="1800" dirty="0"/>
              <a:t>Year 2.  </a:t>
            </a:r>
          </a:p>
          <a:p>
            <a:pPr marL="285750" indent="-285750">
              <a:lnSpc>
                <a:spcPct val="100000"/>
              </a:lnSpc>
              <a:buFont typeface="Arial" panose="020B0604020202020204" pitchFamily="34" charset="0"/>
              <a:buChar char="•"/>
            </a:pPr>
            <a:r>
              <a:rPr lang="en-GB" sz="1800" dirty="0"/>
              <a:t>The Newham Health Team for Adults with Learning Disabilities have been working closely with the North London and Central and East London Breast Screening Service to support all women aged 50+ to attend their breast screening appointment. </a:t>
            </a:r>
            <a:endParaRPr lang="en-GB" sz="1800" dirty="0" smtClean="0"/>
          </a:p>
          <a:p>
            <a:pPr marL="285750" indent="-285750">
              <a:lnSpc>
                <a:spcPct val="100000"/>
              </a:lnSpc>
              <a:buFont typeface="Arial" panose="020B0604020202020204" pitchFamily="34" charset="0"/>
              <a:buChar char="•"/>
            </a:pPr>
            <a:r>
              <a:rPr lang="en-GB" sz="1800" dirty="0" smtClean="0"/>
              <a:t>Where women with Learning Disabilities cannot attend the screening appointment, </a:t>
            </a:r>
            <a:r>
              <a:rPr lang="en-GB" sz="1800" dirty="0"/>
              <a:t>breast check awareness information shared with parents/carers. </a:t>
            </a:r>
            <a:endParaRPr lang="en-GB" sz="1800" dirty="0" smtClean="0"/>
          </a:p>
          <a:p>
            <a:pPr marL="285750" indent="-285750">
              <a:lnSpc>
                <a:spcPct val="100000"/>
              </a:lnSpc>
              <a:buFont typeface="Arial" panose="020B0604020202020204" pitchFamily="34" charset="0"/>
              <a:buChar char="•"/>
            </a:pPr>
            <a:r>
              <a:rPr lang="en-GB" sz="1800" dirty="0" smtClean="0"/>
              <a:t>The </a:t>
            </a:r>
            <a:r>
              <a:rPr lang="en-GB" sz="1800" dirty="0"/>
              <a:t>effectiveness of this piece of work is being captured in a Quality Improvement Project. </a:t>
            </a:r>
            <a:endParaRPr lang="en-GB" sz="1800" dirty="0" smtClean="0"/>
          </a:p>
        </p:txBody>
      </p:sp>
      <p:pic>
        <p:nvPicPr>
          <p:cNvPr id="5" name="Picture 2" descr="cervical scree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16" y="2362747"/>
            <a:ext cx="1488498" cy="1198242"/>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breast care screening V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48" y="3851564"/>
            <a:ext cx="1383625" cy="1383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3786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dirty="0">
                <a:latin typeface="Segoe UI"/>
                <a:cs typeface="Segoe UI"/>
              </a:rPr>
              <a:t>ACTION 5.23 Bereavement Service </a:t>
            </a:r>
          </a:p>
        </p:txBody>
      </p:sp>
      <p:sp>
        <p:nvSpPr>
          <p:cNvPr id="6" name="Rectangle 5"/>
          <p:cNvSpPr/>
          <p:nvPr/>
        </p:nvSpPr>
        <p:spPr>
          <a:xfrm>
            <a:off x="9569085" y="398747"/>
            <a:ext cx="2166724" cy="707886"/>
          </a:xfrm>
          <a:prstGeom prst="rect">
            <a:avLst/>
          </a:prstGeom>
          <a:solidFill>
            <a:schemeClr val="bg1"/>
          </a:solidFill>
        </p:spPr>
        <p:txBody>
          <a:bodyPr wrap="square">
            <a:spAutoFit/>
          </a:bodyPr>
          <a:lstStyle/>
          <a:p>
            <a:pPr algn="ctr"/>
            <a:r>
              <a:rPr lang="en-GB" sz="3000" b="1" dirty="0">
                <a:solidFill>
                  <a:srgbClr val="00B0F0"/>
                </a:solidFill>
                <a:latin typeface="Segoe UI" panose="020B0502040204020203" pitchFamily="34" charset="0"/>
                <a:cs typeface="Segoe UI" panose="020B0502040204020203" pitchFamily="34" charset="0"/>
              </a:rPr>
              <a:t>CLOSED</a:t>
            </a:r>
          </a:p>
          <a:p>
            <a:endParaRPr lang="en-GB" sz="1000" b="1" dirty="0">
              <a:latin typeface="Segoe UI" panose="020B0502040204020203" pitchFamily="34" charset="0"/>
              <a:cs typeface="Segoe UI" panose="020B0502040204020203" pitchFamily="34" charset="0"/>
            </a:endParaRPr>
          </a:p>
        </p:txBody>
      </p:sp>
      <p:sp>
        <p:nvSpPr>
          <p:cNvPr id="7" name="Content Placeholder 3"/>
          <p:cNvSpPr txBox="1">
            <a:spLocks/>
          </p:cNvSpPr>
          <p:nvPr/>
        </p:nvSpPr>
        <p:spPr>
          <a:xfrm>
            <a:off x="1706880" y="2110268"/>
            <a:ext cx="10028930" cy="3205444"/>
          </a:xfrm>
          <a:prstGeom prst="rect">
            <a:avLst/>
          </a:prstGeom>
          <a:ln>
            <a:solidFill>
              <a:srgbClr val="75529D"/>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800" u="sng" dirty="0" smtClean="0"/>
              <a:t>What we did:</a:t>
            </a:r>
            <a:endParaRPr lang="en-GB" sz="1800" u="sng" dirty="0"/>
          </a:p>
          <a:p>
            <a:pPr>
              <a:lnSpc>
                <a:spcPct val="100000"/>
              </a:lnSpc>
              <a:spcBef>
                <a:spcPts val="0"/>
              </a:spcBef>
            </a:pPr>
            <a:endParaRPr lang="en-GB" sz="1800" u="sng" dirty="0"/>
          </a:p>
          <a:p>
            <a:pPr marL="285750" indent="-285750">
              <a:lnSpc>
                <a:spcPct val="100000"/>
              </a:lnSpc>
              <a:spcBef>
                <a:spcPts val="0"/>
              </a:spcBef>
              <a:buFont typeface="Arial" panose="020B0604020202020204" pitchFamily="34" charset="0"/>
              <a:buChar char="•"/>
            </a:pPr>
            <a:r>
              <a:rPr lang="en-GB" sz="1800" dirty="0" smtClean="0"/>
              <a:t>The </a:t>
            </a:r>
            <a:r>
              <a:rPr lang="en-GB" sz="1800" dirty="0"/>
              <a:t>Community Bereavement </a:t>
            </a:r>
            <a:r>
              <a:rPr lang="en-GB" sz="1800" dirty="0" smtClean="0"/>
              <a:t>Service was de</a:t>
            </a:r>
            <a:r>
              <a:rPr lang="en-GB" sz="1800" dirty="0"/>
              <a:t>commissioned in Year 2. </a:t>
            </a:r>
          </a:p>
          <a:p>
            <a:pPr marL="285750" indent="-285750">
              <a:lnSpc>
                <a:spcPct val="100000"/>
              </a:lnSpc>
              <a:spcBef>
                <a:spcPts val="0"/>
              </a:spcBef>
              <a:buFont typeface="Arial" panose="020B0604020202020204" pitchFamily="34" charset="0"/>
              <a:buChar char="•"/>
            </a:pPr>
            <a:endParaRPr lang="en-GB" sz="1800" dirty="0" smtClean="0"/>
          </a:p>
          <a:p>
            <a:pPr marL="285750" indent="-285750">
              <a:lnSpc>
                <a:spcPct val="100000"/>
              </a:lnSpc>
              <a:spcBef>
                <a:spcPts val="0"/>
              </a:spcBef>
              <a:buFont typeface="Arial" panose="020B0604020202020204" pitchFamily="34" charset="0"/>
              <a:buChar char="•"/>
            </a:pPr>
            <a:endParaRPr lang="en-GB" sz="1800" dirty="0"/>
          </a:p>
          <a:p>
            <a:pPr marL="285750" indent="-285750">
              <a:lnSpc>
                <a:spcPct val="100000"/>
              </a:lnSpc>
              <a:spcBef>
                <a:spcPts val="0"/>
              </a:spcBef>
              <a:buFont typeface="Arial" panose="020B0604020202020204" pitchFamily="34" charset="0"/>
              <a:buChar char="•"/>
            </a:pPr>
            <a:endParaRPr lang="en-GB" sz="1800" dirty="0" smtClean="0"/>
          </a:p>
          <a:p>
            <a:pPr marL="285750" indent="-285750">
              <a:lnSpc>
                <a:spcPct val="100000"/>
              </a:lnSpc>
              <a:spcBef>
                <a:spcPts val="0"/>
              </a:spcBef>
              <a:buFont typeface="Arial" panose="020B0604020202020204" pitchFamily="34" charset="0"/>
              <a:buChar char="•"/>
            </a:pPr>
            <a:endParaRPr lang="en-GB" sz="1800" dirty="0"/>
          </a:p>
          <a:p>
            <a:pPr marL="285750" indent="-285750">
              <a:lnSpc>
                <a:spcPct val="100000"/>
              </a:lnSpc>
              <a:spcBef>
                <a:spcPts val="0"/>
              </a:spcBef>
              <a:buFont typeface="Arial" panose="020B0604020202020204" pitchFamily="34" charset="0"/>
              <a:buChar char="•"/>
            </a:pPr>
            <a:r>
              <a:rPr lang="en-GB" sz="1800" dirty="0"/>
              <a:t>Residents can </a:t>
            </a:r>
            <a:r>
              <a:rPr lang="en-GB" sz="1800" dirty="0" smtClean="0"/>
              <a:t>get Bereavement </a:t>
            </a:r>
            <a:r>
              <a:rPr lang="en-GB" sz="1800" dirty="0"/>
              <a:t>support from Newham Talking Therapies </a:t>
            </a:r>
            <a:r>
              <a:rPr lang="en-GB" sz="1800" dirty="0" smtClean="0"/>
              <a:t>or </a:t>
            </a:r>
            <a:r>
              <a:rPr lang="en-GB" sz="1800" dirty="0"/>
              <a:t>the Community Team for Adults with Learning Disabilities (if they cannot access Talking Therapies). </a:t>
            </a:r>
          </a:p>
          <a:p>
            <a:pPr marL="285750" indent="-285750">
              <a:lnSpc>
                <a:spcPct val="100000"/>
              </a:lnSpc>
              <a:spcBef>
                <a:spcPts val="0"/>
              </a:spcBef>
              <a:buFont typeface="Arial" panose="020B0604020202020204" pitchFamily="34" charset="0"/>
              <a:buChar char="•"/>
            </a:pPr>
            <a:endParaRPr lang="en-GB" sz="1400" dirty="0">
              <a:latin typeface="Segoe UI" panose="020B0502040204020203" pitchFamily="34" charset="0"/>
              <a:cs typeface="Segoe UI" panose="020B0502040204020203" pitchFamily="34" charset="0"/>
            </a:endParaRPr>
          </a:p>
          <a:p>
            <a:pPr marL="285750" indent="-285750">
              <a:lnSpc>
                <a:spcPct val="100000"/>
              </a:lnSpc>
              <a:spcBef>
                <a:spcPts val="0"/>
              </a:spcBef>
              <a:buFont typeface="Arial" panose="020B0604020202020204" pitchFamily="34" charset="0"/>
              <a:buChar char="•"/>
            </a:pPr>
            <a:endParaRPr lang="en-GB" sz="1400" dirty="0">
              <a:latin typeface="Segoe UI" panose="020B0502040204020203" pitchFamily="34" charset="0"/>
              <a:cs typeface="Segoe UI" panose="020B0502040204020203" pitchFamily="34" charset="0"/>
            </a:endParaRPr>
          </a:p>
          <a:p>
            <a:pPr marL="285750" indent="-285750">
              <a:lnSpc>
                <a:spcPct val="100000"/>
              </a:lnSpc>
              <a:spcBef>
                <a:spcPts val="0"/>
              </a:spcBef>
              <a:buFont typeface="Arial" panose="020B0604020202020204" pitchFamily="34" charset="0"/>
              <a:buChar char="•"/>
            </a:pPr>
            <a:endParaRPr lang="en-GB" sz="1400" dirty="0">
              <a:latin typeface="Segoe UI" panose="020B0502040204020203" pitchFamily="34" charset="0"/>
              <a:cs typeface="Segoe UI" panose="020B0502040204020203" pitchFamily="34" charset="0"/>
            </a:endParaRPr>
          </a:p>
          <a:p>
            <a:pPr marL="285750" indent="-285750">
              <a:lnSpc>
                <a:spcPct val="100000"/>
              </a:lnSpc>
              <a:spcBef>
                <a:spcPts val="0"/>
              </a:spcBef>
              <a:buFont typeface="Arial" panose="020B0604020202020204" pitchFamily="34" charset="0"/>
              <a:buChar char="•"/>
            </a:pPr>
            <a:endParaRPr lang="en-GB" sz="1400" dirty="0">
              <a:latin typeface="Segoe UI" panose="020B0502040204020203" pitchFamily="34" charset="0"/>
              <a:cs typeface="Segoe UI" panose="020B0502040204020203" pitchFamily="34" charset="0"/>
            </a:endParaRPr>
          </a:p>
        </p:txBody>
      </p:sp>
      <p:pic>
        <p:nvPicPr>
          <p:cNvPr id="7170" name="Picture 2" descr="upset talk 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27" y="2343411"/>
            <a:ext cx="1551709" cy="152843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845" y="4051424"/>
            <a:ext cx="1508991" cy="1508991"/>
          </a:xfrm>
          <a:prstGeom prst="rect">
            <a:avLst/>
          </a:prstGeom>
        </p:spPr>
      </p:pic>
    </p:spTree>
    <p:extLst>
      <p:ext uri="{BB962C8B-B14F-4D97-AF65-F5344CB8AC3E}">
        <p14:creationId xmlns:p14="http://schemas.microsoft.com/office/powerpoint/2010/main" val="33079656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dirty="0">
                <a:latin typeface="Segoe UI"/>
                <a:cs typeface="Segoe UI"/>
              </a:rPr>
              <a:t>ACTION 5.24 End of Life Planning</a:t>
            </a:r>
          </a:p>
        </p:txBody>
      </p:sp>
      <p:sp>
        <p:nvSpPr>
          <p:cNvPr id="7" name="Content Placeholder 3"/>
          <p:cNvSpPr txBox="1">
            <a:spLocks/>
          </p:cNvSpPr>
          <p:nvPr/>
        </p:nvSpPr>
        <p:spPr>
          <a:xfrm>
            <a:off x="1731264" y="2110268"/>
            <a:ext cx="10004546" cy="3559012"/>
          </a:xfrm>
          <a:prstGeom prst="rect">
            <a:avLst/>
          </a:prstGeom>
          <a:ln>
            <a:solidFill>
              <a:srgbClr val="75529D"/>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800" u="sng" dirty="0" smtClean="0"/>
              <a:t>What we did:</a:t>
            </a:r>
            <a:endParaRPr lang="en-GB" sz="1800" u="sng" dirty="0"/>
          </a:p>
          <a:p>
            <a:pPr>
              <a:lnSpc>
                <a:spcPct val="100000"/>
              </a:lnSpc>
              <a:spcBef>
                <a:spcPts val="0"/>
              </a:spcBef>
            </a:pPr>
            <a:endParaRPr lang="en-GB" sz="1800" u="sng" dirty="0"/>
          </a:p>
          <a:p>
            <a:pPr marL="342900" indent="-342900">
              <a:buFont typeface="Arial" panose="020B0604020202020204" pitchFamily="34" charset="0"/>
              <a:buChar char="•"/>
            </a:pPr>
            <a:r>
              <a:rPr lang="en-GB" sz="1800" dirty="0"/>
              <a:t>St Joseph’s Hospice have developed a number of Easy Read Resources around Palliative Care. They can be found </a:t>
            </a:r>
            <a:r>
              <a:rPr lang="en-GB" sz="1800" dirty="0">
                <a:hlinkClick r:id="rId2"/>
              </a:rPr>
              <a:t>here</a:t>
            </a:r>
            <a:r>
              <a:rPr lang="en-GB" sz="1800" dirty="0"/>
              <a:t>.</a:t>
            </a:r>
          </a:p>
          <a:p>
            <a:pPr marL="342900" indent="-342900">
              <a:buFont typeface="Arial" panose="020B0604020202020204" pitchFamily="34" charset="0"/>
              <a:buChar char="•"/>
            </a:pPr>
            <a:r>
              <a:rPr lang="en-GB" sz="1800" dirty="0" smtClean="0"/>
              <a:t>Improve </a:t>
            </a:r>
            <a:r>
              <a:rPr lang="en-GB" sz="1800" dirty="0"/>
              <a:t>End </a:t>
            </a:r>
            <a:r>
              <a:rPr lang="en-GB" sz="1800" dirty="0" smtClean="0"/>
              <a:t>of </a:t>
            </a:r>
            <a:r>
              <a:rPr lang="en-GB" sz="1800" dirty="0"/>
              <a:t>Life planning awareness </a:t>
            </a:r>
          </a:p>
          <a:p>
            <a:pPr marL="342900" indent="-342900">
              <a:buFont typeface="Arial" panose="020B0604020202020204" pitchFamily="34" charset="0"/>
              <a:buChar char="•"/>
            </a:pPr>
            <a:r>
              <a:rPr lang="en-GB" sz="1800" dirty="0"/>
              <a:t>Increase use of Advanced Planning documents</a:t>
            </a:r>
          </a:p>
          <a:p>
            <a:pPr marL="285750" indent="-285750">
              <a:lnSpc>
                <a:spcPct val="100000"/>
              </a:lnSpc>
              <a:spcBef>
                <a:spcPts val="0"/>
              </a:spcBef>
              <a:buFont typeface="Arial" panose="020B0604020202020204" pitchFamily="34" charset="0"/>
              <a:buChar char="•"/>
            </a:pPr>
            <a:endParaRPr lang="en-GB" sz="1800" dirty="0"/>
          </a:p>
          <a:p>
            <a:pPr>
              <a:lnSpc>
                <a:spcPct val="100000"/>
              </a:lnSpc>
              <a:spcBef>
                <a:spcPts val="0"/>
              </a:spcBef>
            </a:pPr>
            <a:endParaRPr lang="en-GB" sz="1800" dirty="0"/>
          </a:p>
          <a:p>
            <a:pPr marL="285750" indent="-285750">
              <a:lnSpc>
                <a:spcPct val="100000"/>
              </a:lnSpc>
              <a:spcBef>
                <a:spcPts val="0"/>
              </a:spcBef>
              <a:buFont typeface="Arial" panose="020B0604020202020204" pitchFamily="34" charset="0"/>
              <a:buChar char="•"/>
            </a:pPr>
            <a:endParaRPr lang="en-GB" sz="1800" dirty="0"/>
          </a:p>
        </p:txBody>
      </p:sp>
      <p:sp>
        <p:nvSpPr>
          <p:cNvPr id="9" name="Rectangle 8"/>
          <p:cNvSpPr/>
          <p:nvPr/>
        </p:nvSpPr>
        <p:spPr>
          <a:xfrm>
            <a:off x="8991600" y="420126"/>
            <a:ext cx="2806223" cy="707886"/>
          </a:xfrm>
          <a:prstGeom prst="rect">
            <a:avLst/>
          </a:prstGeom>
          <a:solidFill>
            <a:schemeClr val="bg1"/>
          </a:solidFill>
        </p:spPr>
        <p:txBody>
          <a:bodyPr wrap="square">
            <a:spAutoFit/>
          </a:bodyPr>
          <a:lstStyle/>
          <a:p>
            <a:pPr algn="ctr"/>
            <a:r>
              <a:rPr lang="en-GB" sz="3000" b="1" dirty="0">
                <a:solidFill>
                  <a:schemeClr val="accent4"/>
                </a:solidFill>
                <a:latin typeface="Segoe UI" panose="020B0502040204020203" pitchFamily="34" charset="0"/>
                <a:cs typeface="Segoe UI" panose="020B0502040204020203" pitchFamily="34" charset="0"/>
              </a:rPr>
              <a:t>IN PROGRESS</a:t>
            </a:r>
          </a:p>
          <a:p>
            <a:endParaRPr lang="en-GB" sz="1000" b="1" dirty="0">
              <a:solidFill>
                <a:srgbClr val="00B050"/>
              </a:solidFill>
              <a:latin typeface="Segoe UI" panose="020B0502040204020203" pitchFamily="34" charset="0"/>
              <a:cs typeface="Segoe UI" panose="020B0502040204020203"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224" y="3889774"/>
            <a:ext cx="1420640" cy="1136512"/>
          </a:xfrm>
          <a:prstGeom prst="rect">
            <a:avLst/>
          </a:prstGeom>
        </p:spPr>
      </p:pic>
      <p:pic>
        <p:nvPicPr>
          <p:cNvPr id="8194" name="Picture 2" descr="Talking about dy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511" y="2110268"/>
            <a:ext cx="1387353" cy="1581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2160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dirty="0">
                <a:latin typeface="Segoe UI"/>
                <a:cs typeface="Segoe UI"/>
              </a:rPr>
              <a:t>ACTION 5.25 - LeDeR</a:t>
            </a:r>
          </a:p>
        </p:txBody>
      </p:sp>
      <p:sp>
        <p:nvSpPr>
          <p:cNvPr id="6" name="Rectangle 5"/>
          <p:cNvSpPr/>
          <p:nvPr/>
        </p:nvSpPr>
        <p:spPr>
          <a:xfrm>
            <a:off x="9365673" y="398747"/>
            <a:ext cx="2439409" cy="707886"/>
          </a:xfrm>
          <a:prstGeom prst="rect">
            <a:avLst/>
          </a:prstGeom>
          <a:solidFill>
            <a:schemeClr val="bg1"/>
          </a:solidFill>
        </p:spPr>
        <p:txBody>
          <a:bodyPr wrap="square">
            <a:spAutoFit/>
          </a:bodyPr>
          <a:lstStyle/>
          <a:p>
            <a:pPr algn="ctr"/>
            <a:r>
              <a:rPr lang="en-GB" sz="3000" b="1" dirty="0">
                <a:solidFill>
                  <a:srgbClr val="00B050"/>
                </a:solidFill>
                <a:latin typeface="Segoe UI" panose="020B0502040204020203" pitchFamily="34" charset="0"/>
                <a:cs typeface="Segoe UI" panose="020B0502040204020203" pitchFamily="34" charset="0"/>
              </a:rPr>
              <a:t>COMPLETE</a:t>
            </a:r>
          </a:p>
          <a:p>
            <a:pPr algn="ctr"/>
            <a:endParaRPr lang="en-GB" sz="1000" b="1" dirty="0">
              <a:solidFill>
                <a:srgbClr val="00B050"/>
              </a:solidFill>
              <a:latin typeface="Segoe UI" panose="020B0502040204020203" pitchFamily="34" charset="0"/>
              <a:cs typeface="Segoe UI" panose="020B0502040204020203" pitchFamily="34" charset="0"/>
            </a:endParaRPr>
          </a:p>
        </p:txBody>
      </p:sp>
      <p:sp>
        <p:nvSpPr>
          <p:cNvPr id="7" name="Content Placeholder 3"/>
          <p:cNvSpPr txBox="1">
            <a:spLocks/>
          </p:cNvSpPr>
          <p:nvPr/>
        </p:nvSpPr>
        <p:spPr>
          <a:xfrm>
            <a:off x="1682496" y="1724310"/>
            <a:ext cx="10028930" cy="4253956"/>
          </a:xfrm>
          <a:prstGeom prst="rect">
            <a:avLst/>
          </a:prstGeom>
          <a:ln>
            <a:solidFill>
              <a:srgbClr val="75529D"/>
            </a:solidFill>
          </a:ln>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800" u="sng" dirty="0" smtClean="0"/>
              <a:t>What we did:</a:t>
            </a:r>
            <a:endParaRPr lang="en-GB" sz="1800" u="sng" dirty="0"/>
          </a:p>
          <a:p>
            <a:pPr>
              <a:lnSpc>
                <a:spcPct val="100000"/>
              </a:lnSpc>
              <a:spcBef>
                <a:spcPts val="0"/>
              </a:spcBef>
            </a:pPr>
            <a:endParaRPr lang="en-GB" sz="1800" u="sng" dirty="0"/>
          </a:p>
          <a:p>
            <a:pPr>
              <a:lnSpc>
                <a:spcPct val="100000"/>
              </a:lnSpc>
              <a:spcBef>
                <a:spcPts val="0"/>
              </a:spcBef>
            </a:pPr>
            <a:r>
              <a:rPr lang="en-GB" sz="1800" dirty="0"/>
              <a:t>A group has now been set up </a:t>
            </a:r>
            <a:r>
              <a:rPr lang="en-GB" sz="1800" dirty="0" smtClean="0"/>
              <a:t>between the Council and </a:t>
            </a:r>
            <a:r>
              <a:rPr lang="en-GB" sz="1800" dirty="0"/>
              <a:t>Health to discuss the learning from LeDeR to try and avoid similar issues arising for other Newham </a:t>
            </a:r>
            <a:r>
              <a:rPr lang="en-GB" sz="1800" dirty="0" smtClean="0"/>
              <a:t>residents.</a:t>
            </a:r>
          </a:p>
          <a:p>
            <a:pPr>
              <a:lnSpc>
                <a:spcPct val="100000"/>
              </a:lnSpc>
              <a:spcBef>
                <a:spcPts val="0"/>
              </a:spcBef>
            </a:pPr>
            <a:endParaRPr lang="en-GB" sz="1800" dirty="0"/>
          </a:p>
          <a:p>
            <a:pPr>
              <a:lnSpc>
                <a:spcPct val="100000"/>
              </a:lnSpc>
              <a:spcBef>
                <a:spcPts val="0"/>
              </a:spcBef>
            </a:pPr>
            <a:r>
              <a:rPr lang="en-GB" sz="1800" dirty="0" smtClean="0"/>
              <a:t>Common </a:t>
            </a:r>
            <a:r>
              <a:rPr lang="en-GB" sz="1800" dirty="0"/>
              <a:t>themes found in </a:t>
            </a:r>
            <a:r>
              <a:rPr lang="en-GB" sz="1800" dirty="0" smtClean="0"/>
              <a:t>reviews (April </a:t>
            </a:r>
            <a:r>
              <a:rPr lang="en-GB" sz="1800" dirty="0"/>
              <a:t>2022 to March </a:t>
            </a:r>
            <a:r>
              <a:rPr lang="en-GB" sz="1800" dirty="0" smtClean="0"/>
              <a:t>2023) were:</a:t>
            </a:r>
            <a:endParaRPr lang="en-GB" sz="1800" dirty="0"/>
          </a:p>
          <a:p>
            <a:pPr marL="285750" indent="-285750">
              <a:lnSpc>
                <a:spcPct val="100000"/>
              </a:lnSpc>
              <a:spcBef>
                <a:spcPts val="0"/>
              </a:spcBef>
              <a:buFont typeface="Arial" panose="020B0604020202020204" pitchFamily="34" charset="0"/>
              <a:buChar char="•"/>
            </a:pPr>
            <a:r>
              <a:rPr lang="en-GB" sz="1800" dirty="0"/>
              <a:t>Recognising deterioration and making referrals in a timely manner (Significant 7+);</a:t>
            </a:r>
          </a:p>
          <a:p>
            <a:pPr marL="285750" indent="-285750">
              <a:lnSpc>
                <a:spcPct val="100000"/>
              </a:lnSpc>
              <a:spcBef>
                <a:spcPts val="0"/>
              </a:spcBef>
              <a:buFont typeface="Arial" panose="020B0604020202020204" pitchFamily="34" charset="0"/>
              <a:buChar char="•"/>
            </a:pPr>
            <a:r>
              <a:rPr lang="en-GB" sz="1800" dirty="0"/>
              <a:t>Absence of individual discussions about Advanced Care Planning and lack of confidence amongst staff to have these discussions;</a:t>
            </a:r>
          </a:p>
          <a:p>
            <a:pPr marL="285750" indent="-285750">
              <a:lnSpc>
                <a:spcPct val="100000"/>
              </a:lnSpc>
              <a:spcBef>
                <a:spcPts val="0"/>
              </a:spcBef>
              <a:buFont typeface="Arial" panose="020B0604020202020204" pitchFamily="34" charset="0"/>
              <a:buChar char="•"/>
            </a:pPr>
            <a:r>
              <a:rPr lang="en-GB" sz="1800" dirty="0"/>
              <a:t>Absence of Independent Mental Capacity Advocates for those who may lack capacity to support these discussions;</a:t>
            </a:r>
          </a:p>
          <a:p>
            <a:pPr marL="285750" indent="-285750">
              <a:lnSpc>
                <a:spcPct val="100000"/>
              </a:lnSpc>
              <a:spcBef>
                <a:spcPts val="0"/>
              </a:spcBef>
              <a:buFont typeface="Arial" panose="020B0604020202020204" pitchFamily="34" charset="0"/>
              <a:buChar char="•"/>
            </a:pPr>
            <a:r>
              <a:rPr lang="en-GB" sz="1800" dirty="0" smtClean="0"/>
              <a:t>Last </a:t>
            </a:r>
            <a:r>
              <a:rPr lang="en-GB" sz="1800" dirty="0"/>
              <a:t>minute </a:t>
            </a:r>
            <a:r>
              <a:rPr lang="en-GB" sz="1800" dirty="0" smtClean="0"/>
              <a:t>referrals for Learning Disability Nursing or End of Life support </a:t>
            </a:r>
            <a:r>
              <a:rPr lang="en-GB" sz="1800" dirty="0"/>
              <a:t>(during last hospital admission</a:t>
            </a:r>
            <a:r>
              <a:rPr lang="en-GB" sz="1800" dirty="0" smtClean="0"/>
              <a:t>).</a:t>
            </a:r>
            <a:endParaRPr lang="en-GB" sz="1800" dirty="0"/>
          </a:p>
          <a:p>
            <a:pPr>
              <a:lnSpc>
                <a:spcPct val="100000"/>
              </a:lnSpc>
              <a:spcBef>
                <a:spcPts val="0"/>
              </a:spcBef>
            </a:pPr>
            <a:endParaRPr lang="en-GB" sz="1800" dirty="0"/>
          </a:p>
          <a:p>
            <a:pPr>
              <a:lnSpc>
                <a:spcPct val="100000"/>
              </a:lnSpc>
              <a:spcBef>
                <a:spcPts val="0"/>
              </a:spcBef>
            </a:pPr>
            <a:endParaRPr lang="en-GB" sz="1400" dirty="0">
              <a:latin typeface="Segoe UI" panose="020B0502040204020203" pitchFamily="34" charset="0"/>
              <a:cs typeface="Segoe UI" panose="020B0502040204020203" pitchFamily="34" charset="0"/>
            </a:endParaRPr>
          </a:p>
          <a:p>
            <a:pPr marL="285750" indent="-285750">
              <a:lnSpc>
                <a:spcPct val="100000"/>
              </a:lnSpc>
              <a:spcBef>
                <a:spcPts val="0"/>
              </a:spcBef>
              <a:buFont typeface="Arial" panose="020B0604020202020204" pitchFamily="34" charset="0"/>
              <a:buChar char="•"/>
            </a:pPr>
            <a:endParaRPr lang="en-GB" sz="1400" dirty="0">
              <a:latin typeface="Segoe UI" panose="020B0502040204020203" pitchFamily="34" charset="0"/>
              <a:cs typeface="Segoe UI" panose="020B0502040204020203" pitchFamily="34" charset="0"/>
            </a:endParaRPr>
          </a:p>
          <a:p>
            <a:pPr marL="285750" indent="-285750">
              <a:lnSpc>
                <a:spcPct val="100000"/>
              </a:lnSpc>
              <a:spcBef>
                <a:spcPts val="0"/>
              </a:spcBef>
              <a:buFont typeface="Arial" panose="020B0604020202020204" pitchFamily="34" charset="0"/>
              <a:buChar char="•"/>
            </a:pPr>
            <a:endParaRPr lang="en-GB" sz="1400" dirty="0">
              <a:latin typeface="Segoe UI" panose="020B0502040204020203" pitchFamily="34" charset="0"/>
              <a:cs typeface="Segoe UI" panose="020B0502040204020203" pitchFamily="34" charset="0"/>
            </a:endParaRPr>
          </a:p>
          <a:p>
            <a:pPr marL="285750" indent="-285750">
              <a:lnSpc>
                <a:spcPct val="100000"/>
              </a:lnSpc>
              <a:spcBef>
                <a:spcPts val="0"/>
              </a:spcBef>
              <a:buFont typeface="Arial" panose="020B0604020202020204" pitchFamily="34" charset="0"/>
              <a:buChar char="•"/>
            </a:pPr>
            <a:endParaRPr lang="en-GB" sz="1400" dirty="0">
              <a:latin typeface="Segoe UI" panose="020B0502040204020203" pitchFamily="34" charset="0"/>
              <a:cs typeface="Segoe UI" panose="020B0502040204020203" pitchFamily="34" charset="0"/>
            </a:endParaRPr>
          </a:p>
          <a:p>
            <a:pPr marL="285750" indent="-285750">
              <a:lnSpc>
                <a:spcPct val="100000"/>
              </a:lnSpc>
              <a:spcBef>
                <a:spcPts val="0"/>
              </a:spcBef>
              <a:buFont typeface="Arial" panose="020B0604020202020204" pitchFamily="34" charset="0"/>
              <a:buChar char="•"/>
            </a:pPr>
            <a:endParaRPr lang="en-GB" sz="1400" dirty="0">
              <a:latin typeface="Segoe UI" panose="020B0502040204020203" pitchFamily="34" charset="0"/>
              <a:cs typeface="Segoe UI" panose="020B0502040204020203" pitchFamily="34" charset="0"/>
            </a:endParaRPr>
          </a:p>
          <a:p>
            <a:pPr marL="285750" indent="-285750">
              <a:lnSpc>
                <a:spcPct val="100000"/>
              </a:lnSpc>
              <a:spcBef>
                <a:spcPts val="0"/>
              </a:spcBef>
              <a:buFont typeface="Arial" panose="020B0604020202020204" pitchFamily="34" charset="0"/>
              <a:buChar char="•"/>
            </a:pPr>
            <a:endParaRPr lang="en-GB" sz="1400" dirty="0">
              <a:latin typeface="Segoe UI" panose="020B0502040204020203" pitchFamily="34" charset="0"/>
              <a:cs typeface="Segoe UI" panose="020B0502040204020203" pitchFamily="34" charset="0"/>
            </a:endParaRPr>
          </a:p>
        </p:txBody>
      </p:sp>
      <p:pic>
        <p:nvPicPr>
          <p:cNvPr id="3" name="Picture 2"/>
          <p:cNvPicPr>
            <a:picLocks noChangeAspect="1"/>
          </p:cNvPicPr>
          <p:nvPr/>
        </p:nvPicPr>
        <p:blipFill>
          <a:blip r:embed="rId2"/>
          <a:stretch>
            <a:fillRect/>
          </a:stretch>
        </p:blipFill>
        <p:spPr>
          <a:xfrm>
            <a:off x="127384" y="2243761"/>
            <a:ext cx="1409450" cy="1219875"/>
          </a:xfrm>
          <a:prstGeom prst="rect">
            <a:avLst/>
          </a:prstGeom>
        </p:spPr>
      </p:pic>
      <p:pic>
        <p:nvPicPr>
          <p:cNvPr id="9218" name="Picture 2" descr="Visito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491" y="3564492"/>
            <a:ext cx="1223236" cy="7889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025" y="4454336"/>
            <a:ext cx="1420640" cy="1136512"/>
          </a:xfrm>
          <a:prstGeom prst="rect">
            <a:avLst/>
          </a:prstGeom>
        </p:spPr>
      </p:pic>
    </p:spTree>
    <p:extLst>
      <p:ext uri="{BB962C8B-B14F-4D97-AF65-F5344CB8AC3E}">
        <p14:creationId xmlns:p14="http://schemas.microsoft.com/office/powerpoint/2010/main" val="34876880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dirty="0">
                <a:latin typeface="Segoe UI"/>
                <a:cs typeface="Segoe UI"/>
              </a:rPr>
              <a:t>ACTION 5.26 - STOMP / STAMP</a:t>
            </a:r>
          </a:p>
        </p:txBody>
      </p:sp>
      <p:sp>
        <p:nvSpPr>
          <p:cNvPr id="8" name="Content Placeholder 3"/>
          <p:cNvSpPr txBox="1">
            <a:spLocks/>
          </p:cNvSpPr>
          <p:nvPr/>
        </p:nvSpPr>
        <p:spPr>
          <a:xfrm>
            <a:off x="1609344" y="1887058"/>
            <a:ext cx="10126466" cy="3843181"/>
          </a:xfrm>
          <a:prstGeom prst="rect">
            <a:avLst/>
          </a:prstGeom>
          <a:ln>
            <a:solidFill>
              <a:srgbClr val="75529D"/>
            </a:solidFill>
          </a:ln>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800" u="sng" dirty="0" smtClean="0"/>
              <a:t>What we did:</a:t>
            </a:r>
            <a:endParaRPr lang="en-GB" sz="1800" u="sng" dirty="0"/>
          </a:p>
          <a:p>
            <a:pPr>
              <a:lnSpc>
                <a:spcPct val="100000"/>
              </a:lnSpc>
              <a:spcBef>
                <a:spcPts val="0"/>
              </a:spcBef>
            </a:pPr>
            <a:endParaRPr lang="en-GB" sz="1800" u="sng" dirty="0"/>
          </a:p>
          <a:p>
            <a:pPr>
              <a:lnSpc>
                <a:spcPct val="100000"/>
              </a:lnSpc>
              <a:spcBef>
                <a:spcPts val="0"/>
              </a:spcBef>
            </a:pPr>
            <a:r>
              <a:rPr lang="en-GB" sz="1600" dirty="0" smtClean="0"/>
              <a:t>ELFT has an </a:t>
            </a:r>
            <a:r>
              <a:rPr lang="en-GB" sz="1600" dirty="0"/>
              <a:t>Adults Pharmacist and </a:t>
            </a:r>
            <a:r>
              <a:rPr lang="en-GB" sz="1600" dirty="0" smtClean="0"/>
              <a:t>a CAMHs Pharmacist working on reducing antipsychotic medication. This is a type of Mental Health medication. Adults on this medication are part of the STOMP programme.</a:t>
            </a:r>
          </a:p>
          <a:p>
            <a:pPr>
              <a:lnSpc>
                <a:spcPct val="100000"/>
              </a:lnSpc>
              <a:spcBef>
                <a:spcPts val="0"/>
              </a:spcBef>
            </a:pPr>
            <a:endParaRPr lang="en-GB" sz="1600" dirty="0"/>
          </a:p>
          <a:p>
            <a:pPr>
              <a:lnSpc>
                <a:spcPct val="100000"/>
              </a:lnSpc>
              <a:spcBef>
                <a:spcPts val="0"/>
              </a:spcBef>
            </a:pPr>
            <a:r>
              <a:rPr lang="en-GB" sz="1600" dirty="0" smtClean="0"/>
              <a:t>The number </a:t>
            </a:r>
            <a:r>
              <a:rPr lang="en-GB" sz="1600" dirty="0"/>
              <a:t>of STOMP patients has reduced from 153 to 80. </a:t>
            </a:r>
            <a:endParaRPr lang="en-GB" sz="1600" dirty="0" smtClean="0"/>
          </a:p>
          <a:p>
            <a:pPr marL="285750" indent="-285750">
              <a:lnSpc>
                <a:spcPct val="100000"/>
              </a:lnSpc>
              <a:spcBef>
                <a:spcPts val="0"/>
              </a:spcBef>
              <a:buFont typeface="Arial" panose="020B0604020202020204" pitchFamily="34" charset="0"/>
              <a:buChar char="•"/>
            </a:pPr>
            <a:r>
              <a:rPr lang="en-GB" sz="1600" dirty="0" smtClean="0"/>
              <a:t>Of </a:t>
            </a:r>
            <a:r>
              <a:rPr lang="en-GB" sz="1600" dirty="0"/>
              <a:t>the 80, 44 (55%) are on a STOMP medication reduction plan - and the other 45% are regularly reviewed with a plan to reduce in the future. Nine patients have completely stopped antipsychotics</a:t>
            </a:r>
            <a:r>
              <a:rPr lang="en-GB" sz="1600" dirty="0" smtClean="0"/>
              <a:t>.</a:t>
            </a:r>
          </a:p>
          <a:p>
            <a:pPr>
              <a:lnSpc>
                <a:spcPct val="100000"/>
              </a:lnSpc>
              <a:spcBef>
                <a:spcPts val="0"/>
              </a:spcBef>
            </a:pPr>
            <a:endParaRPr lang="en-GB" sz="1600" dirty="0"/>
          </a:p>
          <a:p>
            <a:pPr>
              <a:lnSpc>
                <a:spcPct val="100000"/>
              </a:lnSpc>
              <a:spcBef>
                <a:spcPts val="0"/>
              </a:spcBef>
            </a:pPr>
            <a:endParaRPr lang="en-GB" sz="1600" dirty="0"/>
          </a:p>
          <a:p>
            <a:pPr marL="285750" indent="-285750">
              <a:lnSpc>
                <a:spcPct val="100000"/>
              </a:lnSpc>
              <a:spcBef>
                <a:spcPts val="0"/>
              </a:spcBef>
              <a:buFont typeface="Arial" panose="020B0604020202020204" pitchFamily="34" charset="0"/>
              <a:buChar char="•"/>
            </a:pPr>
            <a:r>
              <a:rPr lang="en-GB" sz="1600" dirty="0"/>
              <a:t>GP training sessions to be arranged to raise awareness of STOMP*, STAMP*; and the importance of </a:t>
            </a:r>
            <a:r>
              <a:rPr lang="en-GB" sz="1600" dirty="0" smtClean="0"/>
              <a:t>Mental Health </a:t>
            </a:r>
            <a:r>
              <a:rPr lang="en-GB" sz="1600" dirty="0"/>
              <a:t>medication </a:t>
            </a:r>
            <a:r>
              <a:rPr lang="en-GB" sz="1600" dirty="0" smtClean="0"/>
              <a:t>reviews.</a:t>
            </a:r>
            <a:endParaRPr lang="en-GB" sz="1600" dirty="0"/>
          </a:p>
          <a:p>
            <a:pPr>
              <a:lnSpc>
                <a:spcPct val="100000"/>
              </a:lnSpc>
              <a:spcBef>
                <a:spcPts val="0"/>
              </a:spcBef>
            </a:pPr>
            <a:endParaRPr lang="en-GB" sz="1800" dirty="0"/>
          </a:p>
          <a:p>
            <a:pPr>
              <a:lnSpc>
                <a:spcPct val="100000"/>
              </a:lnSpc>
              <a:spcBef>
                <a:spcPts val="0"/>
              </a:spcBef>
            </a:pPr>
            <a:endParaRPr lang="en-GB" sz="1800" dirty="0" smtClean="0"/>
          </a:p>
          <a:p>
            <a:pPr>
              <a:lnSpc>
                <a:spcPct val="100000"/>
              </a:lnSpc>
              <a:spcBef>
                <a:spcPts val="0"/>
              </a:spcBef>
            </a:pPr>
            <a:endParaRPr lang="en-GB" sz="1800" dirty="0"/>
          </a:p>
          <a:p>
            <a:pPr>
              <a:lnSpc>
                <a:spcPct val="100000"/>
              </a:lnSpc>
              <a:spcBef>
                <a:spcPts val="0"/>
              </a:spcBef>
            </a:pPr>
            <a:r>
              <a:rPr lang="en-GB" sz="1400" dirty="0"/>
              <a:t>*See Jargon Buster </a:t>
            </a:r>
            <a:r>
              <a:rPr lang="en-GB" sz="1400" dirty="0" smtClean="0"/>
              <a:t>for </a:t>
            </a:r>
            <a:r>
              <a:rPr lang="en-GB" sz="1400" dirty="0"/>
              <a:t>more information about STOMP and STAMP</a:t>
            </a:r>
          </a:p>
          <a:p>
            <a:pPr>
              <a:lnSpc>
                <a:spcPct val="100000"/>
              </a:lnSpc>
              <a:spcBef>
                <a:spcPts val="0"/>
              </a:spcBef>
            </a:pPr>
            <a:endParaRPr lang="en-GB" sz="1800" dirty="0">
              <a:solidFill>
                <a:srgbClr val="FF0000"/>
              </a:solidFill>
            </a:endParaRPr>
          </a:p>
          <a:p>
            <a:pPr>
              <a:lnSpc>
                <a:spcPct val="100000"/>
              </a:lnSpc>
              <a:spcBef>
                <a:spcPts val="0"/>
              </a:spcBef>
            </a:pPr>
            <a:endParaRPr lang="en-GB" sz="1500" dirty="0">
              <a:latin typeface="Segoe UI" panose="020B0502040204020203" pitchFamily="34" charset="0"/>
              <a:cs typeface="Segoe UI" panose="020B0502040204020203" pitchFamily="34" charset="0"/>
            </a:endParaRPr>
          </a:p>
        </p:txBody>
      </p:sp>
      <p:sp>
        <p:nvSpPr>
          <p:cNvPr id="10" name="Rectangle 9"/>
          <p:cNvSpPr/>
          <p:nvPr/>
        </p:nvSpPr>
        <p:spPr>
          <a:xfrm>
            <a:off x="9358414" y="438946"/>
            <a:ext cx="2439409" cy="707886"/>
          </a:xfrm>
          <a:prstGeom prst="rect">
            <a:avLst/>
          </a:prstGeom>
          <a:solidFill>
            <a:schemeClr val="bg1"/>
          </a:solidFill>
        </p:spPr>
        <p:txBody>
          <a:bodyPr wrap="square" lIns="91440" tIns="45720" rIns="91440" bIns="45720" anchor="t">
            <a:spAutoFit/>
          </a:bodyPr>
          <a:lstStyle/>
          <a:p>
            <a:pPr algn="ctr"/>
            <a:r>
              <a:rPr lang="en-GB" sz="3000" b="1" dirty="0">
                <a:solidFill>
                  <a:srgbClr val="00B0F0"/>
                </a:solidFill>
                <a:latin typeface="Segoe UI"/>
                <a:cs typeface="Segoe UI"/>
              </a:rPr>
              <a:t>CLOSED</a:t>
            </a:r>
          </a:p>
          <a:p>
            <a:pPr algn="ctr"/>
            <a:endParaRPr lang="en-GB" sz="1000" b="1" dirty="0">
              <a:solidFill>
                <a:srgbClr val="00B050"/>
              </a:solidFill>
              <a:latin typeface="Segoe UI" panose="020B0502040204020203" pitchFamily="34" charset="0"/>
              <a:cs typeface="Segoe UI" panose="020B0502040204020203" pitchFamily="34" charset="0"/>
            </a:endParaRPr>
          </a:p>
        </p:txBody>
      </p:sp>
      <p:pic>
        <p:nvPicPr>
          <p:cNvPr id="10242" name="Picture 2" descr="medication advi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41" y="2890982"/>
            <a:ext cx="1422400" cy="14224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880" y="4426888"/>
            <a:ext cx="1247858" cy="1073738"/>
          </a:xfrm>
          <a:prstGeom prst="rect">
            <a:avLst/>
          </a:prstGeom>
        </p:spPr>
      </p:pic>
    </p:spTree>
    <p:extLst>
      <p:ext uri="{BB962C8B-B14F-4D97-AF65-F5344CB8AC3E}">
        <p14:creationId xmlns:p14="http://schemas.microsoft.com/office/powerpoint/2010/main" val="30968810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031774" y="3015553"/>
            <a:ext cx="4207867" cy="1343837"/>
          </a:xfrm>
          <a:solidFill>
            <a:srgbClr val="D8CDE5"/>
          </a:solidFill>
        </p:spPr>
        <p:txBody>
          <a:bodyPr>
            <a:normAutofit/>
          </a:bodyPr>
          <a:lstStyle/>
          <a:p>
            <a:pPr algn="ctr"/>
            <a:endParaRPr lang="en-GB" dirty="0">
              <a:solidFill>
                <a:schemeClr val="bg1"/>
              </a:solidFill>
            </a:endParaRPr>
          </a:p>
          <a:p>
            <a:pPr algn="ctr"/>
            <a:r>
              <a:rPr lang="en-GB" sz="3000" b="1" dirty="0">
                <a:latin typeface="Segoe UI" panose="020B0502040204020203" pitchFamily="34" charset="0"/>
                <a:cs typeface="Segoe UI" panose="020B0502040204020203" pitchFamily="34" charset="0"/>
              </a:rPr>
              <a:t>OUTCOME 6: CARERS</a:t>
            </a:r>
          </a:p>
        </p:txBody>
      </p:sp>
      <p:pic>
        <p:nvPicPr>
          <p:cNvPr id="3" name="Picture 2" descr="https://intranet.northeastlondon.icb.nhs.uk/wp-content/uploads/2022/06/NEL-Logo-Right-Aligned-PNG.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6332" y="417195"/>
            <a:ext cx="1666240" cy="835557"/>
          </a:xfrm>
          <a:prstGeom prst="rect">
            <a:avLst/>
          </a:prstGeom>
          <a:noFill/>
          <a:ln>
            <a:noFill/>
          </a:ln>
        </p:spPr>
      </p:pic>
    </p:spTree>
    <p:extLst>
      <p:ext uri="{BB962C8B-B14F-4D97-AF65-F5344CB8AC3E}">
        <p14:creationId xmlns:p14="http://schemas.microsoft.com/office/powerpoint/2010/main" val="2865076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dirty="0">
                <a:latin typeface="Segoe UI" panose="020B0502040204020203" pitchFamily="34" charset="0"/>
                <a:cs typeface="Segoe UI" panose="020B0502040204020203" pitchFamily="34" charset="0"/>
              </a:rPr>
              <a:t>ACTION 1.1 - Raise Awareness</a:t>
            </a:r>
          </a:p>
        </p:txBody>
      </p:sp>
      <p:sp>
        <p:nvSpPr>
          <p:cNvPr id="5" name="Content Placeholder 4"/>
          <p:cNvSpPr>
            <a:spLocks noGrp="1"/>
          </p:cNvSpPr>
          <p:nvPr>
            <p:ph sz="half" idx="2"/>
          </p:nvPr>
        </p:nvSpPr>
        <p:spPr>
          <a:xfrm>
            <a:off x="3157727" y="1733332"/>
            <a:ext cx="8640095" cy="4277324"/>
          </a:xfrm>
          <a:ln w="3175">
            <a:solidFill>
              <a:srgbClr val="75529D"/>
            </a:solidFill>
          </a:ln>
        </p:spPr>
        <p:txBody>
          <a:bodyPr>
            <a:normAutofit/>
          </a:bodyPr>
          <a:lstStyle/>
          <a:p>
            <a:pPr>
              <a:lnSpc>
                <a:spcPct val="100000"/>
              </a:lnSpc>
              <a:spcBef>
                <a:spcPts val="0"/>
              </a:spcBef>
            </a:pPr>
            <a:r>
              <a:rPr lang="en-GB" sz="1800" u="sng" dirty="0"/>
              <a:t>What we did:</a:t>
            </a:r>
          </a:p>
          <a:p>
            <a:pPr algn="just">
              <a:lnSpc>
                <a:spcPct val="100000"/>
              </a:lnSpc>
              <a:spcBef>
                <a:spcPts val="0"/>
              </a:spcBef>
            </a:pPr>
            <a:endParaRPr lang="en-GB" sz="1600" b="1" dirty="0"/>
          </a:p>
          <a:p>
            <a:pPr algn="just">
              <a:lnSpc>
                <a:spcPct val="100000"/>
              </a:lnSpc>
              <a:spcBef>
                <a:spcPts val="0"/>
              </a:spcBef>
            </a:pPr>
            <a:r>
              <a:rPr lang="en-GB" sz="1600" b="1" dirty="0" smtClean="0"/>
              <a:t>Learning </a:t>
            </a:r>
            <a:r>
              <a:rPr lang="en-GB" sz="1600" b="1" dirty="0"/>
              <a:t>Disability Week </a:t>
            </a:r>
            <a:r>
              <a:rPr lang="en-GB" sz="1600" b="1" dirty="0" smtClean="0"/>
              <a:t>- June 2023</a:t>
            </a:r>
          </a:p>
          <a:p>
            <a:pPr marL="285750" indent="-285750" algn="just">
              <a:lnSpc>
                <a:spcPct val="100000"/>
              </a:lnSpc>
              <a:spcBef>
                <a:spcPts val="0"/>
              </a:spcBef>
              <a:buFont typeface="Arial" panose="020B0604020202020204" pitchFamily="34" charset="0"/>
              <a:buChar char="•"/>
            </a:pPr>
            <a:r>
              <a:rPr lang="en-GB" sz="1600" dirty="0" smtClean="0"/>
              <a:t>There </a:t>
            </a:r>
            <a:r>
              <a:rPr lang="en-GB" sz="1600" dirty="0"/>
              <a:t>were 297 attendees over the </a:t>
            </a:r>
            <a:r>
              <a:rPr lang="en-GB" sz="1600" dirty="0" smtClean="0"/>
              <a:t>week</a:t>
            </a:r>
          </a:p>
          <a:p>
            <a:pPr marL="285750" indent="-285750" algn="just">
              <a:lnSpc>
                <a:spcPct val="100000"/>
              </a:lnSpc>
              <a:spcBef>
                <a:spcPts val="0"/>
              </a:spcBef>
              <a:buFont typeface="Arial" panose="020B0604020202020204" pitchFamily="34" charset="0"/>
              <a:buChar char="•"/>
            </a:pPr>
            <a:r>
              <a:rPr lang="en-GB" sz="1600" dirty="0" smtClean="0"/>
              <a:t>28 people went to </a:t>
            </a:r>
            <a:r>
              <a:rPr lang="en-GB" sz="1600" dirty="0"/>
              <a:t>the Art Exhibition opening at Beckton </a:t>
            </a:r>
            <a:r>
              <a:rPr lang="en-GB" sz="1600" dirty="0" smtClean="0"/>
              <a:t>Library </a:t>
            </a:r>
          </a:p>
          <a:p>
            <a:pPr marL="285750" indent="-285750" algn="just">
              <a:lnSpc>
                <a:spcPct val="100000"/>
              </a:lnSpc>
              <a:spcBef>
                <a:spcPts val="0"/>
              </a:spcBef>
              <a:buFont typeface="Arial" panose="020B0604020202020204" pitchFamily="34" charset="0"/>
              <a:buChar char="•"/>
            </a:pPr>
            <a:r>
              <a:rPr lang="en-GB" sz="1600" dirty="0" smtClean="0"/>
              <a:t>99 people went to the </a:t>
            </a:r>
            <a:r>
              <a:rPr lang="en-GB" sz="1600" dirty="0"/>
              <a:t>Variety Show </a:t>
            </a:r>
          </a:p>
          <a:p>
            <a:pPr marL="285750" indent="-285750" algn="just">
              <a:lnSpc>
                <a:spcPct val="100000"/>
              </a:lnSpc>
              <a:spcBef>
                <a:spcPts val="0"/>
              </a:spcBef>
              <a:buFont typeface="Arial" panose="020B0604020202020204" pitchFamily="34" charset="0"/>
              <a:buChar char="•"/>
            </a:pPr>
            <a:r>
              <a:rPr lang="en-GB" sz="1600" dirty="0" smtClean="0"/>
              <a:t>163 people went to the ‘</a:t>
            </a:r>
            <a:r>
              <a:rPr lang="en-GB" sz="1600" dirty="0"/>
              <a:t>Get Together’ </a:t>
            </a:r>
            <a:r>
              <a:rPr lang="en-GB" sz="1600" dirty="0" smtClean="0"/>
              <a:t>BBQ</a:t>
            </a:r>
            <a:endParaRPr lang="en-GB" sz="1600" dirty="0"/>
          </a:p>
          <a:p>
            <a:pPr marL="285750" indent="-285750" algn="just">
              <a:lnSpc>
                <a:spcPct val="100000"/>
              </a:lnSpc>
              <a:spcBef>
                <a:spcPts val="0"/>
              </a:spcBef>
              <a:buFont typeface="Arial" panose="020B0604020202020204" pitchFamily="34" charset="0"/>
              <a:buChar char="•"/>
            </a:pPr>
            <a:endParaRPr lang="en-GB" sz="1600" dirty="0" smtClean="0"/>
          </a:p>
          <a:p>
            <a:pPr marL="285750" indent="-285750" algn="just">
              <a:lnSpc>
                <a:spcPct val="100000"/>
              </a:lnSpc>
              <a:spcBef>
                <a:spcPts val="0"/>
              </a:spcBef>
              <a:buFont typeface="Arial" panose="020B0604020202020204" pitchFamily="34" charset="0"/>
              <a:buChar char="•"/>
            </a:pPr>
            <a:endParaRPr lang="en-GB" sz="1600" dirty="0" smtClean="0"/>
          </a:p>
          <a:p>
            <a:pPr algn="just">
              <a:lnSpc>
                <a:spcPct val="100000"/>
              </a:lnSpc>
              <a:spcBef>
                <a:spcPts val="0"/>
              </a:spcBef>
            </a:pPr>
            <a:r>
              <a:rPr lang="en-GB" sz="1600" b="1" dirty="0" smtClean="0"/>
              <a:t>World Down Syndrome Day</a:t>
            </a:r>
          </a:p>
          <a:p>
            <a:pPr marL="285750" indent="-285750" algn="just">
              <a:lnSpc>
                <a:spcPct val="100000"/>
              </a:lnSpc>
              <a:spcBef>
                <a:spcPts val="0"/>
              </a:spcBef>
              <a:buFont typeface="Arial" panose="020B0604020202020204" pitchFamily="34" charset="0"/>
              <a:buChar char="•"/>
            </a:pPr>
            <a:r>
              <a:rPr lang="en-GB" sz="1600" dirty="0" smtClean="0"/>
              <a:t>The </a:t>
            </a:r>
            <a:r>
              <a:rPr lang="en-GB" sz="1600" dirty="0"/>
              <a:t>Council held its second all-age observation of World Down Syndrome Day.  </a:t>
            </a:r>
            <a:endParaRPr lang="en-GB" sz="1600" dirty="0" smtClean="0"/>
          </a:p>
          <a:p>
            <a:pPr marL="285750" indent="-285750" algn="just">
              <a:lnSpc>
                <a:spcPct val="100000"/>
              </a:lnSpc>
              <a:spcBef>
                <a:spcPts val="0"/>
              </a:spcBef>
              <a:buFont typeface="Arial" panose="020B0604020202020204" pitchFamily="34" charset="0"/>
              <a:buChar char="•"/>
            </a:pPr>
            <a:r>
              <a:rPr lang="en-GB" sz="1600" dirty="0" smtClean="0"/>
              <a:t>Four </a:t>
            </a:r>
            <a:r>
              <a:rPr lang="en-GB" sz="1600" dirty="0"/>
              <a:t>adult residents with  Down </a:t>
            </a:r>
            <a:r>
              <a:rPr lang="en-GB" sz="1600" dirty="0" smtClean="0"/>
              <a:t>Syndrome gave speeches. They told children </a:t>
            </a:r>
            <a:r>
              <a:rPr lang="en-GB" sz="1600" dirty="0"/>
              <a:t>with Down Syndrome, their parents and </a:t>
            </a:r>
            <a:r>
              <a:rPr lang="en-GB" sz="1600" dirty="0" smtClean="0"/>
              <a:t>professions about </a:t>
            </a:r>
            <a:r>
              <a:rPr lang="en-GB" sz="1600" dirty="0"/>
              <a:t>their successes and skills. </a:t>
            </a:r>
          </a:p>
          <a:p>
            <a:pPr marL="285750" indent="-285750" algn="just">
              <a:lnSpc>
                <a:spcPct val="100000"/>
              </a:lnSpc>
              <a:spcBef>
                <a:spcPts val="0"/>
              </a:spcBef>
              <a:buFont typeface="Arial" panose="020B0604020202020204" pitchFamily="34" charset="0"/>
              <a:buChar char="•"/>
            </a:pPr>
            <a:endParaRPr lang="en-GB" sz="1600" dirty="0" smtClean="0"/>
          </a:p>
          <a:p>
            <a:pPr algn="just">
              <a:lnSpc>
                <a:spcPct val="100000"/>
              </a:lnSpc>
              <a:spcBef>
                <a:spcPts val="0"/>
              </a:spcBef>
            </a:pPr>
            <a:r>
              <a:rPr lang="en-GB" sz="1600" b="1" dirty="0" smtClean="0"/>
              <a:t>Other events</a:t>
            </a:r>
          </a:p>
          <a:p>
            <a:pPr marL="285750" indent="-285750" algn="just">
              <a:lnSpc>
                <a:spcPct val="100000"/>
              </a:lnSpc>
              <a:spcBef>
                <a:spcPts val="0"/>
              </a:spcBef>
              <a:buFont typeface="Arial" panose="020B0604020202020204" pitchFamily="34" charset="0"/>
              <a:buChar char="•"/>
            </a:pPr>
            <a:r>
              <a:rPr lang="en-GB" sz="1600" dirty="0" smtClean="0"/>
              <a:t>There </a:t>
            </a:r>
            <a:r>
              <a:rPr lang="en-GB" sz="1600" dirty="0"/>
              <a:t>was also Learning Disability representation at the Carers Festival 2023 and the Aging Well Festival 2023. </a:t>
            </a:r>
          </a:p>
          <a:p>
            <a:pPr>
              <a:lnSpc>
                <a:spcPct val="100000"/>
              </a:lnSpc>
              <a:spcBef>
                <a:spcPts val="0"/>
              </a:spcBef>
            </a:pPr>
            <a:endParaRPr lang="en-GB" sz="1400" dirty="0"/>
          </a:p>
          <a:p>
            <a:pPr>
              <a:lnSpc>
                <a:spcPct val="100000"/>
              </a:lnSpc>
              <a:spcBef>
                <a:spcPts val="0"/>
              </a:spcBef>
            </a:pPr>
            <a:endParaRPr lang="en-GB" sz="1400" dirty="0">
              <a:latin typeface="Segoe UI" panose="020B0502040204020203" pitchFamily="34" charset="0"/>
              <a:cs typeface="Segoe UI" panose="020B0502040204020203" pitchFamily="34" charset="0"/>
            </a:endParaRPr>
          </a:p>
          <a:p>
            <a:pPr>
              <a:lnSpc>
                <a:spcPct val="100000"/>
              </a:lnSpc>
              <a:spcBef>
                <a:spcPts val="0"/>
              </a:spcBef>
            </a:pPr>
            <a:endParaRPr lang="en-GB" sz="1400" dirty="0">
              <a:latin typeface="Segoe UI" panose="020B0502040204020203" pitchFamily="34" charset="0"/>
              <a:cs typeface="Segoe UI" panose="020B0502040204020203" pitchFamily="34" charset="0"/>
            </a:endParaRPr>
          </a:p>
          <a:p>
            <a:pPr>
              <a:lnSpc>
                <a:spcPct val="100000"/>
              </a:lnSpc>
              <a:spcBef>
                <a:spcPts val="0"/>
              </a:spcBef>
            </a:pPr>
            <a:endParaRPr lang="en-GB" sz="1400" dirty="0">
              <a:solidFill>
                <a:srgbClr val="FFC000"/>
              </a:solidFill>
              <a:latin typeface="Segoe UI" panose="020B0502040204020203" pitchFamily="34" charset="0"/>
              <a:cs typeface="Segoe UI" panose="020B0502040204020203" pitchFamily="34" charset="0"/>
            </a:endParaRPr>
          </a:p>
          <a:p>
            <a:pPr>
              <a:lnSpc>
                <a:spcPct val="100000"/>
              </a:lnSpc>
              <a:spcBef>
                <a:spcPts val="0"/>
              </a:spcBef>
            </a:pPr>
            <a:endParaRPr lang="en-GB" sz="1400" dirty="0">
              <a:latin typeface="Segoe UI" panose="020B0502040204020203" pitchFamily="34" charset="0"/>
              <a:cs typeface="Segoe UI" panose="020B0502040204020203" pitchFamily="34" charset="0"/>
            </a:endParaRPr>
          </a:p>
          <a:p>
            <a:pPr>
              <a:lnSpc>
                <a:spcPct val="100000"/>
              </a:lnSpc>
              <a:spcBef>
                <a:spcPts val="0"/>
              </a:spcBef>
            </a:pPr>
            <a:endParaRPr lang="en-GB" sz="1400" dirty="0">
              <a:latin typeface="Segoe UI" panose="020B0502040204020203" pitchFamily="34" charset="0"/>
              <a:cs typeface="Segoe UI" panose="020B0502040204020203" pitchFamily="34" charset="0"/>
            </a:endParaRPr>
          </a:p>
          <a:p>
            <a:pPr>
              <a:lnSpc>
                <a:spcPct val="100000"/>
              </a:lnSpc>
              <a:spcBef>
                <a:spcPts val="0"/>
              </a:spcBef>
            </a:pPr>
            <a:endParaRPr lang="en-GB" sz="1400" dirty="0">
              <a:latin typeface="Segoe UI" panose="020B0502040204020203" pitchFamily="34" charset="0"/>
              <a:cs typeface="Segoe UI" panose="020B0502040204020203" pitchFamily="34" charset="0"/>
            </a:endParaRPr>
          </a:p>
          <a:p>
            <a:pPr>
              <a:lnSpc>
                <a:spcPct val="100000"/>
              </a:lnSpc>
              <a:spcBef>
                <a:spcPts val="0"/>
              </a:spcBef>
            </a:pPr>
            <a:endParaRPr lang="en-GB" sz="1600" dirty="0">
              <a:latin typeface="Segoe UI" panose="020B0502040204020203" pitchFamily="34" charset="0"/>
              <a:cs typeface="Segoe UI" panose="020B0502040204020203" pitchFamily="34" charset="0"/>
            </a:endParaRPr>
          </a:p>
          <a:p>
            <a:endParaRPr lang="en-GB" dirty="0"/>
          </a:p>
          <a:p>
            <a:endParaRPr lang="en-GB" dirty="0"/>
          </a:p>
        </p:txBody>
      </p:sp>
      <p:sp>
        <p:nvSpPr>
          <p:cNvPr id="14" name="Rectangle 13"/>
          <p:cNvSpPr/>
          <p:nvPr/>
        </p:nvSpPr>
        <p:spPr>
          <a:xfrm>
            <a:off x="9362209" y="407769"/>
            <a:ext cx="2435615" cy="707886"/>
          </a:xfrm>
          <a:prstGeom prst="rect">
            <a:avLst/>
          </a:prstGeom>
          <a:solidFill>
            <a:schemeClr val="bg1"/>
          </a:solidFill>
        </p:spPr>
        <p:txBody>
          <a:bodyPr wrap="square" lIns="91440" tIns="45720" rIns="91440" bIns="45720" anchor="t">
            <a:spAutoFit/>
          </a:bodyPr>
          <a:lstStyle/>
          <a:p>
            <a:pPr algn="ctr"/>
            <a:r>
              <a:rPr lang="en-GB" sz="3000" b="1" dirty="0">
                <a:solidFill>
                  <a:srgbClr val="00B0F0"/>
                </a:solidFill>
                <a:latin typeface="Segoe UI"/>
                <a:cs typeface="Segoe UI"/>
              </a:rPr>
              <a:t>CLOSED</a:t>
            </a:r>
            <a:endParaRPr lang="en-GB" sz="3000" b="1" dirty="0">
              <a:solidFill>
                <a:srgbClr val="00B0F0"/>
              </a:solidFill>
              <a:latin typeface="Segoe UI" panose="020B0502040204020203" pitchFamily="34" charset="0"/>
              <a:cs typeface="Segoe UI" panose="020B0502040204020203" pitchFamily="34" charset="0"/>
            </a:endParaRPr>
          </a:p>
          <a:p>
            <a:endParaRPr lang="en-GB" sz="1000" b="1" dirty="0">
              <a:solidFill>
                <a:srgbClr val="00B050"/>
              </a:solidFill>
              <a:latin typeface="Segoe UI" panose="020B0502040204020203" pitchFamily="34" charset="0"/>
              <a:cs typeface="Segoe UI" panose="020B0502040204020203" pitchFamily="34" charset="0"/>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10297" t="19022" r="15274" b="6311"/>
          <a:stretch/>
        </p:blipFill>
        <p:spPr>
          <a:xfrm>
            <a:off x="110290" y="1409335"/>
            <a:ext cx="1392859" cy="931529"/>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16395"/>
          <a:stretch/>
        </p:blipFill>
        <p:spPr>
          <a:xfrm>
            <a:off x="1429465" y="1875099"/>
            <a:ext cx="1354008" cy="849012"/>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8180" y="3871994"/>
            <a:ext cx="1645920" cy="123444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9987" y="2470502"/>
            <a:ext cx="1259183" cy="944387"/>
          </a:xfrm>
          <a:prstGeom prst="rect">
            <a:avLst/>
          </a:prstGeom>
        </p:spPr>
      </p:pic>
    </p:spTree>
    <p:extLst>
      <p:ext uri="{BB962C8B-B14F-4D97-AF65-F5344CB8AC3E}">
        <p14:creationId xmlns:p14="http://schemas.microsoft.com/office/powerpoint/2010/main" val="5691346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342179" y="651641"/>
            <a:ext cx="45719" cy="369332"/>
          </a:xfrm>
          <a:prstGeom prst="rect">
            <a:avLst/>
          </a:prstGeom>
          <a:noFill/>
        </p:spPr>
        <p:txBody>
          <a:bodyPr wrap="square" rtlCol="0">
            <a:spAutoFit/>
          </a:bodyPr>
          <a:lstStyle/>
          <a:p>
            <a:endParaRPr lang="en-GB" dirty="0"/>
          </a:p>
        </p:txBody>
      </p:sp>
      <p:sp>
        <p:nvSpPr>
          <p:cNvPr id="7" name="Title 6"/>
          <p:cNvSpPr>
            <a:spLocks noGrp="1"/>
          </p:cNvSpPr>
          <p:nvPr>
            <p:ph type="ctrTitle"/>
          </p:nvPr>
        </p:nvSpPr>
        <p:spPr/>
        <p:txBody>
          <a:bodyPr>
            <a:normAutofit fontScale="90000"/>
          </a:bodyPr>
          <a:lstStyle/>
          <a:p>
            <a:r>
              <a:rPr lang="en-GB" dirty="0"/>
              <a:t/>
            </a:r>
            <a:br>
              <a:rPr lang="en-GB" dirty="0"/>
            </a:br>
            <a:r>
              <a:rPr lang="en-GB" sz="3600" dirty="0">
                <a:latin typeface="Segoe UI"/>
                <a:cs typeface="Segoe UI"/>
              </a:rPr>
              <a:t>ACTION 6.2 - Emergency Care and Support</a:t>
            </a:r>
            <a:endParaRPr lang="en-GB" sz="3600" b="0" dirty="0">
              <a:latin typeface="Segoe UI"/>
              <a:cs typeface="Segoe UI"/>
            </a:endParaRPr>
          </a:p>
        </p:txBody>
      </p:sp>
      <p:sp>
        <p:nvSpPr>
          <p:cNvPr id="5" name="Rectangle 4"/>
          <p:cNvSpPr/>
          <p:nvPr/>
        </p:nvSpPr>
        <p:spPr>
          <a:xfrm>
            <a:off x="9109911" y="387878"/>
            <a:ext cx="2701662" cy="707886"/>
          </a:xfrm>
          <a:prstGeom prst="rect">
            <a:avLst/>
          </a:prstGeom>
          <a:solidFill>
            <a:schemeClr val="bg1"/>
          </a:solidFill>
        </p:spPr>
        <p:txBody>
          <a:bodyPr wrap="square">
            <a:spAutoFit/>
          </a:bodyPr>
          <a:lstStyle/>
          <a:p>
            <a:r>
              <a:rPr lang="en-GB" sz="3000" b="1" dirty="0">
                <a:solidFill>
                  <a:schemeClr val="accent4"/>
                </a:solidFill>
                <a:latin typeface="Segoe UI" panose="020B0502040204020203" pitchFamily="34" charset="0"/>
                <a:cs typeface="Segoe UI" panose="020B0502040204020203" pitchFamily="34" charset="0"/>
              </a:rPr>
              <a:t>IN PROGRESS</a:t>
            </a:r>
          </a:p>
          <a:p>
            <a:endParaRPr lang="en-GB" sz="1000" b="1" dirty="0">
              <a:solidFill>
                <a:schemeClr val="accent4"/>
              </a:solidFill>
              <a:latin typeface="Segoe UI" panose="020B0502040204020203" pitchFamily="34" charset="0"/>
              <a:cs typeface="Segoe UI" panose="020B0502040204020203" pitchFamily="34" charset="0"/>
            </a:endParaRPr>
          </a:p>
        </p:txBody>
      </p:sp>
      <p:sp>
        <p:nvSpPr>
          <p:cNvPr id="6" name="Content Placeholder 3"/>
          <p:cNvSpPr txBox="1">
            <a:spLocks/>
          </p:cNvSpPr>
          <p:nvPr/>
        </p:nvSpPr>
        <p:spPr>
          <a:xfrm>
            <a:off x="2523744" y="2159763"/>
            <a:ext cx="9212066" cy="2558541"/>
          </a:xfrm>
          <a:prstGeom prst="rect">
            <a:avLst/>
          </a:prstGeom>
          <a:ln>
            <a:solidFill>
              <a:srgbClr val="75529D"/>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800" u="sng" dirty="0" smtClean="0"/>
              <a:t>What we did:</a:t>
            </a:r>
            <a:endParaRPr lang="en-GB" sz="1800" u="sng" dirty="0"/>
          </a:p>
          <a:p>
            <a:pPr>
              <a:lnSpc>
                <a:spcPct val="100000"/>
              </a:lnSpc>
              <a:spcBef>
                <a:spcPts val="0"/>
              </a:spcBef>
            </a:pPr>
            <a:endParaRPr lang="en-GB" sz="1800" u="sng" dirty="0"/>
          </a:p>
          <a:p>
            <a:pPr>
              <a:lnSpc>
                <a:spcPct val="100000"/>
              </a:lnSpc>
              <a:spcBef>
                <a:spcPts val="0"/>
              </a:spcBef>
            </a:pPr>
            <a:r>
              <a:rPr lang="en-GB" sz="1800" dirty="0"/>
              <a:t>Work has started to map emergency care and support services currently being used. </a:t>
            </a:r>
          </a:p>
        </p:txBody>
      </p:sp>
    </p:spTree>
    <p:extLst>
      <p:ext uri="{BB962C8B-B14F-4D97-AF65-F5344CB8AC3E}">
        <p14:creationId xmlns:p14="http://schemas.microsoft.com/office/powerpoint/2010/main" val="1588787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342179" y="651641"/>
            <a:ext cx="45719" cy="369332"/>
          </a:xfrm>
          <a:prstGeom prst="rect">
            <a:avLst/>
          </a:prstGeom>
          <a:noFill/>
        </p:spPr>
        <p:txBody>
          <a:bodyPr wrap="square" rtlCol="0">
            <a:spAutoFit/>
          </a:bodyPr>
          <a:lstStyle/>
          <a:p>
            <a:endParaRPr lang="en-GB" dirty="0"/>
          </a:p>
        </p:txBody>
      </p:sp>
      <p:sp>
        <p:nvSpPr>
          <p:cNvPr id="7" name="Title 6"/>
          <p:cNvSpPr>
            <a:spLocks noGrp="1"/>
          </p:cNvSpPr>
          <p:nvPr>
            <p:ph type="ctrTitle"/>
          </p:nvPr>
        </p:nvSpPr>
        <p:spPr/>
        <p:txBody>
          <a:bodyPr>
            <a:normAutofit fontScale="90000"/>
          </a:bodyPr>
          <a:lstStyle/>
          <a:p>
            <a:r>
              <a:rPr lang="en-GB" dirty="0"/>
              <a:t/>
            </a:r>
            <a:br>
              <a:rPr lang="en-GB" dirty="0"/>
            </a:br>
            <a:r>
              <a:rPr lang="en-GB" sz="3300" dirty="0">
                <a:latin typeface="Segoe UI"/>
                <a:cs typeface="Segoe UI"/>
              </a:rPr>
              <a:t>ACTION 6.3 - Carers Respite</a:t>
            </a:r>
            <a:endParaRPr lang="en-GB" sz="3300" b="0" dirty="0">
              <a:latin typeface="Segoe UI"/>
              <a:cs typeface="Segoe UI"/>
            </a:endParaRPr>
          </a:p>
        </p:txBody>
      </p:sp>
      <p:sp>
        <p:nvSpPr>
          <p:cNvPr id="5" name="Rectangle 4"/>
          <p:cNvSpPr/>
          <p:nvPr/>
        </p:nvSpPr>
        <p:spPr>
          <a:xfrm>
            <a:off x="8841871" y="392610"/>
            <a:ext cx="2969702" cy="707886"/>
          </a:xfrm>
          <a:prstGeom prst="rect">
            <a:avLst/>
          </a:prstGeom>
          <a:solidFill>
            <a:schemeClr val="bg1"/>
          </a:solidFill>
        </p:spPr>
        <p:txBody>
          <a:bodyPr wrap="square">
            <a:spAutoFit/>
          </a:bodyPr>
          <a:lstStyle/>
          <a:p>
            <a:r>
              <a:rPr lang="en-GB" sz="4000" b="1" dirty="0">
                <a:solidFill>
                  <a:srgbClr val="00B050"/>
                </a:solidFill>
                <a:latin typeface="Segoe UI" panose="020B0502040204020203" pitchFamily="34" charset="0"/>
                <a:cs typeface="Segoe UI" panose="020B0502040204020203" pitchFamily="34" charset="0"/>
              </a:rPr>
              <a:t> </a:t>
            </a:r>
            <a:r>
              <a:rPr lang="en-GB" sz="3000" b="1" dirty="0">
                <a:solidFill>
                  <a:srgbClr val="FF0000"/>
                </a:solidFill>
                <a:latin typeface="Segoe UI" panose="020B0502040204020203" pitchFamily="34" charset="0"/>
                <a:cs typeface="Segoe UI" panose="020B0502040204020203" pitchFamily="34" charset="0"/>
              </a:rPr>
              <a:t>NOT STARTED</a:t>
            </a:r>
          </a:p>
        </p:txBody>
      </p:sp>
      <p:sp>
        <p:nvSpPr>
          <p:cNvPr id="6" name="Content Placeholder 3"/>
          <p:cNvSpPr txBox="1">
            <a:spLocks/>
          </p:cNvSpPr>
          <p:nvPr/>
        </p:nvSpPr>
        <p:spPr>
          <a:xfrm>
            <a:off x="1694688" y="2159763"/>
            <a:ext cx="10041122" cy="2753613"/>
          </a:xfrm>
          <a:prstGeom prst="rect">
            <a:avLst/>
          </a:prstGeom>
          <a:ln>
            <a:solidFill>
              <a:srgbClr val="75529D"/>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800" u="sng" dirty="0" smtClean="0"/>
              <a:t>We need to:</a:t>
            </a:r>
            <a:endParaRPr lang="en-GB" sz="1800" u="sng" dirty="0"/>
          </a:p>
          <a:p>
            <a:pPr>
              <a:lnSpc>
                <a:spcPct val="100000"/>
              </a:lnSpc>
              <a:spcBef>
                <a:spcPts val="0"/>
              </a:spcBef>
            </a:pPr>
            <a:endParaRPr lang="en-GB" sz="1800" u="sng" dirty="0"/>
          </a:p>
          <a:p>
            <a:pPr marL="285750" indent="-285750">
              <a:lnSpc>
                <a:spcPct val="100000"/>
              </a:lnSpc>
              <a:spcBef>
                <a:spcPts val="0"/>
              </a:spcBef>
              <a:buFont typeface="Arial" panose="020B0604020202020204" pitchFamily="34" charset="0"/>
              <a:buChar char="•"/>
            </a:pPr>
            <a:r>
              <a:rPr lang="en-GB" sz="1800" dirty="0" smtClean="0"/>
              <a:t>Start work </a:t>
            </a:r>
            <a:r>
              <a:rPr lang="en-GB" sz="1800" dirty="0"/>
              <a:t>to </a:t>
            </a:r>
            <a:r>
              <a:rPr lang="en-GB" sz="1800" dirty="0" smtClean="0"/>
              <a:t>look at </a:t>
            </a:r>
            <a:r>
              <a:rPr lang="en-GB" sz="1800" dirty="0"/>
              <a:t>residents with PMLD (*Profound and Multiple Learning Disabilities) </a:t>
            </a:r>
            <a:r>
              <a:rPr lang="en-GB" sz="1800" dirty="0" smtClean="0"/>
              <a:t>who have Carers who are over 50 years old.</a:t>
            </a:r>
          </a:p>
          <a:p>
            <a:pPr marL="285750" indent="-285750">
              <a:lnSpc>
                <a:spcPct val="100000"/>
              </a:lnSpc>
              <a:spcBef>
                <a:spcPts val="0"/>
              </a:spcBef>
              <a:buFont typeface="Arial" panose="020B0604020202020204" pitchFamily="34" charset="0"/>
              <a:buChar char="•"/>
            </a:pPr>
            <a:r>
              <a:rPr lang="en-GB" sz="1800" dirty="0" smtClean="0"/>
              <a:t>This will help identify </a:t>
            </a:r>
            <a:r>
              <a:rPr lang="en-GB" sz="1800" dirty="0"/>
              <a:t>service needs and long-term planning</a:t>
            </a:r>
          </a:p>
          <a:p>
            <a:pPr marL="285750" indent="-285750">
              <a:lnSpc>
                <a:spcPct val="100000"/>
              </a:lnSpc>
              <a:spcBef>
                <a:spcPts val="0"/>
              </a:spcBef>
              <a:buFont typeface="Arial" panose="020B0604020202020204" pitchFamily="34" charset="0"/>
              <a:buChar char="•"/>
            </a:pPr>
            <a:endParaRPr lang="en-GB" sz="15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5036155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342179" y="651641"/>
            <a:ext cx="45719" cy="369332"/>
          </a:xfrm>
          <a:prstGeom prst="rect">
            <a:avLst/>
          </a:prstGeom>
          <a:noFill/>
        </p:spPr>
        <p:txBody>
          <a:bodyPr wrap="square" rtlCol="0">
            <a:spAutoFit/>
          </a:bodyPr>
          <a:lstStyle/>
          <a:p>
            <a:endParaRPr lang="en-GB" dirty="0"/>
          </a:p>
        </p:txBody>
      </p:sp>
      <p:sp>
        <p:nvSpPr>
          <p:cNvPr id="7" name="Title 6"/>
          <p:cNvSpPr>
            <a:spLocks noGrp="1"/>
          </p:cNvSpPr>
          <p:nvPr>
            <p:ph type="ctrTitle"/>
          </p:nvPr>
        </p:nvSpPr>
        <p:spPr/>
        <p:txBody>
          <a:bodyPr>
            <a:normAutofit fontScale="90000"/>
          </a:bodyPr>
          <a:lstStyle/>
          <a:p>
            <a:r>
              <a:rPr lang="en-GB" dirty="0"/>
              <a:t/>
            </a:r>
            <a:br>
              <a:rPr lang="en-GB" dirty="0"/>
            </a:br>
            <a:r>
              <a:rPr lang="en-GB" sz="3300" dirty="0">
                <a:latin typeface="Segoe UI"/>
                <a:cs typeface="Segoe UI"/>
              </a:rPr>
              <a:t>ACTION 6.4 - Long-Term Planning</a:t>
            </a:r>
            <a:endParaRPr lang="en-GB" sz="3300" b="0" dirty="0">
              <a:latin typeface="Segoe UI"/>
              <a:cs typeface="Segoe UI"/>
            </a:endParaRPr>
          </a:p>
        </p:txBody>
      </p:sp>
      <p:sp>
        <p:nvSpPr>
          <p:cNvPr id="5" name="Rectangle 4"/>
          <p:cNvSpPr/>
          <p:nvPr/>
        </p:nvSpPr>
        <p:spPr>
          <a:xfrm>
            <a:off x="8841871" y="364793"/>
            <a:ext cx="2969702" cy="707886"/>
          </a:xfrm>
          <a:prstGeom prst="rect">
            <a:avLst/>
          </a:prstGeom>
          <a:solidFill>
            <a:schemeClr val="bg1"/>
          </a:solidFill>
        </p:spPr>
        <p:txBody>
          <a:bodyPr wrap="square">
            <a:spAutoFit/>
          </a:bodyPr>
          <a:lstStyle/>
          <a:p>
            <a:pPr algn="ctr"/>
            <a:r>
              <a:rPr lang="en-GB" sz="3000" b="1" dirty="0">
                <a:solidFill>
                  <a:schemeClr val="accent4"/>
                </a:solidFill>
                <a:latin typeface="Segoe UI" panose="020B0502040204020203" pitchFamily="34" charset="0"/>
                <a:cs typeface="Segoe UI" panose="020B0502040204020203" pitchFamily="34" charset="0"/>
              </a:rPr>
              <a:t>IN PROGRESS</a:t>
            </a:r>
          </a:p>
          <a:p>
            <a:pPr algn="ctr"/>
            <a:endParaRPr lang="en-GB" sz="1000" b="1" dirty="0">
              <a:solidFill>
                <a:schemeClr val="accent4"/>
              </a:solidFill>
              <a:latin typeface="Segoe UI" panose="020B0502040204020203" pitchFamily="34" charset="0"/>
              <a:cs typeface="Segoe UI" panose="020B0502040204020203" pitchFamily="34" charset="0"/>
            </a:endParaRPr>
          </a:p>
        </p:txBody>
      </p:sp>
      <p:sp>
        <p:nvSpPr>
          <p:cNvPr id="6" name="Content Placeholder 3"/>
          <p:cNvSpPr txBox="1">
            <a:spLocks/>
          </p:cNvSpPr>
          <p:nvPr/>
        </p:nvSpPr>
        <p:spPr>
          <a:xfrm>
            <a:off x="1804416" y="2159762"/>
            <a:ext cx="9931394" cy="3241294"/>
          </a:xfrm>
          <a:prstGeom prst="rect">
            <a:avLst/>
          </a:prstGeom>
          <a:ln>
            <a:solidFill>
              <a:srgbClr val="75529D"/>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800" u="sng" dirty="0" smtClean="0"/>
              <a:t>What we did:</a:t>
            </a:r>
            <a:endParaRPr lang="en-GB" sz="1800" u="sng" dirty="0"/>
          </a:p>
          <a:p>
            <a:pPr>
              <a:lnSpc>
                <a:spcPct val="100000"/>
              </a:lnSpc>
              <a:spcBef>
                <a:spcPts val="0"/>
              </a:spcBef>
            </a:pPr>
            <a:endParaRPr lang="en-GB" sz="1800" u="sng" dirty="0"/>
          </a:p>
          <a:p>
            <a:pPr marL="285750" indent="-285750">
              <a:lnSpc>
                <a:spcPct val="100000"/>
              </a:lnSpc>
              <a:spcBef>
                <a:spcPts val="0"/>
              </a:spcBef>
              <a:buFont typeface="Arial" panose="020B0604020202020204" pitchFamily="34" charset="0"/>
              <a:buChar char="•"/>
            </a:pPr>
            <a:r>
              <a:rPr lang="en-GB" sz="1800" dirty="0" smtClean="0"/>
              <a:t>A </a:t>
            </a:r>
            <a:r>
              <a:rPr lang="en-GB" sz="1800" dirty="0"/>
              <a:t>Learning Disability Carers Representative joined the Learning Disability Action Plan Delivery Board</a:t>
            </a:r>
            <a:r>
              <a:rPr lang="en-GB" sz="1800" dirty="0" smtClean="0"/>
              <a:t>.</a:t>
            </a:r>
          </a:p>
          <a:p>
            <a:pPr marL="285750" indent="-285750">
              <a:lnSpc>
                <a:spcPct val="100000"/>
              </a:lnSpc>
              <a:spcBef>
                <a:spcPts val="0"/>
              </a:spcBef>
              <a:buFont typeface="Arial" panose="020B0604020202020204" pitchFamily="34" charset="0"/>
              <a:buChar char="•"/>
            </a:pPr>
            <a:endParaRPr lang="en-GB" sz="1800" dirty="0"/>
          </a:p>
          <a:p>
            <a:pPr marL="285750" indent="-285750">
              <a:lnSpc>
                <a:spcPct val="100000"/>
              </a:lnSpc>
              <a:spcBef>
                <a:spcPts val="0"/>
              </a:spcBef>
              <a:buFont typeface="Arial" panose="020B0604020202020204" pitchFamily="34" charset="0"/>
              <a:buChar char="•"/>
            </a:pPr>
            <a:r>
              <a:rPr lang="en-GB" sz="1800" dirty="0"/>
              <a:t>Work has started to identify those Carers aged 50+ in order to anticipate demand for services for their cared for person, particularly those who are providing care in the family home</a:t>
            </a:r>
          </a:p>
          <a:p>
            <a:pPr>
              <a:lnSpc>
                <a:spcPct val="100000"/>
              </a:lnSpc>
              <a:spcBef>
                <a:spcPts val="0"/>
              </a:spcBef>
            </a:pPr>
            <a:endParaRPr lang="en-GB" sz="1800" dirty="0"/>
          </a:p>
        </p:txBody>
      </p:sp>
    </p:spTree>
    <p:extLst>
      <p:ext uri="{BB962C8B-B14F-4D97-AF65-F5344CB8AC3E}">
        <p14:creationId xmlns:p14="http://schemas.microsoft.com/office/powerpoint/2010/main" val="23050149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342179" y="651641"/>
            <a:ext cx="457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itle 6"/>
          <p:cNvSpPr>
            <a:spLocks noGrp="1"/>
          </p:cNvSpPr>
          <p:nvPr>
            <p:ph type="ctrTitle"/>
          </p:nvPr>
        </p:nvSpPr>
        <p:spPr/>
        <p:txBody>
          <a:bodyPr>
            <a:normAutofit fontScale="90000"/>
          </a:bodyPr>
          <a:lstStyle/>
          <a:p>
            <a:r>
              <a:rPr lang="en-GB" dirty="0"/>
              <a:t/>
            </a:r>
            <a:br>
              <a:rPr lang="en-GB" dirty="0"/>
            </a:br>
            <a:r>
              <a:rPr lang="en-GB" sz="3300" dirty="0">
                <a:latin typeface="Segoe UI"/>
                <a:cs typeface="Segoe UI"/>
              </a:rPr>
              <a:t>DASHBOARD - Carers</a:t>
            </a:r>
            <a:endParaRPr lang="en-GB" sz="3300" b="0" dirty="0">
              <a:latin typeface="Segoe UI"/>
              <a:cs typeface="Segoe UI"/>
            </a:endParaRPr>
          </a:p>
        </p:txBody>
      </p:sp>
      <p:graphicFrame>
        <p:nvGraphicFramePr>
          <p:cNvPr id="9" name="Table 8"/>
          <p:cNvGraphicFramePr>
            <a:graphicFrameLocks noGrp="1"/>
          </p:cNvGraphicFramePr>
          <p:nvPr>
            <p:extLst>
              <p:ext uri="{D42A27DB-BD31-4B8C-83A1-F6EECF244321}">
                <p14:modId xmlns:p14="http://schemas.microsoft.com/office/powerpoint/2010/main" val="1531384582"/>
              </p:ext>
            </p:extLst>
          </p:nvPr>
        </p:nvGraphicFramePr>
        <p:xfrm>
          <a:off x="396072" y="1481676"/>
          <a:ext cx="11398850" cy="1955800"/>
        </p:xfrm>
        <a:graphic>
          <a:graphicData uri="http://schemas.openxmlformats.org/drawingml/2006/table">
            <a:tbl>
              <a:tblPr firstRow="1" bandRow="1">
                <a:tableStyleId>{0505E3EF-67EA-436B-97B2-0124C06EBD24}</a:tableStyleId>
              </a:tblPr>
              <a:tblGrid>
                <a:gridCol w="2514571">
                  <a:extLst>
                    <a:ext uri="{9D8B030D-6E8A-4147-A177-3AD203B41FA5}">
                      <a16:colId xmlns:a16="http://schemas.microsoft.com/office/drawing/2014/main" val="320894044"/>
                    </a:ext>
                  </a:extLst>
                </a:gridCol>
                <a:gridCol w="3532878">
                  <a:extLst>
                    <a:ext uri="{9D8B030D-6E8A-4147-A177-3AD203B41FA5}">
                      <a16:colId xmlns:a16="http://schemas.microsoft.com/office/drawing/2014/main" val="2986887789"/>
                    </a:ext>
                  </a:extLst>
                </a:gridCol>
                <a:gridCol w="1117326">
                  <a:extLst>
                    <a:ext uri="{9D8B030D-6E8A-4147-A177-3AD203B41FA5}">
                      <a16:colId xmlns:a16="http://schemas.microsoft.com/office/drawing/2014/main" val="2948958305"/>
                    </a:ext>
                  </a:extLst>
                </a:gridCol>
                <a:gridCol w="1117326">
                  <a:extLst>
                    <a:ext uri="{9D8B030D-6E8A-4147-A177-3AD203B41FA5}">
                      <a16:colId xmlns:a16="http://schemas.microsoft.com/office/drawing/2014/main" val="3023296205"/>
                    </a:ext>
                  </a:extLst>
                </a:gridCol>
                <a:gridCol w="1117326">
                  <a:extLst>
                    <a:ext uri="{9D8B030D-6E8A-4147-A177-3AD203B41FA5}">
                      <a16:colId xmlns:a16="http://schemas.microsoft.com/office/drawing/2014/main" val="393697057"/>
                    </a:ext>
                  </a:extLst>
                </a:gridCol>
                <a:gridCol w="1117326">
                  <a:extLst>
                    <a:ext uri="{9D8B030D-6E8A-4147-A177-3AD203B41FA5}">
                      <a16:colId xmlns:a16="http://schemas.microsoft.com/office/drawing/2014/main" val="3449285043"/>
                    </a:ext>
                  </a:extLst>
                </a:gridCol>
                <a:gridCol w="882097">
                  <a:extLst>
                    <a:ext uri="{9D8B030D-6E8A-4147-A177-3AD203B41FA5}">
                      <a16:colId xmlns:a16="http://schemas.microsoft.com/office/drawing/2014/main" val="1540747328"/>
                    </a:ext>
                  </a:extLst>
                </a:gridCol>
              </a:tblGrid>
              <a:tr h="370840">
                <a:tc>
                  <a:txBody>
                    <a:bodyPr/>
                    <a:lstStyle/>
                    <a:p>
                      <a:pPr algn="ctr"/>
                      <a:r>
                        <a:rPr lang="en-GB" sz="1400" dirty="0">
                          <a:solidFill>
                            <a:schemeClr val="bg1"/>
                          </a:solidFill>
                          <a:latin typeface="Segoe UI"/>
                          <a:cs typeface="Segoe UI"/>
                        </a:rPr>
                        <a:t>OUTCOME</a:t>
                      </a:r>
                    </a:p>
                  </a:txBody>
                  <a:tcPr>
                    <a:solidFill>
                      <a:srgbClr val="75529D"/>
                    </a:solidFill>
                  </a:tcPr>
                </a:tc>
                <a:tc>
                  <a:txBody>
                    <a:bodyPr/>
                    <a:lstStyle/>
                    <a:p>
                      <a:pPr algn="ctr"/>
                      <a:r>
                        <a:rPr lang="en-GB" sz="1400" dirty="0">
                          <a:solidFill>
                            <a:schemeClr val="bg1"/>
                          </a:solidFill>
                          <a:latin typeface="Segoe UI"/>
                          <a:cs typeface="Segoe UI"/>
                        </a:rPr>
                        <a:t>INDICATOR</a:t>
                      </a:r>
                    </a:p>
                  </a:txBody>
                  <a:tcPr>
                    <a:solidFill>
                      <a:srgbClr val="75529D"/>
                    </a:solidFill>
                  </a:tcPr>
                </a:tc>
                <a:tc>
                  <a:txBody>
                    <a:bodyPr/>
                    <a:lstStyle/>
                    <a:p>
                      <a:pPr algn="ctr"/>
                      <a:r>
                        <a:rPr lang="en-GB" sz="1400" dirty="0">
                          <a:solidFill>
                            <a:schemeClr val="bg1"/>
                          </a:solidFill>
                          <a:latin typeface="Segoe UI"/>
                          <a:cs typeface="Segoe UI"/>
                        </a:rPr>
                        <a:t>BASELINE</a:t>
                      </a:r>
                    </a:p>
                  </a:txBody>
                  <a:tcPr>
                    <a:solidFill>
                      <a:srgbClr val="75529D"/>
                    </a:solidFill>
                  </a:tcPr>
                </a:tc>
                <a:tc>
                  <a:txBody>
                    <a:bodyPr/>
                    <a:lstStyle/>
                    <a:p>
                      <a:pPr algn="ctr"/>
                      <a:r>
                        <a:rPr lang="en-GB" sz="1400" dirty="0">
                          <a:solidFill>
                            <a:schemeClr val="bg1"/>
                          </a:solidFill>
                          <a:latin typeface="Segoe UI"/>
                          <a:cs typeface="Segoe UI"/>
                        </a:rPr>
                        <a:t>YEAR 1</a:t>
                      </a:r>
                    </a:p>
                  </a:txBody>
                  <a:tcPr>
                    <a:solidFill>
                      <a:srgbClr val="75529D"/>
                    </a:solidFill>
                  </a:tcPr>
                </a:tc>
                <a:tc>
                  <a:txBody>
                    <a:bodyPr/>
                    <a:lstStyle/>
                    <a:p>
                      <a:pPr algn="ctr"/>
                      <a:r>
                        <a:rPr lang="en-GB" sz="1400" dirty="0">
                          <a:solidFill>
                            <a:schemeClr val="bg1"/>
                          </a:solidFill>
                          <a:latin typeface="Segoe UI"/>
                          <a:cs typeface="Segoe UI"/>
                        </a:rPr>
                        <a:t>YEAR 2</a:t>
                      </a:r>
                    </a:p>
                  </a:txBody>
                  <a:tcPr>
                    <a:solidFill>
                      <a:srgbClr val="75529D"/>
                    </a:solidFill>
                  </a:tcPr>
                </a:tc>
                <a:tc>
                  <a:txBody>
                    <a:bodyPr/>
                    <a:lstStyle/>
                    <a:p>
                      <a:pPr algn="ctr"/>
                      <a:r>
                        <a:rPr lang="en-GB" sz="1400" dirty="0">
                          <a:solidFill>
                            <a:schemeClr val="bg1"/>
                          </a:solidFill>
                          <a:latin typeface="Segoe UI"/>
                          <a:cs typeface="Segoe UI"/>
                        </a:rPr>
                        <a:t>YEAR 3</a:t>
                      </a:r>
                    </a:p>
                  </a:txBody>
                  <a:tcPr>
                    <a:solidFill>
                      <a:srgbClr val="75529D"/>
                    </a:solidFill>
                  </a:tcPr>
                </a:tc>
                <a:tc>
                  <a:txBody>
                    <a:bodyPr/>
                    <a:lstStyle/>
                    <a:p>
                      <a:pPr algn="ctr"/>
                      <a:endParaRPr lang="en-GB" sz="1400" dirty="0">
                        <a:solidFill>
                          <a:schemeClr val="bg1"/>
                        </a:solidFill>
                        <a:latin typeface="Segoe UI" panose="020B0502040204020203" pitchFamily="34" charset="0"/>
                        <a:cs typeface="Segoe UI" panose="020B0502040204020203" pitchFamily="34" charset="0"/>
                      </a:endParaRPr>
                    </a:p>
                  </a:txBody>
                  <a:tcPr>
                    <a:solidFill>
                      <a:srgbClr val="75529D"/>
                    </a:solidFill>
                  </a:tcPr>
                </a:tc>
                <a:extLst>
                  <a:ext uri="{0D108BD9-81ED-4DB2-BD59-A6C34878D82A}">
                    <a16:rowId xmlns:a16="http://schemas.microsoft.com/office/drawing/2014/main" val="234724101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Segoe UI"/>
                          <a:cs typeface="Segoe UI"/>
                        </a:rPr>
                        <a:t>Proportion of residents with a Learning Disability who receive practical support (from an unpaid carer).</a:t>
                      </a:r>
                    </a:p>
                    <a:p>
                      <a:endParaRPr lang="en-GB" sz="1400" dirty="0">
                        <a:latin typeface="Segoe UI" panose="020B0502040204020203" pitchFamily="34" charset="0"/>
                        <a:cs typeface="Segoe UI" panose="020B0502040204020203" pitchFamily="34" charset="0"/>
                      </a:endParaRPr>
                    </a:p>
                  </a:txBody>
                  <a:tcPr>
                    <a:solidFill>
                      <a:srgbClr val="E2D9EB"/>
                    </a:solidFill>
                  </a:tcPr>
                </a:tc>
                <a:tc>
                  <a:txBody>
                    <a:bodyPr/>
                    <a:lstStyle/>
                    <a:p>
                      <a:r>
                        <a:rPr lang="en-GB" sz="1400" dirty="0">
                          <a:latin typeface="Segoe UI"/>
                          <a:cs typeface="Segoe UI"/>
                        </a:rPr>
                        <a:t>Yes, from someone living in my household; </a:t>
                      </a:r>
                    </a:p>
                    <a:p>
                      <a:r>
                        <a:rPr lang="en-GB" sz="1400" dirty="0">
                          <a:latin typeface="Segoe UI"/>
                          <a:cs typeface="Segoe UI"/>
                        </a:rPr>
                        <a:t>Yes, from someone living in another household; </a:t>
                      </a:r>
                    </a:p>
                    <a:p>
                      <a:r>
                        <a:rPr lang="en-GB" sz="1400" dirty="0">
                          <a:latin typeface="Segoe UI"/>
                          <a:cs typeface="Segoe UI"/>
                        </a:rPr>
                        <a:t>No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i="1" u="none" strike="noStrike" dirty="0">
                        <a:solidFill>
                          <a:schemeClr val="bg1">
                            <a:lumMod val="50000"/>
                          </a:schemeClr>
                        </a:solidFill>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1" u="none" strike="noStrike" dirty="0">
                          <a:solidFill>
                            <a:schemeClr val="bg1">
                              <a:lumMod val="50000"/>
                            </a:schemeClr>
                          </a:solidFill>
                          <a:effectLst/>
                          <a:latin typeface="Segoe UI"/>
                        </a:rPr>
                        <a:t>Source: Adult</a:t>
                      </a:r>
                      <a:r>
                        <a:rPr lang="en-GB" sz="1400" b="0" i="1" u="none" strike="noStrike" baseline="0" dirty="0">
                          <a:solidFill>
                            <a:schemeClr val="bg1">
                              <a:lumMod val="50000"/>
                            </a:schemeClr>
                          </a:solidFill>
                          <a:effectLst/>
                          <a:latin typeface="Segoe UI"/>
                        </a:rPr>
                        <a:t> Social Care Survey (Learning Disability)</a:t>
                      </a:r>
                      <a:endParaRPr lang="en-GB" sz="1400" dirty="0">
                        <a:solidFill>
                          <a:srgbClr val="FF0000"/>
                        </a:solidFill>
                        <a:latin typeface="Segoe UI"/>
                        <a:cs typeface="Segoe UI" panose="020B0502040204020203" pitchFamily="34" charset="0"/>
                      </a:endParaRPr>
                    </a:p>
                  </a:txBody>
                  <a:tcPr>
                    <a:noFill/>
                  </a:tcPr>
                </a:tc>
                <a:tc>
                  <a:txBody>
                    <a:bodyPr/>
                    <a:lstStyle/>
                    <a:p>
                      <a:pPr algn="ctr"/>
                      <a:r>
                        <a:rPr lang="en-GB" sz="1400" dirty="0">
                          <a:latin typeface="Segoe UI"/>
                          <a:cs typeface="Segoe UI"/>
                        </a:rPr>
                        <a:t>75.8% 25.3% </a:t>
                      </a:r>
                    </a:p>
                    <a:p>
                      <a:pPr algn="ctr"/>
                      <a:endParaRPr lang="en-GB" sz="1400" dirty="0">
                        <a:latin typeface="Segoe UI" panose="020B0502040204020203" pitchFamily="34" charset="0"/>
                        <a:cs typeface="Segoe UI" panose="020B0502040204020203" pitchFamily="34" charset="0"/>
                      </a:endParaRPr>
                    </a:p>
                    <a:p>
                      <a:pPr algn="ctr"/>
                      <a:r>
                        <a:rPr lang="en-GB" sz="1400" dirty="0">
                          <a:latin typeface="Segoe UI"/>
                          <a:cs typeface="Segoe UI"/>
                        </a:rPr>
                        <a:t>7.7%</a:t>
                      </a:r>
                    </a:p>
                  </a:txBody>
                  <a:tcPr>
                    <a:solidFill>
                      <a:schemeClr val="bg1"/>
                    </a:solidFill>
                  </a:tcPr>
                </a:tc>
                <a:tc>
                  <a:txBody>
                    <a:bodyPr/>
                    <a:lstStyle/>
                    <a:p>
                      <a:pPr algn="ctr"/>
                      <a:endParaRPr lang="en-GB" sz="1400" dirty="0">
                        <a:latin typeface="Segoe UI" panose="020B0502040204020203" pitchFamily="34" charset="0"/>
                        <a:cs typeface="Segoe UI" panose="020B0502040204020203" pitchFamily="34" charset="0"/>
                      </a:endParaRPr>
                    </a:p>
                  </a:txBody>
                  <a:tcPr>
                    <a:solidFill>
                      <a:schemeClr val="bg1"/>
                    </a:solidFill>
                  </a:tcPr>
                </a:tc>
                <a:tc>
                  <a:txBody>
                    <a:bodyPr/>
                    <a:lstStyle/>
                    <a:p>
                      <a:pPr algn="ctr"/>
                      <a:r>
                        <a:rPr lang="en-GB" sz="1400" dirty="0">
                          <a:latin typeface="Segoe UI"/>
                          <a:cs typeface="Segoe UI"/>
                        </a:rPr>
                        <a:t>78%</a:t>
                      </a:r>
                    </a:p>
                    <a:p>
                      <a:pPr algn="ctr"/>
                      <a:r>
                        <a:rPr lang="en-GB" sz="1400" dirty="0">
                          <a:latin typeface="Segoe UI"/>
                          <a:cs typeface="Segoe UI"/>
                        </a:rPr>
                        <a:t>27%</a:t>
                      </a:r>
                    </a:p>
                    <a:p>
                      <a:pPr algn="ctr"/>
                      <a:endParaRPr lang="en-GB" sz="1400" dirty="0">
                        <a:latin typeface="Segoe UI" panose="020B0502040204020203" pitchFamily="34" charset="0"/>
                        <a:cs typeface="Segoe UI" panose="020B0502040204020203" pitchFamily="34" charset="0"/>
                      </a:endParaRPr>
                    </a:p>
                    <a:p>
                      <a:pPr algn="ctr"/>
                      <a:r>
                        <a:rPr lang="en-GB" sz="1400" dirty="0">
                          <a:latin typeface="Segoe UI"/>
                          <a:cs typeface="Segoe UI"/>
                        </a:rPr>
                        <a:t>7%</a:t>
                      </a:r>
                    </a:p>
                  </a:txBody>
                  <a:tcPr>
                    <a:solidFill>
                      <a:schemeClr val="bg1"/>
                    </a:solidFill>
                  </a:tcPr>
                </a:tc>
                <a:tc>
                  <a:txBody>
                    <a:bodyPr/>
                    <a:lstStyle/>
                    <a:p>
                      <a:endParaRPr lang="en-GB" sz="1400" dirty="0">
                        <a:latin typeface="Segoe UI" panose="020B0502040204020203" pitchFamily="34" charset="0"/>
                        <a:cs typeface="Segoe UI" panose="020B0502040204020203" pitchFamily="34" charset="0"/>
                      </a:endParaRPr>
                    </a:p>
                  </a:txBody>
                  <a:tcPr>
                    <a:solidFill>
                      <a:schemeClr val="bg1"/>
                    </a:solidFill>
                  </a:tcPr>
                </a:tc>
                <a:tc>
                  <a:txBody>
                    <a:bodyPr/>
                    <a:lstStyle/>
                    <a:p>
                      <a:endParaRPr lang="en-GB" sz="1400" dirty="0">
                        <a:latin typeface="Segoe UI" panose="020B0502040204020203" pitchFamily="34" charset="0"/>
                        <a:cs typeface="Segoe UI" panose="020B0502040204020203" pitchFamily="34" charset="0"/>
                      </a:endParaRPr>
                    </a:p>
                  </a:txBody>
                  <a:tcPr>
                    <a:solidFill>
                      <a:schemeClr val="bg1"/>
                    </a:solidFill>
                  </a:tcPr>
                </a:tc>
                <a:extLst>
                  <a:ext uri="{0D108BD9-81ED-4DB2-BD59-A6C34878D82A}">
                    <a16:rowId xmlns:a16="http://schemas.microsoft.com/office/drawing/2014/main" val="4207927775"/>
                  </a:ext>
                </a:extLst>
              </a:tr>
            </a:tbl>
          </a:graphicData>
        </a:graphic>
      </p:graphicFrame>
      <p:sp>
        <p:nvSpPr>
          <p:cNvPr id="4" name="Up Arrow 6">
            <a:extLst>
              <a:ext uri="{FF2B5EF4-FFF2-40B4-BE49-F238E27FC236}">
                <a16:creationId xmlns:a16="http://schemas.microsoft.com/office/drawing/2014/main" id="{91E3BB4A-93C4-5E4F-AE81-E8C97603CFCB}"/>
              </a:ext>
            </a:extLst>
          </p:cNvPr>
          <p:cNvSpPr/>
          <p:nvPr/>
        </p:nvSpPr>
        <p:spPr>
          <a:xfrm>
            <a:off x="11184656" y="1882381"/>
            <a:ext cx="248576" cy="328475"/>
          </a:xfrm>
          <a:prstGeom prst="upArrow">
            <a:avLst/>
          </a:prstGeom>
          <a:solidFill>
            <a:srgbClr val="ED7D3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5" name="Up Arrow 6">
            <a:extLst>
              <a:ext uri="{FF2B5EF4-FFF2-40B4-BE49-F238E27FC236}">
                <a16:creationId xmlns:a16="http://schemas.microsoft.com/office/drawing/2014/main" id="{AEFC49BC-8A4D-D6BC-6176-2A136FACC2E0}"/>
              </a:ext>
            </a:extLst>
          </p:cNvPr>
          <p:cNvSpPr/>
          <p:nvPr/>
        </p:nvSpPr>
        <p:spPr>
          <a:xfrm>
            <a:off x="11184656" y="2319260"/>
            <a:ext cx="248576" cy="328475"/>
          </a:xfrm>
          <a:prstGeom prst="upArrow">
            <a:avLst/>
          </a:prstGeom>
          <a:solidFill>
            <a:srgbClr val="ED7D3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6" name="Up Arrow 6">
            <a:extLst>
              <a:ext uri="{FF2B5EF4-FFF2-40B4-BE49-F238E27FC236}">
                <a16:creationId xmlns:a16="http://schemas.microsoft.com/office/drawing/2014/main" id="{63AC9343-CBEE-3AD2-0BF8-C2A900DAFDCA}"/>
              </a:ext>
            </a:extLst>
          </p:cNvPr>
          <p:cNvSpPr/>
          <p:nvPr/>
        </p:nvSpPr>
        <p:spPr>
          <a:xfrm rot="10800000">
            <a:off x="11184656" y="2756140"/>
            <a:ext cx="248576" cy="328475"/>
          </a:xfrm>
          <a:prstGeom prst="upArrow">
            <a:avLst/>
          </a:prstGeom>
          <a:solidFill>
            <a:srgbClr val="ED7D3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0053366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1160" y="2984927"/>
            <a:ext cx="9144000" cy="744585"/>
          </a:xfrm>
        </p:spPr>
        <p:txBody>
          <a:bodyPr/>
          <a:lstStyle/>
          <a:p>
            <a:r>
              <a:rPr lang="en-GB" dirty="0" smtClean="0">
                <a:solidFill>
                  <a:schemeClr val="tx1"/>
                </a:solidFill>
              </a:rPr>
              <a:t>Information from Surveys and Dat</a:t>
            </a:r>
            <a:r>
              <a:rPr lang="en-GB" dirty="0">
                <a:solidFill>
                  <a:schemeClr val="tx1"/>
                </a:solidFill>
              </a:rPr>
              <a:t>a</a:t>
            </a:r>
          </a:p>
        </p:txBody>
      </p:sp>
    </p:spTree>
    <p:extLst>
      <p:ext uri="{BB962C8B-B14F-4D97-AF65-F5344CB8AC3E}">
        <p14:creationId xmlns:p14="http://schemas.microsoft.com/office/powerpoint/2010/main" val="14673652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a:t>information from Surveys and Data</a:t>
            </a:r>
          </a:p>
        </p:txBody>
      </p:sp>
      <p:sp>
        <p:nvSpPr>
          <p:cNvPr id="5" name="Content Placeholder 4"/>
          <p:cNvSpPr>
            <a:spLocks noGrp="1"/>
          </p:cNvSpPr>
          <p:nvPr>
            <p:ph sz="half" idx="2"/>
          </p:nvPr>
        </p:nvSpPr>
        <p:spPr>
          <a:xfrm>
            <a:off x="1948873" y="1825625"/>
            <a:ext cx="9284337" cy="3861742"/>
          </a:xfrm>
        </p:spPr>
        <p:txBody>
          <a:bodyPr/>
          <a:lstStyle/>
          <a:p>
            <a:r>
              <a:rPr lang="en-GB" dirty="0" smtClean="0"/>
              <a:t>Information from Surveys and Data showed that some things have gotten worse, or feel like a problem. </a:t>
            </a:r>
          </a:p>
          <a:p>
            <a:endParaRPr lang="en-GB" dirty="0" smtClean="0"/>
          </a:p>
          <a:p>
            <a:r>
              <a:rPr lang="en-GB" dirty="0" smtClean="0"/>
              <a:t>We need to find out why in Year 3, and try to make things better. We have put a </a:t>
            </a:r>
          </a:p>
          <a:p>
            <a:r>
              <a:rPr lang="en-GB" dirty="0" smtClean="0"/>
              <a:t>	next to these.</a:t>
            </a:r>
          </a:p>
          <a:p>
            <a:endParaRPr lang="en-GB" dirty="0"/>
          </a:p>
          <a:p>
            <a:r>
              <a:rPr lang="en-GB" dirty="0" smtClean="0"/>
              <a:t>Some of the information showed that things have gotten better.</a:t>
            </a:r>
          </a:p>
          <a:p>
            <a:endParaRPr lang="en-GB" dirty="0"/>
          </a:p>
          <a:p>
            <a:r>
              <a:rPr lang="en-GB" dirty="0" smtClean="0"/>
              <a:t>We want to find out why these are better and keep doing what works. We have </a:t>
            </a:r>
          </a:p>
          <a:p>
            <a:r>
              <a:rPr lang="en-GB" dirty="0" smtClean="0"/>
              <a:t>put a 		next to these.</a:t>
            </a:r>
            <a:endParaRPr lang="en-GB"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8797" y="5225231"/>
            <a:ext cx="859924" cy="55465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1236" y="3297381"/>
            <a:ext cx="859924" cy="589048"/>
          </a:xfrm>
          <a:prstGeom prst="rect">
            <a:avLst/>
          </a:prstGeom>
        </p:spPr>
      </p:pic>
    </p:spTree>
    <p:extLst>
      <p:ext uri="{BB962C8B-B14F-4D97-AF65-F5344CB8AC3E}">
        <p14:creationId xmlns:p14="http://schemas.microsoft.com/office/powerpoint/2010/main" val="2078829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Information from the Adult Social Care Survey </a:t>
            </a:r>
            <a:endParaRPr lang="en-GB" dirty="0"/>
          </a:p>
        </p:txBody>
      </p:sp>
      <p:sp>
        <p:nvSpPr>
          <p:cNvPr id="4" name="Content Placeholder 3"/>
          <p:cNvSpPr>
            <a:spLocks noGrp="1"/>
          </p:cNvSpPr>
          <p:nvPr>
            <p:ph sz="half" idx="2"/>
          </p:nvPr>
        </p:nvSpPr>
        <p:spPr>
          <a:xfrm>
            <a:off x="1745673" y="1572768"/>
            <a:ext cx="10002981" cy="4569414"/>
          </a:xfrm>
          <a:solidFill>
            <a:schemeClr val="bg1"/>
          </a:solidFill>
        </p:spPr>
        <p:txBody>
          <a:bodyPr>
            <a:normAutofit fontScale="70000" lnSpcReduction="20000"/>
          </a:bodyPr>
          <a:lstStyle/>
          <a:p>
            <a:endParaRPr lang="en-GB" sz="2500" dirty="0" smtClean="0"/>
          </a:p>
          <a:p>
            <a:r>
              <a:rPr lang="en-GB" sz="2500" dirty="0" smtClean="0"/>
              <a:t>This </a:t>
            </a:r>
            <a:r>
              <a:rPr lang="en-GB" sz="2500" dirty="0"/>
              <a:t>is a survey sent to everyone who receives Social Care</a:t>
            </a:r>
            <a:r>
              <a:rPr lang="en-GB" sz="2500" dirty="0" smtClean="0"/>
              <a:t>. It is sent every year.</a:t>
            </a:r>
          </a:p>
          <a:p>
            <a:endParaRPr lang="en-GB" sz="2500" dirty="0" smtClean="0"/>
          </a:p>
          <a:p>
            <a:endParaRPr lang="en-GB" sz="2500" dirty="0"/>
          </a:p>
          <a:p>
            <a:r>
              <a:rPr lang="en-GB" sz="2500" dirty="0" smtClean="0"/>
              <a:t>In year 2:</a:t>
            </a:r>
          </a:p>
          <a:p>
            <a:pPr marL="342900" indent="-342900">
              <a:buFont typeface="Arial" panose="020B0604020202020204" pitchFamily="34" charset="0"/>
              <a:buChar char="•"/>
            </a:pPr>
            <a:r>
              <a:rPr lang="en-GB" sz="2500" dirty="0" smtClean="0"/>
              <a:t>69.7% said it  was </a:t>
            </a:r>
            <a:r>
              <a:rPr lang="en-GB" sz="2500" dirty="0" smtClean="0">
                <a:solidFill>
                  <a:srgbClr val="000000"/>
                </a:solidFill>
              </a:rPr>
              <a:t>easy </a:t>
            </a:r>
            <a:r>
              <a:rPr lang="en-GB" sz="2500" dirty="0">
                <a:solidFill>
                  <a:srgbClr val="000000"/>
                </a:solidFill>
              </a:rPr>
              <a:t>to find information about support. </a:t>
            </a:r>
            <a:r>
              <a:rPr lang="en-GB" sz="2500" dirty="0" smtClean="0">
                <a:solidFill>
                  <a:srgbClr val="000000"/>
                </a:solidFill>
              </a:rPr>
              <a:t>It was 92% in year 1.</a:t>
            </a:r>
          </a:p>
          <a:p>
            <a:endParaRPr lang="en-GB" sz="2500" dirty="0" smtClean="0">
              <a:solidFill>
                <a:srgbClr val="000000"/>
              </a:solidFill>
            </a:endParaRPr>
          </a:p>
          <a:p>
            <a:pPr marL="342900" indent="-342900">
              <a:buFont typeface="Arial" panose="020B0604020202020204" pitchFamily="34" charset="0"/>
              <a:buChar char="•"/>
            </a:pPr>
            <a:r>
              <a:rPr lang="en-GB" sz="2500" dirty="0" smtClean="0">
                <a:solidFill>
                  <a:srgbClr val="000000"/>
                </a:solidFill>
              </a:rPr>
              <a:t>82</a:t>
            </a:r>
            <a:r>
              <a:rPr lang="en-GB" sz="2500" dirty="0">
                <a:solidFill>
                  <a:srgbClr val="000000"/>
                </a:solidFill>
              </a:rPr>
              <a:t>% </a:t>
            </a:r>
            <a:r>
              <a:rPr lang="en-GB" sz="2500" dirty="0" smtClean="0">
                <a:solidFill>
                  <a:srgbClr val="000000"/>
                </a:solidFill>
              </a:rPr>
              <a:t>said their home </a:t>
            </a:r>
            <a:r>
              <a:rPr lang="en-GB" sz="2500" dirty="0">
                <a:solidFill>
                  <a:srgbClr val="000000"/>
                </a:solidFill>
              </a:rPr>
              <a:t>is designed to meet their </a:t>
            </a:r>
            <a:r>
              <a:rPr lang="en-GB" sz="2500" dirty="0" smtClean="0">
                <a:solidFill>
                  <a:srgbClr val="000000"/>
                </a:solidFill>
              </a:rPr>
              <a:t>needs. It was 92% in Year 1.</a:t>
            </a:r>
          </a:p>
          <a:p>
            <a:endParaRPr lang="en-GB" sz="2500" dirty="0" smtClean="0">
              <a:solidFill>
                <a:srgbClr val="000000"/>
              </a:solidFill>
            </a:endParaRPr>
          </a:p>
          <a:p>
            <a:pPr marL="342900" indent="-342900">
              <a:buFont typeface="Arial" panose="020B0604020202020204" pitchFamily="34" charset="0"/>
              <a:buChar char="•"/>
            </a:pPr>
            <a:r>
              <a:rPr lang="en-GB" sz="2500" dirty="0" smtClean="0">
                <a:solidFill>
                  <a:srgbClr val="000000"/>
                </a:solidFill>
              </a:rPr>
              <a:t>71</a:t>
            </a:r>
            <a:r>
              <a:rPr lang="en-GB" sz="2500" dirty="0">
                <a:solidFill>
                  <a:srgbClr val="000000"/>
                </a:solidFill>
              </a:rPr>
              <a:t>% </a:t>
            </a:r>
            <a:r>
              <a:rPr lang="en-GB" sz="2500" dirty="0" smtClean="0">
                <a:solidFill>
                  <a:srgbClr val="000000"/>
                </a:solidFill>
              </a:rPr>
              <a:t>said their </a:t>
            </a:r>
            <a:r>
              <a:rPr lang="en-GB" sz="2500" dirty="0">
                <a:solidFill>
                  <a:srgbClr val="000000"/>
                </a:solidFill>
              </a:rPr>
              <a:t>home </a:t>
            </a:r>
            <a:r>
              <a:rPr lang="en-GB" sz="2500" dirty="0" smtClean="0">
                <a:solidFill>
                  <a:srgbClr val="000000"/>
                </a:solidFill>
              </a:rPr>
              <a:t>was </a:t>
            </a:r>
            <a:r>
              <a:rPr lang="en-GB" sz="2500" dirty="0">
                <a:solidFill>
                  <a:srgbClr val="000000"/>
                </a:solidFill>
              </a:rPr>
              <a:t>clean and comfortable</a:t>
            </a:r>
            <a:r>
              <a:rPr lang="en-GB" sz="2500" dirty="0" smtClean="0">
                <a:solidFill>
                  <a:srgbClr val="000000"/>
                </a:solidFill>
              </a:rPr>
              <a:t>. This was 99% in Year 1. </a:t>
            </a:r>
          </a:p>
          <a:p>
            <a:endParaRPr lang="en-GB" sz="2500" dirty="0">
              <a:solidFill>
                <a:srgbClr val="000000"/>
              </a:solidFill>
            </a:endParaRPr>
          </a:p>
          <a:p>
            <a:pPr marL="342900" indent="-342900">
              <a:buFont typeface="Arial" panose="020B0604020202020204" pitchFamily="34" charset="0"/>
              <a:buChar char="•"/>
            </a:pPr>
            <a:r>
              <a:rPr lang="en-GB" sz="2500" dirty="0" smtClean="0">
                <a:solidFill>
                  <a:srgbClr val="000000"/>
                </a:solidFill>
              </a:rPr>
              <a:t>42%  said they are able to get around their community. This was 70% in Year 1.</a:t>
            </a:r>
          </a:p>
          <a:p>
            <a:pPr marL="342900" indent="-342900">
              <a:buFont typeface="Arial" panose="020B0604020202020204" pitchFamily="34" charset="0"/>
              <a:buChar char="•"/>
            </a:pPr>
            <a:endParaRPr lang="en-GB" sz="2500" dirty="0" smtClean="0">
              <a:solidFill>
                <a:srgbClr val="000000"/>
              </a:solidFill>
            </a:endParaRPr>
          </a:p>
          <a:p>
            <a:pPr marL="342900" indent="-342900">
              <a:buFont typeface="Arial" panose="020B0604020202020204" pitchFamily="34" charset="0"/>
              <a:buChar char="•"/>
            </a:pPr>
            <a:r>
              <a:rPr lang="en-GB" sz="2500" dirty="0" smtClean="0">
                <a:solidFill>
                  <a:srgbClr val="000000"/>
                </a:solidFill>
              </a:rPr>
              <a:t>88% said they have as much social contact as they would like. It was 89% in Year 1. </a:t>
            </a:r>
          </a:p>
          <a:p>
            <a:pPr marL="342900" indent="-342900">
              <a:buFont typeface="Arial" panose="020B0604020202020204" pitchFamily="34" charset="0"/>
              <a:buChar char="•"/>
            </a:pPr>
            <a:endParaRPr lang="en-GB" dirty="0" smtClean="0">
              <a:solidFill>
                <a:srgbClr val="000000"/>
              </a:solidFill>
              <a:latin typeface="Segoe UI"/>
              <a:cs typeface="Segoe UI"/>
            </a:endParaRPr>
          </a:p>
          <a:p>
            <a:endParaRPr lang="en-GB" dirty="0" smtClean="0">
              <a:solidFill>
                <a:srgbClr val="000000"/>
              </a:solidFill>
              <a:latin typeface="Segoe UI"/>
              <a:cs typeface="Segoe UI"/>
            </a:endParaRPr>
          </a:p>
          <a:p>
            <a:pPr marL="342900" indent="-342900">
              <a:buFont typeface="Arial" panose="020B0604020202020204" pitchFamily="34" charset="0"/>
              <a:buChar char="•"/>
            </a:pPr>
            <a:endParaRPr lang="en-GB" dirty="0">
              <a:solidFill>
                <a:srgbClr val="000000"/>
              </a:solidFill>
              <a:latin typeface="Segoe UI"/>
              <a:cs typeface="Segoe UI"/>
            </a:endParaRPr>
          </a:p>
          <a:p>
            <a:pPr marL="342900" indent="-342900">
              <a:buFont typeface="Arial" panose="020B0604020202020204" pitchFamily="34" charset="0"/>
              <a:buChar char="•"/>
            </a:pPr>
            <a:endParaRPr lang="en-GB" dirty="0"/>
          </a:p>
        </p:txBody>
      </p:sp>
      <p:pic>
        <p:nvPicPr>
          <p:cNvPr id="3" name="Picture 2"/>
          <p:cNvPicPr>
            <a:picLocks noChangeAspect="1"/>
          </p:cNvPicPr>
          <p:nvPr/>
        </p:nvPicPr>
        <p:blipFill>
          <a:blip r:embed="rId2"/>
          <a:stretch>
            <a:fillRect/>
          </a:stretch>
        </p:blipFill>
        <p:spPr>
          <a:xfrm>
            <a:off x="342282" y="1409335"/>
            <a:ext cx="1190791" cy="1238423"/>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715" y="4460620"/>
            <a:ext cx="601557" cy="41206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8690" y="3755637"/>
            <a:ext cx="635572" cy="435367"/>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715" y="3113194"/>
            <a:ext cx="616547" cy="422335"/>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2632" y="5098216"/>
            <a:ext cx="601557" cy="378705"/>
          </a:xfrm>
          <a:prstGeom prst="rect">
            <a:avLst/>
          </a:prstGeom>
        </p:spPr>
      </p:pic>
    </p:spTree>
    <p:extLst>
      <p:ext uri="{BB962C8B-B14F-4D97-AF65-F5344CB8AC3E}">
        <p14:creationId xmlns:p14="http://schemas.microsoft.com/office/powerpoint/2010/main" val="15361920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More </a:t>
            </a:r>
            <a:r>
              <a:rPr lang="en-GB" dirty="0"/>
              <a:t>Information from the Adult Social Care Survey </a:t>
            </a:r>
          </a:p>
        </p:txBody>
      </p:sp>
      <p:sp>
        <p:nvSpPr>
          <p:cNvPr id="4" name="Content Placeholder 3"/>
          <p:cNvSpPr>
            <a:spLocks noGrp="1"/>
          </p:cNvSpPr>
          <p:nvPr>
            <p:ph sz="half" idx="2"/>
          </p:nvPr>
        </p:nvSpPr>
        <p:spPr>
          <a:xfrm>
            <a:off x="2092036" y="1825625"/>
            <a:ext cx="9141174" cy="3861742"/>
          </a:xfrm>
        </p:spPr>
        <p:txBody>
          <a:bodyPr>
            <a:normAutofit lnSpcReduction="10000"/>
          </a:bodyPr>
          <a:lstStyle/>
          <a:p>
            <a:pPr marL="342900" indent="-342900">
              <a:buFont typeface="Arial" panose="020B0604020202020204" pitchFamily="34" charset="0"/>
              <a:buChar char="•"/>
            </a:pPr>
            <a:endParaRPr lang="en-GB" dirty="0" smtClean="0"/>
          </a:p>
          <a:p>
            <a:pPr marL="342900" indent="-342900">
              <a:buFont typeface="Arial" panose="020B0604020202020204" pitchFamily="34" charset="0"/>
              <a:buChar char="•"/>
            </a:pPr>
            <a:r>
              <a:rPr lang="en-GB" dirty="0" smtClean="0"/>
              <a:t>86% feel they have control over their daily life. This was 88% in year 1.</a:t>
            </a:r>
          </a:p>
          <a:p>
            <a:pPr marL="342900" indent="-342900">
              <a:buFont typeface="Arial" panose="020B0604020202020204" pitchFamily="34" charset="0"/>
              <a:buChar char="•"/>
            </a:pPr>
            <a:endParaRPr lang="en-GB" dirty="0" smtClean="0"/>
          </a:p>
          <a:p>
            <a:pPr marL="342900" indent="-342900">
              <a:buFont typeface="Arial" panose="020B0604020202020204" pitchFamily="34" charset="0"/>
              <a:buChar char="•"/>
            </a:pPr>
            <a:r>
              <a:rPr lang="en-GB" dirty="0" smtClean="0"/>
              <a:t>95% thought that care and support services helps them to have a better life. This was not available in year 1.</a:t>
            </a:r>
          </a:p>
          <a:p>
            <a:pPr marL="342900" indent="-342900">
              <a:buFont typeface="Arial" panose="020B0604020202020204" pitchFamily="34" charset="0"/>
              <a:buChar char="•"/>
            </a:pPr>
            <a:endParaRPr lang="en-GB" dirty="0" smtClean="0"/>
          </a:p>
          <a:p>
            <a:pPr marL="342900" indent="-342900">
              <a:buFont typeface="Arial" panose="020B0604020202020204" pitchFamily="34" charset="0"/>
              <a:buChar char="•"/>
            </a:pPr>
            <a:r>
              <a:rPr lang="en-GB" dirty="0" smtClean="0"/>
              <a:t>81% said that their Social Care Service helps them to have </a:t>
            </a:r>
            <a:r>
              <a:rPr lang="en-GB" dirty="0"/>
              <a:t>control over daily </a:t>
            </a:r>
            <a:r>
              <a:rPr lang="en-GB" dirty="0" smtClean="0"/>
              <a:t>life. This was 88% in year 1. </a:t>
            </a:r>
          </a:p>
          <a:p>
            <a:pPr marL="342900" indent="-342900">
              <a:buFont typeface="Arial" panose="020B0604020202020204" pitchFamily="34" charset="0"/>
              <a:buChar char="•"/>
            </a:pPr>
            <a:endParaRPr lang="en-GB" dirty="0" smtClean="0"/>
          </a:p>
          <a:p>
            <a:pPr marL="342900" indent="-342900">
              <a:buFont typeface="Arial" panose="020B0604020202020204" pitchFamily="34" charset="0"/>
              <a:buChar char="•"/>
            </a:pPr>
            <a:r>
              <a:rPr lang="en-GB" dirty="0" smtClean="0"/>
              <a:t>98% who use services thought that those services have made them feel safe and secure. This was not available Year 1. </a:t>
            </a:r>
            <a:endParaRPr lang="en-GB" dirty="0"/>
          </a:p>
        </p:txBody>
      </p:sp>
      <p:pic>
        <p:nvPicPr>
          <p:cNvPr id="5" name="Picture 4"/>
          <p:cNvPicPr>
            <a:picLocks noChangeAspect="1"/>
          </p:cNvPicPr>
          <p:nvPr/>
        </p:nvPicPr>
        <p:blipFill>
          <a:blip r:embed="rId2"/>
          <a:stretch>
            <a:fillRect/>
          </a:stretch>
        </p:blipFill>
        <p:spPr>
          <a:xfrm>
            <a:off x="342282" y="1409335"/>
            <a:ext cx="1190791" cy="1238423"/>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690" y="3899826"/>
            <a:ext cx="859924" cy="58904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669" y="4819971"/>
            <a:ext cx="859924" cy="554652"/>
          </a:xfrm>
          <a:prstGeom prst="rect">
            <a:avLst/>
          </a:prstGeom>
        </p:spPr>
      </p:pic>
    </p:spTree>
    <p:extLst>
      <p:ext uri="{BB962C8B-B14F-4D97-AF65-F5344CB8AC3E}">
        <p14:creationId xmlns:p14="http://schemas.microsoft.com/office/powerpoint/2010/main" val="23569904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Information from Azeus Care </a:t>
            </a:r>
            <a:br>
              <a:rPr lang="en-GB" dirty="0" smtClean="0"/>
            </a:br>
            <a:r>
              <a:rPr lang="en-GB" dirty="0" smtClean="0"/>
              <a:t>(Social Care)</a:t>
            </a:r>
            <a:endParaRPr lang="en-GB" dirty="0"/>
          </a:p>
        </p:txBody>
      </p:sp>
      <p:sp>
        <p:nvSpPr>
          <p:cNvPr id="4" name="Content Placeholder 3"/>
          <p:cNvSpPr>
            <a:spLocks noGrp="1"/>
          </p:cNvSpPr>
          <p:nvPr>
            <p:ph sz="half" idx="2"/>
          </p:nvPr>
        </p:nvSpPr>
        <p:spPr>
          <a:xfrm>
            <a:off x="2170176" y="1662545"/>
            <a:ext cx="9063034" cy="4267200"/>
          </a:xfrm>
        </p:spPr>
        <p:txBody>
          <a:bodyPr>
            <a:normAutofit/>
          </a:bodyPr>
          <a:lstStyle/>
          <a:p>
            <a:pPr algn="just" fontAlgn="ctr"/>
            <a:r>
              <a:rPr lang="en-GB" dirty="0" smtClean="0">
                <a:solidFill>
                  <a:srgbClr val="000000"/>
                </a:solidFill>
              </a:rPr>
              <a:t>In Year 2:</a:t>
            </a:r>
          </a:p>
          <a:p>
            <a:pPr marL="342900" indent="-342900" algn="just" fontAlgn="ctr">
              <a:buFont typeface="Arial" panose="020B0604020202020204" pitchFamily="34" charset="0"/>
              <a:buChar char="•"/>
            </a:pPr>
            <a:r>
              <a:rPr lang="en-GB" dirty="0" smtClean="0">
                <a:solidFill>
                  <a:srgbClr val="000000"/>
                </a:solidFill>
              </a:rPr>
              <a:t>86% </a:t>
            </a:r>
            <a:r>
              <a:rPr lang="en-GB" dirty="0">
                <a:solidFill>
                  <a:srgbClr val="000000"/>
                </a:solidFill>
              </a:rPr>
              <a:t>of residents with a Learning Disability in receipt of Long Term Services who live in their own home or with family. </a:t>
            </a:r>
            <a:r>
              <a:rPr lang="en-GB" dirty="0" smtClean="0">
                <a:solidFill>
                  <a:srgbClr val="000000"/>
                </a:solidFill>
              </a:rPr>
              <a:t>The target is </a:t>
            </a:r>
            <a:r>
              <a:rPr lang="en-GB" dirty="0">
                <a:solidFill>
                  <a:srgbClr val="000000"/>
                </a:solidFill>
              </a:rPr>
              <a:t>80</a:t>
            </a:r>
            <a:r>
              <a:rPr lang="en-GB" dirty="0" smtClean="0">
                <a:solidFill>
                  <a:srgbClr val="000000"/>
                </a:solidFill>
              </a:rPr>
              <a:t>%. In Year 1 it was 87%.</a:t>
            </a:r>
          </a:p>
          <a:p>
            <a:pPr marL="342900" indent="-342900" algn="just" fontAlgn="ctr">
              <a:buFont typeface="Arial" panose="020B0604020202020204" pitchFamily="34" charset="0"/>
              <a:buChar char="•"/>
            </a:pPr>
            <a:r>
              <a:rPr lang="en-GB" dirty="0" smtClean="0">
                <a:solidFill>
                  <a:srgbClr val="000000"/>
                </a:solidFill>
              </a:rPr>
              <a:t>80% </a:t>
            </a:r>
            <a:r>
              <a:rPr lang="en-GB" dirty="0">
                <a:solidFill>
                  <a:srgbClr val="000000"/>
                </a:solidFill>
              </a:rPr>
              <a:t>of residents with a Learning Disability who live in an in-borough Supported Living scheme</a:t>
            </a:r>
            <a:r>
              <a:rPr lang="en-GB" dirty="0" smtClean="0">
                <a:solidFill>
                  <a:srgbClr val="000000"/>
                </a:solidFill>
              </a:rPr>
              <a:t>. In Year 1 it was 85%.</a:t>
            </a:r>
          </a:p>
          <a:p>
            <a:pPr marL="342900" indent="-342900" algn="just" fontAlgn="ctr">
              <a:buFont typeface="Arial" panose="020B0604020202020204" pitchFamily="34" charset="0"/>
              <a:buChar char="•"/>
            </a:pPr>
            <a:r>
              <a:rPr lang="en-GB" dirty="0" smtClean="0">
                <a:solidFill>
                  <a:srgbClr val="000000"/>
                </a:solidFill>
              </a:rPr>
              <a:t>28% </a:t>
            </a:r>
            <a:r>
              <a:rPr lang="en-GB" dirty="0">
                <a:solidFill>
                  <a:srgbClr val="000000"/>
                </a:solidFill>
              </a:rPr>
              <a:t>of residents with a Learning Disability who live in an in-borough Care Home</a:t>
            </a:r>
            <a:r>
              <a:rPr lang="en-GB" dirty="0" smtClean="0">
                <a:solidFill>
                  <a:srgbClr val="000000"/>
                </a:solidFill>
              </a:rPr>
              <a:t>. In Year 1 it was 26%.</a:t>
            </a:r>
          </a:p>
          <a:p>
            <a:pPr marL="342900" indent="-342900" algn="just" fontAlgn="ctr">
              <a:buFont typeface="Arial" panose="020B0604020202020204" pitchFamily="34" charset="0"/>
              <a:buChar char="•"/>
            </a:pPr>
            <a:r>
              <a:rPr lang="en-GB" dirty="0" smtClean="0">
                <a:solidFill>
                  <a:srgbClr val="000000"/>
                </a:solidFill>
              </a:rPr>
              <a:t>79 Safeguarding Concerns were raised for adults with Learning Disabilities. It was 96 in Year 1. </a:t>
            </a:r>
            <a:r>
              <a:rPr lang="en-GB" dirty="0">
                <a:solidFill>
                  <a:srgbClr val="000000"/>
                </a:solidFill>
              </a:rPr>
              <a:t>Of these </a:t>
            </a:r>
            <a:r>
              <a:rPr lang="en-GB" dirty="0" smtClean="0">
                <a:solidFill>
                  <a:srgbClr val="000000"/>
                </a:solidFill>
              </a:rPr>
              <a:t>concerns:</a:t>
            </a:r>
          </a:p>
          <a:p>
            <a:pPr marL="1028700" lvl="1" indent="-342900" algn="just" fontAlgn="ctr"/>
            <a:r>
              <a:rPr lang="en-GB" sz="2000" dirty="0" smtClean="0">
                <a:solidFill>
                  <a:srgbClr val="000000"/>
                </a:solidFill>
                <a:latin typeface="Arial" panose="020B0604020202020204" pitchFamily="34" charset="0"/>
                <a:cs typeface="Arial" panose="020B0604020202020204" pitchFamily="34" charset="0"/>
              </a:rPr>
              <a:t>53 became Section 42 Enquiries. This was 54 in Year 1.  </a:t>
            </a:r>
          </a:p>
          <a:p>
            <a:pPr marL="1028700" lvl="1" indent="-342900" algn="just" fontAlgn="ctr"/>
            <a:r>
              <a:rPr lang="en-GB" sz="2000" dirty="0" smtClean="0">
                <a:solidFill>
                  <a:srgbClr val="000000"/>
                </a:solidFill>
                <a:latin typeface="Arial" panose="020B0604020202020204" pitchFamily="34" charset="0"/>
                <a:cs typeface="Arial" panose="020B0604020202020204" pitchFamily="34" charset="0"/>
              </a:rPr>
              <a:t>80% of cases had the risk reduced or removed. It was 83% in year 1. </a:t>
            </a:r>
            <a:endParaRPr lang="en-GB" sz="2000" dirty="0">
              <a:solidFill>
                <a:srgbClr val="000000"/>
              </a:solidFill>
              <a:latin typeface="Arial" panose="020B0604020202020204" pitchFamily="34" charset="0"/>
              <a:cs typeface="Arial" panose="020B0604020202020204" pitchFamily="34" charset="0"/>
            </a:endParaRPr>
          </a:p>
          <a:p>
            <a:pPr marL="342900" indent="-342900" algn="just" fontAlgn="ctr">
              <a:buFont typeface="Arial" panose="020B0604020202020204" pitchFamily="34" charset="0"/>
              <a:buChar char="•"/>
            </a:pPr>
            <a:endParaRPr lang="en-GB" dirty="0">
              <a:solidFill>
                <a:srgbClr val="000000"/>
              </a:solidFill>
              <a:latin typeface="Segoe UI" panose="020B0502040204020203" pitchFamily="34" charset="0"/>
            </a:endParaRPr>
          </a:p>
          <a:p>
            <a:pPr marL="342900" indent="-342900" algn="just" fontAlgn="ctr">
              <a:buFont typeface="Arial" panose="020B0604020202020204" pitchFamily="34" charset="0"/>
              <a:buChar char="•"/>
            </a:pPr>
            <a:endParaRPr lang="en-GB" dirty="0">
              <a:solidFill>
                <a:srgbClr val="000000"/>
              </a:solidFill>
              <a:latin typeface="Segoe UI" panose="020B0502040204020203" pitchFamily="34" charset="0"/>
            </a:endParaRPr>
          </a:p>
        </p:txBody>
      </p:sp>
      <p:pic>
        <p:nvPicPr>
          <p:cNvPr id="5" name="Picture 4"/>
          <p:cNvPicPr>
            <a:picLocks noChangeAspect="1"/>
          </p:cNvPicPr>
          <p:nvPr/>
        </p:nvPicPr>
        <p:blipFill>
          <a:blip r:embed="rId2"/>
          <a:stretch>
            <a:fillRect/>
          </a:stretch>
        </p:blipFill>
        <p:spPr>
          <a:xfrm>
            <a:off x="342282" y="1409335"/>
            <a:ext cx="1190791" cy="123842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739" y="3207097"/>
            <a:ext cx="859924" cy="58904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149" y="4355484"/>
            <a:ext cx="859924" cy="554652"/>
          </a:xfrm>
          <a:prstGeom prst="rect">
            <a:avLst/>
          </a:prstGeom>
        </p:spPr>
      </p:pic>
    </p:spTree>
    <p:extLst>
      <p:ext uri="{BB962C8B-B14F-4D97-AF65-F5344CB8AC3E}">
        <p14:creationId xmlns:p14="http://schemas.microsoft.com/office/powerpoint/2010/main" val="24635052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More information from the Adult Social Care</a:t>
            </a:r>
            <a:endParaRPr lang="en-GB" dirty="0"/>
          </a:p>
        </p:txBody>
      </p:sp>
      <p:sp>
        <p:nvSpPr>
          <p:cNvPr id="4" name="Content Placeholder 3"/>
          <p:cNvSpPr>
            <a:spLocks noGrp="1"/>
          </p:cNvSpPr>
          <p:nvPr>
            <p:ph sz="half" idx="2"/>
          </p:nvPr>
        </p:nvSpPr>
        <p:spPr>
          <a:xfrm>
            <a:off x="1764145" y="1825625"/>
            <a:ext cx="9469065" cy="3861742"/>
          </a:xfrm>
        </p:spPr>
        <p:txBody>
          <a:bodyPr/>
          <a:lstStyle/>
          <a:p>
            <a:pPr marL="342900" indent="-342900">
              <a:buFont typeface="Arial" panose="020B0604020202020204" pitchFamily="34" charset="0"/>
              <a:buChar char="•"/>
            </a:pPr>
            <a:endParaRPr lang="en-GB" dirty="0" smtClean="0"/>
          </a:p>
          <a:p>
            <a:endParaRPr lang="en-GB" dirty="0" smtClean="0"/>
          </a:p>
          <a:p>
            <a:pPr marL="342900" indent="-342900">
              <a:buFont typeface="Arial" panose="020B0604020202020204" pitchFamily="34" charset="0"/>
              <a:buChar char="•"/>
            </a:pPr>
            <a:r>
              <a:rPr lang="en-GB" dirty="0" smtClean="0"/>
              <a:t>2.8% of working-age residents with a Learning Disability are in paid work. It was 3.2% in Year 1.</a:t>
            </a:r>
          </a:p>
          <a:p>
            <a:pPr marL="342900" indent="-342900">
              <a:buFont typeface="Arial" panose="020B0604020202020204" pitchFamily="34" charset="0"/>
              <a:buChar char="•"/>
            </a:pPr>
            <a:endParaRPr lang="en-GB" dirty="0" smtClean="0"/>
          </a:p>
          <a:p>
            <a:pPr marL="342900" indent="-342900">
              <a:buFont typeface="Arial" panose="020B0604020202020204" pitchFamily="34" charset="0"/>
              <a:buChar char="•"/>
            </a:pPr>
            <a:r>
              <a:rPr lang="en-GB" dirty="0" smtClean="0"/>
              <a:t>1.3% of residents with a Learning Disability who are Care Act eligible are in work. This was 2.9% in Year 1.</a:t>
            </a:r>
          </a:p>
          <a:p>
            <a:pPr marL="342900" indent="-342900">
              <a:buFont typeface="Arial" panose="020B0604020202020204" pitchFamily="34" charset="0"/>
              <a:buChar char="•"/>
            </a:pPr>
            <a:endParaRPr lang="en-GB" dirty="0"/>
          </a:p>
        </p:txBody>
      </p:sp>
      <p:pic>
        <p:nvPicPr>
          <p:cNvPr id="5" name="Picture 4"/>
          <p:cNvPicPr>
            <a:picLocks noChangeAspect="1"/>
          </p:cNvPicPr>
          <p:nvPr/>
        </p:nvPicPr>
        <p:blipFill>
          <a:blip r:embed="rId2"/>
          <a:stretch>
            <a:fillRect/>
          </a:stretch>
        </p:blipFill>
        <p:spPr>
          <a:xfrm>
            <a:off x="342282" y="1409335"/>
            <a:ext cx="1190791" cy="123842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715" y="3731491"/>
            <a:ext cx="859924" cy="589048"/>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715" y="2811743"/>
            <a:ext cx="859924" cy="589048"/>
          </a:xfrm>
          <a:prstGeom prst="rect">
            <a:avLst/>
          </a:prstGeom>
        </p:spPr>
      </p:pic>
    </p:spTree>
    <p:extLst>
      <p:ext uri="{BB962C8B-B14F-4D97-AF65-F5344CB8AC3E}">
        <p14:creationId xmlns:p14="http://schemas.microsoft.com/office/powerpoint/2010/main" val="109535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dirty="0">
                <a:latin typeface="Segoe UI"/>
                <a:cs typeface="Segoe UI"/>
              </a:rPr>
              <a:t>ACTION 1.2 - Training</a:t>
            </a:r>
          </a:p>
        </p:txBody>
      </p:sp>
      <p:sp>
        <p:nvSpPr>
          <p:cNvPr id="5" name="Content Placeholder 4"/>
          <p:cNvSpPr>
            <a:spLocks noGrp="1"/>
          </p:cNvSpPr>
          <p:nvPr>
            <p:ph sz="half" idx="2"/>
          </p:nvPr>
        </p:nvSpPr>
        <p:spPr>
          <a:xfrm>
            <a:off x="2084833" y="1828938"/>
            <a:ext cx="9652030" cy="4047606"/>
          </a:xfrm>
          <a:ln w="3175">
            <a:solidFill>
              <a:srgbClr val="75529D"/>
            </a:solidFill>
          </a:ln>
        </p:spPr>
        <p:txBody>
          <a:bodyPr>
            <a:normAutofit/>
          </a:bodyPr>
          <a:lstStyle/>
          <a:p>
            <a:pPr>
              <a:lnSpc>
                <a:spcPct val="100000"/>
              </a:lnSpc>
              <a:spcBef>
                <a:spcPts val="0"/>
              </a:spcBef>
            </a:pPr>
            <a:r>
              <a:rPr lang="en-GB" sz="1800" u="sng" dirty="0"/>
              <a:t>What we did:</a:t>
            </a:r>
          </a:p>
          <a:p>
            <a:pPr>
              <a:lnSpc>
                <a:spcPct val="100000"/>
              </a:lnSpc>
              <a:spcBef>
                <a:spcPts val="0"/>
              </a:spcBef>
            </a:pPr>
            <a:endParaRPr lang="en-GB" sz="1500" dirty="0"/>
          </a:p>
          <a:p>
            <a:pPr marL="285750" indent="-285750">
              <a:lnSpc>
                <a:spcPct val="100000"/>
              </a:lnSpc>
              <a:spcBef>
                <a:spcPts val="0"/>
              </a:spcBef>
              <a:buFont typeface="Arial" panose="020B0604020202020204" pitchFamily="34" charset="0"/>
              <a:buChar char="•"/>
            </a:pPr>
            <a:r>
              <a:rPr lang="en-GB" sz="1600" dirty="0" smtClean="0"/>
              <a:t>The </a:t>
            </a:r>
            <a:r>
              <a:rPr lang="en-GB" sz="1600" dirty="0"/>
              <a:t>Council has a </a:t>
            </a:r>
            <a:r>
              <a:rPr lang="en-GB" sz="1600" dirty="0">
                <a:solidFill>
                  <a:schemeClr val="accent1"/>
                </a:solidFill>
                <a:hlinkClick r:id="rId2"/>
              </a:rPr>
              <a:t>Making Research Count</a:t>
            </a:r>
            <a:r>
              <a:rPr lang="en-GB" sz="1600" dirty="0"/>
              <a:t> </a:t>
            </a:r>
            <a:r>
              <a:rPr lang="en-GB" sz="1600" dirty="0" smtClean="0"/>
              <a:t>membership. This helps tell Health </a:t>
            </a:r>
            <a:r>
              <a:rPr lang="en-GB" sz="1600" dirty="0"/>
              <a:t>and Social Care </a:t>
            </a:r>
            <a:r>
              <a:rPr lang="en-GB" sz="1600" dirty="0" smtClean="0"/>
              <a:t>professionals</a:t>
            </a:r>
            <a:r>
              <a:rPr lang="en-GB" sz="1600" dirty="0"/>
              <a:t> </a:t>
            </a:r>
            <a:r>
              <a:rPr lang="en-GB" sz="1600" dirty="0" smtClean="0"/>
              <a:t>what good practice looks like. </a:t>
            </a:r>
          </a:p>
          <a:p>
            <a:pPr>
              <a:lnSpc>
                <a:spcPct val="100000"/>
              </a:lnSpc>
              <a:spcBef>
                <a:spcPts val="0"/>
              </a:spcBef>
            </a:pPr>
            <a:endParaRPr lang="en-GB" sz="1600" dirty="0"/>
          </a:p>
          <a:p>
            <a:pPr marL="285750" indent="-285750">
              <a:lnSpc>
                <a:spcPct val="100000"/>
              </a:lnSpc>
              <a:spcBef>
                <a:spcPts val="0"/>
              </a:spcBef>
              <a:buFont typeface="Arial" panose="020B0604020202020204" pitchFamily="34" charset="0"/>
              <a:buChar char="•"/>
            </a:pPr>
            <a:r>
              <a:rPr lang="en-GB" sz="1600" dirty="0"/>
              <a:t>The Council has commissioned </a:t>
            </a:r>
            <a:r>
              <a:rPr lang="en-GB" sz="1600" dirty="0">
                <a:hlinkClick r:id="rId3"/>
              </a:rPr>
              <a:t>Grey Matter Learning</a:t>
            </a:r>
            <a:r>
              <a:rPr lang="en-GB" sz="1600" dirty="0"/>
              <a:t> </a:t>
            </a:r>
            <a:r>
              <a:rPr lang="en-GB" sz="1600" dirty="0" smtClean="0"/>
              <a:t>(now called Flourish) training </a:t>
            </a:r>
            <a:r>
              <a:rPr lang="en-GB" sz="1600" dirty="0"/>
              <a:t>across Health and Social Care. This is free and accessible to all Newham Providers who have registered with Care Providers Voice, as well as Adult Social Care Staff. </a:t>
            </a:r>
          </a:p>
          <a:p>
            <a:pPr>
              <a:lnSpc>
                <a:spcPct val="100000"/>
              </a:lnSpc>
              <a:spcBef>
                <a:spcPts val="0"/>
              </a:spcBef>
            </a:pPr>
            <a:endParaRPr lang="en-GB" sz="1600" dirty="0"/>
          </a:p>
          <a:p>
            <a:pPr>
              <a:lnSpc>
                <a:spcPct val="100000"/>
              </a:lnSpc>
              <a:spcBef>
                <a:spcPts val="0"/>
              </a:spcBef>
            </a:pPr>
            <a:endParaRPr lang="en-GB" sz="1400" dirty="0">
              <a:latin typeface="Segoe UI" panose="020B0502040204020203" pitchFamily="34" charset="0"/>
              <a:cs typeface="Segoe UI" panose="020B0502040204020203" pitchFamily="34" charset="0"/>
            </a:endParaRPr>
          </a:p>
          <a:p>
            <a:pPr marL="285750" indent="-285750">
              <a:lnSpc>
                <a:spcPct val="100000"/>
              </a:lnSpc>
              <a:spcBef>
                <a:spcPts val="0"/>
              </a:spcBef>
              <a:buFont typeface="Arial" panose="020B0604020202020204" pitchFamily="34" charset="0"/>
              <a:buChar char="•"/>
            </a:pPr>
            <a:r>
              <a:rPr lang="en-GB" sz="1600" dirty="0" smtClean="0"/>
              <a:t>We paid I-Support Behaviour to run a training course for family Carers. 23 people attended this.</a:t>
            </a:r>
          </a:p>
          <a:p>
            <a:pPr marL="285750" indent="-285750">
              <a:lnSpc>
                <a:spcPct val="100000"/>
              </a:lnSpc>
              <a:spcBef>
                <a:spcPts val="0"/>
              </a:spcBef>
              <a:buFont typeface="Arial" panose="020B0604020202020204" pitchFamily="34" charset="0"/>
              <a:buChar char="•"/>
            </a:pPr>
            <a:endParaRPr lang="en-GB" sz="1600" dirty="0"/>
          </a:p>
          <a:p>
            <a:pPr marL="285750" indent="-285750">
              <a:lnSpc>
                <a:spcPct val="100000"/>
              </a:lnSpc>
              <a:spcBef>
                <a:spcPts val="0"/>
              </a:spcBef>
              <a:buFont typeface="Arial" panose="020B0604020202020204" pitchFamily="34" charset="0"/>
              <a:buChar char="•"/>
            </a:pPr>
            <a:r>
              <a:rPr lang="en-GB" sz="1600" dirty="0" smtClean="0"/>
              <a:t>Residents supported by the </a:t>
            </a:r>
            <a:r>
              <a:rPr lang="en-GB" sz="1600" dirty="0"/>
              <a:t>Community Health Team </a:t>
            </a:r>
            <a:r>
              <a:rPr lang="en-GB" sz="1600" dirty="0" smtClean="0"/>
              <a:t>had personalised training for their Carers/ </a:t>
            </a:r>
            <a:r>
              <a:rPr lang="en-GB" sz="1600" dirty="0" err="1" smtClean="0"/>
              <a:t>Famillies</a:t>
            </a:r>
            <a:r>
              <a:rPr lang="en-GB" sz="1600" dirty="0" smtClean="0"/>
              <a:t>.</a:t>
            </a:r>
            <a:endParaRPr lang="en-GB" sz="1600" dirty="0"/>
          </a:p>
          <a:p>
            <a:pPr marL="285750" indent="-285750">
              <a:lnSpc>
                <a:spcPct val="100000"/>
              </a:lnSpc>
              <a:spcBef>
                <a:spcPts val="0"/>
              </a:spcBef>
              <a:buFont typeface="Arial" panose="020B0604020202020204" pitchFamily="34" charset="0"/>
              <a:buChar char="•"/>
            </a:pPr>
            <a:endParaRPr lang="en-GB" sz="1600" dirty="0">
              <a:solidFill>
                <a:srgbClr val="FFC000"/>
              </a:solidFill>
            </a:endParaRPr>
          </a:p>
          <a:p>
            <a:pPr>
              <a:lnSpc>
                <a:spcPct val="100000"/>
              </a:lnSpc>
              <a:spcBef>
                <a:spcPts val="0"/>
              </a:spcBef>
            </a:pPr>
            <a:endParaRPr lang="en-GB" sz="1400" dirty="0">
              <a:latin typeface="Segoe UI" panose="020B0502040204020203" pitchFamily="34" charset="0"/>
              <a:cs typeface="Segoe UI" panose="020B0502040204020203" pitchFamily="34" charset="0"/>
            </a:endParaRPr>
          </a:p>
          <a:p>
            <a:pPr>
              <a:lnSpc>
                <a:spcPct val="100000"/>
              </a:lnSpc>
              <a:spcBef>
                <a:spcPts val="0"/>
              </a:spcBef>
            </a:pPr>
            <a:endParaRPr lang="en-GB" sz="1600" dirty="0">
              <a:latin typeface="Segoe UI" panose="020B0502040204020203" pitchFamily="34" charset="0"/>
              <a:cs typeface="Segoe UI" panose="020B0502040204020203" pitchFamily="34" charset="0"/>
            </a:endParaRPr>
          </a:p>
          <a:p>
            <a:endParaRPr lang="en-GB" dirty="0"/>
          </a:p>
          <a:p>
            <a:endParaRPr lang="en-GB" dirty="0"/>
          </a:p>
        </p:txBody>
      </p:sp>
      <p:sp>
        <p:nvSpPr>
          <p:cNvPr id="14" name="Rectangle 13"/>
          <p:cNvSpPr/>
          <p:nvPr/>
        </p:nvSpPr>
        <p:spPr>
          <a:xfrm>
            <a:off x="9518073" y="405245"/>
            <a:ext cx="2545772" cy="707886"/>
          </a:xfrm>
          <a:prstGeom prst="rect">
            <a:avLst/>
          </a:prstGeom>
          <a:solidFill>
            <a:schemeClr val="bg1"/>
          </a:solidFill>
        </p:spPr>
        <p:txBody>
          <a:bodyPr wrap="square">
            <a:spAutoFit/>
          </a:bodyPr>
          <a:lstStyle/>
          <a:p>
            <a:pPr algn="ctr"/>
            <a:r>
              <a:rPr lang="en-GB" sz="3000" b="1" dirty="0">
                <a:solidFill>
                  <a:srgbClr val="00B050"/>
                </a:solidFill>
                <a:latin typeface="Segoe UI" panose="020B0502040204020203" pitchFamily="34" charset="0"/>
                <a:cs typeface="Segoe UI" panose="020B0502040204020203" pitchFamily="34" charset="0"/>
              </a:rPr>
              <a:t>COMPLETE</a:t>
            </a:r>
          </a:p>
          <a:p>
            <a:endParaRPr lang="en-GB" sz="1000" b="1" dirty="0">
              <a:solidFill>
                <a:srgbClr val="00B050"/>
              </a:solidFill>
              <a:latin typeface="Segoe UI" panose="020B0502040204020203" pitchFamily="34" charset="0"/>
              <a:cs typeface="Segoe UI" panose="020B0502040204020203"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0549" y="2133600"/>
            <a:ext cx="1225296" cy="1225296"/>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2875" y="3755135"/>
            <a:ext cx="1502463" cy="1502463"/>
          </a:xfrm>
          <a:prstGeom prst="rect">
            <a:avLst/>
          </a:prstGeom>
        </p:spPr>
      </p:pic>
    </p:spTree>
    <p:extLst>
      <p:ext uri="{BB962C8B-B14F-4D97-AF65-F5344CB8AC3E}">
        <p14:creationId xmlns:p14="http://schemas.microsoft.com/office/powerpoint/2010/main" val="24228162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Information about Co-Production</a:t>
            </a:r>
            <a:endParaRPr lang="en-GB" dirty="0"/>
          </a:p>
        </p:txBody>
      </p:sp>
      <p:sp>
        <p:nvSpPr>
          <p:cNvPr id="4" name="Content Placeholder 3"/>
          <p:cNvSpPr>
            <a:spLocks noGrp="1"/>
          </p:cNvSpPr>
          <p:nvPr>
            <p:ph sz="half" idx="2"/>
          </p:nvPr>
        </p:nvSpPr>
        <p:spPr>
          <a:xfrm>
            <a:off x="2621280" y="1825625"/>
            <a:ext cx="8611930" cy="3861742"/>
          </a:xfrm>
        </p:spPr>
        <p:txBody>
          <a:bodyPr/>
          <a:lstStyle/>
          <a:p>
            <a:pPr marL="342900" indent="-342900">
              <a:buFont typeface="Arial" panose="020B0604020202020204" pitchFamily="34" charset="0"/>
              <a:buChar char="•"/>
            </a:pPr>
            <a:r>
              <a:rPr lang="en-GB" dirty="0" smtClean="0"/>
              <a:t>In Year 2, 19 people took part in the Learning Disability Resident Advisory Group, this was up from 11 in Year 1.</a:t>
            </a:r>
          </a:p>
          <a:p>
            <a:pPr marL="342900" indent="-342900">
              <a:buFont typeface="Arial" panose="020B0604020202020204" pitchFamily="34" charset="0"/>
              <a:buChar char="•"/>
            </a:pPr>
            <a:endParaRPr lang="en-GB" dirty="0" smtClean="0"/>
          </a:p>
          <a:p>
            <a:pPr marL="342900" indent="-342900">
              <a:buFont typeface="Arial" panose="020B0604020202020204" pitchFamily="34" charset="0"/>
              <a:buChar char="•"/>
            </a:pPr>
            <a:endParaRPr lang="en-GB" dirty="0" smtClean="0"/>
          </a:p>
          <a:p>
            <a:pPr marL="342900" indent="-342900">
              <a:buFont typeface="Arial" panose="020B0604020202020204" pitchFamily="34" charset="0"/>
              <a:buChar char="•"/>
            </a:pPr>
            <a:r>
              <a:rPr lang="en-GB" dirty="0" smtClean="0"/>
              <a:t>We could not get information about the number of people who took part in the ELFT’s People Participation Group for Year 2.</a:t>
            </a:r>
            <a:endParaRPr lang="en-GB" dirty="0"/>
          </a:p>
        </p:txBody>
      </p:sp>
      <p:pic>
        <p:nvPicPr>
          <p:cNvPr id="5" name="Picture 4"/>
          <p:cNvPicPr>
            <a:picLocks noChangeAspect="1"/>
          </p:cNvPicPr>
          <p:nvPr/>
        </p:nvPicPr>
        <p:blipFill>
          <a:blip r:embed="rId2"/>
          <a:stretch>
            <a:fillRect/>
          </a:stretch>
        </p:blipFill>
        <p:spPr>
          <a:xfrm>
            <a:off x="342282" y="1409335"/>
            <a:ext cx="1190791" cy="123842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715" y="4004973"/>
            <a:ext cx="859924" cy="589048"/>
          </a:xfrm>
          <a:prstGeom prst="rect">
            <a:avLst/>
          </a:prstGeom>
        </p:spPr>
      </p:pic>
      <p:pic>
        <p:nvPicPr>
          <p:cNvPr id="9" name="Picture 8"/>
          <p:cNvPicPr>
            <a:picLocks noChangeAspect="1"/>
          </p:cNvPicPr>
          <p:nvPr/>
        </p:nvPicPr>
        <p:blipFill>
          <a:blip r:embed="rId4"/>
          <a:stretch>
            <a:fillRect/>
          </a:stretch>
        </p:blipFill>
        <p:spPr>
          <a:xfrm>
            <a:off x="342282" y="3103366"/>
            <a:ext cx="1381318" cy="762106"/>
          </a:xfrm>
          <a:prstGeom prst="rect">
            <a:avLst/>
          </a:prstGeom>
        </p:spPr>
      </p:pic>
    </p:spTree>
    <p:extLst>
      <p:ext uri="{BB962C8B-B14F-4D97-AF65-F5344CB8AC3E}">
        <p14:creationId xmlns:p14="http://schemas.microsoft.com/office/powerpoint/2010/main" val="31540316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Information about Our Newham</a:t>
            </a:r>
            <a:endParaRPr lang="en-GB" dirty="0"/>
          </a:p>
        </p:txBody>
      </p:sp>
      <p:sp>
        <p:nvSpPr>
          <p:cNvPr id="4" name="Content Placeholder 3"/>
          <p:cNvSpPr>
            <a:spLocks noGrp="1"/>
          </p:cNvSpPr>
          <p:nvPr>
            <p:ph sz="half" idx="2"/>
          </p:nvPr>
        </p:nvSpPr>
        <p:spPr>
          <a:xfrm>
            <a:off x="2156690" y="2250498"/>
            <a:ext cx="9113465" cy="3861742"/>
          </a:xfrm>
        </p:spPr>
        <p:txBody>
          <a:bodyPr/>
          <a:lstStyle/>
          <a:p>
            <a:endParaRPr lang="en-GB" dirty="0" smtClean="0"/>
          </a:p>
          <a:p>
            <a:r>
              <a:rPr lang="en-GB" dirty="0" smtClean="0"/>
              <a:t>Our Newham Learning and Skills:</a:t>
            </a:r>
          </a:p>
          <a:p>
            <a:pPr marL="342900" indent="-342900">
              <a:buFont typeface="Arial" panose="020B0604020202020204" pitchFamily="34" charset="0"/>
              <a:buChar char="•"/>
            </a:pPr>
            <a:r>
              <a:rPr lang="en-GB" dirty="0" smtClean="0"/>
              <a:t>There were 227 Students with Learning Disabilities. This was 178 in year 1.</a:t>
            </a:r>
          </a:p>
          <a:p>
            <a:pPr marL="342900" indent="-342900">
              <a:buFont typeface="Arial" panose="020B0604020202020204" pitchFamily="34" charset="0"/>
              <a:buChar char="•"/>
            </a:pPr>
            <a:endParaRPr lang="en-GB" dirty="0" smtClean="0"/>
          </a:p>
          <a:p>
            <a:r>
              <a:rPr lang="en-GB" dirty="0" smtClean="0"/>
              <a:t>Our Newham Work</a:t>
            </a:r>
            <a:endParaRPr lang="en-GB" dirty="0"/>
          </a:p>
          <a:p>
            <a:pPr marL="342900" indent="-342900">
              <a:buFont typeface="Arial" panose="020B0604020202020204" pitchFamily="34" charset="0"/>
              <a:buChar char="•"/>
            </a:pPr>
            <a:r>
              <a:rPr lang="en-GB" dirty="0"/>
              <a:t>15 residents were getting support from the Enterprise Scheme (Support into work). This was the same as Year 1. </a:t>
            </a:r>
          </a:p>
          <a:p>
            <a:pPr marL="342900" indent="-342900">
              <a:buFont typeface="Arial" panose="020B0604020202020204" pitchFamily="34" charset="0"/>
              <a:buChar char="•"/>
            </a:pPr>
            <a:r>
              <a:rPr lang="en-GB" dirty="0"/>
              <a:t>61 residents with a Learning Disability were getting support from Our Newham Work’s Supported Employment Team. This was </a:t>
            </a:r>
            <a:r>
              <a:rPr lang="en-GB" dirty="0" smtClean="0"/>
              <a:t>42 </a:t>
            </a:r>
            <a:r>
              <a:rPr lang="en-GB" dirty="0"/>
              <a:t>in Year 1. </a:t>
            </a:r>
          </a:p>
          <a:p>
            <a:pPr marL="342900" indent="-342900">
              <a:buFont typeface="Arial" panose="020B0604020202020204" pitchFamily="34" charset="0"/>
              <a:buChar char="•"/>
            </a:pPr>
            <a:endParaRPr lang="en-GB" dirty="0" smtClean="0"/>
          </a:p>
          <a:p>
            <a:endParaRPr lang="en-GB" dirty="0"/>
          </a:p>
        </p:txBody>
      </p:sp>
      <p:pic>
        <p:nvPicPr>
          <p:cNvPr id="5" name="Picture 4"/>
          <p:cNvPicPr>
            <a:picLocks noChangeAspect="1"/>
          </p:cNvPicPr>
          <p:nvPr/>
        </p:nvPicPr>
        <p:blipFill>
          <a:blip r:embed="rId2"/>
          <a:stretch>
            <a:fillRect/>
          </a:stretch>
        </p:blipFill>
        <p:spPr>
          <a:xfrm>
            <a:off x="342282" y="1344680"/>
            <a:ext cx="1190791" cy="123842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149" y="2670243"/>
            <a:ext cx="859924" cy="55465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149" y="4910061"/>
            <a:ext cx="859924" cy="554652"/>
          </a:xfrm>
          <a:prstGeom prst="rect">
            <a:avLst/>
          </a:prstGeom>
        </p:spPr>
      </p:pic>
    </p:spTree>
    <p:extLst>
      <p:ext uri="{BB962C8B-B14F-4D97-AF65-F5344CB8AC3E}">
        <p14:creationId xmlns:p14="http://schemas.microsoft.com/office/powerpoint/2010/main" val="61689218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Information from the NHS</a:t>
            </a:r>
            <a:endParaRPr lang="en-GB" dirty="0"/>
          </a:p>
        </p:txBody>
      </p:sp>
      <p:sp>
        <p:nvSpPr>
          <p:cNvPr id="4" name="Content Placeholder 3"/>
          <p:cNvSpPr>
            <a:spLocks noGrp="1"/>
          </p:cNvSpPr>
          <p:nvPr>
            <p:ph sz="half" idx="2"/>
          </p:nvPr>
        </p:nvSpPr>
        <p:spPr>
          <a:xfrm>
            <a:off x="1884218" y="1825625"/>
            <a:ext cx="9550399" cy="4390448"/>
          </a:xfrm>
        </p:spPr>
        <p:txBody>
          <a:bodyPr>
            <a:normAutofit lnSpcReduction="10000"/>
          </a:bodyPr>
          <a:lstStyle/>
          <a:p>
            <a:pPr marL="342900" indent="-342900">
              <a:buFont typeface="Arial" panose="020B0604020202020204" pitchFamily="34" charset="0"/>
              <a:buChar char="•"/>
            </a:pPr>
            <a:endParaRPr lang="en-GB" dirty="0" smtClean="0"/>
          </a:p>
          <a:p>
            <a:pPr marL="342900" indent="-342900">
              <a:buFont typeface="Arial" panose="020B0604020202020204" pitchFamily="34" charset="0"/>
              <a:buChar char="•"/>
            </a:pPr>
            <a:endParaRPr lang="en-GB" dirty="0" smtClean="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smtClean="0"/>
              <a:t>There were 1681 people on the Primary Care Learning Disability Register. There were 1635 in year 1.</a:t>
            </a:r>
          </a:p>
          <a:p>
            <a:pPr marL="342900" indent="-342900">
              <a:buFont typeface="Arial" panose="020B0604020202020204" pitchFamily="34" charset="0"/>
              <a:buChar char="•"/>
            </a:pPr>
            <a:endParaRPr lang="en-GB" dirty="0" smtClean="0"/>
          </a:p>
          <a:p>
            <a:pPr marL="342900" indent="-342900">
              <a:buFont typeface="Arial" panose="020B0604020202020204" pitchFamily="34" charset="0"/>
              <a:buChar char="•"/>
            </a:pPr>
            <a:r>
              <a:rPr lang="en-GB" dirty="0" smtClean="0"/>
              <a:t>86% of residents on the Learning Disability Register have had a GP Health check. This was 89% in Year 1.</a:t>
            </a:r>
          </a:p>
          <a:p>
            <a:pPr marL="342900" indent="-342900">
              <a:buFont typeface="Arial" panose="020B0604020202020204" pitchFamily="34" charset="0"/>
              <a:buChar char="•"/>
            </a:pPr>
            <a:endParaRPr lang="en-GB" dirty="0" smtClean="0"/>
          </a:p>
          <a:p>
            <a:pPr marL="342900" indent="-342900">
              <a:buFont typeface="Arial" panose="020B0604020202020204" pitchFamily="34" charset="0"/>
              <a:buChar char="•"/>
            </a:pPr>
            <a:r>
              <a:rPr lang="en-GB" dirty="0" smtClean="0"/>
              <a:t>5 residents have been an inpatient in a Mental Health Hospital</a:t>
            </a:r>
          </a:p>
          <a:p>
            <a:pPr marL="342900" indent="-342900">
              <a:buFont typeface="Arial" panose="020B0604020202020204" pitchFamily="34" charset="0"/>
              <a:buChar char="•"/>
            </a:pPr>
            <a:r>
              <a:rPr lang="en-GB" dirty="0" smtClean="0"/>
              <a:t>19 residents have been on the Dynamic Support Register. This was the same in Year 1. </a:t>
            </a:r>
            <a:endParaRPr lang="en-GB" dirty="0"/>
          </a:p>
        </p:txBody>
      </p:sp>
      <p:pic>
        <p:nvPicPr>
          <p:cNvPr id="3" name="Picture 2"/>
          <p:cNvPicPr>
            <a:picLocks noChangeAspect="1"/>
          </p:cNvPicPr>
          <p:nvPr/>
        </p:nvPicPr>
        <p:blipFill>
          <a:blip r:embed="rId2"/>
          <a:stretch>
            <a:fillRect/>
          </a:stretch>
        </p:blipFill>
        <p:spPr>
          <a:xfrm>
            <a:off x="148209" y="1483886"/>
            <a:ext cx="2054664" cy="793109"/>
          </a:xfrm>
          <a:prstGeom prst="rect">
            <a:avLst/>
          </a:prstGeom>
        </p:spPr>
      </p:pic>
      <p:pic>
        <p:nvPicPr>
          <p:cNvPr id="5" name="Picture 4"/>
          <p:cNvPicPr>
            <a:picLocks noChangeAspect="1"/>
          </p:cNvPicPr>
          <p:nvPr/>
        </p:nvPicPr>
        <p:blipFill>
          <a:blip r:embed="rId3"/>
          <a:stretch>
            <a:fillRect/>
          </a:stretch>
        </p:blipFill>
        <p:spPr>
          <a:xfrm>
            <a:off x="2671705" y="1483886"/>
            <a:ext cx="1829055" cy="92405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579" y="2961191"/>
            <a:ext cx="859924" cy="554652"/>
          </a:xfrm>
          <a:prstGeom prst="rect">
            <a:avLst/>
          </a:prstGeom>
        </p:spPr>
      </p:pic>
      <p:pic>
        <p:nvPicPr>
          <p:cNvPr id="7" name="Picture 6"/>
          <p:cNvPicPr>
            <a:picLocks noChangeAspect="1"/>
          </p:cNvPicPr>
          <p:nvPr/>
        </p:nvPicPr>
        <p:blipFill>
          <a:blip r:embed="rId5"/>
          <a:stretch>
            <a:fillRect/>
          </a:stretch>
        </p:blipFill>
        <p:spPr>
          <a:xfrm>
            <a:off x="4969592" y="1499387"/>
            <a:ext cx="1381318" cy="762106"/>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5579" y="5200067"/>
            <a:ext cx="859924" cy="589048"/>
          </a:xfrm>
          <a:prstGeom prst="rect">
            <a:avLst/>
          </a:prstGeom>
        </p:spPr>
      </p:pic>
    </p:spTree>
    <p:extLst>
      <p:ext uri="{BB962C8B-B14F-4D97-AF65-F5344CB8AC3E}">
        <p14:creationId xmlns:p14="http://schemas.microsoft.com/office/powerpoint/2010/main" val="29342721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Jargon Buster </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3815833046"/>
              </p:ext>
            </p:extLst>
          </p:nvPr>
        </p:nvGraphicFramePr>
        <p:xfrm>
          <a:off x="285750" y="1504774"/>
          <a:ext cx="11627576" cy="5264242"/>
        </p:xfrm>
        <a:graphic>
          <a:graphicData uri="http://schemas.openxmlformats.org/drawingml/2006/table">
            <a:tbl>
              <a:tblPr firstRow="1" bandRow="1">
                <a:tableStyleId>{073A0DAA-6AF3-43AB-8588-CEC1D06C72B9}</a:tableStyleId>
              </a:tblPr>
              <a:tblGrid>
                <a:gridCol w="3633107">
                  <a:extLst>
                    <a:ext uri="{9D8B030D-6E8A-4147-A177-3AD203B41FA5}">
                      <a16:colId xmlns:a16="http://schemas.microsoft.com/office/drawing/2014/main" val="1370821909"/>
                    </a:ext>
                  </a:extLst>
                </a:gridCol>
                <a:gridCol w="7994469">
                  <a:extLst>
                    <a:ext uri="{9D8B030D-6E8A-4147-A177-3AD203B41FA5}">
                      <a16:colId xmlns:a16="http://schemas.microsoft.com/office/drawing/2014/main" val="3438757000"/>
                    </a:ext>
                  </a:extLst>
                </a:gridCol>
              </a:tblGrid>
              <a:tr h="316840">
                <a:tc>
                  <a:txBody>
                    <a:bodyPr/>
                    <a:lstStyle/>
                    <a:p>
                      <a:r>
                        <a:rPr lang="en-GB" sz="1600" dirty="0">
                          <a:latin typeface="Segoe UI" panose="020B0502040204020203" pitchFamily="34" charset="0"/>
                          <a:cs typeface="Segoe UI" panose="020B0502040204020203" pitchFamily="34" charset="0"/>
                        </a:rPr>
                        <a:t>Term</a:t>
                      </a:r>
                    </a:p>
                  </a:txBody>
                  <a:tcPr/>
                </a:tc>
                <a:tc>
                  <a:txBody>
                    <a:bodyPr/>
                    <a:lstStyle/>
                    <a:p>
                      <a:r>
                        <a:rPr lang="en-GB" sz="1600" dirty="0">
                          <a:latin typeface="Segoe UI" panose="020B0502040204020203" pitchFamily="34" charset="0"/>
                          <a:cs typeface="Segoe UI" panose="020B0502040204020203" pitchFamily="34" charset="0"/>
                        </a:rPr>
                        <a:t>Full name</a:t>
                      </a:r>
                      <a:r>
                        <a:rPr lang="en-GB" sz="1600" baseline="0" dirty="0">
                          <a:latin typeface="Segoe UI" panose="020B0502040204020203" pitchFamily="34" charset="0"/>
                          <a:cs typeface="Segoe UI" panose="020B0502040204020203" pitchFamily="34" charset="0"/>
                        </a:rPr>
                        <a:t> or </a:t>
                      </a:r>
                      <a:r>
                        <a:rPr lang="en-GB" sz="1600" dirty="0">
                          <a:latin typeface="Segoe UI" panose="020B0502040204020203" pitchFamily="34" charset="0"/>
                          <a:cs typeface="Segoe UI" panose="020B0502040204020203" pitchFamily="34" charset="0"/>
                        </a:rPr>
                        <a:t>meaning </a:t>
                      </a:r>
                    </a:p>
                  </a:txBody>
                  <a:tcPr/>
                </a:tc>
                <a:extLst>
                  <a:ext uri="{0D108BD9-81ED-4DB2-BD59-A6C34878D82A}">
                    <a16:rowId xmlns:a16="http://schemas.microsoft.com/office/drawing/2014/main" val="1492138595"/>
                  </a:ext>
                </a:extLst>
              </a:tr>
              <a:tr h="475020">
                <a:tc>
                  <a:txBody>
                    <a:bodyPr/>
                    <a:lstStyle/>
                    <a:p>
                      <a:pPr algn="l">
                        <a:lnSpc>
                          <a:spcPct val="107000"/>
                        </a:lnSpc>
                        <a:spcAft>
                          <a:spcPts val="0"/>
                        </a:spcAft>
                      </a:pPr>
                      <a:r>
                        <a:rPr lang="en-GB" sz="1600" i="0" dirty="0">
                          <a:effectLst/>
                          <a:latin typeface="Segoe UI" panose="020B0502040204020203" pitchFamily="34" charset="0"/>
                          <a:ea typeface="Times New Roman" panose="02020603050405020304" pitchFamily="18" charset="0"/>
                          <a:cs typeface="Segoe UI" panose="020B0502040204020203" pitchFamily="34" charset="0"/>
                        </a:rPr>
                        <a:t>ASC</a:t>
                      </a:r>
                      <a:endParaRPr lang="en-GB" sz="1600" i="0"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tc>
                <a:tc>
                  <a:txBody>
                    <a:bodyPr/>
                    <a:lstStyle/>
                    <a:p>
                      <a:pPr>
                        <a:lnSpc>
                          <a:spcPct val="107000"/>
                        </a:lnSpc>
                        <a:spcAft>
                          <a:spcPts val="0"/>
                        </a:spcAft>
                      </a:pPr>
                      <a:r>
                        <a:rPr lang="en-GB" sz="1600" i="0" dirty="0">
                          <a:effectLst/>
                          <a:latin typeface="Segoe UI" panose="020B0502040204020203" pitchFamily="34" charset="0"/>
                          <a:ea typeface="Times New Roman" panose="02020603050405020304" pitchFamily="18" charset="0"/>
                          <a:cs typeface="Segoe UI" panose="020B0502040204020203" pitchFamily="34" charset="0"/>
                        </a:rPr>
                        <a:t>Adult Social </a:t>
                      </a:r>
                      <a:r>
                        <a:rPr lang="en-GB" sz="1600" i="0" dirty="0" smtClean="0">
                          <a:effectLst/>
                          <a:latin typeface="Segoe UI" panose="020B0502040204020203" pitchFamily="34" charset="0"/>
                          <a:ea typeface="Times New Roman" panose="02020603050405020304" pitchFamily="18" charset="0"/>
                          <a:cs typeface="Segoe UI" panose="020B0502040204020203" pitchFamily="34" charset="0"/>
                        </a:rPr>
                        <a:t>Care</a:t>
                      </a:r>
                    </a:p>
                    <a:p>
                      <a:pPr>
                        <a:lnSpc>
                          <a:spcPct val="107000"/>
                        </a:lnSpc>
                        <a:spcAft>
                          <a:spcPts val="0"/>
                        </a:spcAft>
                      </a:pPr>
                      <a:endParaRPr lang="en-GB" sz="1600" i="0"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tc>
                <a:extLst>
                  <a:ext uri="{0D108BD9-81ED-4DB2-BD59-A6C34878D82A}">
                    <a16:rowId xmlns:a16="http://schemas.microsoft.com/office/drawing/2014/main" val="712301372"/>
                  </a:ext>
                </a:extLst>
              </a:tr>
              <a:tr h="721591">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600" i="0" dirty="0">
                          <a:effectLst/>
                          <a:latin typeface="Segoe UI" panose="020B0502040204020203" pitchFamily="34" charset="0"/>
                          <a:ea typeface="Times New Roman" panose="02020603050405020304" pitchFamily="18" charset="0"/>
                          <a:cs typeface="Segoe UI" panose="020B0502040204020203" pitchFamily="34" charset="0"/>
                        </a:rPr>
                        <a:t>AzeusCare</a:t>
                      </a:r>
                      <a:endParaRPr lang="en-GB" sz="1600" i="0"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600" i="0" dirty="0">
                          <a:effectLst/>
                          <a:latin typeface="Segoe UI" panose="020B0502040204020203" pitchFamily="34" charset="0"/>
                          <a:ea typeface="Calibri" panose="020F0502020204030204" pitchFamily="34" charset="0"/>
                          <a:cs typeface="Segoe UI" panose="020B0502040204020203" pitchFamily="34" charset="0"/>
                        </a:rPr>
                        <a:t>AzeusCare is a digital recording system used by Newham’s Social Care Services to support delivery of services</a:t>
                      </a:r>
                      <a:r>
                        <a:rPr lang="en-GB" sz="1600" i="0" dirty="0" smtClean="0">
                          <a:effectLst/>
                          <a:latin typeface="Segoe UI" panose="020B0502040204020203" pitchFamily="34" charset="0"/>
                          <a:ea typeface="Calibri" panose="020F0502020204030204" pitchFamily="34" charset="0"/>
                          <a:cs typeface="Segoe UI" panose="020B0502040204020203" pitchFamily="34" charset="0"/>
                        </a:rPr>
                        <a:t>.</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600" i="0"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tc>
                <a:extLst>
                  <a:ext uri="{0D108BD9-81ED-4DB2-BD59-A6C34878D82A}">
                    <a16:rowId xmlns:a16="http://schemas.microsoft.com/office/drawing/2014/main" val="931889176"/>
                  </a:ext>
                </a:extLst>
              </a:tr>
              <a:tr h="968162">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600" i="0" dirty="0">
                          <a:effectLst/>
                          <a:latin typeface="Segoe UI" panose="020B0502040204020203" pitchFamily="34" charset="0"/>
                          <a:ea typeface="Calibri" panose="020F0502020204030204" pitchFamily="34" charset="0"/>
                          <a:cs typeface="Segoe UI" panose="020B0502040204020203" pitchFamily="34" charset="0"/>
                        </a:rPr>
                        <a:t>Barts Health NHS</a:t>
                      </a:r>
                    </a:p>
                  </a:txBody>
                  <a:tcPr marL="68580" marR="68580" marT="0" marB="0"/>
                </a:tc>
                <a:tc>
                  <a:txBody>
                    <a:bodyPr/>
                    <a:lstStyle/>
                    <a:p>
                      <a:pPr>
                        <a:lnSpc>
                          <a:spcPct val="107000"/>
                        </a:lnSpc>
                        <a:spcAft>
                          <a:spcPts val="0"/>
                        </a:spcAft>
                      </a:pPr>
                      <a:r>
                        <a:rPr lang="en-GB" sz="1600" i="0" dirty="0">
                          <a:effectLst/>
                          <a:latin typeface="Segoe UI" panose="020B0502040204020203" pitchFamily="34" charset="0"/>
                          <a:ea typeface="Calibri" panose="020F0502020204030204" pitchFamily="34" charset="0"/>
                          <a:cs typeface="Segoe UI" panose="020B0502040204020203" pitchFamily="34" charset="0"/>
                          <a:hlinkClick r:id="rId2"/>
                        </a:rPr>
                        <a:t>Barts</a:t>
                      </a:r>
                      <a:r>
                        <a:rPr lang="en-GB" sz="1600" i="0" baseline="0" dirty="0">
                          <a:effectLst/>
                          <a:latin typeface="Segoe UI" panose="020B0502040204020203" pitchFamily="34" charset="0"/>
                          <a:ea typeface="Calibri" panose="020F0502020204030204" pitchFamily="34" charset="0"/>
                          <a:cs typeface="Segoe UI" panose="020B0502040204020203" pitchFamily="34" charset="0"/>
                          <a:hlinkClick r:id="rId2"/>
                        </a:rPr>
                        <a:t> Health</a:t>
                      </a:r>
                      <a:r>
                        <a:rPr lang="en-GB" sz="1600" i="0" dirty="0">
                          <a:effectLst/>
                          <a:latin typeface="Segoe UI" panose="020B0502040204020203" pitchFamily="34" charset="0"/>
                          <a:ea typeface="Calibri" panose="020F0502020204030204" pitchFamily="34" charset="0"/>
                          <a:cs typeface="Segoe UI" panose="020B0502040204020203" pitchFamily="34" charset="0"/>
                          <a:hlinkClick r:id="rId2"/>
                        </a:rPr>
                        <a:t> NHS Trust</a:t>
                      </a:r>
                      <a:r>
                        <a:rPr lang="en-GB" sz="1600" i="0" baseline="0" dirty="0">
                          <a:effectLst/>
                          <a:latin typeface="Segoe UI" panose="020B0502040204020203" pitchFamily="34" charset="0"/>
                          <a:ea typeface="Calibri" panose="020F0502020204030204" pitchFamily="34" charset="0"/>
                          <a:cs typeface="Segoe UI" panose="020B0502040204020203" pitchFamily="34" charset="0"/>
                          <a:hlinkClick r:id="rId2"/>
                        </a:rPr>
                        <a:t> </a:t>
                      </a:r>
                      <a:r>
                        <a:rPr lang="en-GB" sz="1600" i="0" baseline="0" dirty="0">
                          <a:effectLst/>
                          <a:latin typeface="Segoe UI" panose="020B0502040204020203" pitchFamily="34" charset="0"/>
                          <a:ea typeface="Calibri" panose="020F0502020204030204" pitchFamily="34" charset="0"/>
                          <a:cs typeface="Segoe UI" panose="020B0502040204020203" pitchFamily="34" charset="0"/>
                        </a:rPr>
                        <a:t>is a </a:t>
                      </a:r>
                      <a:r>
                        <a:rPr lang="en-GB" sz="1600" i="0" dirty="0">
                          <a:effectLst/>
                          <a:latin typeface="Segoe UI" panose="020B0502040204020203" pitchFamily="34" charset="0"/>
                          <a:ea typeface="Calibri" panose="020F0502020204030204" pitchFamily="34" charset="0"/>
                          <a:cs typeface="Segoe UI" panose="020B0502040204020203" pitchFamily="34" charset="0"/>
                        </a:rPr>
                        <a:t>group of hospitals provide a huge range of clinical services to people in east London and beyond. Hospitals</a:t>
                      </a:r>
                      <a:r>
                        <a:rPr lang="en-GB" sz="1600" i="0" baseline="0" dirty="0">
                          <a:effectLst/>
                          <a:latin typeface="Segoe UI" panose="020B0502040204020203" pitchFamily="34" charset="0"/>
                          <a:ea typeface="Calibri" panose="020F0502020204030204" pitchFamily="34" charset="0"/>
                          <a:cs typeface="Segoe UI" panose="020B0502040204020203" pitchFamily="34" charset="0"/>
                        </a:rPr>
                        <a:t> include: Newham University, St Bartholomew’s, Mile End, Royal London and Whipps Cross Hospitals. </a:t>
                      </a:r>
                      <a:endParaRPr lang="en-GB" sz="1600" i="0" baseline="0" dirty="0" smtClean="0">
                        <a:effectLst/>
                        <a:latin typeface="Segoe UI" panose="020B0502040204020203" pitchFamily="34" charset="0"/>
                        <a:ea typeface="Calibri" panose="020F0502020204030204" pitchFamily="34" charset="0"/>
                        <a:cs typeface="Segoe UI" panose="020B0502040204020203" pitchFamily="34" charset="0"/>
                      </a:endParaRPr>
                    </a:p>
                    <a:p>
                      <a:pPr>
                        <a:lnSpc>
                          <a:spcPct val="107000"/>
                        </a:lnSpc>
                        <a:spcAft>
                          <a:spcPts val="0"/>
                        </a:spcAft>
                      </a:pPr>
                      <a:endParaRPr lang="en-GB" sz="1600" i="0"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tc>
                <a:extLst>
                  <a:ext uri="{0D108BD9-81ED-4DB2-BD59-A6C34878D82A}">
                    <a16:rowId xmlns:a16="http://schemas.microsoft.com/office/drawing/2014/main" val="3045417952"/>
                  </a:ext>
                </a:extLst>
              </a:tr>
              <a:tr h="328648">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600" i="0" dirty="0">
                          <a:effectLst/>
                          <a:latin typeface="Segoe UI" panose="020B0502040204020203" pitchFamily="34" charset="0"/>
                          <a:ea typeface="Calibri" panose="020F0502020204030204" pitchFamily="34" charset="0"/>
                          <a:cs typeface="Segoe UI" panose="020B0502040204020203" pitchFamily="34" charset="0"/>
                        </a:rPr>
                        <a:t>CAMHS</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600" i="0" dirty="0">
                          <a:effectLst/>
                          <a:latin typeface="Segoe UI" panose="020B0502040204020203" pitchFamily="34" charset="0"/>
                          <a:ea typeface="Calibri" panose="020F0502020204030204" pitchFamily="34" charset="0"/>
                          <a:cs typeface="Segoe UI" panose="020B0502040204020203" pitchFamily="34" charset="0"/>
                        </a:rPr>
                        <a:t>Child and Adolescent Mental Health Services</a:t>
                      </a:r>
                    </a:p>
                  </a:txBody>
                  <a:tcPr marL="68580" marR="68580" marT="0" marB="0"/>
                </a:tc>
                <a:extLst>
                  <a:ext uri="{0D108BD9-81ED-4DB2-BD59-A6C34878D82A}">
                    <a16:rowId xmlns:a16="http://schemas.microsoft.com/office/drawing/2014/main" val="2089883134"/>
                  </a:ext>
                </a:extLst>
              </a:tr>
              <a:tr h="1594726">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600" i="0" dirty="0">
                          <a:effectLst/>
                          <a:latin typeface="Segoe UI" panose="020B0502040204020203" pitchFamily="34" charset="0"/>
                          <a:ea typeface="Times New Roman" panose="02020603050405020304" pitchFamily="18" charset="0"/>
                          <a:cs typeface="Segoe UI" panose="020B0502040204020203" pitchFamily="34" charset="0"/>
                        </a:rPr>
                        <a:t>C(E)TR </a:t>
                      </a:r>
                      <a:endParaRPr lang="en-GB" sz="1600" i="0"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600" i="0" dirty="0">
                          <a:effectLst/>
                          <a:latin typeface="Segoe UI" panose="020B0502040204020203" pitchFamily="34" charset="0"/>
                          <a:ea typeface="Calibri" panose="020F0502020204030204" pitchFamily="34" charset="0"/>
                          <a:cs typeface="Segoe UI" panose="020B0502040204020203" pitchFamily="34" charset="0"/>
                        </a:rPr>
                        <a:t> </a:t>
                      </a:r>
                      <a:r>
                        <a:rPr lang="en-GB" sz="1600" i="0" u="sng" dirty="0">
                          <a:solidFill>
                            <a:srgbClr val="0563C1"/>
                          </a:solidFill>
                          <a:effectLst/>
                          <a:latin typeface="Segoe UI" panose="020B0502040204020203" pitchFamily="34" charset="0"/>
                          <a:ea typeface="Calibri" panose="020F0502020204030204" pitchFamily="34" charset="0"/>
                          <a:cs typeface="Segoe UI" panose="020B0502040204020203" pitchFamily="34" charset="0"/>
                          <a:hlinkClick r:id="rId3"/>
                        </a:rPr>
                        <a:t>Care, (Education) and Treatment Reviews</a:t>
                      </a:r>
                      <a:r>
                        <a:rPr lang="en-GB" sz="1600" b="1" i="0" dirty="0">
                          <a:effectLst/>
                          <a:latin typeface="Segoe UI" panose="020B0502040204020203" pitchFamily="34" charset="0"/>
                          <a:ea typeface="Calibri" panose="020F0502020204030204" pitchFamily="34" charset="0"/>
                          <a:cs typeface="Segoe UI" panose="020B0502040204020203" pitchFamily="34" charset="0"/>
                        </a:rPr>
                        <a:t> </a:t>
                      </a:r>
                      <a:r>
                        <a:rPr lang="en-GB" sz="1600" i="0" dirty="0">
                          <a:effectLst/>
                          <a:latin typeface="Segoe UI" panose="020B0502040204020203" pitchFamily="34" charset="0"/>
                          <a:ea typeface="Calibri" panose="020F0502020204030204" pitchFamily="34" charset="0"/>
                          <a:cs typeface="Segoe UI" panose="020B0502040204020203" pitchFamily="34" charset="0"/>
                        </a:rPr>
                        <a:t>are for children or adults with a learning disability </a:t>
                      </a:r>
                      <a:r>
                        <a:rPr lang="en-GB" sz="1600" i="0" dirty="0" smtClean="0">
                          <a:effectLst/>
                          <a:latin typeface="Segoe UI" panose="020B0502040204020203" pitchFamily="34" charset="0"/>
                          <a:ea typeface="Calibri" panose="020F0502020204030204" pitchFamily="34" charset="0"/>
                          <a:cs typeface="Segoe UI" panose="020B0502040204020203" pitchFamily="34" charset="0"/>
                        </a:rPr>
                        <a:t>(or autistic) </a:t>
                      </a:r>
                      <a:r>
                        <a:rPr lang="en-GB" sz="1600" i="0" dirty="0">
                          <a:effectLst/>
                          <a:latin typeface="Segoe UI" panose="020B0502040204020203" pitchFamily="34" charset="0"/>
                          <a:ea typeface="Calibri" panose="020F0502020204030204" pitchFamily="34" charset="0"/>
                          <a:cs typeface="Segoe UI" panose="020B0502040204020203" pitchFamily="34" charset="0"/>
                        </a:rPr>
                        <a:t>admitted, or at risk of admission to a </a:t>
                      </a:r>
                      <a:r>
                        <a:rPr lang="en-GB" sz="1600" i="0" dirty="0" smtClean="0">
                          <a:effectLst/>
                          <a:latin typeface="Segoe UI" panose="020B0502040204020203" pitchFamily="34" charset="0"/>
                          <a:ea typeface="Calibri" panose="020F0502020204030204" pitchFamily="34" charset="0"/>
                          <a:cs typeface="Segoe UI" panose="020B0502040204020203" pitchFamily="34" charset="0"/>
                        </a:rPr>
                        <a:t>Mental </a:t>
                      </a:r>
                      <a:r>
                        <a:rPr lang="en-GB" sz="1600" i="0" dirty="0">
                          <a:effectLst/>
                          <a:latin typeface="Segoe UI" panose="020B0502040204020203" pitchFamily="34" charset="0"/>
                          <a:ea typeface="Calibri" panose="020F0502020204030204" pitchFamily="34" charset="0"/>
                          <a:cs typeface="Segoe UI" panose="020B0502040204020203" pitchFamily="34" charset="0"/>
                        </a:rPr>
                        <a:t>H</a:t>
                      </a:r>
                      <a:r>
                        <a:rPr lang="en-GB" sz="1600" i="0" dirty="0" smtClean="0">
                          <a:effectLst/>
                          <a:latin typeface="Segoe UI" panose="020B0502040204020203" pitchFamily="34" charset="0"/>
                          <a:ea typeface="Calibri" panose="020F0502020204030204" pitchFamily="34" charset="0"/>
                          <a:cs typeface="Segoe UI" panose="020B0502040204020203" pitchFamily="34" charset="0"/>
                        </a:rPr>
                        <a:t>ealth hospital</a:t>
                      </a:r>
                      <a:r>
                        <a:rPr lang="en-GB" sz="1600" i="0" dirty="0">
                          <a:effectLst/>
                          <a:latin typeface="Segoe UI" panose="020B0502040204020203" pitchFamily="34" charset="0"/>
                          <a:ea typeface="Calibri" panose="020F0502020204030204" pitchFamily="34" charset="0"/>
                          <a:cs typeface="Segoe UI" panose="020B0502040204020203" pitchFamily="34" charset="0"/>
                        </a:rPr>
                        <a:t>. </a:t>
                      </a:r>
                      <a:r>
                        <a:rPr lang="en-GB" sz="1600" i="0" dirty="0" smtClean="0">
                          <a:effectLst/>
                          <a:latin typeface="Segoe UI" panose="020B0502040204020203" pitchFamily="34" charset="0"/>
                          <a:ea typeface="Calibri" panose="020F0502020204030204" pitchFamily="34" charset="0"/>
                          <a:cs typeface="Segoe UI" panose="020B0502040204020203" pitchFamily="34" charset="0"/>
                        </a:rPr>
                        <a:t>The NEL ICB or </a:t>
                      </a:r>
                      <a:r>
                        <a:rPr lang="en-GB" sz="1600" i="0" dirty="0">
                          <a:effectLst/>
                          <a:latin typeface="Segoe UI" panose="020B0502040204020203" pitchFamily="34" charset="0"/>
                          <a:ea typeface="Calibri" panose="020F0502020204030204" pitchFamily="34" charset="0"/>
                          <a:cs typeface="Segoe UI" panose="020B0502040204020203" pitchFamily="34" charset="0"/>
                        </a:rPr>
                        <a:t>NHS England leads </a:t>
                      </a:r>
                      <a:r>
                        <a:rPr lang="en-GB" sz="1600" i="0" dirty="0" smtClean="0">
                          <a:effectLst/>
                          <a:latin typeface="Segoe UI" panose="020B0502040204020203" pitchFamily="34" charset="0"/>
                          <a:ea typeface="Calibri" panose="020F0502020204030204" pitchFamily="34" charset="0"/>
                          <a:cs typeface="Segoe UI" panose="020B0502040204020203" pitchFamily="34" charset="0"/>
                        </a:rPr>
                        <a:t>meetings.</a:t>
                      </a:r>
                      <a:r>
                        <a:rPr lang="en-GB" sz="1600" i="0" baseline="0" dirty="0" smtClean="0">
                          <a:effectLst/>
                          <a:latin typeface="Segoe UI" panose="020B0502040204020203" pitchFamily="34" charset="0"/>
                          <a:ea typeface="Calibri" panose="020F0502020204030204" pitchFamily="34" charset="0"/>
                          <a:cs typeface="Segoe UI" panose="020B0502040204020203" pitchFamily="34" charset="0"/>
                        </a:rPr>
                        <a:t> The meetings aim to </a:t>
                      </a:r>
                      <a:r>
                        <a:rPr lang="en-GB" sz="1600" i="0" dirty="0" smtClean="0">
                          <a:effectLst/>
                          <a:latin typeface="Segoe UI" panose="020B0502040204020203" pitchFamily="34" charset="0"/>
                          <a:ea typeface="Calibri" panose="020F0502020204030204" pitchFamily="34" charset="0"/>
                          <a:cs typeface="Segoe UI" panose="020B0502040204020203" pitchFamily="34" charset="0"/>
                        </a:rPr>
                        <a:t>reduce </a:t>
                      </a:r>
                      <a:r>
                        <a:rPr lang="en-GB" sz="1600" i="0" dirty="0">
                          <a:effectLst/>
                          <a:latin typeface="Segoe UI" panose="020B0502040204020203" pitchFamily="34" charset="0"/>
                          <a:ea typeface="Calibri" panose="020F0502020204030204" pitchFamily="34" charset="0"/>
                          <a:cs typeface="Segoe UI" panose="020B0502040204020203" pitchFamily="34" charset="0"/>
                        </a:rPr>
                        <a:t>or avoid </a:t>
                      </a:r>
                      <a:r>
                        <a:rPr lang="en-GB" sz="1600" i="0" dirty="0" smtClean="0">
                          <a:effectLst/>
                          <a:latin typeface="Segoe UI" panose="020B0502040204020203" pitchFamily="34" charset="0"/>
                          <a:ea typeface="Calibri" panose="020F0502020204030204" pitchFamily="34" charset="0"/>
                          <a:cs typeface="Segoe UI" panose="020B0502040204020203" pitchFamily="34" charset="0"/>
                        </a:rPr>
                        <a:t>hospital</a:t>
                      </a:r>
                      <a:r>
                        <a:rPr lang="en-GB" sz="1600" i="0" baseline="0" dirty="0" smtClean="0">
                          <a:effectLst/>
                          <a:latin typeface="Segoe UI" panose="020B0502040204020203" pitchFamily="34" charset="0"/>
                          <a:ea typeface="Calibri" panose="020F0502020204030204" pitchFamily="34" charset="0"/>
                          <a:cs typeface="Segoe UI" panose="020B0502040204020203" pitchFamily="34" charset="0"/>
                        </a:rPr>
                        <a:t> stays</a:t>
                      </a:r>
                      <a:r>
                        <a:rPr lang="en-GB" sz="1600" i="0" dirty="0" smtClean="0">
                          <a:effectLst/>
                          <a:latin typeface="Segoe UI" panose="020B0502040204020203" pitchFamily="34" charset="0"/>
                          <a:ea typeface="Calibri" panose="020F0502020204030204" pitchFamily="34" charset="0"/>
                          <a:cs typeface="Segoe UI" panose="020B0502040204020203" pitchFamily="34" charset="0"/>
                        </a:rPr>
                        <a:t>.</a:t>
                      </a:r>
                    </a:p>
                    <a:p>
                      <a:pPr marL="0" marR="0" lvl="0" indent="0" algn="l" defTabSz="914400" rtl="0" eaLnBrk="1" fontAlgn="auto" latinLnBrk="0" hangingPunct="1">
                        <a:lnSpc>
                          <a:spcPct val="107000"/>
                        </a:lnSpc>
                        <a:spcBef>
                          <a:spcPts val="0"/>
                        </a:spcBef>
                        <a:spcAft>
                          <a:spcPts val="0"/>
                        </a:spcAft>
                        <a:buClrTx/>
                        <a:buSzTx/>
                        <a:buFontTx/>
                        <a:buNone/>
                        <a:tabLst/>
                        <a:defRPr/>
                      </a:pPr>
                      <a:r>
                        <a:rPr lang="en-GB" sz="1600" dirty="0" smtClean="0">
                          <a:latin typeface="Segoe UI" panose="020B0502040204020203" pitchFamily="34" charset="0"/>
                          <a:cs typeface="Segoe UI" panose="020B0502040204020203" pitchFamily="34" charset="0"/>
                        </a:rPr>
                        <a:t>Education if the resident</a:t>
                      </a:r>
                      <a:r>
                        <a:rPr lang="en-GB" sz="1600" baseline="0" dirty="0" smtClean="0">
                          <a:latin typeface="Segoe UI" panose="020B0502040204020203" pitchFamily="34" charset="0"/>
                          <a:cs typeface="Segoe UI" panose="020B0502040204020203" pitchFamily="34" charset="0"/>
                        </a:rPr>
                        <a:t> is </a:t>
                      </a:r>
                      <a:r>
                        <a:rPr lang="en-GB" sz="1600" dirty="0" smtClean="0">
                          <a:latin typeface="Segoe UI" panose="020B0502040204020203" pitchFamily="34" charset="0"/>
                          <a:cs typeface="Segoe UI" panose="020B0502040204020203" pitchFamily="34" charset="0"/>
                        </a:rPr>
                        <a:t>under </a:t>
                      </a:r>
                      <a:r>
                        <a:rPr lang="en-GB" sz="1600" dirty="0">
                          <a:latin typeface="Segoe UI" panose="020B0502040204020203" pitchFamily="34" charset="0"/>
                          <a:cs typeface="Segoe UI" panose="020B0502040204020203" pitchFamily="34" charset="0"/>
                        </a:rPr>
                        <a:t>25 </a:t>
                      </a:r>
                      <a:r>
                        <a:rPr lang="en-GB" sz="1600" dirty="0" smtClean="0">
                          <a:latin typeface="Segoe UI" panose="020B0502040204020203" pitchFamily="34" charset="0"/>
                          <a:cs typeface="Segoe UI" panose="020B0502040204020203" pitchFamily="34" charset="0"/>
                        </a:rPr>
                        <a:t>and </a:t>
                      </a:r>
                      <a:r>
                        <a:rPr lang="en-GB" sz="1600" dirty="0">
                          <a:latin typeface="Segoe UI" panose="020B0502040204020203" pitchFamily="34" charset="0"/>
                          <a:cs typeface="Segoe UI" panose="020B0502040204020203" pitchFamily="34" charset="0"/>
                        </a:rPr>
                        <a:t>have education needs. </a:t>
                      </a:r>
                    </a:p>
                  </a:txBody>
                  <a:tcPr marL="68580" marR="68580" marT="0" marB="0"/>
                </a:tc>
                <a:extLst>
                  <a:ext uri="{0D108BD9-81ED-4DB2-BD59-A6C34878D82A}">
                    <a16:rowId xmlns:a16="http://schemas.microsoft.com/office/drawing/2014/main" val="900399845"/>
                  </a:ext>
                </a:extLst>
              </a:tr>
              <a:tr h="657294">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600" dirty="0">
                          <a:latin typeface="Segoe UI" panose="020B0502040204020203" pitchFamily="34" charset="0"/>
                          <a:cs typeface="Segoe UI" panose="020B0502040204020203" pitchFamily="34" charset="0"/>
                        </a:rPr>
                        <a:t>CGL</a:t>
                      </a:r>
                    </a:p>
                    <a:p>
                      <a:pPr marL="0" marR="0" lvl="0" indent="0" algn="l" defTabSz="914400" rtl="0" eaLnBrk="1" fontAlgn="auto" latinLnBrk="0" hangingPunct="1">
                        <a:lnSpc>
                          <a:spcPct val="107000"/>
                        </a:lnSpc>
                        <a:spcBef>
                          <a:spcPts val="0"/>
                        </a:spcBef>
                        <a:spcAft>
                          <a:spcPts val="0"/>
                        </a:spcAft>
                        <a:buClrTx/>
                        <a:buSzTx/>
                        <a:buFontTx/>
                        <a:buNone/>
                        <a:tabLst/>
                        <a:defRPr/>
                      </a:pPr>
                      <a:r>
                        <a:rPr lang="en-GB" sz="1600" dirty="0">
                          <a:latin typeface="Segoe UI" panose="020B0502040204020203" pitchFamily="34" charset="0"/>
                          <a:cs typeface="Segoe UI" panose="020B0502040204020203" pitchFamily="34" charset="0"/>
                        </a:rPr>
                        <a:t>Change Grow Live</a:t>
                      </a:r>
                      <a:endParaRPr lang="en-GB" sz="1600" i="0"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600" dirty="0" smtClean="0">
                          <a:latin typeface="Segoe UI" panose="020B0502040204020203" pitchFamily="34" charset="0"/>
                          <a:cs typeface="Segoe UI" panose="020B0502040204020203" pitchFamily="34" charset="0"/>
                        </a:rPr>
                        <a:t>Local </a:t>
                      </a:r>
                      <a:r>
                        <a:rPr lang="en-GB" sz="1600" dirty="0">
                          <a:latin typeface="Segoe UI" panose="020B0502040204020203" pitchFamily="34" charset="0"/>
                          <a:cs typeface="Segoe UI" panose="020B0502040204020203" pitchFamily="34" charset="0"/>
                        </a:rPr>
                        <a:t>Provider</a:t>
                      </a:r>
                      <a:r>
                        <a:rPr lang="en-GB" sz="1600" baseline="0" dirty="0">
                          <a:latin typeface="Segoe UI" panose="020B0502040204020203" pitchFamily="34" charset="0"/>
                          <a:cs typeface="Segoe UI" panose="020B0502040204020203" pitchFamily="34" charset="0"/>
                        </a:rPr>
                        <a:t> of Substance Misuse Services also known as </a:t>
                      </a:r>
                      <a:r>
                        <a:rPr lang="en-GB" sz="1600" baseline="0" dirty="0">
                          <a:latin typeface="Segoe UI" panose="020B0502040204020203" pitchFamily="34" charset="0"/>
                          <a:cs typeface="Segoe UI" panose="020B0502040204020203" pitchFamily="34" charset="0"/>
                          <a:hlinkClick r:id="rId4"/>
                        </a:rPr>
                        <a:t>Rise Newham</a:t>
                      </a:r>
                      <a:r>
                        <a:rPr lang="en-GB" sz="1600" baseline="0" dirty="0">
                          <a:latin typeface="Segoe UI" panose="020B0502040204020203" pitchFamily="34" charset="0"/>
                          <a:cs typeface="Segoe UI" panose="020B0502040204020203" pitchFamily="34" charset="0"/>
                        </a:rPr>
                        <a:t>.</a:t>
                      </a:r>
                      <a:endParaRPr lang="en-GB" sz="1600" dirty="0">
                        <a:latin typeface="Segoe UI" panose="020B0502040204020203" pitchFamily="34" charset="0"/>
                        <a:cs typeface="Segoe UI" panose="020B0502040204020203" pitchFamily="34" charset="0"/>
                      </a:endParaRPr>
                    </a:p>
                  </a:txBody>
                  <a:tcPr marL="68580" marR="68580" marT="0" marB="0"/>
                </a:tc>
                <a:extLst>
                  <a:ext uri="{0D108BD9-81ED-4DB2-BD59-A6C34878D82A}">
                    <a16:rowId xmlns:a16="http://schemas.microsoft.com/office/drawing/2014/main" val="717416205"/>
                  </a:ext>
                </a:extLst>
              </a:tr>
            </a:tbl>
          </a:graphicData>
        </a:graphic>
      </p:graphicFrame>
    </p:spTree>
    <p:extLst>
      <p:ext uri="{BB962C8B-B14F-4D97-AF65-F5344CB8AC3E}">
        <p14:creationId xmlns:p14="http://schemas.microsoft.com/office/powerpoint/2010/main" val="166292538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Jargon Buster</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2345910857"/>
              </p:ext>
            </p:extLst>
          </p:nvPr>
        </p:nvGraphicFramePr>
        <p:xfrm>
          <a:off x="460549" y="1409335"/>
          <a:ext cx="11309085" cy="5180424"/>
        </p:xfrm>
        <a:graphic>
          <a:graphicData uri="http://schemas.openxmlformats.org/drawingml/2006/table">
            <a:tbl>
              <a:tblPr firstRow="1" bandRow="1">
                <a:tableStyleId>{073A0DAA-6AF3-43AB-8588-CEC1D06C72B9}</a:tableStyleId>
              </a:tblPr>
              <a:tblGrid>
                <a:gridCol w="3691229">
                  <a:extLst>
                    <a:ext uri="{9D8B030D-6E8A-4147-A177-3AD203B41FA5}">
                      <a16:colId xmlns:a16="http://schemas.microsoft.com/office/drawing/2014/main" val="1187482947"/>
                    </a:ext>
                  </a:extLst>
                </a:gridCol>
                <a:gridCol w="7617856">
                  <a:extLst>
                    <a:ext uri="{9D8B030D-6E8A-4147-A177-3AD203B41FA5}">
                      <a16:colId xmlns:a16="http://schemas.microsoft.com/office/drawing/2014/main" val="379579342"/>
                    </a:ext>
                  </a:extLst>
                </a:gridCol>
              </a:tblGrid>
              <a:tr h="339169">
                <a:tc>
                  <a:txBody>
                    <a:bodyPr/>
                    <a:lstStyle/>
                    <a:p>
                      <a:r>
                        <a:rPr lang="en-GB" sz="1400" dirty="0">
                          <a:latin typeface="Arial" panose="020B0604020202020204" pitchFamily="34" charset="0"/>
                          <a:cs typeface="Arial" panose="020B0604020202020204" pitchFamily="34" charset="0"/>
                        </a:rPr>
                        <a:t>Term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Full name</a:t>
                      </a:r>
                      <a:r>
                        <a:rPr lang="en-GB" sz="1400" baseline="0" dirty="0">
                          <a:latin typeface="Arial" panose="020B0604020202020204" pitchFamily="34" charset="0"/>
                          <a:cs typeface="Arial" panose="020B0604020202020204" pitchFamily="34" charset="0"/>
                        </a:rPr>
                        <a:t> or </a:t>
                      </a:r>
                      <a:r>
                        <a:rPr lang="en-GB" sz="1400" dirty="0">
                          <a:latin typeface="Arial" panose="020B0604020202020204" pitchFamily="34" charset="0"/>
                          <a:cs typeface="Arial" panose="020B0604020202020204" pitchFamily="34" charset="0"/>
                        </a:rPr>
                        <a:t>meaning </a:t>
                      </a:r>
                    </a:p>
                  </a:txBody>
                  <a:tcPr/>
                </a:tc>
                <a:extLst>
                  <a:ext uri="{0D108BD9-81ED-4DB2-BD59-A6C34878D82A}">
                    <a16:rowId xmlns:a16="http://schemas.microsoft.com/office/drawing/2014/main" val="3677443290"/>
                  </a:ext>
                </a:extLst>
              </a:tr>
              <a:tr h="235581">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kern="1200" dirty="0">
                          <a:solidFill>
                            <a:schemeClr val="dk1"/>
                          </a:solidFill>
                          <a:effectLst/>
                          <a:latin typeface="Arial" panose="020B0604020202020204" pitchFamily="34" charset="0"/>
                          <a:ea typeface="+mn-ea"/>
                          <a:cs typeface="Arial" panose="020B0604020202020204" pitchFamily="34" charset="0"/>
                        </a:rPr>
                        <a:t>CYPS</a:t>
                      </a:r>
                    </a:p>
                  </a:txBody>
                  <a:tcPr marL="68580" marR="68580" marT="0" marB="0"/>
                </a:tc>
                <a:tc>
                  <a:txBody>
                    <a:bodyPr/>
                    <a:lstStyle/>
                    <a:p>
                      <a:pPr>
                        <a:lnSpc>
                          <a:spcPct val="107000"/>
                        </a:lnSpc>
                        <a:spcAft>
                          <a:spcPts val="0"/>
                        </a:spcAft>
                      </a:pPr>
                      <a:r>
                        <a:rPr lang="en-GB" sz="1400" i="0" kern="1200" dirty="0">
                          <a:solidFill>
                            <a:schemeClr val="dk1"/>
                          </a:solidFill>
                          <a:effectLst/>
                          <a:latin typeface="Arial" panose="020B0604020202020204" pitchFamily="34" charset="0"/>
                          <a:ea typeface="+mn-ea"/>
                          <a:cs typeface="Arial" panose="020B0604020202020204" pitchFamily="34" charset="0"/>
                        </a:rPr>
                        <a:t>Children and Young People’s </a:t>
                      </a:r>
                      <a:r>
                        <a:rPr lang="en-GB" sz="1400" i="0" kern="1200" dirty="0" smtClean="0">
                          <a:solidFill>
                            <a:schemeClr val="dk1"/>
                          </a:solidFill>
                          <a:effectLst/>
                          <a:latin typeface="Arial" panose="020B0604020202020204" pitchFamily="34" charset="0"/>
                          <a:ea typeface="+mn-ea"/>
                          <a:cs typeface="Arial" panose="020B0604020202020204" pitchFamily="34" charset="0"/>
                        </a:rPr>
                        <a:t>Services.</a:t>
                      </a:r>
                    </a:p>
                    <a:p>
                      <a:pPr>
                        <a:lnSpc>
                          <a:spcPct val="107000"/>
                        </a:lnSpc>
                        <a:spcAft>
                          <a:spcPts val="0"/>
                        </a:spcAft>
                      </a:pPr>
                      <a:endParaRPr lang="en-GB" sz="1400" i="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tc>
                <a:extLst>
                  <a:ext uri="{0D108BD9-81ED-4DB2-BD59-A6C34878D82A}">
                    <a16:rowId xmlns:a16="http://schemas.microsoft.com/office/drawing/2014/main" val="3734464945"/>
                  </a:ext>
                </a:extLst>
              </a:tr>
              <a:tr h="8140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i="0" dirty="0" smtClean="0">
                          <a:effectLst/>
                          <a:latin typeface="Arial" panose="020B0604020202020204" pitchFamily="34" charset="0"/>
                          <a:ea typeface="Calibri" panose="020F0502020204030204" pitchFamily="34" charset="0"/>
                          <a:cs typeface="Arial" panose="020B0604020202020204" pitchFamily="34" charset="0"/>
                        </a:rPr>
                        <a:t>Dual</a:t>
                      </a:r>
                      <a:r>
                        <a:rPr lang="en-GB" sz="1400" i="0" baseline="0" dirty="0" smtClean="0">
                          <a:effectLst/>
                          <a:latin typeface="Arial" panose="020B0604020202020204" pitchFamily="34" charset="0"/>
                          <a:ea typeface="Calibri" panose="020F0502020204030204" pitchFamily="34" charset="0"/>
                          <a:cs typeface="Arial" panose="020B0604020202020204" pitchFamily="34" charset="0"/>
                        </a:rPr>
                        <a:t> Diagnosis </a:t>
                      </a:r>
                      <a:endParaRPr lang="en-GB" sz="1400" i="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smtClean="0">
                          <a:latin typeface="Arial" panose="020B0604020202020204" pitchFamily="34" charset="0"/>
                          <a:cs typeface="Arial" panose="020B0604020202020204" pitchFamily="34" charset="0"/>
                        </a:rPr>
                        <a:t>In this report it means that you have a</a:t>
                      </a:r>
                      <a:r>
                        <a:rPr lang="en-GB" sz="1400" baseline="0" dirty="0" smtClean="0">
                          <a:latin typeface="Arial" panose="020B0604020202020204" pitchFamily="34" charset="0"/>
                          <a:cs typeface="Arial" panose="020B0604020202020204" pitchFamily="34" charset="0"/>
                        </a:rPr>
                        <a:t> Learning Disability plus another need or condition, such as Substance Misuse.</a:t>
                      </a:r>
                      <a:endParaRPr lang="en-GB" sz="1400"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i="0"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3803189814"/>
                  </a:ext>
                </a:extLst>
              </a:tr>
              <a:tr h="10514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i="0" dirty="0" smtClean="0">
                          <a:effectLst/>
                          <a:latin typeface="Arial" panose="020B0604020202020204" pitchFamily="34" charset="0"/>
                          <a:ea typeface="Calibri" panose="020F0502020204030204" pitchFamily="34" charset="0"/>
                          <a:cs typeface="Arial" panose="020B0604020202020204" pitchFamily="34" charset="0"/>
                        </a:rPr>
                        <a:t>Dynamic Purchasing Vehicle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i="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i="0" baseline="0" dirty="0" smtClean="0">
                          <a:effectLst/>
                          <a:latin typeface="Arial" panose="020B0604020202020204" pitchFamily="34" charset="0"/>
                          <a:ea typeface="Calibri" panose="020F0502020204030204" pitchFamily="34" charset="0"/>
                          <a:cs typeface="Arial" panose="020B0604020202020204" pitchFamily="34" charset="0"/>
                        </a:rPr>
                        <a:t>It is an electronic system for the Council to buy services. The Council sets standards that the providers/suppliers must demonstrate when they apply to join. Providers /supplier must be approved before the Council will use them.</a:t>
                      </a:r>
                      <a:endParaRPr lang="en-GB" sz="1400" i="0" dirty="0" smtClean="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i="0"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115626004"/>
                  </a:ext>
                </a:extLst>
              </a:tr>
              <a:tr h="9496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i="0" dirty="0" smtClean="0">
                          <a:effectLst/>
                          <a:latin typeface="Arial" panose="020B0604020202020204" pitchFamily="34" charset="0"/>
                          <a:ea typeface="Calibri" panose="020F0502020204030204" pitchFamily="34" charset="0"/>
                          <a:cs typeface="Arial" panose="020B0604020202020204" pitchFamily="34" charset="0"/>
                        </a:rPr>
                        <a:t>Dynamic</a:t>
                      </a:r>
                      <a:r>
                        <a:rPr lang="en-GB" sz="1400" i="0" baseline="0" dirty="0" smtClean="0">
                          <a:effectLst/>
                          <a:latin typeface="Arial" panose="020B0604020202020204" pitchFamily="34" charset="0"/>
                          <a:ea typeface="Calibri" panose="020F0502020204030204" pitchFamily="34" charset="0"/>
                          <a:cs typeface="Arial" panose="020B0604020202020204" pitchFamily="34" charset="0"/>
                        </a:rPr>
                        <a:t> Support Register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i="0" baseline="0" dirty="0" smtClean="0">
                          <a:effectLst/>
                          <a:latin typeface="Arial" panose="020B0604020202020204" pitchFamily="34" charset="0"/>
                          <a:ea typeface="Calibri" panose="020F0502020204030204" pitchFamily="34" charset="0"/>
                          <a:cs typeface="Arial" panose="020B0604020202020204" pitchFamily="34" charset="0"/>
                        </a:rPr>
                        <a:t>DSR</a:t>
                      </a:r>
                      <a:endParaRPr lang="en-GB" sz="1400" i="0" dirty="0" smtClean="0">
                        <a:effectLst/>
                        <a:latin typeface="Arial" panose="020B0604020202020204" pitchFamily="34" charset="0"/>
                        <a:ea typeface="Calibri" panose="020F0502020204030204" pitchFamily="34" charset="0"/>
                        <a:cs typeface="Arial" panose="020B0604020202020204" pitchFamily="34" charset="0"/>
                      </a:endParaRPr>
                    </a:p>
                    <a:p>
                      <a:pPr algn="l">
                        <a:lnSpc>
                          <a:spcPct val="107000"/>
                        </a:lnSpc>
                        <a:spcAft>
                          <a:spcPts val="0"/>
                        </a:spcAft>
                      </a:pPr>
                      <a:endParaRPr lang="en-GB" sz="140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i="0" dirty="0" smtClean="0">
                          <a:effectLst/>
                          <a:latin typeface="Arial" panose="020B0604020202020204" pitchFamily="34" charset="0"/>
                          <a:ea typeface="Calibri" panose="020F0502020204030204" pitchFamily="34" charset="0"/>
                          <a:cs typeface="Arial" panose="020B0604020202020204" pitchFamily="34" charset="0"/>
                        </a:rPr>
                        <a:t>The </a:t>
                      </a:r>
                      <a:r>
                        <a:rPr lang="en-GB" sz="1400" i="0" dirty="0" smtClean="0">
                          <a:effectLst/>
                          <a:latin typeface="Arial" panose="020B0604020202020204" pitchFamily="34" charset="0"/>
                          <a:ea typeface="Calibri" panose="020F0502020204030204" pitchFamily="34" charset="0"/>
                          <a:cs typeface="Arial" panose="020B0604020202020204" pitchFamily="34" charset="0"/>
                          <a:hlinkClick r:id="rId2"/>
                        </a:rPr>
                        <a:t>DSR</a:t>
                      </a:r>
                      <a:r>
                        <a:rPr lang="en-GB" sz="1400" i="0" dirty="0" smtClean="0">
                          <a:effectLst/>
                          <a:latin typeface="Arial" panose="020B0604020202020204" pitchFamily="34" charset="0"/>
                          <a:ea typeface="Calibri" panose="020F0502020204030204" pitchFamily="34" charset="0"/>
                          <a:cs typeface="Arial" panose="020B0604020202020204" pitchFamily="34" charset="0"/>
                        </a:rPr>
                        <a:t> is a register of people with learning disabilities and/or autism who are at risk of being admitted to a specialist or mental health hospital. It helps local support teams to identify those who would benefit from a Care (Education) and Treatment Review. Each local borough holds a registers for adults and one for children's and young people.</a:t>
                      </a:r>
                      <a:endParaRPr lang="en-GB" sz="1400" i="0" dirty="0">
                        <a:latin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281362065"/>
                  </a:ext>
                </a:extLst>
              </a:tr>
              <a:tr h="10514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smtClean="0">
                          <a:latin typeface="Arial" panose="020B0604020202020204" pitchFamily="34" charset="0"/>
                          <a:cs typeface="Arial" panose="020B0604020202020204" pitchFamily="34" charset="0"/>
                        </a:rPr>
                        <a:t>ELFT</a:t>
                      </a:r>
                    </a:p>
                    <a:p>
                      <a:endParaRPr lang="en-GB" sz="14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i="0" u="sng" dirty="0" smtClean="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East London NHS Foundation Trust</a:t>
                      </a:r>
                      <a:r>
                        <a:rPr lang="en-GB" sz="1400" i="0" dirty="0" smtClean="0">
                          <a:effectLst/>
                          <a:latin typeface="Arial" panose="020B0604020202020204" pitchFamily="34" charset="0"/>
                          <a:ea typeface="Calibri" panose="020F0502020204030204" pitchFamily="34" charset="0"/>
                          <a:cs typeface="Arial" panose="020B0604020202020204" pitchFamily="34" charset="0"/>
                        </a:rPr>
                        <a:t> provides mental health, community health, and inpatient services to young people, working age adults, older adults and forensic services to Newham; it also provides a range of services outside of Newham.</a:t>
                      </a:r>
                      <a:endParaRPr lang="en-GB" sz="1400" i="0" dirty="0" smtClean="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23975057"/>
                  </a:ext>
                </a:extLst>
              </a:tr>
              <a:tr h="339169">
                <a:tc>
                  <a:txBody>
                    <a:bodyPr/>
                    <a:lstStyle/>
                    <a:p>
                      <a:r>
                        <a:rPr lang="en-GB" sz="1400" dirty="0" smtClean="0">
                          <a:latin typeface="Arial" panose="020B0604020202020204" pitchFamily="34" charset="0"/>
                          <a:cs typeface="Arial" panose="020B0604020202020204" pitchFamily="34" charset="0"/>
                        </a:rPr>
                        <a:t>Elective</a:t>
                      </a:r>
                      <a:r>
                        <a:rPr lang="en-GB" sz="1400" baseline="0" dirty="0" smtClean="0">
                          <a:latin typeface="Arial" panose="020B0604020202020204" pitchFamily="34" charset="0"/>
                          <a:cs typeface="Arial" panose="020B0604020202020204" pitchFamily="34" charset="0"/>
                        </a:rPr>
                        <a:t> Care</a:t>
                      </a:r>
                      <a:endParaRPr lang="en-GB" sz="14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smtClean="0">
                          <a:latin typeface="Arial" panose="020B0604020202020204" pitchFamily="34" charset="0"/>
                          <a:cs typeface="Arial" panose="020B0604020202020204" pitchFamily="34" charset="0"/>
                        </a:rPr>
                        <a:t>Non-emergency and planned care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smtClean="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27736680"/>
                  </a:ext>
                </a:extLst>
              </a:tr>
            </a:tbl>
          </a:graphicData>
        </a:graphic>
      </p:graphicFrame>
    </p:spTree>
    <p:extLst>
      <p:ext uri="{BB962C8B-B14F-4D97-AF65-F5344CB8AC3E}">
        <p14:creationId xmlns:p14="http://schemas.microsoft.com/office/powerpoint/2010/main" val="39284330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Jargon Buster</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869423630"/>
              </p:ext>
            </p:extLst>
          </p:nvPr>
        </p:nvGraphicFramePr>
        <p:xfrm>
          <a:off x="460549" y="1409335"/>
          <a:ext cx="11387462" cy="5122093"/>
        </p:xfrm>
        <a:graphic>
          <a:graphicData uri="http://schemas.openxmlformats.org/drawingml/2006/table">
            <a:tbl>
              <a:tblPr firstRow="1" bandRow="1">
                <a:tableStyleId>{073A0DAA-6AF3-43AB-8588-CEC1D06C72B9}</a:tableStyleId>
              </a:tblPr>
              <a:tblGrid>
                <a:gridCol w="3734064">
                  <a:extLst>
                    <a:ext uri="{9D8B030D-6E8A-4147-A177-3AD203B41FA5}">
                      <a16:colId xmlns:a16="http://schemas.microsoft.com/office/drawing/2014/main" val="1187482947"/>
                    </a:ext>
                  </a:extLst>
                </a:gridCol>
                <a:gridCol w="7653398">
                  <a:extLst>
                    <a:ext uri="{9D8B030D-6E8A-4147-A177-3AD203B41FA5}">
                      <a16:colId xmlns:a16="http://schemas.microsoft.com/office/drawing/2014/main" val="379579342"/>
                    </a:ext>
                  </a:extLst>
                </a:gridCol>
              </a:tblGrid>
              <a:tr h="401625">
                <a:tc>
                  <a:txBody>
                    <a:bodyPr/>
                    <a:lstStyle/>
                    <a:p>
                      <a:r>
                        <a:rPr lang="en-GB" sz="1400" dirty="0">
                          <a:latin typeface="Arial" panose="020B0604020202020204" pitchFamily="34" charset="0"/>
                          <a:cs typeface="Arial" panose="020B0604020202020204" pitchFamily="34" charset="0"/>
                        </a:rPr>
                        <a:t>Term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Segoe UI" panose="020B0502040204020203" pitchFamily="34" charset="0"/>
                          <a:cs typeface="Segoe UI" panose="020B0502040204020203" pitchFamily="34" charset="0"/>
                        </a:rPr>
                        <a:t>Full name</a:t>
                      </a:r>
                      <a:r>
                        <a:rPr lang="en-GB" sz="1600" baseline="0" dirty="0">
                          <a:latin typeface="Segoe UI" panose="020B0502040204020203" pitchFamily="34" charset="0"/>
                          <a:cs typeface="Segoe UI" panose="020B0502040204020203" pitchFamily="34" charset="0"/>
                        </a:rPr>
                        <a:t> or </a:t>
                      </a:r>
                      <a:r>
                        <a:rPr lang="en-GB" sz="1600" dirty="0">
                          <a:latin typeface="Segoe UI" panose="020B0502040204020203" pitchFamily="34" charset="0"/>
                          <a:cs typeface="Segoe UI" panose="020B0502040204020203" pitchFamily="34" charset="0"/>
                        </a:rPr>
                        <a:t>meaning </a:t>
                      </a:r>
                    </a:p>
                  </a:txBody>
                  <a:tcPr/>
                </a:tc>
                <a:extLst>
                  <a:ext uri="{0D108BD9-81ED-4DB2-BD59-A6C34878D82A}">
                    <a16:rowId xmlns:a16="http://schemas.microsoft.com/office/drawing/2014/main" val="3677443290"/>
                  </a:ext>
                </a:extLst>
              </a:tr>
              <a:tr h="891277">
                <a:tc>
                  <a:txBody>
                    <a:bodyPr/>
                    <a:lstStyle/>
                    <a:p>
                      <a:r>
                        <a:rPr lang="en-GB" sz="1600" baseline="0" dirty="0" smtClean="0">
                          <a:latin typeface="Segoe UI" panose="020B0502040204020203" pitchFamily="34" charset="0"/>
                          <a:cs typeface="Segoe UI" panose="020B0502040204020203" pitchFamily="34" charset="0"/>
                        </a:rPr>
                        <a:t>Learning </a:t>
                      </a:r>
                      <a:r>
                        <a:rPr lang="en-GB" sz="1600" baseline="0" dirty="0">
                          <a:latin typeface="Segoe UI" panose="020B0502040204020203" pitchFamily="34" charset="0"/>
                          <a:cs typeface="Segoe UI" panose="020B0502040204020203" pitchFamily="34" charset="0"/>
                        </a:rPr>
                        <a:t>Disability Resident Advisory Group.</a:t>
                      </a:r>
                      <a:endParaRPr lang="en-GB" sz="1600" dirty="0">
                        <a:latin typeface="Segoe UI" panose="020B0502040204020203" pitchFamily="34" charset="0"/>
                        <a:cs typeface="Segoe UI" panose="020B0502040204020203" pitchFamily="34" charset="0"/>
                      </a:endParaRPr>
                    </a:p>
                  </a:txBody>
                  <a:tcPr/>
                </a:tc>
                <a:tc>
                  <a:txBody>
                    <a:bodyPr/>
                    <a:lstStyle/>
                    <a:p>
                      <a:r>
                        <a:rPr lang="en-GB" sz="1600" dirty="0">
                          <a:latin typeface="Segoe UI" panose="020B0502040204020203" pitchFamily="34" charset="0"/>
                          <a:cs typeface="Segoe UI" panose="020B0502040204020203" pitchFamily="34" charset="0"/>
                        </a:rPr>
                        <a:t>The main purpose of this group</a:t>
                      </a:r>
                      <a:r>
                        <a:rPr lang="en-GB" sz="1600" baseline="0" dirty="0">
                          <a:latin typeface="Segoe UI" panose="020B0502040204020203" pitchFamily="34" charset="0"/>
                          <a:cs typeface="Segoe UI" panose="020B0502040204020203" pitchFamily="34" charset="0"/>
                        </a:rPr>
                        <a:t> is to Advise the Learning Disability Action Plan Delivery Board and make sure that residents voices are part of the delivery of the Adult Learning Disability Action Plan. </a:t>
                      </a:r>
                      <a:endParaRPr lang="en-GB" sz="160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124730387"/>
                  </a:ext>
                </a:extLst>
              </a:tr>
              <a:tr h="11553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baseline="0" dirty="0">
                          <a:solidFill>
                            <a:schemeClr val="tx1"/>
                          </a:solidFill>
                          <a:latin typeface="Segoe UI" panose="020B0502040204020203" pitchFamily="34" charset="0"/>
                          <a:cs typeface="Segoe UI" panose="020B0502040204020203" pitchFamily="34" charset="0"/>
                        </a:rPr>
                        <a:t>Learning Disability Action Plan Delivery Board</a:t>
                      </a:r>
                      <a:endParaRPr lang="en-GB" sz="1600" dirty="0">
                        <a:latin typeface="Segoe UI" panose="020B0502040204020203" pitchFamily="34" charset="0"/>
                        <a:cs typeface="Segoe UI" panose="020B0502040204020203" pitchFamily="34" charset="0"/>
                      </a:endParaRPr>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solidFill>
                            <a:schemeClr val="tx1"/>
                          </a:solidFill>
                          <a:latin typeface="Segoe UI" panose="020B0502040204020203" pitchFamily="34" charset="0"/>
                          <a:cs typeface="Segoe UI" panose="020B0502040204020203" pitchFamily="34" charset="0"/>
                        </a:rPr>
                        <a:t>The main purpose of</a:t>
                      </a:r>
                      <a:r>
                        <a:rPr lang="en-GB" sz="1600" b="0" baseline="0" dirty="0">
                          <a:solidFill>
                            <a:schemeClr val="tx1"/>
                          </a:solidFill>
                          <a:latin typeface="Segoe UI" panose="020B0502040204020203" pitchFamily="34" charset="0"/>
                          <a:cs typeface="Segoe UI" panose="020B0502040204020203" pitchFamily="34" charset="0"/>
                        </a:rPr>
                        <a:t> the Delivery Board is </a:t>
                      </a:r>
                      <a:r>
                        <a:rPr lang="en-GB" sz="1600" b="0" dirty="0">
                          <a:solidFill>
                            <a:schemeClr val="tx1"/>
                          </a:solidFill>
                          <a:latin typeface="Segoe UI" panose="020B0502040204020203" pitchFamily="34" charset="0"/>
                          <a:cs typeface="Segoe UI" panose="020B0502040204020203" pitchFamily="34" charset="0"/>
                        </a:rPr>
                        <a:t>to oversee the successful delivery of the action plan. It will monitor delivery of all of the actions within the plan to time and quality for reporting and sign off by the Learning Disability and Autism Joint Planning Group.</a:t>
                      </a:r>
                      <a:endParaRPr lang="en-GB" sz="1600" dirty="0">
                        <a:latin typeface="Segoe UI" panose="020B0502040204020203" pitchFamily="34" charset="0"/>
                        <a:cs typeface="Segoe UI" panose="020B0502040204020203" pitchFamily="34" charset="0"/>
                      </a:endParaRPr>
                    </a:p>
                  </a:txBody>
                  <a:tcPr>
                    <a:solidFill>
                      <a:schemeClr val="bg2"/>
                    </a:solidFill>
                  </a:tcPr>
                </a:tc>
                <a:extLst>
                  <a:ext uri="{0D108BD9-81ED-4DB2-BD59-A6C34878D82A}">
                    <a16:rowId xmlns:a16="http://schemas.microsoft.com/office/drawing/2014/main" val="3803189814"/>
                  </a:ext>
                </a:extLst>
              </a:tr>
              <a:tr h="8912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solidFill>
                            <a:schemeClr val="tx1"/>
                          </a:solidFill>
                          <a:latin typeface="Segoe UI" panose="020B0502040204020203" pitchFamily="34" charset="0"/>
                          <a:cs typeface="Segoe UI" panose="020B0502040204020203" pitchFamily="34" charset="0"/>
                        </a:rPr>
                        <a:t>Learning Disability and Autism Joint Planning Group</a:t>
                      </a:r>
                      <a:endParaRPr lang="en-GB" sz="1600" dirty="0">
                        <a:latin typeface="Segoe UI" panose="020B0502040204020203" pitchFamily="34" charset="0"/>
                        <a:cs typeface="Segoe UI" panose="020B0502040204020203"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Segoe UI" panose="020B0502040204020203" pitchFamily="34" charset="0"/>
                          <a:cs typeface="Segoe UI" panose="020B0502040204020203" pitchFamily="34" charset="0"/>
                        </a:rPr>
                        <a:t>This Group brings together statutory health and social care services, voluntary and community sector organisations, service users, and carers, to work collaboratively to test and deliver improvement and transformation initiatives.</a:t>
                      </a:r>
                    </a:p>
                  </a:txBody>
                  <a:tcPr>
                    <a:solidFill>
                      <a:schemeClr val="bg2">
                        <a:lumMod val="90000"/>
                      </a:schemeClr>
                    </a:solidFill>
                  </a:tcPr>
                </a:tc>
                <a:extLst>
                  <a:ext uri="{0D108BD9-81ED-4DB2-BD59-A6C34878D82A}">
                    <a16:rowId xmlns:a16="http://schemas.microsoft.com/office/drawing/2014/main" val="2695742817"/>
                  </a:ext>
                </a:extLst>
              </a:tr>
              <a:tr h="891277">
                <a:tc>
                  <a:txBody>
                    <a:bodyPr/>
                    <a:lstStyle/>
                    <a:p>
                      <a:r>
                        <a:rPr lang="en-GB" sz="1600" dirty="0">
                          <a:latin typeface="Segoe UI" panose="020B0502040204020203" pitchFamily="34" charset="0"/>
                          <a:cs typeface="Segoe UI" panose="020B0502040204020203" pitchFamily="34" charset="0"/>
                        </a:rPr>
                        <a:t>LeDeR </a:t>
                      </a:r>
                    </a:p>
                    <a:p>
                      <a:r>
                        <a:rPr lang="en-GB" sz="1600" dirty="0">
                          <a:latin typeface="Segoe UI" panose="020B0502040204020203" pitchFamily="34" charset="0"/>
                          <a:cs typeface="Segoe UI" panose="020B0502040204020203" pitchFamily="34" charset="0"/>
                        </a:rPr>
                        <a:t>Learning Disabilities Mortality Review</a:t>
                      </a:r>
                    </a:p>
                    <a:p>
                      <a:endParaRPr lang="en-GB" sz="1600" dirty="0">
                        <a:latin typeface="Segoe UI" panose="020B0502040204020203" pitchFamily="34" charset="0"/>
                        <a:cs typeface="Segoe UI" panose="020B0502040204020203"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Segoe UI" panose="020B0502040204020203" pitchFamily="34" charset="0"/>
                          <a:cs typeface="Segoe UI" panose="020B0502040204020203" pitchFamily="34" charset="0"/>
                        </a:rPr>
                        <a:t>Started</a:t>
                      </a:r>
                      <a:r>
                        <a:rPr lang="en-GB" sz="1600" baseline="0" dirty="0">
                          <a:latin typeface="Segoe UI" panose="020B0502040204020203" pitchFamily="34" charset="0"/>
                          <a:cs typeface="Segoe UI" panose="020B0502040204020203" pitchFamily="34" charset="0"/>
                        </a:rPr>
                        <a:t> in 2017 </a:t>
                      </a:r>
                      <a:r>
                        <a:rPr lang="en-GB" sz="1600" dirty="0">
                          <a:latin typeface="Segoe UI" panose="020B0502040204020203" pitchFamily="34" charset="0"/>
                          <a:cs typeface="Segoe UI" panose="020B0502040204020203" pitchFamily="34" charset="0"/>
                        </a:rPr>
                        <a:t>by NHS England and NHS Improvement, </a:t>
                      </a:r>
                      <a:r>
                        <a:rPr lang="en-GB" sz="1600" dirty="0">
                          <a:latin typeface="Segoe UI" panose="020B0502040204020203" pitchFamily="34" charset="0"/>
                          <a:cs typeface="Segoe UI" panose="020B0502040204020203" pitchFamily="34" charset="0"/>
                          <a:hlinkClick r:id="rId2"/>
                        </a:rPr>
                        <a:t>LeDeR</a:t>
                      </a:r>
                      <a:r>
                        <a:rPr lang="en-GB" sz="1600" dirty="0">
                          <a:latin typeface="Segoe UI" panose="020B0502040204020203" pitchFamily="34" charset="0"/>
                          <a:cs typeface="Segoe UI" panose="020B0502040204020203" pitchFamily="34" charset="0"/>
                        </a:rPr>
                        <a:t> is a service improvement programme that improve care, reduce care inequalities, and prevent people with a learning disability  and autistic people from early deaths</a:t>
                      </a:r>
                    </a:p>
                  </a:txBody>
                  <a:tcPr/>
                </a:tc>
                <a:extLst>
                  <a:ext uri="{0D108BD9-81ED-4DB2-BD59-A6C34878D82A}">
                    <a16:rowId xmlns:a16="http://schemas.microsoft.com/office/drawing/2014/main" val="3424313480"/>
                  </a:ext>
                </a:extLst>
              </a:tr>
              <a:tr h="891277">
                <a:tc>
                  <a:txBody>
                    <a:bodyPr/>
                    <a:lstStyle/>
                    <a:p>
                      <a:r>
                        <a:rPr lang="en-GB" sz="1600" dirty="0">
                          <a:latin typeface="Segoe UI" panose="020B0502040204020203" pitchFamily="34" charset="0"/>
                          <a:cs typeface="Segoe UI" panose="020B0502040204020203" pitchFamily="34" charset="0"/>
                        </a:rPr>
                        <a:t>NEL ICB</a:t>
                      </a:r>
                    </a:p>
                    <a:p>
                      <a:r>
                        <a:rPr lang="en-GB" sz="1600" dirty="0">
                          <a:latin typeface="Segoe UI" panose="020B0502040204020203" pitchFamily="34" charset="0"/>
                          <a:cs typeface="Segoe UI" panose="020B0502040204020203" pitchFamily="34" charset="0"/>
                        </a:rPr>
                        <a:t>North East London Integrated Care Board</a:t>
                      </a:r>
                    </a:p>
                  </a:txBody>
                  <a:tcPr>
                    <a:solidFill>
                      <a:schemeClr val="bg2"/>
                    </a:solidFill>
                  </a:tcPr>
                </a:tc>
                <a:tc>
                  <a:txBody>
                    <a:bodyPr/>
                    <a:lstStyle/>
                    <a:p>
                      <a:r>
                        <a:rPr lang="en-GB" sz="1600" dirty="0">
                          <a:latin typeface="Segoe UI" panose="020B0502040204020203" pitchFamily="34" charset="0"/>
                          <a:cs typeface="Segoe UI" panose="020B0502040204020203" pitchFamily="34" charset="0"/>
                          <a:hlinkClick r:id="rId3"/>
                        </a:rPr>
                        <a:t>NEL</a:t>
                      </a:r>
                      <a:r>
                        <a:rPr lang="en-GB" sz="1600" baseline="0" dirty="0">
                          <a:latin typeface="Segoe UI" panose="020B0502040204020203" pitchFamily="34" charset="0"/>
                          <a:cs typeface="Segoe UI" panose="020B0502040204020203" pitchFamily="34" charset="0"/>
                          <a:hlinkClick r:id="rId3"/>
                        </a:rPr>
                        <a:t> ICB </a:t>
                      </a:r>
                      <a:r>
                        <a:rPr lang="en-GB" sz="1600" baseline="0" dirty="0">
                          <a:latin typeface="Segoe UI" panose="020B0502040204020203" pitchFamily="34" charset="0"/>
                          <a:cs typeface="Segoe UI" panose="020B0502040204020203" pitchFamily="34" charset="0"/>
                        </a:rPr>
                        <a:t>i</a:t>
                      </a:r>
                      <a:r>
                        <a:rPr lang="en-GB" sz="1600" dirty="0">
                          <a:latin typeface="Segoe UI" panose="020B0502040204020203" pitchFamily="34" charset="0"/>
                          <a:cs typeface="Segoe UI" panose="020B0502040204020203" pitchFamily="34" charset="0"/>
                        </a:rPr>
                        <a:t>s</a:t>
                      </a:r>
                      <a:r>
                        <a:rPr lang="en-GB" sz="1600" baseline="0" dirty="0">
                          <a:latin typeface="Segoe UI" panose="020B0502040204020203" pitchFamily="34" charset="0"/>
                          <a:cs typeface="Segoe UI" panose="020B0502040204020203" pitchFamily="34" charset="0"/>
                        </a:rPr>
                        <a:t> the Integrated Care Board </a:t>
                      </a:r>
                      <a:r>
                        <a:rPr lang="en-GB" sz="1600" dirty="0">
                          <a:latin typeface="Segoe UI" panose="020B0502040204020203" pitchFamily="34" charset="0"/>
                          <a:cs typeface="Segoe UI" panose="020B0502040204020203" pitchFamily="34" charset="0"/>
                        </a:rPr>
                        <a:t>responsible for Newham and the seven neighbouring local authorities (Barking and Dagenham, City and Hackney, Havering, Redbridge, Tower Hamlets, Waltham Forest) in North East London.</a:t>
                      </a:r>
                    </a:p>
                  </a:txBody>
                  <a:tcPr>
                    <a:solidFill>
                      <a:schemeClr val="bg2"/>
                    </a:solidFill>
                  </a:tcPr>
                </a:tc>
                <a:extLst>
                  <a:ext uri="{0D108BD9-81ED-4DB2-BD59-A6C34878D82A}">
                    <a16:rowId xmlns:a16="http://schemas.microsoft.com/office/drawing/2014/main" val="3723975057"/>
                  </a:ext>
                </a:extLst>
              </a:tr>
            </a:tbl>
          </a:graphicData>
        </a:graphic>
      </p:graphicFrame>
    </p:spTree>
    <p:extLst>
      <p:ext uri="{BB962C8B-B14F-4D97-AF65-F5344CB8AC3E}">
        <p14:creationId xmlns:p14="http://schemas.microsoft.com/office/powerpoint/2010/main" val="310710812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Jargon Buster</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3814165227"/>
              </p:ext>
            </p:extLst>
          </p:nvPr>
        </p:nvGraphicFramePr>
        <p:xfrm>
          <a:off x="285750" y="1554482"/>
          <a:ext cx="11510010" cy="5155248"/>
        </p:xfrm>
        <a:graphic>
          <a:graphicData uri="http://schemas.openxmlformats.org/drawingml/2006/table">
            <a:tbl>
              <a:tblPr firstRow="1" bandRow="1">
                <a:tableStyleId>{073A0DAA-6AF3-43AB-8588-CEC1D06C72B9}</a:tableStyleId>
              </a:tblPr>
              <a:tblGrid>
                <a:gridCol w="3774248">
                  <a:extLst>
                    <a:ext uri="{9D8B030D-6E8A-4147-A177-3AD203B41FA5}">
                      <a16:colId xmlns:a16="http://schemas.microsoft.com/office/drawing/2014/main" val="1187482947"/>
                    </a:ext>
                  </a:extLst>
                </a:gridCol>
                <a:gridCol w="7735762">
                  <a:extLst>
                    <a:ext uri="{9D8B030D-6E8A-4147-A177-3AD203B41FA5}">
                      <a16:colId xmlns:a16="http://schemas.microsoft.com/office/drawing/2014/main" val="379579342"/>
                    </a:ext>
                  </a:extLst>
                </a:gridCol>
              </a:tblGrid>
              <a:tr h="311782">
                <a:tc>
                  <a:txBody>
                    <a:bodyPr/>
                    <a:lstStyle/>
                    <a:p>
                      <a:r>
                        <a:rPr lang="en-GB" sz="1400" dirty="0">
                          <a:latin typeface="Arial" panose="020B0604020202020204" pitchFamily="34" charset="0"/>
                          <a:cs typeface="Arial" panose="020B0604020202020204" pitchFamily="34" charset="0"/>
                        </a:rPr>
                        <a:t>Term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Full name</a:t>
                      </a:r>
                      <a:r>
                        <a:rPr lang="en-GB" sz="1400" baseline="0" dirty="0">
                          <a:latin typeface="Arial" panose="020B0604020202020204" pitchFamily="34" charset="0"/>
                          <a:cs typeface="Arial" panose="020B0604020202020204" pitchFamily="34" charset="0"/>
                        </a:rPr>
                        <a:t> or </a:t>
                      </a:r>
                      <a:r>
                        <a:rPr lang="en-GB" sz="1400" dirty="0">
                          <a:latin typeface="Arial" panose="020B0604020202020204" pitchFamily="34" charset="0"/>
                          <a:cs typeface="Arial" panose="020B0604020202020204" pitchFamily="34" charset="0"/>
                        </a:rPr>
                        <a:t>meaning </a:t>
                      </a:r>
                    </a:p>
                  </a:txBody>
                  <a:tcPr/>
                </a:tc>
                <a:extLst>
                  <a:ext uri="{0D108BD9-81ED-4DB2-BD59-A6C34878D82A}">
                    <a16:rowId xmlns:a16="http://schemas.microsoft.com/office/drawing/2014/main" val="3677443290"/>
                  </a:ext>
                </a:extLst>
              </a:tr>
              <a:tr h="249898">
                <a:tc>
                  <a:txBody>
                    <a:bodyPr/>
                    <a:lstStyle/>
                    <a:p>
                      <a:pPr algn="l">
                        <a:lnSpc>
                          <a:spcPct val="107000"/>
                        </a:lnSpc>
                        <a:spcAft>
                          <a:spcPts val="0"/>
                        </a:spcAft>
                      </a:pPr>
                      <a:r>
                        <a:rPr lang="en-GB" sz="1400" i="0" dirty="0">
                          <a:effectLst/>
                          <a:latin typeface="Arial" panose="020B0604020202020204" pitchFamily="34" charset="0"/>
                          <a:ea typeface="Times New Roman" panose="02020603050405020304" pitchFamily="18" charset="0"/>
                          <a:cs typeface="Arial" panose="020B0604020202020204" pitchFamily="34" charset="0"/>
                        </a:rPr>
                        <a:t>NHS</a:t>
                      </a:r>
                      <a:endParaRPr lang="en-GB" sz="140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0"/>
                        </a:spcAft>
                      </a:pPr>
                      <a:r>
                        <a:rPr lang="en-GB" sz="1400" i="0" dirty="0">
                          <a:effectLst/>
                          <a:latin typeface="Arial" panose="020B0604020202020204" pitchFamily="34" charset="0"/>
                          <a:ea typeface="Times New Roman" panose="02020603050405020304" pitchFamily="18" charset="0"/>
                          <a:cs typeface="Arial" panose="020B0604020202020204" pitchFamily="34" charset="0"/>
                        </a:rPr>
                        <a:t>National Health </a:t>
                      </a:r>
                      <a:r>
                        <a:rPr lang="en-GB" sz="1400" i="0" dirty="0" smtClean="0">
                          <a:effectLst/>
                          <a:latin typeface="Arial" panose="020B0604020202020204" pitchFamily="34" charset="0"/>
                          <a:ea typeface="Times New Roman" panose="02020603050405020304" pitchFamily="18" charset="0"/>
                          <a:cs typeface="Arial" panose="020B0604020202020204" pitchFamily="34" charset="0"/>
                        </a:rPr>
                        <a:t>Service</a:t>
                      </a:r>
                    </a:p>
                    <a:p>
                      <a:pPr algn="l">
                        <a:lnSpc>
                          <a:spcPct val="107000"/>
                        </a:lnSpc>
                        <a:spcAft>
                          <a:spcPts val="0"/>
                        </a:spcAft>
                      </a:pPr>
                      <a:endParaRPr lang="en-GB" sz="140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63224671"/>
                  </a:ext>
                </a:extLst>
              </a:tr>
              <a:tr h="531642">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i="0" dirty="0">
                          <a:effectLst/>
                          <a:latin typeface="Arial" panose="020B0604020202020204" pitchFamily="34" charset="0"/>
                          <a:ea typeface="Times New Roman" panose="02020603050405020304" pitchFamily="18" charset="0"/>
                          <a:cs typeface="Arial" panose="020B0604020202020204" pitchFamily="34" charset="0"/>
                        </a:rPr>
                        <a:t>NHSE</a:t>
                      </a:r>
                      <a:endParaRPr lang="en-GB" sz="140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1000"/>
                        </a:spcAft>
                        <a:tabLst>
                          <a:tab pos="228600" algn="dec"/>
                        </a:tabLst>
                      </a:pPr>
                      <a:r>
                        <a:rPr lang="en-US" sz="1400" i="0" dirty="0">
                          <a:effectLst/>
                          <a:latin typeface="Arial" panose="020B0604020202020204" pitchFamily="34" charset="0"/>
                          <a:ea typeface="Times New Roman" panose="02020603050405020304" pitchFamily="18" charset="0"/>
                          <a:cs typeface="Arial" panose="020B0604020202020204" pitchFamily="34" charset="0"/>
                        </a:rPr>
                        <a:t>National Health Service </a:t>
                      </a:r>
                      <a:r>
                        <a:rPr lang="en-US" sz="1400" i="0" dirty="0" smtClean="0">
                          <a:effectLst/>
                          <a:latin typeface="Arial" panose="020B0604020202020204" pitchFamily="34" charset="0"/>
                          <a:ea typeface="Times New Roman" panose="02020603050405020304" pitchFamily="18" charset="0"/>
                          <a:cs typeface="Arial" panose="020B0604020202020204" pitchFamily="34" charset="0"/>
                        </a:rPr>
                        <a:t>England</a:t>
                      </a:r>
                    </a:p>
                    <a:p>
                      <a:pPr algn="l">
                        <a:lnSpc>
                          <a:spcPct val="115000"/>
                        </a:lnSpc>
                        <a:spcAft>
                          <a:spcPts val="1000"/>
                        </a:spcAft>
                        <a:tabLst>
                          <a:tab pos="228600" algn="dec"/>
                        </a:tabLst>
                      </a:pPr>
                      <a:endParaRPr lang="en-GB" sz="1400" i="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897452665"/>
                  </a:ext>
                </a:extLst>
              </a:tr>
              <a:tr h="1365081">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i="0" dirty="0" smtClean="0">
                          <a:effectLst/>
                          <a:latin typeface="Arial" panose="020B0604020202020204" pitchFamily="34" charset="0"/>
                          <a:ea typeface="Calibri" panose="020F0502020204030204" pitchFamily="34" charset="0"/>
                          <a:cs typeface="Arial" panose="020B0604020202020204" pitchFamily="34" charset="0"/>
                        </a:rPr>
                        <a:t>People Participation Group</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40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1000"/>
                        </a:spcAft>
                        <a:buClrTx/>
                        <a:buSzTx/>
                        <a:buFontTx/>
                        <a:buNone/>
                        <a:tabLst>
                          <a:tab pos="228600" algn="dec"/>
                        </a:tabLst>
                        <a:defRPr/>
                      </a:pPr>
                      <a:r>
                        <a:rPr lang="en-GB" sz="1400" i="0" kern="1200" dirty="0" smtClean="0">
                          <a:solidFill>
                            <a:schemeClr val="dk1"/>
                          </a:solidFill>
                          <a:effectLst/>
                          <a:latin typeface="Arial" panose="020B0604020202020204" pitchFamily="34" charset="0"/>
                          <a:ea typeface="+mn-ea"/>
                          <a:cs typeface="Arial" panose="020B0604020202020204" pitchFamily="34" charset="0"/>
                        </a:rPr>
                        <a:t>ELFT People Participation</a:t>
                      </a:r>
                      <a:r>
                        <a:rPr lang="en-GB" sz="1400" i="0" kern="1200" baseline="0" dirty="0" smtClean="0">
                          <a:solidFill>
                            <a:schemeClr val="dk1"/>
                          </a:solidFill>
                          <a:effectLst/>
                          <a:latin typeface="Arial" panose="020B0604020202020204" pitchFamily="34" charset="0"/>
                          <a:ea typeface="+mn-ea"/>
                          <a:cs typeface="Arial" panose="020B0604020202020204" pitchFamily="34" charset="0"/>
                        </a:rPr>
                        <a:t> has a group for Newham residents open to the Community Health Team for Adults with Learning Disabilities. T</a:t>
                      </a:r>
                      <a:r>
                        <a:rPr lang="en-GB" sz="1400" i="0" kern="1200" dirty="0" smtClean="0">
                          <a:solidFill>
                            <a:schemeClr val="dk1"/>
                          </a:solidFill>
                          <a:effectLst/>
                          <a:latin typeface="Arial" panose="020B0604020202020204" pitchFamily="34" charset="0"/>
                          <a:ea typeface="+mn-ea"/>
                          <a:cs typeface="Arial" panose="020B0604020202020204" pitchFamily="34" charset="0"/>
                        </a:rPr>
                        <a:t>he aim is working together with service users and carers to make sure people with a learning disability and/ or their carers can say what they think about the services, and how they can be improved.</a:t>
                      </a:r>
                      <a:endParaRPr lang="en-GB" sz="1400" i="0"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15000"/>
                        </a:lnSpc>
                        <a:spcBef>
                          <a:spcPts val="0"/>
                        </a:spcBef>
                        <a:spcAft>
                          <a:spcPts val="1000"/>
                        </a:spcAft>
                        <a:buClrTx/>
                        <a:buSzTx/>
                        <a:buFontTx/>
                        <a:buNone/>
                        <a:tabLst>
                          <a:tab pos="228600" algn="dec"/>
                        </a:tabLst>
                        <a:defRPr/>
                      </a:pPr>
                      <a:endParaRPr lang="en-GB" sz="140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976839237"/>
                  </a:ext>
                </a:extLst>
              </a:tr>
              <a:tr h="1524957">
                <a:tc>
                  <a:txBody>
                    <a:bodyPr/>
                    <a:lstStyle/>
                    <a:p>
                      <a:pPr algn="l">
                        <a:lnSpc>
                          <a:spcPct val="107000"/>
                        </a:lnSpc>
                        <a:spcAft>
                          <a:spcPts val="0"/>
                        </a:spcAft>
                      </a:pPr>
                      <a:r>
                        <a:rPr lang="en-GB" sz="1400" i="0" dirty="0" smtClean="0">
                          <a:effectLst/>
                          <a:latin typeface="Arial" panose="020B0604020202020204" pitchFamily="34" charset="0"/>
                          <a:ea typeface="Calibri" panose="020F0502020204030204" pitchFamily="34" charset="0"/>
                          <a:cs typeface="Arial" panose="020B0604020202020204" pitchFamily="34" charset="0"/>
                        </a:rPr>
                        <a:t>Positive</a:t>
                      </a:r>
                      <a:r>
                        <a:rPr lang="en-GB" sz="1400" i="0" baseline="0" dirty="0" smtClean="0">
                          <a:effectLst/>
                          <a:latin typeface="Arial" panose="020B0604020202020204" pitchFamily="34" charset="0"/>
                          <a:ea typeface="Calibri" panose="020F0502020204030204" pitchFamily="34" charset="0"/>
                          <a:cs typeface="Arial" panose="020B0604020202020204" pitchFamily="34" charset="0"/>
                        </a:rPr>
                        <a:t> Behaviour Support</a:t>
                      </a:r>
                    </a:p>
                    <a:p>
                      <a:pPr algn="l">
                        <a:lnSpc>
                          <a:spcPct val="107000"/>
                        </a:lnSpc>
                        <a:spcAft>
                          <a:spcPts val="0"/>
                        </a:spcAft>
                      </a:pPr>
                      <a:r>
                        <a:rPr lang="en-GB" sz="1400" i="0" baseline="0" dirty="0" smtClean="0">
                          <a:effectLst/>
                          <a:latin typeface="Arial" panose="020B0604020202020204" pitchFamily="34" charset="0"/>
                          <a:ea typeface="Calibri" panose="020F0502020204030204" pitchFamily="34" charset="0"/>
                          <a:cs typeface="Arial" panose="020B0604020202020204" pitchFamily="34" charset="0"/>
                        </a:rPr>
                        <a:t>PBS</a:t>
                      </a:r>
                      <a:endParaRPr lang="en-GB" sz="1400" i="0" dirty="0" smtClean="0">
                        <a:effectLst/>
                        <a:latin typeface="Arial" panose="020B0604020202020204" pitchFamily="34" charset="0"/>
                        <a:ea typeface="Calibri" panose="020F0502020204030204" pitchFamily="34" charset="0"/>
                        <a:cs typeface="Arial" panose="020B0604020202020204" pitchFamily="34" charset="0"/>
                      </a:endParaRPr>
                    </a:p>
                    <a:p>
                      <a:pPr algn="l">
                        <a:lnSpc>
                          <a:spcPct val="107000"/>
                        </a:lnSpc>
                        <a:spcAft>
                          <a:spcPts val="0"/>
                        </a:spcAft>
                      </a:pPr>
                      <a:r>
                        <a:rPr lang="en-GB" sz="1400" i="0" dirty="0" smtClean="0">
                          <a:effectLst/>
                          <a:latin typeface="Arial" panose="020B0604020202020204" pitchFamily="34" charset="0"/>
                          <a:ea typeface="Times New Roman" panose="02020603050405020304" pitchFamily="18" charset="0"/>
                          <a:cs typeface="Arial" panose="020B0604020202020204" pitchFamily="34" charset="0"/>
                        </a:rPr>
                        <a:t> </a:t>
                      </a:r>
                      <a:endParaRPr lang="en-GB" sz="1400" i="0" dirty="0" smtClean="0">
                        <a:effectLst/>
                        <a:latin typeface="Arial" panose="020B0604020202020204" pitchFamily="34" charset="0"/>
                        <a:ea typeface="Calibri" panose="020F0502020204030204" pitchFamily="34" charset="0"/>
                        <a:cs typeface="Arial" panose="020B0604020202020204" pitchFamily="34" charset="0"/>
                      </a:endParaRPr>
                    </a:p>
                    <a:p>
                      <a:pPr algn="l">
                        <a:lnSpc>
                          <a:spcPct val="107000"/>
                        </a:lnSpc>
                        <a:spcAft>
                          <a:spcPts val="0"/>
                        </a:spcAft>
                      </a:pPr>
                      <a:endParaRPr lang="en-GB" sz="140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0"/>
                        </a:spcAft>
                      </a:pPr>
                      <a:r>
                        <a:rPr lang="en-GB" sz="1400" i="0" dirty="0" smtClean="0">
                          <a:effectLst/>
                          <a:latin typeface="Arial" panose="020B0604020202020204" pitchFamily="34" charset="0"/>
                          <a:ea typeface="Times New Roman" panose="02020603050405020304" pitchFamily="18" charset="0"/>
                          <a:cs typeface="Arial" panose="020B0604020202020204" pitchFamily="34" charset="0"/>
                        </a:rPr>
                        <a:t>PBS</a:t>
                      </a:r>
                      <a:r>
                        <a:rPr lang="en-GB" sz="1400" i="0" baseline="0" dirty="0" smtClean="0">
                          <a:effectLst/>
                          <a:latin typeface="Arial" panose="020B0604020202020204" pitchFamily="34" charset="0"/>
                          <a:ea typeface="Times New Roman" panose="02020603050405020304" pitchFamily="18" charset="0"/>
                          <a:cs typeface="Arial" panose="020B0604020202020204" pitchFamily="34" charset="0"/>
                        </a:rPr>
                        <a:t> </a:t>
                      </a:r>
                      <a:r>
                        <a:rPr lang="en-GB" sz="1400" i="0" dirty="0" smtClean="0">
                          <a:effectLst/>
                          <a:latin typeface="Arial" panose="020B0604020202020204" pitchFamily="34" charset="0"/>
                          <a:ea typeface="Times New Roman" panose="02020603050405020304" pitchFamily="18" charset="0"/>
                          <a:cs typeface="Arial" panose="020B0604020202020204" pitchFamily="34" charset="0"/>
                        </a:rPr>
                        <a:t>is research based model of intervention used to</a:t>
                      </a:r>
                      <a:r>
                        <a:rPr lang="en-GB" sz="1400" i="0" baseline="0" dirty="0" smtClean="0">
                          <a:effectLst/>
                          <a:latin typeface="Arial" panose="020B0604020202020204" pitchFamily="34" charset="0"/>
                          <a:ea typeface="Times New Roman" panose="02020603050405020304" pitchFamily="18" charset="0"/>
                          <a:cs typeface="Arial" panose="020B0604020202020204" pitchFamily="34" charset="0"/>
                        </a:rPr>
                        <a:t> build</a:t>
                      </a:r>
                      <a:r>
                        <a:rPr lang="en-GB" sz="1400" i="0" dirty="0" smtClean="0">
                          <a:effectLst/>
                          <a:latin typeface="Arial" panose="020B0604020202020204" pitchFamily="34" charset="0"/>
                          <a:ea typeface="Times New Roman" panose="02020603050405020304" pitchFamily="18" charset="0"/>
                          <a:cs typeface="Arial" panose="020B0604020202020204" pitchFamily="34" charset="0"/>
                        </a:rPr>
                        <a:t> understanding of the </a:t>
                      </a:r>
                    </a:p>
                    <a:p>
                      <a:pPr algn="l">
                        <a:lnSpc>
                          <a:spcPct val="107000"/>
                        </a:lnSpc>
                        <a:spcAft>
                          <a:spcPts val="0"/>
                        </a:spcAft>
                      </a:pPr>
                      <a:r>
                        <a:rPr lang="en-GB" sz="1400" i="0" dirty="0" smtClean="0">
                          <a:effectLst/>
                          <a:latin typeface="Arial" panose="020B0604020202020204" pitchFamily="34" charset="0"/>
                          <a:ea typeface="Times New Roman" panose="02020603050405020304" pitchFamily="18" charset="0"/>
                          <a:cs typeface="Arial" panose="020B0604020202020204" pitchFamily="34" charset="0"/>
                        </a:rPr>
                        <a:t>behaviour from the person’s point of view and their lifestyle, and developing an intervention based upon this interpretation. It aims to increase the quality </a:t>
                      </a:r>
                    </a:p>
                    <a:p>
                      <a:pPr algn="l">
                        <a:lnSpc>
                          <a:spcPct val="107000"/>
                        </a:lnSpc>
                        <a:spcAft>
                          <a:spcPts val="0"/>
                        </a:spcAft>
                      </a:pPr>
                      <a:r>
                        <a:rPr lang="en-GB" sz="1400" i="0" dirty="0" smtClean="0">
                          <a:effectLst/>
                          <a:latin typeface="Arial" panose="020B0604020202020204" pitchFamily="34" charset="0"/>
                          <a:ea typeface="Times New Roman" panose="02020603050405020304" pitchFamily="18" charset="0"/>
                          <a:cs typeface="Arial" panose="020B0604020202020204" pitchFamily="34" charset="0"/>
                        </a:rPr>
                        <a:t>of life and decrease ‘problem’ behaviour by teaching new skills and making changes to a person’s environment. </a:t>
                      </a:r>
                      <a:endParaRPr lang="en-GB" sz="1400" i="0" dirty="0" smtClean="0">
                        <a:effectLst/>
                        <a:latin typeface="Arial" panose="020B0604020202020204" pitchFamily="34" charset="0"/>
                        <a:ea typeface="Calibri" panose="020F0502020204030204" pitchFamily="34" charset="0"/>
                        <a:cs typeface="Arial" panose="020B0604020202020204" pitchFamily="34" charset="0"/>
                      </a:endParaRPr>
                    </a:p>
                    <a:p>
                      <a:endParaRPr lang="en-GB" sz="1400" i="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03189814"/>
                  </a:ext>
                </a:extLst>
              </a:tr>
              <a:tr h="879135">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i="0" dirty="0">
                          <a:effectLst/>
                          <a:latin typeface="Arial" panose="020B0604020202020204" pitchFamily="34" charset="0"/>
                          <a:ea typeface="Times New Roman" panose="02020603050405020304" pitchFamily="18" charset="0"/>
                          <a:cs typeface="Arial" panose="020B0604020202020204" pitchFamily="34" charset="0"/>
                        </a:rPr>
                        <a:t> </a:t>
                      </a:r>
                      <a:r>
                        <a:rPr lang="en-GB" sz="1400" kern="1200" dirty="0" smtClean="0">
                          <a:solidFill>
                            <a:schemeClr val="dk1"/>
                          </a:solidFill>
                          <a:effectLst/>
                          <a:latin typeface="Arial" panose="020B0604020202020204" pitchFamily="34" charset="0"/>
                          <a:ea typeface="+mn-ea"/>
                          <a:cs typeface="Arial" panose="020B0604020202020204" pitchFamily="34" charset="0"/>
                        </a:rPr>
                        <a:t>PMLD</a:t>
                      </a:r>
                      <a:endParaRPr lang="en-GB" sz="1400" dirty="0" smtClean="0">
                        <a:latin typeface="Arial" panose="020B0604020202020204" pitchFamily="34" charset="0"/>
                        <a:cs typeface="Arial" panose="020B0604020202020204" pitchFamily="34" charset="0"/>
                      </a:endParaRPr>
                    </a:p>
                    <a:p>
                      <a:pPr algn="l">
                        <a:lnSpc>
                          <a:spcPct val="107000"/>
                        </a:lnSpc>
                        <a:spcAft>
                          <a:spcPts val="0"/>
                        </a:spcAft>
                      </a:pPr>
                      <a:endParaRPr lang="en-GB" sz="140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i="0" dirty="0">
                          <a:effectLst/>
                          <a:latin typeface="Arial" panose="020B0604020202020204" pitchFamily="34" charset="0"/>
                          <a:ea typeface="Times New Roman" panose="02020603050405020304" pitchFamily="18" charset="0"/>
                          <a:cs typeface="Arial" panose="020B0604020202020204" pitchFamily="34" charset="0"/>
                        </a:rPr>
                        <a:t> </a:t>
                      </a:r>
                      <a:r>
                        <a:rPr lang="en-GB" sz="1400" i="0" kern="1200" dirty="0" smtClean="0">
                          <a:solidFill>
                            <a:schemeClr val="dk1"/>
                          </a:solidFill>
                          <a:effectLst/>
                          <a:latin typeface="Arial" panose="020B0604020202020204" pitchFamily="34" charset="0"/>
                          <a:ea typeface="+mn-ea"/>
                          <a:cs typeface="Arial" panose="020B0604020202020204" pitchFamily="34" charset="0"/>
                        </a:rPr>
                        <a:t>This term can</a:t>
                      </a:r>
                      <a:r>
                        <a:rPr lang="en-GB" sz="1400" i="0" kern="1200" baseline="0" dirty="0" smtClean="0">
                          <a:solidFill>
                            <a:schemeClr val="dk1"/>
                          </a:solidFill>
                          <a:effectLst/>
                          <a:latin typeface="Arial" panose="020B0604020202020204" pitchFamily="34" charset="0"/>
                          <a:ea typeface="+mn-ea"/>
                          <a:cs typeface="Arial" panose="020B0604020202020204" pitchFamily="34" charset="0"/>
                        </a:rPr>
                        <a:t> be used to describe people who have </a:t>
                      </a:r>
                      <a:r>
                        <a:rPr lang="en-GB" sz="1400" i="0" kern="1200" dirty="0" smtClean="0">
                          <a:solidFill>
                            <a:schemeClr val="dk1"/>
                          </a:solidFill>
                          <a:effectLst/>
                          <a:latin typeface="Arial" panose="020B0604020202020204" pitchFamily="34" charset="0"/>
                          <a:ea typeface="+mn-ea"/>
                          <a:cs typeface="Arial" panose="020B0604020202020204" pitchFamily="34" charset="0"/>
                        </a:rPr>
                        <a:t>Profound and Multiple Learning Disabilities.</a:t>
                      </a:r>
                      <a:endParaRPr lang="en-GB" sz="1400" i="0" dirty="0" smtClean="0">
                        <a:latin typeface="Arial" panose="020B0604020202020204" pitchFamily="34" charset="0"/>
                        <a:cs typeface="Arial" panose="020B0604020202020204" pitchFamily="34" charset="0"/>
                      </a:endParaRPr>
                    </a:p>
                    <a:p>
                      <a:pPr algn="l">
                        <a:lnSpc>
                          <a:spcPct val="107000"/>
                        </a:lnSpc>
                        <a:spcAft>
                          <a:spcPts val="0"/>
                        </a:spcAft>
                      </a:pPr>
                      <a:endParaRPr lang="en-GB" sz="140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669842716"/>
                  </a:ext>
                </a:extLst>
              </a:tr>
            </a:tbl>
          </a:graphicData>
        </a:graphic>
      </p:graphicFrame>
    </p:spTree>
    <p:extLst>
      <p:ext uri="{BB962C8B-B14F-4D97-AF65-F5344CB8AC3E}">
        <p14:creationId xmlns:p14="http://schemas.microsoft.com/office/powerpoint/2010/main" val="164167925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Jargon Buster</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1577423735"/>
              </p:ext>
            </p:extLst>
          </p:nvPr>
        </p:nvGraphicFramePr>
        <p:xfrm>
          <a:off x="460549" y="1538243"/>
          <a:ext cx="11282960" cy="5088256"/>
        </p:xfrm>
        <a:graphic>
          <a:graphicData uri="http://schemas.openxmlformats.org/drawingml/2006/table">
            <a:tbl>
              <a:tblPr firstRow="1" bandRow="1">
                <a:tableStyleId>{073A0DAA-6AF3-43AB-8588-CEC1D06C72B9}</a:tableStyleId>
              </a:tblPr>
              <a:tblGrid>
                <a:gridCol w="3699796">
                  <a:extLst>
                    <a:ext uri="{9D8B030D-6E8A-4147-A177-3AD203B41FA5}">
                      <a16:colId xmlns:a16="http://schemas.microsoft.com/office/drawing/2014/main" val="1187482947"/>
                    </a:ext>
                  </a:extLst>
                </a:gridCol>
                <a:gridCol w="7583164">
                  <a:extLst>
                    <a:ext uri="{9D8B030D-6E8A-4147-A177-3AD203B41FA5}">
                      <a16:colId xmlns:a16="http://schemas.microsoft.com/office/drawing/2014/main" val="379579342"/>
                    </a:ext>
                  </a:extLst>
                </a:gridCol>
              </a:tblGrid>
              <a:tr h="370840">
                <a:tc>
                  <a:txBody>
                    <a:bodyPr/>
                    <a:lstStyle/>
                    <a:p>
                      <a:r>
                        <a:rPr lang="en-GB" sz="1600" dirty="0">
                          <a:latin typeface="Segoe UI" panose="020B0502040204020203" pitchFamily="34" charset="0"/>
                          <a:cs typeface="Segoe UI" panose="020B0502040204020203" pitchFamily="34" charset="0"/>
                        </a:rPr>
                        <a:t>Term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Segoe UI" panose="020B0502040204020203" pitchFamily="34" charset="0"/>
                          <a:cs typeface="Segoe UI" panose="020B0502040204020203" pitchFamily="34" charset="0"/>
                        </a:rPr>
                        <a:t>Full name</a:t>
                      </a:r>
                      <a:r>
                        <a:rPr lang="en-GB" sz="1600" baseline="0" dirty="0">
                          <a:latin typeface="Segoe UI" panose="020B0502040204020203" pitchFamily="34" charset="0"/>
                          <a:cs typeface="Segoe UI" panose="020B0502040204020203" pitchFamily="34" charset="0"/>
                        </a:rPr>
                        <a:t> or </a:t>
                      </a:r>
                      <a:r>
                        <a:rPr lang="en-GB" sz="1600" dirty="0">
                          <a:latin typeface="Segoe UI" panose="020B0502040204020203" pitchFamily="34" charset="0"/>
                          <a:cs typeface="Segoe UI" panose="020B0502040204020203" pitchFamily="34" charset="0"/>
                        </a:rPr>
                        <a:t>meaning </a:t>
                      </a:r>
                    </a:p>
                  </a:txBody>
                  <a:tcPr/>
                </a:tc>
                <a:extLst>
                  <a:ext uri="{0D108BD9-81ED-4DB2-BD59-A6C34878D82A}">
                    <a16:rowId xmlns:a16="http://schemas.microsoft.com/office/drawing/2014/main" val="3677443290"/>
                  </a:ext>
                </a:extLst>
              </a:tr>
              <a:tr h="370840">
                <a:tc>
                  <a:txBody>
                    <a:bodyPr/>
                    <a:lstStyle/>
                    <a:p>
                      <a:r>
                        <a:rPr lang="en-GB" sz="1600" dirty="0" smtClean="0">
                          <a:latin typeface="Segoe UI" panose="020B0502040204020203" pitchFamily="34" charset="0"/>
                          <a:cs typeface="Segoe UI" panose="020B0502040204020203" pitchFamily="34" charset="0"/>
                        </a:rPr>
                        <a:t>S117,</a:t>
                      </a:r>
                      <a:r>
                        <a:rPr lang="en-GB" sz="1600" baseline="0" dirty="0" smtClean="0">
                          <a:latin typeface="Segoe UI" panose="020B0502040204020203" pitchFamily="34" charset="0"/>
                          <a:cs typeface="Segoe UI" panose="020B0502040204020203" pitchFamily="34" charset="0"/>
                        </a:rPr>
                        <a:t> </a:t>
                      </a:r>
                      <a:r>
                        <a:rPr lang="en-GB" sz="1600" dirty="0" smtClean="0">
                          <a:latin typeface="Segoe UI" panose="020B0502040204020203" pitchFamily="34" charset="0"/>
                          <a:cs typeface="Segoe UI" panose="020B0502040204020203" pitchFamily="34" charset="0"/>
                        </a:rPr>
                        <a:t>S7</a:t>
                      </a:r>
                      <a:r>
                        <a:rPr lang="en-GB" sz="1600" dirty="0">
                          <a:latin typeface="Segoe UI" panose="020B0502040204020203" pitchFamily="34" charset="0"/>
                          <a:cs typeface="Segoe UI" panose="020B0502040204020203" pitchFamily="34" charset="0"/>
                        </a:rPr>
                        <a:t>, S17, S37/41, S47, </a:t>
                      </a:r>
                    </a:p>
                  </a:txBody>
                  <a:tcPr/>
                </a:tc>
                <a:tc>
                  <a:txBody>
                    <a:bodyPr/>
                    <a:lstStyle/>
                    <a:p>
                      <a:r>
                        <a:rPr lang="en-GB" sz="1600" dirty="0">
                          <a:latin typeface="Segoe UI" panose="020B0502040204020203" pitchFamily="34" charset="0"/>
                          <a:cs typeface="Segoe UI" panose="020B0502040204020203" pitchFamily="34" charset="0"/>
                        </a:rPr>
                        <a:t>These are sections in the Mental Health </a:t>
                      </a:r>
                      <a:r>
                        <a:rPr lang="en-GB" sz="1600" dirty="0" smtClean="0">
                          <a:latin typeface="Segoe UI" panose="020B0502040204020203" pitchFamily="34" charset="0"/>
                          <a:cs typeface="Segoe UI" panose="020B0502040204020203" pitchFamily="34" charset="0"/>
                        </a:rPr>
                        <a:t>Act.</a:t>
                      </a:r>
                      <a:r>
                        <a:rPr lang="en-GB" sz="1600" baseline="0" dirty="0" smtClean="0">
                          <a:latin typeface="Segoe UI" panose="020B0502040204020203" pitchFamily="34" charset="0"/>
                          <a:cs typeface="Segoe UI" panose="020B0502040204020203" pitchFamily="34" charset="0"/>
                        </a:rPr>
                        <a:t> They help decide </a:t>
                      </a:r>
                      <a:r>
                        <a:rPr lang="en-GB" sz="1600" dirty="0" smtClean="0">
                          <a:latin typeface="Segoe UI" panose="020B0502040204020203" pitchFamily="34" charset="0"/>
                          <a:cs typeface="Segoe UI" panose="020B0502040204020203" pitchFamily="34" charset="0"/>
                        </a:rPr>
                        <a:t>financial </a:t>
                      </a:r>
                      <a:r>
                        <a:rPr lang="en-GB" sz="1600" dirty="0">
                          <a:latin typeface="Segoe UI" panose="020B0502040204020203" pitchFamily="34" charset="0"/>
                          <a:cs typeface="Segoe UI" panose="020B0502040204020203" pitchFamily="34" charset="0"/>
                        </a:rPr>
                        <a:t>arrangement between Health and Social Care. </a:t>
                      </a:r>
                    </a:p>
                  </a:txBody>
                  <a:tcPr/>
                </a:tc>
                <a:extLst>
                  <a:ext uri="{0D108BD9-81ED-4DB2-BD59-A6C34878D82A}">
                    <a16:rowId xmlns:a16="http://schemas.microsoft.com/office/drawing/2014/main" val="378075979"/>
                  </a:ext>
                </a:extLst>
              </a:tr>
              <a:tr h="370840">
                <a:tc>
                  <a:txBody>
                    <a:bodyPr/>
                    <a:lstStyle/>
                    <a:p>
                      <a:r>
                        <a:rPr lang="en-GB" sz="1600" dirty="0">
                          <a:latin typeface="Segoe UI" panose="020B0502040204020203" pitchFamily="34" charset="0"/>
                          <a:cs typeface="Segoe UI" panose="020B0502040204020203" pitchFamily="34" charset="0"/>
                        </a:rPr>
                        <a:t>S75 </a:t>
                      </a:r>
                    </a:p>
                  </a:txBody>
                  <a:tcPr/>
                </a:tc>
                <a:tc>
                  <a:txBody>
                    <a:bodyPr/>
                    <a:lstStyle/>
                    <a:p>
                      <a:r>
                        <a:rPr lang="en-GB" sz="1600" dirty="0">
                          <a:latin typeface="Segoe UI" panose="020B0502040204020203" pitchFamily="34" charset="0"/>
                          <a:cs typeface="Segoe UI" panose="020B0502040204020203" pitchFamily="34" charset="0"/>
                        </a:rPr>
                        <a:t>This is a financial arrangement between Health and Social Care for jointly funded care</a:t>
                      </a:r>
                    </a:p>
                  </a:txBody>
                  <a:tcPr/>
                </a:tc>
                <a:extLst>
                  <a:ext uri="{0D108BD9-81ED-4DB2-BD59-A6C34878D82A}">
                    <a16:rowId xmlns:a16="http://schemas.microsoft.com/office/drawing/2014/main" val="4043691818"/>
                  </a:ext>
                </a:extLst>
              </a:tr>
              <a:tr h="370840">
                <a:tc>
                  <a:txBody>
                    <a:bodyPr/>
                    <a:lstStyle/>
                    <a:p>
                      <a:r>
                        <a:rPr lang="en-GB" sz="1600" dirty="0">
                          <a:latin typeface="Segoe UI" panose="020B0502040204020203" pitchFamily="34" charset="0"/>
                          <a:cs typeface="Segoe UI" panose="020B0502040204020203" pitchFamily="34" charset="0"/>
                        </a:rPr>
                        <a:t>SEND</a:t>
                      </a:r>
                    </a:p>
                  </a:txBody>
                  <a:tcPr/>
                </a:tc>
                <a:tc>
                  <a:txBody>
                    <a:bodyPr/>
                    <a:lstStyle/>
                    <a:p>
                      <a:r>
                        <a:rPr lang="en-GB" sz="1600" dirty="0">
                          <a:latin typeface="Segoe UI" panose="020B0502040204020203" pitchFamily="34" charset="0"/>
                          <a:cs typeface="Segoe UI" panose="020B0502040204020203" pitchFamily="34" charset="0"/>
                        </a:rPr>
                        <a:t>Special Education Need and Disabilities</a:t>
                      </a:r>
                    </a:p>
                  </a:txBody>
                  <a:tcPr/>
                </a:tc>
                <a:extLst>
                  <a:ext uri="{0D108BD9-81ED-4DB2-BD59-A6C34878D82A}">
                    <a16:rowId xmlns:a16="http://schemas.microsoft.com/office/drawing/2014/main" val="2733936712"/>
                  </a:ext>
                </a:extLst>
              </a:tr>
              <a:tr h="370840">
                <a:tc>
                  <a:txBody>
                    <a:bodyPr/>
                    <a:lstStyle/>
                    <a:p>
                      <a:pPr algn="l">
                        <a:lnSpc>
                          <a:spcPct val="107000"/>
                        </a:lnSpc>
                        <a:spcAft>
                          <a:spcPts val="0"/>
                        </a:spcAft>
                      </a:pPr>
                      <a:r>
                        <a:rPr lang="en-GB" sz="1600" i="0" dirty="0">
                          <a:effectLst/>
                          <a:latin typeface="Segoe UI" panose="020B0502040204020203" pitchFamily="34" charset="0"/>
                          <a:ea typeface="Times New Roman" panose="02020603050405020304" pitchFamily="18" charset="0"/>
                          <a:cs typeface="Segoe UI" panose="020B0502040204020203" pitchFamily="34" charset="0"/>
                        </a:rPr>
                        <a:t>Social Prescribing</a:t>
                      </a:r>
                      <a:endParaRPr lang="en-GB" sz="1600" i="0"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tc>
                <a:tc>
                  <a:txBody>
                    <a:bodyPr/>
                    <a:lstStyle/>
                    <a:p>
                      <a:pPr>
                        <a:lnSpc>
                          <a:spcPct val="107000"/>
                        </a:lnSpc>
                        <a:spcAft>
                          <a:spcPts val="0"/>
                        </a:spcAft>
                      </a:pPr>
                      <a:r>
                        <a:rPr lang="en-GB" sz="1600" i="0" u="sng" dirty="0">
                          <a:solidFill>
                            <a:srgbClr val="0563C1"/>
                          </a:solidFill>
                          <a:effectLst/>
                          <a:latin typeface="Segoe UI" panose="020B0502040204020203" pitchFamily="34" charset="0"/>
                          <a:ea typeface="Times New Roman" panose="02020603050405020304" pitchFamily="18" charset="0"/>
                          <a:cs typeface="Segoe UI" panose="020B0502040204020203" pitchFamily="34" charset="0"/>
                          <a:hlinkClick r:id="rId2"/>
                        </a:rPr>
                        <a:t>Social prescribing</a:t>
                      </a:r>
                      <a:r>
                        <a:rPr lang="en-GB" sz="1600" i="0" dirty="0">
                          <a:effectLst/>
                          <a:latin typeface="Segoe UI" panose="020B0502040204020203" pitchFamily="34" charset="0"/>
                          <a:ea typeface="Times New Roman" panose="02020603050405020304" pitchFamily="18" charset="0"/>
                          <a:cs typeface="Segoe UI" panose="020B0502040204020203" pitchFamily="34" charset="0"/>
                        </a:rPr>
                        <a:t> refers to when health professionals refer patients to non-clinical support services in the local community to help their health and wellbeing where appropriate.  </a:t>
                      </a:r>
                      <a:endParaRPr lang="en-GB" sz="1600" i="0"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tc>
                <a:extLst>
                  <a:ext uri="{0D108BD9-81ED-4DB2-BD59-A6C34878D82A}">
                    <a16:rowId xmlns:a16="http://schemas.microsoft.com/office/drawing/2014/main" val="3803189814"/>
                  </a:ext>
                </a:extLst>
              </a:tr>
              <a:tr h="370840">
                <a:tc>
                  <a:txBody>
                    <a:bodyPr/>
                    <a:lstStyle/>
                    <a:p>
                      <a:pPr algn="l">
                        <a:lnSpc>
                          <a:spcPct val="107000"/>
                        </a:lnSpc>
                        <a:spcAft>
                          <a:spcPts val="0"/>
                        </a:spcAft>
                      </a:pPr>
                      <a:r>
                        <a:rPr lang="en-GB" sz="1600" i="0" dirty="0">
                          <a:effectLst/>
                          <a:latin typeface="Segoe UI" panose="020B0502040204020203" pitchFamily="34" charset="0"/>
                          <a:ea typeface="Times New Roman" panose="02020603050405020304" pitchFamily="18" charset="0"/>
                          <a:cs typeface="Segoe UI" panose="020B0502040204020203" pitchFamily="34" charset="0"/>
                        </a:rPr>
                        <a:t>STAMP</a:t>
                      </a:r>
                      <a:endParaRPr lang="en-GB" sz="1600" i="0"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tc>
                <a:tc>
                  <a:txBody>
                    <a:bodyPr/>
                    <a:lstStyle/>
                    <a:p>
                      <a:pPr>
                        <a:lnSpc>
                          <a:spcPct val="107000"/>
                        </a:lnSpc>
                        <a:spcAft>
                          <a:spcPts val="0"/>
                        </a:spcAft>
                      </a:pPr>
                      <a:r>
                        <a:rPr lang="en-GB" sz="1600" i="0" u="sng" dirty="0">
                          <a:solidFill>
                            <a:srgbClr val="0563C1"/>
                          </a:solidFill>
                          <a:effectLst/>
                          <a:latin typeface="Segoe UI" panose="020B0502040204020203" pitchFamily="34" charset="0"/>
                          <a:ea typeface="Times New Roman" panose="02020603050405020304" pitchFamily="18" charset="0"/>
                          <a:cs typeface="Segoe UI" panose="020B0502040204020203" pitchFamily="34" charset="0"/>
                          <a:hlinkClick r:id="rId3"/>
                        </a:rPr>
                        <a:t>Supporting Treatment and Appropriate Medication in Paediatrics</a:t>
                      </a:r>
                      <a:r>
                        <a:rPr lang="en-GB" sz="1600" i="0" dirty="0">
                          <a:effectLst/>
                          <a:latin typeface="Segoe UI" panose="020B0502040204020203" pitchFamily="34" charset="0"/>
                          <a:ea typeface="Times New Roman" panose="02020603050405020304" pitchFamily="18" charset="0"/>
                          <a:cs typeface="Segoe UI" panose="020B0502040204020203" pitchFamily="34" charset="0"/>
                        </a:rPr>
                        <a:t> is a national programme that aims to make sure that children and families can access other treatment and support when children display behaviours that challenge (including accessing medication if they need it).</a:t>
                      </a:r>
                      <a:endParaRPr lang="en-GB" sz="1600" i="0"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tc>
                <a:extLst>
                  <a:ext uri="{0D108BD9-81ED-4DB2-BD59-A6C34878D82A}">
                    <a16:rowId xmlns:a16="http://schemas.microsoft.com/office/drawing/2014/main" val="3723975057"/>
                  </a:ext>
                </a:extLst>
              </a:tr>
              <a:tr h="370840">
                <a:tc>
                  <a:txBody>
                    <a:bodyPr/>
                    <a:lstStyle/>
                    <a:p>
                      <a:pPr algn="l">
                        <a:lnSpc>
                          <a:spcPct val="107000"/>
                        </a:lnSpc>
                        <a:spcAft>
                          <a:spcPts val="0"/>
                        </a:spcAft>
                      </a:pPr>
                      <a:r>
                        <a:rPr lang="en-GB" sz="1600" i="0" dirty="0">
                          <a:effectLst/>
                          <a:latin typeface="Segoe UI" panose="020B0502040204020203" pitchFamily="34" charset="0"/>
                          <a:ea typeface="Times New Roman" panose="02020603050405020304" pitchFamily="18" charset="0"/>
                          <a:cs typeface="Segoe UI" panose="020B0502040204020203" pitchFamily="34" charset="0"/>
                        </a:rPr>
                        <a:t>STOMP</a:t>
                      </a:r>
                      <a:endParaRPr lang="en-GB" sz="1600" i="0"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tc>
                <a:tc>
                  <a:txBody>
                    <a:bodyPr/>
                    <a:lstStyle/>
                    <a:p>
                      <a:pPr>
                        <a:lnSpc>
                          <a:spcPct val="107000"/>
                        </a:lnSpc>
                        <a:spcAft>
                          <a:spcPts val="0"/>
                        </a:spcAft>
                      </a:pPr>
                      <a:r>
                        <a:rPr lang="en-GB" sz="1600" i="0" u="sng" dirty="0">
                          <a:solidFill>
                            <a:srgbClr val="0563C1"/>
                          </a:solidFill>
                          <a:effectLst/>
                          <a:latin typeface="Segoe UI" panose="020B0502040204020203" pitchFamily="34" charset="0"/>
                          <a:ea typeface="Times New Roman" panose="02020603050405020304" pitchFamily="18" charset="0"/>
                          <a:cs typeface="Segoe UI" panose="020B0502040204020203" pitchFamily="34" charset="0"/>
                          <a:hlinkClick r:id="rId3"/>
                        </a:rPr>
                        <a:t>Stopping over medication of people with learning disabilities, autism or both</a:t>
                      </a:r>
                      <a:r>
                        <a:rPr lang="en-GB" sz="1600" i="0" dirty="0">
                          <a:effectLst/>
                          <a:latin typeface="Segoe UI" panose="020B0502040204020203" pitchFamily="34" charset="0"/>
                          <a:ea typeface="Times New Roman" panose="02020603050405020304" pitchFamily="18" charset="0"/>
                          <a:cs typeface="Segoe UI" panose="020B0502040204020203" pitchFamily="34" charset="0"/>
                        </a:rPr>
                        <a:t> is a national programme aims to stop the overuse of psychotropic medications for children and young people with a learning disability, autism or both.</a:t>
                      </a:r>
                      <a:endParaRPr lang="en-GB" sz="1600" i="0"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tc>
                <a:extLst>
                  <a:ext uri="{0D108BD9-81ED-4DB2-BD59-A6C34878D82A}">
                    <a16:rowId xmlns:a16="http://schemas.microsoft.com/office/drawing/2014/main" val="716889840"/>
                  </a:ext>
                </a:extLst>
              </a:tr>
              <a:tr h="370840">
                <a:tc>
                  <a:txBody>
                    <a:bodyPr/>
                    <a:lstStyle/>
                    <a:p>
                      <a:r>
                        <a:rPr lang="en-GB" sz="1600" dirty="0">
                          <a:latin typeface="Segoe UI" panose="020B0502040204020203" pitchFamily="34" charset="0"/>
                          <a:cs typeface="Segoe UI" panose="020B0502040204020203" pitchFamily="34" charset="0"/>
                        </a:rPr>
                        <a:t>Well</a:t>
                      </a:r>
                      <a:r>
                        <a:rPr lang="en-GB" sz="1600" baseline="0" dirty="0">
                          <a:latin typeface="Segoe UI" panose="020B0502040204020203" pitchFamily="34" charset="0"/>
                          <a:cs typeface="Segoe UI" panose="020B0502040204020203" pitchFamily="34" charset="0"/>
                        </a:rPr>
                        <a:t> Newham</a:t>
                      </a:r>
                      <a:endParaRPr lang="en-GB" sz="1600" dirty="0">
                        <a:latin typeface="Segoe UI" panose="020B0502040204020203" pitchFamily="34" charset="0"/>
                        <a:cs typeface="Segoe UI" panose="020B0502040204020203" pitchFamily="34" charset="0"/>
                      </a:endParaRPr>
                    </a:p>
                  </a:txBody>
                  <a:tcPr/>
                </a:tc>
                <a:tc>
                  <a:txBody>
                    <a:bodyPr/>
                    <a:lstStyle/>
                    <a:p>
                      <a:r>
                        <a:rPr lang="en-GB" sz="1600" dirty="0">
                          <a:latin typeface="Segoe UI" panose="020B0502040204020203" pitchFamily="34" charset="0"/>
                          <a:cs typeface="Segoe UI" panose="020B0502040204020203" pitchFamily="34" charset="0"/>
                          <a:hlinkClick r:id="rId4"/>
                        </a:rPr>
                        <a:t>Well Newham </a:t>
                      </a:r>
                      <a:r>
                        <a:rPr lang="en-GB" sz="1600" dirty="0">
                          <a:latin typeface="Segoe UI" panose="020B0502040204020203" pitchFamily="34" charset="0"/>
                          <a:cs typeface="Segoe UI" panose="020B0502040204020203" pitchFamily="34" charset="0"/>
                        </a:rPr>
                        <a:t>is the</a:t>
                      </a:r>
                      <a:r>
                        <a:rPr lang="en-GB" sz="1600" baseline="0" dirty="0">
                          <a:latin typeface="Segoe UI" panose="020B0502040204020203" pitchFamily="34" charset="0"/>
                          <a:cs typeface="Segoe UI" panose="020B0502040204020203" pitchFamily="34" charset="0"/>
                        </a:rPr>
                        <a:t> Social Prescribing site to find information and support for Newham residents to look after their Health and Wellbeing.</a:t>
                      </a:r>
                      <a:endParaRPr lang="en-GB" sz="160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517793823"/>
                  </a:ext>
                </a:extLst>
              </a:tr>
            </a:tbl>
          </a:graphicData>
        </a:graphic>
      </p:graphicFrame>
    </p:spTree>
    <p:extLst>
      <p:ext uri="{BB962C8B-B14F-4D97-AF65-F5344CB8AC3E}">
        <p14:creationId xmlns:p14="http://schemas.microsoft.com/office/powerpoint/2010/main" val="1024499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dirty="0">
                <a:latin typeface="Segoe UI"/>
                <a:cs typeface="Segoe UI"/>
              </a:rPr>
              <a:t>ACTION 1.4 - Resident Forums </a:t>
            </a:r>
          </a:p>
        </p:txBody>
      </p:sp>
      <p:sp>
        <p:nvSpPr>
          <p:cNvPr id="9" name="Rectangle 8"/>
          <p:cNvSpPr/>
          <p:nvPr/>
        </p:nvSpPr>
        <p:spPr>
          <a:xfrm>
            <a:off x="9606650" y="342012"/>
            <a:ext cx="2160165" cy="707886"/>
          </a:xfrm>
          <a:prstGeom prst="rect">
            <a:avLst/>
          </a:prstGeom>
          <a:solidFill>
            <a:schemeClr val="bg1"/>
          </a:solidFill>
        </p:spPr>
        <p:txBody>
          <a:bodyPr wrap="square" lIns="91440" tIns="45720" rIns="91440" bIns="45720" anchor="t">
            <a:spAutoFit/>
          </a:bodyPr>
          <a:lstStyle/>
          <a:p>
            <a:pPr algn="ctr"/>
            <a:r>
              <a:rPr lang="en-GB" sz="3000" b="1" dirty="0">
                <a:solidFill>
                  <a:srgbClr val="00B0F0"/>
                </a:solidFill>
                <a:latin typeface="Segoe UI"/>
                <a:cs typeface="Segoe UI"/>
              </a:rPr>
              <a:t>CLOSED</a:t>
            </a:r>
            <a:endParaRPr lang="en-GB" sz="3000" b="1" dirty="0">
              <a:solidFill>
                <a:srgbClr val="00B0F0"/>
              </a:solidFill>
              <a:latin typeface="Segoe UI" panose="020B0502040204020203" pitchFamily="34" charset="0"/>
              <a:cs typeface="Segoe UI" panose="020B0502040204020203" pitchFamily="34" charset="0"/>
            </a:endParaRPr>
          </a:p>
          <a:p>
            <a:endParaRPr lang="en-GB" sz="1000" b="1" dirty="0">
              <a:solidFill>
                <a:srgbClr val="FF0000"/>
              </a:solidFill>
              <a:latin typeface="Segoe UI" panose="020B0502040204020203" pitchFamily="34" charset="0"/>
              <a:cs typeface="Segoe UI" panose="020B0502040204020203" pitchFamily="34" charset="0"/>
            </a:endParaRPr>
          </a:p>
        </p:txBody>
      </p:sp>
      <p:sp>
        <p:nvSpPr>
          <p:cNvPr id="11" name="Content Placeholder 3"/>
          <p:cNvSpPr txBox="1">
            <a:spLocks/>
          </p:cNvSpPr>
          <p:nvPr/>
        </p:nvSpPr>
        <p:spPr>
          <a:xfrm>
            <a:off x="1914144" y="1667576"/>
            <a:ext cx="9821666" cy="4830760"/>
          </a:xfrm>
          <a:prstGeom prst="rect">
            <a:avLst/>
          </a:prstGeom>
          <a:solidFill>
            <a:schemeClr val="bg1"/>
          </a:solidFill>
          <a:ln>
            <a:solidFill>
              <a:srgbClr val="75529D"/>
            </a:solidFill>
          </a:ln>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800" u="sng" dirty="0"/>
              <a:t>What we did:</a:t>
            </a:r>
          </a:p>
          <a:p>
            <a:pPr>
              <a:lnSpc>
                <a:spcPct val="100000"/>
              </a:lnSpc>
              <a:spcBef>
                <a:spcPts val="0"/>
              </a:spcBef>
            </a:pPr>
            <a:endParaRPr lang="en-GB" sz="1600" dirty="0"/>
          </a:p>
          <a:p>
            <a:pPr>
              <a:lnSpc>
                <a:spcPct val="100000"/>
              </a:lnSpc>
              <a:spcBef>
                <a:spcPts val="0"/>
              </a:spcBef>
            </a:pPr>
            <a:r>
              <a:rPr lang="en-GB" sz="1600" dirty="0" smtClean="0"/>
              <a:t>The </a:t>
            </a:r>
            <a:r>
              <a:rPr lang="en-GB" sz="1600" dirty="0"/>
              <a:t>Learning Disability Resident Advisory Group. </a:t>
            </a:r>
            <a:endParaRPr lang="en-GB" sz="1600" dirty="0" smtClean="0"/>
          </a:p>
          <a:p>
            <a:pPr marL="285750" indent="-285750">
              <a:lnSpc>
                <a:spcPct val="100000"/>
              </a:lnSpc>
              <a:spcBef>
                <a:spcPts val="0"/>
              </a:spcBef>
              <a:buFont typeface="Arial" panose="020B0604020202020204" pitchFamily="34" charset="0"/>
              <a:buChar char="•"/>
            </a:pPr>
            <a:r>
              <a:rPr lang="en-GB" sz="1600" dirty="0" smtClean="0"/>
              <a:t>This </a:t>
            </a:r>
            <a:r>
              <a:rPr lang="en-GB" sz="1600" dirty="0"/>
              <a:t>Group </a:t>
            </a:r>
            <a:r>
              <a:rPr lang="en-GB" sz="1600" dirty="0" smtClean="0"/>
              <a:t>met four times. The meetings are face-to-face</a:t>
            </a:r>
            <a:r>
              <a:rPr lang="en-GB" sz="1600" dirty="0"/>
              <a:t>. </a:t>
            </a:r>
            <a:endParaRPr lang="en-GB" sz="1600" dirty="0" smtClean="0"/>
          </a:p>
          <a:p>
            <a:pPr marL="285750" indent="-285750">
              <a:lnSpc>
                <a:spcPct val="100000"/>
              </a:lnSpc>
              <a:spcBef>
                <a:spcPts val="0"/>
              </a:spcBef>
              <a:buFont typeface="Arial" panose="020B0604020202020204" pitchFamily="34" charset="0"/>
              <a:buChar char="•"/>
            </a:pPr>
            <a:r>
              <a:rPr lang="en-GB" sz="1600" dirty="0" smtClean="0"/>
              <a:t>It is </a:t>
            </a:r>
            <a:r>
              <a:rPr lang="en-GB" sz="1600" dirty="0"/>
              <a:t>Co-chaired by a resident with a </a:t>
            </a:r>
            <a:r>
              <a:rPr lang="en-GB" sz="1600" dirty="0" smtClean="0"/>
              <a:t>Learning Disability. </a:t>
            </a:r>
          </a:p>
          <a:p>
            <a:pPr marL="285750" indent="-285750">
              <a:lnSpc>
                <a:spcPct val="100000"/>
              </a:lnSpc>
              <a:spcBef>
                <a:spcPts val="0"/>
              </a:spcBef>
              <a:buFont typeface="Arial" panose="020B0604020202020204" pitchFamily="34" charset="0"/>
              <a:buChar char="•"/>
            </a:pPr>
            <a:r>
              <a:rPr lang="en-GB" sz="1600" dirty="0" smtClean="0"/>
              <a:t>To </a:t>
            </a:r>
            <a:r>
              <a:rPr lang="en-GB" sz="1600" dirty="0"/>
              <a:t>join the Group </a:t>
            </a:r>
            <a:r>
              <a:rPr lang="en-GB" sz="1600" dirty="0" smtClean="0"/>
              <a:t>online </a:t>
            </a:r>
            <a:r>
              <a:rPr lang="en-GB" sz="1600" dirty="0" smtClean="0">
                <a:hlinkClick r:id="rId2"/>
              </a:rPr>
              <a:t>click here</a:t>
            </a:r>
            <a:r>
              <a:rPr lang="en-GB" sz="1600" dirty="0" smtClean="0"/>
              <a:t>. Or </a:t>
            </a:r>
            <a:r>
              <a:rPr lang="en-GB" sz="1600" dirty="0"/>
              <a:t>email: </a:t>
            </a:r>
            <a:r>
              <a:rPr lang="en-GB" sz="1600" dirty="0">
                <a:hlinkClick r:id="rId3"/>
              </a:rPr>
              <a:t>LearningDisability.Commissioning@newham.gov.uk</a:t>
            </a:r>
            <a:r>
              <a:rPr lang="en-GB" sz="1600" dirty="0"/>
              <a:t>. </a:t>
            </a:r>
            <a:endParaRPr lang="en-GB" sz="1600" dirty="0" smtClean="0"/>
          </a:p>
          <a:p>
            <a:pPr marL="285750" indent="-285750">
              <a:lnSpc>
                <a:spcPct val="100000"/>
              </a:lnSpc>
              <a:spcBef>
                <a:spcPts val="0"/>
              </a:spcBef>
              <a:buFont typeface="Arial" panose="020B0604020202020204" pitchFamily="34" charset="0"/>
              <a:buChar char="•"/>
            </a:pPr>
            <a:r>
              <a:rPr lang="en-GB" sz="1600" dirty="0" smtClean="0"/>
              <a:t>What we said in the meetings was shared with the Action </a:t>
            </a:r>
            <a:r>
              <a:rPr lang="en-GB" sz="1600" dirty="0"/>
              <a:t>Plan Delivery </a:t>
            </a:r>
            <a:r>
              <a:rPr lang="en-GB" sz="1600" dirty="0" smtClean="0"/>
              <a:t>Board and the Learning Disability and Autism Joint Planning Group. </a:t>
            </a:r>
          </a:p>
          <a:p>
            <a:pPr>
              <a:lnSpc>
                <a:spcPct val="100000"/>
              </a:lnSpc>
              <a:spcBef>
                <a:spcPts val="0"/>
              </a:spcBef>
            </a:pPr>
            <a:endParaRPr lang="en-GB" sz="1600" dirty="0" smtClean="0"/>
          </a:p>
          <a:p>
            <a:pPr>
              <a:lnSpc>
                <a:spcPct val="100000"/>
              </a:lnSpc>
              <a:spcBef>
                <a:spcPts val="0"/>
              </a:spcBef>
            </a:pPr>
            <a:endParaRPr lang="en-GB" sz="1600" dirty="0"/>
          </a:p>
          <a:p>
            <a:pPr>
              <a:lnSpc>
                <a:spcPct val="100000"/>
              </a:lnSpc>
              <a:spcBef>
                <a:spcPts val="0"/>
              </a:spcBef>
            </a:pPr>
            <a:endParaRPr lang="en-GB" sz="1600" dirty="0">
              <a:solidFill>
                <a:srgbClr val="FF0000"/>
              </a:solidFill>
            </a:endParaRPr>
          </a:p>
          <a:p>
            <a:pPr>
              <a:lnSpc>
                <a:spcPct val="100000"/>
              </a:lnSpc>
              <a:spcBef>
                <a:spcPts val="0"/>
              </a:spcBef>
            </a:pPr>
            <a:r>
              <a:rPr lang="en-GB" sz="1600" dirty="0"/>
              <a:t>The Learning Disabilities Action Plan Delivery Board </a:t>
            </a:r>
            <a:endParaRPr lang="en-GB" sz="1600" dirty="0" smtClean="0"/>
          </a:p>
          <a:p>
            <a:pPr marL="285750" indent="-285750">
              <a:lnSpc>
                <a:spcPct val="100000"/>
              </a:lnSpc>
              <a:spcBef>
                <a:spcPts val="0"/>
              </a:spcBef>
              <a:buFont typeface="Arial" panose="020B0604020202020204" pitchFamily="34" charset="0"/>
              <a:buChar char="•"/>
            </a:pPr>
            <a:r>
              <a:rPr lang="en-GB" sz="1600" dirty="0" smtClean="0"/>
              <a:t>This group met four times.</a:t>
            </a:r>
          </a:p>
          <a:p>
            <a:pPr marL="285750" indent="-285750">
              <a:lnSpc>
                <a:spcPct val="100000"/>
              </a:lnSpc>
              <a:spcBef>
                <a:spcPts val="0"/>
              </a:spcBef>
              <a:buFont typeface="Arial" panose="020B0604020202020204" pitchFamily="34" charset="0"/>
              <a:buChar char="•"/>
            </a:pPr>
            <a:r>
              <a:rPr lang="en-GB" sz="1600" dirty="0" smtClean="0"/>
              <a:t>The </a:t>
            </a:r>
            <a:r>
              <a:rPr lang="en-GB" sz="1600" dirty="0"/>
              <a:t>purpose of the Board is </a:t>
            </a:r>
            <a:r>
              <a:rPr lang="en-GB" sz="1600" dirty="0" smtClean="0"/>
              <a:t>to meet the Outcomes </a:t>
            </a:r>
            <a:r>
              <a:rPr lang="en-GB" sz="1600" dirty="0"/>
              <a:t>in the Action Plan.  </a:t>
            </a:r>
            <a:endParaRPr lang="en-GB" sz="1600" dirty="0" smtClean="0"/>
          </a:p>
          <a:p>
            <a:pPr marL="285750" indent="-285750">
              <a:lnSpc>
                <a:spcPct val="100000"/>
              </a:lnSpc>
              <a:spcBef>
                <a:spcPts val="0"/>
              </a:spcBef>
              <a:buFont typeface="Arial" panose="020B0604020202020204" pitchFamily="34" charset="0"/>
              <a:buChar char="•"/>
            </a:pPr>
            <a:r>
              <a:rPr lang="en-GB" sz="1600" dirty="0" smtClean="0"/>
              <a:t>There </a:t>
            </a:r>
            <a:r>
              <a:rPr lang="en-GB" sz="1600" dirty="0"/>
              <a:t>are two residents with lived experience sharing the Co-chair role for the Delivery Board. </a:t>
            </a:r>
            <a:r>
              <a:rPr lang="en-GB" sz="1600" dirty="0" smtClean="0"/>
              <a:t>What was said in the meetings was shared with the </a:t>
            </a:r>
            <a:r>
              <a:rPr lang="en-GB" sz="1600" dirty="0"/>
              <a:t>Resident Advisory Groups and the Learning Disability and Autism Joint Planning Group</a:t>
            </a:r>
            <a:r>
              <a:rPr lang="en-GB" sz="1600" dirty="0" smtClean="0"/>
              <a:t>.</a:t>
            </a:r>
            <a:endParaRPr lang="en-GB" sz="1600" dirty="0"/>
          </a:p>
        </p:txBody>
      </p:sp>
      <p:pic>
        <p:nvPicPr>
          <p:cNvPr id="8" name="Picture 7"/>
          <p:cNvPicPr/>
          <p:nvPr/>
        </p:nvPicPr>
        <p:blipFill>
          <a:blip r:embed="rId4"/>
          <a:stretch>
            <a:fillRect/>
          </a:stretch>
        </p:blipFill>
        <p:spPr>
          <a:xfrm>
            <a:off x="94679" y="3335671"/>
            <a:ext cx="1612201" cy="1546606"/>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723" y="1871472"/>
            <a:ext cx="1658112" cy="1243584"/>
          </a:xfrm>
          <a:prstGeom prst="rect">
            <a:avLst/>
          </a:prstGeom>
        </p:spPr>
      </p:pic>
    </p:spTree>
    <p:extLst>
      <p:ext uri="{BB962C8B-B14F-4D97-AF65-F5344CB8AC3E}">
        <p14:creationId xmlns:p14="http://schemas.microsoft.com/office/powerpoint/2010/main" val="1913437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dirty="0">
                <a:latin typeface="Segoe UI"/>
                <a:cs typeface="Segoe UI"/>
              </a:rPr>
              <a:t>ACTION 1.4 - Resident Forums </a:t>
            </a:r>
          </a:p>
        </p:txBody>
      </p:sp>
      <p:sp>
        <p:nvSpPr>
          <p:cNvPr id="9" name="Rectangle 8"/>
          <p:cNvSpPr/>
          <p:nvPr/>
        </p:nvSpPr>
        <p:spPr>
          <a:xfrm>
            <a:off x="9606650" y="342012"/>
            <a:ext cx="2160165" cy="707886"/>
          </a:xfrm>
          <a:prstGeom prst="rect">
            <a:avLst/>
          </a:prstGeom>
          <a:solidFill>
            <a:schemeClr val="bg1"/>
          </a:solidFill>
        </p:spPr>
        <p:txBody>
          <a:bodyPr wrap="square" lIns="91440" tIns="45720" rIns="91440" bIns="45720" anchor="t">
            <a:spAutoFit/>
          </a:bodyPr>
          <a:lstStyle/>
          <a:p>
            <a:pPr algn="ctr"/>
            <a:r>
              <a:rPr lang="en-GB" sz="3000" b="1" dirty="0">
                <a:solidFill>
                  <a:srgbClr val="00B0F0"/>
                </a:solidFill>
                <a:latin typeface="Segoe UI"/>
                <a:cs typeface="Segoe UI"/>
              </a:rPr>
              <a:t>CLOSED</a:t>
            </a:r>
            <a:endParaRPr lang="en-GB" sz="3000" b="1" dirty="0">
              <a:solidFill>
                <a:srgbClr val="00B0F0"/>
              </a:solidFill>
              <a:latin typeface="Segoe UI" panose="020B0502040204020203" pitchFamily="34" charset="0"/>
              <a:cs typeface="Segoe UI" panose="020B0502040204020203" pitchFamily="34" charset="0"/>
            </a:endParaRPr>
          </a:p>
          <a:p>
            <a:endParaRPr lang="en-GB" sz="1000" b="1" dirty="0">
              <a:solidFill>
                <a:srgbClr val="FF0000"/>
              </a:solidFill>
              <a:latin typeface="Segoe UI" panose="020B0502040204020203" pitchFamily="34" charset="0"/>
              <a:cs typeface="Segoe UI" panose="020B0502040204020203" pitchFamily="34" charset="0"/>
            </a:endParaRPr>
          </a:p>
        </p:txBody>
      </p:sp>
      <p:sp>
        <p:nvSpPr>
          <p:cNvPr id="11" name="Content Placeholder 3"/>
          <p:cNvSpPr txBox="1">
            <a:spLocks/>
          </p:cNvSpPr>
          <p:nvPr/>
        </p:nvSpPr>
        <p:spPr>
          <a:xfrm>
            <a:off x="1706880" y="1667576"/>
            <a:ext cx="10028930" cy="2928808"/>
          </a:xfrm>
          <a:prstGeom prst="rect">
            <a:avLst/>
          </a:prstGeom>
          <a:solidFill>
            <a:schemeClr val="bg1"/>
          </a:solidFill>
          <a:ln>
            <a:solidFill>
              <a:srgbClr val="75529D"/>
            </a:solidFill>
          </a:ln>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800" u="sng" dirty="0"/>
              <a:t>What we did:</a:t>
            </a:r>
          </a:p>
          <a:p>
            <a:pPr>
              <a:lnSpc>
                <a:spcPct val="100000"/>
              </a:lnSpc>
              <a:spcBef>
                <a:spcPts val="0"/>
              </a:spcBef>
            </a:pPr>
            <a:endParaRPr lang="en-GB" sz="1800" dirty="0"/>
          </a:p>
          <a:p>
            <a:pPr marL="285750" indent="-285750">
              <a:lnSpc>
                <a:spcPct val="100000"/>
              </a:lnSpc>
              <a:spcBef>
                <a:spcPts val="0"/>
              </a:spcBef>
              <a:buFont typeface="Arial" panose="020B0604020202020204" pitchFamily="34" charset="0"/>
              <a:buChar char="•"/>
            </a:pPr>
            <a:endParaRPr lang="en-GB" sz="1600" dirty="0"/>
          </a:p>
          <a:p>
            <a:pPr marL="285750" indent="-285750">
              <a:lnSpc>
                <a:spcPct val="100000"/>
              </a:lnSpc>
              <a:spcBef>
                <a:spcPts val="0"/>
              </a:spcBef>
              <a:buFont typeface="Arial" panose="020B0604020202020204" pitchFamily="34" charset="0"/>
              <a:buChar char="•"/>
            </a:pPr>
            <a:r>
              <a:rPr lang="en-GB" sz="1600" dirty="0"/>
              <a:t>East London Foundation Trust (ELFT) has a dedicated People Participation Lead in their Learning Disability </a:t>
            </a:r>
            <a:r>
              <a:rPr lang="en-GB" sz="1600" dirty="0" smtClean="0"/>
              <a:t>Service</a:t>
            </a:r>
          </a:p>
          <a:p>
            <a:pPr marL="285750" indent="-285750">
              <a:lnSpc>
                <a:spcPct val="100000"/>
              </a:lnSpc>
              <a:spcBef>
                <a:spcPts val="0"/>
              </a:spcBef>
              <a:buFont typeface="Arial" panose="020B0604020202020204" pitchFamily="34" charset="0"/>
              <a:buChar char="•"/>
            </a:pPr>
            <a:r>
              <a:rPr lang="en-GB" sz="1600" dirty="0" smtClean="0"/>
              <a:t>They have </a:t>
            </a:r>
            <a:r>
              <a:rPr lang="en-GB" sz="1600" dirty="0"/>
              <a:t>regular resident engagement sessions around Health needs. To join the sessions email: </a:t>
            </a:r>
            <a:r>
              <a:rPr lang="en-GB" sz="1600" dirty="0">
                <a:hlinkClick r:id="rId2"/>
              </a:rPr>
              <a:t>simon.bedeau@nhs.net</a:t>
            </a:r>
            <a:r>
              <a:rPr lang="en-GB" sz="1600" dirty="0"/>
              <a:t>. </a:t>
            </a:r>
          </a:p>
          <a:p>
            <a:pPr algn="just">
              <a:lnSpc>
                <a:spcPct val="100000"/>
              </a:lnSpc>
              <a:spcBef>
                <a:spcPts val="0"/>
              </a:spcBef>
            </a:pPr>
            <a:endParaRPr lang="en-GB" sz="1600" dirty="0"/>
          </a:p>
        </p:txBody>
      </p:sp>
    </p:spTree>
    <p:extLst>
      <p:ext uri="{BB962C8B-B14F-4D97-AF65-F5344CB8AC3E}">
        <p14:creationId xmlns:p14="http://schemas.microsoft.com/office/powerpoint/2010/main" val="314369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dirty="0">
                <a:latin typeface="Segoe UI" panose="020B0502040204020203" pitchFamily="34" charset="0"/>
                <a:cs typeface="Segoe UI" panose="020B0502040204020203" pitchFamily="34" charset="0"/>
              </a:rPr>
              <a:t>ACTION 1.5 - Advocacy Service</a:t>
            </a:r>
          </a:p>
        </p:txBody>
      </p:sp>
      <p:sp>
        <p:nvSpPr>
          <p:cNvPr id="7" name="Rectangle 6"/>
          <p:cNvSpPr/>
          <p:nvPr/>
        </p:nvSpPr>
        <p:spPr>
          <a:xfrm>
            <a:off x="9638895" y="386426"/>
            <a:ext cx="2158927" cy="707886"/>
          </a:xfrm>
          <a:prstGeom prst="rect">
            <a:avLst/>
          </a:prstGeom>
          <a:solidFill>
            <a:schemeClr val="bg1"/>
          </a:solidFill>
        </p:spPr>
        <p:txBody>
          <a:bodyPr wrap="square" lIns="91440" tIns="45720" rIns="91440" bIns="45720" anchor="t">
            <a:spAutoFit/>
          </a:bodyPr>
          <a:lstStyle/>
          <a:p>
            <a:pPr algn="ctr"/>
            <a:r>
              <a:rPr lang="en-GB" sz="3000" b="1" dirty="0">
                <a:solidFill>
                  <a:srgbClr val="00B0F0"/>
                </a:solidFill>
                <a:latin typeface="Segoe UI"/>
                <a:cs typeface="Segoe UI"/>
              </a:rPr>
              <a:t>CLOSED</a:t>
            </a:r>
            <a:endParaRPr lang="en-US" dirty="0">
              <a:solidFill>
                <a:srgbClr val="00B0F0"/>
              </a:solidFill>
              <a:cs typeface="Calibri" panose="020F0502020204030204"/>
            </a:endParaRPr>
          </a:p>
          <a:p>
            <a:endParaRPr lang="en-GB" sz="1000" b="1" dirty="0">
              <a:solidFill>
                <a:srgbClr val="00B050"/>
              </a:solidFill>
              <a:latin typeface="Segoe UI" panose="020B0502040204020203" pitchFamily="34" charset="0"/>
              <a:cs typeface="Segoe UI" panose="020B0502040204020203" pitchFamily="34" charset="0"/>
            </a:endParaRPr>
          </a:p>
        </p:txBody>
      </p:sp>
      <p:sp>
        <p:nvSpPr>
          <p:cNvPr id="10" name="Content Placeholder 3"/>
          <p:cNvSpPr txBox="1">
            <a:spLocks/>
          </p:cNvSpPr>
          <p:nvPr/>
        </p:nvSpPr>
        <p:spPr>
          <a:xfrm>
            <a:off x="1743456" y="1524000"/>
            <a:ext cx="9992353" cy="4474464"/>
          </a:xfrm>
          <a:prstGeom prst="rect">
            <a:avLst/>
          </a:prstGeom>
          <a:ln>
            <a:solidFill>
              <a:srgbClr val="75529D"/>
            </a:solid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800" u="sng" dirty="0"/>
              <a:t>What we </a:t>
            </a:r>
            <a:r>
              <a:rPr lang="en-GB" sz="1800" u="sng" dirty="0" smtClean="0"/>
              <a:t>did:</a:t>
            </a:r>
            <a:endParaRPr lang="en-GB" sz="1800" u="sng" dirty="0"/>
          </a:p>
          <a:p>
            <a:pPr>
              <a:lnSpc>
                <a:spcPct val="100000"/>
              </a:lnSpc>
              <a:spcBef>
                <a:spcPts val="0"/>
              </a:spcBef>
            </a:pPr>
            <a:endParaRPr lang="en-GB" sz="1600" u="sng" dirty="0"/>
          </a:p>
          <a:p>
            <a:pPr marL="285750" indent="-285750">
              <a:lnSpc>
                <a:spcPct val="100000"/>
              </a:lnSpc>
              <a:spcBef>
                <a:spcPts val="0"/>
              </a:spcBef>
              <a:buFont typeface="Arial" panose="020B0604020202020204" pitchFamily="34" charset="0"/>
              <a:buChar char="•"/>
            </a:pPr>
            <a:r>
              <a:rPr lang="en-GB" sz="1600" dirty="0"/>
              <a:t>The Council has a Contract with VoiceAbility for the Advocacy Service110 residents with a Learning Disability used the Advocacy Services in Year 2. </a:t>
            </a:r>
          </a:p>
          <a:p>
            <a:pPr>
              <a:lnSpc>
                <a:spcPct val="100000"/>
              </a:lnSpc>
              <a:spcBef>
                <a:spcPts val="0"/>
              </a:spcBef>
            </a:pPr>
            <a:r>
              <a:rPr lang="en-GB" sz="1600" dirty="0" smtClean="0"/>
              <a:t>. </a:t>
            </a:r>
          </a:p>
          <a:p>
            <a:pPr>
              <a:lnSpc>
                <a:spcPct val="100000"/>
              </a:lnSpc>
              <a:spcBef>
                <a:spcPts val="0"/>
              </a:spcBef>
            </a:pPr>
            <a:endParaRPr lang="en-GB" sz="1600" dirty="0"/>
          </a:p>
          <a:p>
            <a:pPr marL="285750" indent="-285750">
              <a:lnSpc>
                <a:spcPct val="100000"/>
              </a:lnSpc>
              <a:spcBef>
                <a:spcPts val="0"/>
              </a:spcBef>
              <a:buFont typeface="Arial" panose="020B0604020202020204" pitchFamily="34" charset="0"/>
              <a:buChar char="•"/>
            </a:pPr>
            <a:r>
              <a:rPr lang="en-GB" sz="1600" dirty="0" smtClean="0"/>
              <a:t>Monthly </a:t>
            </a:r>
            <a:r>
              <a:rPr lang="en-GB" sz="1600" dirty="0"/>
              <a:t>Learning Disability self-advocacy drop-in sessions began from the 9</a:t>
            </a:r>
            <a:r>
              <a:rPr lang="en-GB" sz="1600" baseline="30000" dirty="0"/>
              <a:t>th</a:t>
            </a:r>
            <a:r>
              <a:rPr lang="en-GB" sz="1600" dirty="0"/>
              <a:t> October 2023 at Chargeable Lane Resource Centre. These now run monthly on the second Monday of the month. The Learning Disability drop-in runs from 1-2pm, there is a session from 2-3 where those with learning disabilities and/or autism can attend.  </a:t>
            </a:r>
          </a:p>
          <a:p>
            <a:pPr>
              <a:lnSpc>
                <a:spcPct val="100000"/>
              </a:lnSpc>
              <a:spcBef>
                <a:spcPts val="0"/>
              </a:spcBef>
            </a:pPr>
            <a:endParaRPr lang="en-GB" sz="1600" dirty="0"/>
          </a:p>
          <a:p>
            <a:pPr>
              <a:lnSpc>
                <a:spcPct val="100000"/>
              </a:lnSpc>
              <a:spcBef>
                <a:spcPts val="0"/>
              </a:spcBef>
            </a:pPr>
            <a:endParaRPr lang="en-GB" sz="1600" dirty="0" smtClean="0"/>
          </a:p>
          <a:p>
            <a:pPr>
              <a:lnSpc>
                <a:spcPct val="100000"/>
              </a:lnSpc>
              <a:spcBef>
                <a:spcPts val="0"/>
              </a:spcBef>
            </a:pPr>
            <a:r>
              <a:rPr lang="en-GB" sz="1600" dirty="0" smtClean="0"/>
              <a:t>To </a:t>
            </a:r>
            <a:r>
              <a:rPr lang="en-GB" sz="1600" dirty="0"/>
              <a:t>find out more or access the Service visit: </a:t>
            </a:r>
            <a:r>
              <a:rPr lang="en-GB" sz="1600" dirty="0">
                <a:hlinkClick r:id="rId2"/>
              </a:rPr>
              <a:t>VoiceAbility Newham</a:t>
            </a:r>
            <a:r>
              <a:rPr lang="en-GB" sz="1600" dirty="0"/>
              <a:t> or ring: 0300 303 1660.</a:t>
            </a:r>
          </a:p>
          <a:p>
            <a:pPr>
              <a:lnSpc>
                <a:spcPct val="100000"/>
              </a:lnSpc>
              <a:spcBef>
                <a:spcPts val="0"/>
              </a:spcBef>
            </a:pPr>
            <a:endParaRPr lang="en-GB" sz="1600" dirty="0" smtClean="0"/>
          </a:p>
          <a:p>
            <a:pPr>
              <a:lnSpc>
                <a:spcPct val="100000"/>
              </a:lnSpc>
              <a:spcBef>
                <a:spcPts val="0"/>
              </a:spcBef>
            </a:pPr>
            <a:r>
              <a:rPr lang="en-GB" sz="1600" dirty="0" smtClean="0"/>
              <a:t>Newham </a:t>
            </a:r>
            <a:r>
              <a:rPr lang="en-GB" sz="1600" dirty="0"/>
              <a:t>Council renewed the contract in September 2024. Changes were made to the new contract to improve access to Independent Mental Capacity Advocacy for residents placed in accommodation outside of Newham. </a:t>
            </a:r>
            <a:r>
              <a:rPr lang="en-GB" sz="1600" dirty="0" smtClean="0"/>
              <a:t>These will be reported in Year 3.</a:t>
            </a:r>
            <a:endParaRPr lang="en-GB" sz="1600" dirty="0"/>
          </a:p>
          <a:p>
            <a:pPr>
              <a:lnSpc>
                <a:spcPct val="100000"/>
              </a:lnSpc>
              <a:spcBef>
                <a:spcPts val="0"/>
              </a:spcBef>
            </a:pPr>
            <a:endParaRPr lang="en-GB" sz="1600" dirty="0">
              <a:solidFill>
                <a:srgbClr val="FF000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598" y="1963878"/>
            <a:ext cx="1389888" cy="1389888"/>
          </a:xfrm>
          <a:prstGeom prst="rect">
            <a:avLst/>
          </a:prstGeom>
        </p:spPr>
      </p:pic>
      <p:pic>
        <p:nvPicPr>
          <p:cNvPr id="9" name="Picture 8"/>
          <p:cNvPicPr>
            <a:picLocks noChangeAspect="1"/>
          </p:cNvPicPr>
          <p:nvPr/>
        </p:nvPicPr>
        <p:blipFill>
          <a:blip r:embed="rId4"/>
          <a:stretch>
            <a:fillRect/>
          </a:stretch>
        </p:blipFill>
        <p:spPr>
          <a:xfrm>
            <a:off x="166211" y="4188725"/>
            <a:ext cx="1500760" cy="518555"/>
          </a:xfrm>
          <a:prstGeom prst="rect">
            <a:avLst/>
          </a:prstGeom>
        </p:spPr>
      </p:pic>
    </p:spTree>
    <p:extLst>
      <p:ext uri="{BB962C8B-B14F-4D97-AF65-F5344CB8AC3E}">
        <p14:creationId xmlns:p14="http://schemas.microsoft.com/office/powerpoint/2010/main" val="672442834"/>
      </p:ext>
    </p:extLst>
  </p:cSld>
  <p:clrMapOvr>
    <a:masterClrMapping/>
  </p:clrMapOvr>
</p:sld>
</file>

<file path=ppt/theme/theme1.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ilding a Fairer Newham Power Point Template V3" id="{2EF6E8B9-C78A-4DA0-B987-F27D4B74709F}" vid="{BEFB6FB3-EA38-4BF3-9E00-32E43FC7E35D}"/>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ilding a Fairer Newham Power Point Template V3" id="{2EF6E8B9-C78A-4DA0-B987-F27D4B74709F}" vid="{D58FF817-602D-41F6-AB37-FC625162B8E1}"/>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ilding a Fairer Newham Power Point Template V3" id="{2EF6E8B9-C78A-4DA0-B987-F27D4B74709F}" vid="{0EF97546-A04C-4908-BD1E-5122638CC080}"/>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ilding a Fairer Newham Power Point Template V3" id="{2EF6E8B9-C78A-4DA0-B987-F27D4B74709F}" vid="{E46DC8D6-422B-42CA-89CE-6D9ECA5D70A9}"/>
    </a:ext>
  </a:ext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ilding a Fairer Newham Power Point Template V3" id="{2EF6E8B9-C78A-4DA0-B987-F27D4B74709F}" vid="{1A96C7E9-AD91-4F90-97C2-DB84174C579E}"/>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D751F9E69460A40A602E52D01E2E148" ma:contentTypeVersion="10" ma:contentTypeDescription="Create a new document." ma:contentTypeScope="" ma:versionID="346541a4d6168c8548cb0ea16a066f57">
  <xsd:schema xmlns:xsd="http://www.w3.org/2001/XMLSchema" xmlns:xs="http://www.w3.org/2001/XMLSchema" xmlns:p="http://schemas.microsoft.com/office/2006/metadata/properties" xmlns:ns3="97fa62e6-f284-4361-86e5-a06e5848f75e" targetNamespace="http://schemas.microsoft.com/office/2006/metadata/properties" ma:root="true" ma:fieldsID="6616c4808d74e81cfb03328f3fc91f11" ns3:_="">
    <xsd:import namespace="97fa62e6-f284-4361-86e5-a06e5848f75e"/>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element ref="ns3:MediaServiceSystemTags" minOccurs="0"/>
                <xsd:element ref="ns3:MediaServiceOCR"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fa62e6-f284-4361-86e5-a06e5848f75e"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ystemTags" ma:index="13" nillable="true" ma:displayName="MediaServiceSystemTags" ma:hidden="true" ma:internalName="MediaServiceSystemTags" ma:readOnly="true">
      <xsd:simpleType>
        <xsd:restriction base="dms:Note"/>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FD02317-CF5E-42A8-B3B9-6A2C8BE8E299}">
  <ds:schemaRef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97fa62e6-f284-4361-86e5-a06e5848f75e"/>
    <ds:schemaRef ds:uri="http://purl.org/dc/dcmitype/"/>
    <ds:schemaRef ds:uri="http://schemas.microsoft.com/office/infopath/2007/PartnerControls"/>
    <ds:schemaRef ds:uri="http://www.w3.org/XML/1998/namespace"/>
    <ds:schemaRef ds:uri="http://purl.org/dc/terms/"/>
  </ds:schemaRefs>
</ds:datastoreItem>
</file>

<file path=customXml/itemProps2.xml><?xml version="1.0" encoding="utf-8"?>
<ds:datastoreItem xmlns:ds="http://schemas.openxmlformats.org/officeDocument/2006/customXml" ds:itemID="{CC7D5166-84A9-4705-97CC-DFA80695DDF1}">
  <ds:schemaRefs>
    <ds:schemaRef ds:uri="http://schemas.microsoft.com/sharepoint/v3/contenttype/forms"/>
  </ds:schemaRefs>
</ds:datastoreItem>
</file>

<file path=customXml/itemProps3.xml><?xml version="1.0" encoding="utf-8"?>
<ds:datastoreItem xmlns:ds="http://schemas.openxmlformats.org/officeDocument/2006/customXml" ds:itemID="{0E1FCEE8-7B6F-4429-8ACF-DA2E573E1F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fa62e6-f284-4361-86e5-a06e5848f7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Building a Fairer Newham Power Point Template V3 (2)</Template>
  <TotalTime>1100</TotalTime>
  <Words>5322</Words>
  <Application>Microsoft Office PowerPoint</Application>
  <PresentationFormat>Widescreen</PresentationFormat>
  <Paragraphs>630</Paragraphs>
  <Slides>67</Slides>
  <Notes>0</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67</vt:i4>
      </vt:variant>
    </vt:vector>
  </HeadingPairs>
  <TitlesOfParts>
    <vt:vector size="77" baseType="lpstr">
      <vt:lpstr>Arial</vt:lpstr>
      <vt:lpstr>Calibri</vt:lpstr>
      <vt:lpstr>Calibri Light</vt:lpstr>
      <vt:lpstr>Segoe UI</vt:lpstr>
      <vt:lpstr>Times New Roman</vt:lpstr>
      <vt:lpstr>4_Custom Design</vt:lpstr>
      <vt:lpstr>Custom Design</vt:lpstr>
      <vt:lpstr>1_Custom Design</vt:lpstr>
      <vt:lpstr>2_Custom Design</vt:lpstr>
      <vt:lpstr>3_Custom Design</vt:lpstr>
      <vt:lpstr>PowerPoint Presentation</vt:lpstr>
      <vt:lpstr>Overview</vt:lpstr>
      <vt:lpstr>More information</vt:lpstr>
      <vt:lpstr>PowerPoint Presentation</vt:lpstr>
      <vt:lpstr>ACTION 1.1 - Raise Awareness</vt:lpstr>
      <vt:lpstr>ACTION 1.2 - Training</vt:lpstr>
      <vt:lpstr>ACTION 1.4 - Resident Forums </vt:lpstr>
      <vt:lpstr>ACTION 1.4 - Resident Forums </vt:lpstr>
      <vt:lpstr>ACTION 1.5 - Advocacy Service</vt:lpstr>
      <vt:lpstr>PowerPoint Presentation</vt:lpstr>
      <vt:lpstr>ACTION 2.1 - General Housing Tenancies</vt:lpstr>
      <vt:lpstr>ACTION 2.3 – Shared Lives</vt:lpstr>
      <vt:lpstr>ACTION 2.2 Floating Support</vt:lpstr>
      <vt:lpstr>ACTION 2.4 - Care Homes</vt:lpstr>
      <vt:lpstr>ACTIONS 2.5 and 2.7 - New Housing</vt:lpstr>
      <vt:lpstr>PowerPoint Presentation</vt:lpstr>
      <vt:lpstr>ACTION 3.2 - Support Worker</vt:lpstr>
      <vt:lpstr>ACTION 3.4 – Assistive Technology </vt:lpstr>
      <vt:lpstr>ACTION 3.5 Non-Exploitation Policy  </vt:lpstr>
      <vt:lpstr>ACTION 3.6 and 3.7 - Sex and Relationships</vt:lpstr>
      <vt:lpstr>PowerPoint Presentation</vt:lpstr>
      <vt:lpstr>ACTION 4.1 – Pathways from Education to Further Education</vt:lpstr>
      <vt:lpstr>ACTION 4.2 - Social Value</vt:lpstr>
      <vt:lpstr>ACTION 4.3 - Supported Employment</vt:lpstr>
      <vt:lpstr>ACTION 4.4 - Day Opportunities </vt:lpstr>
      <vt:lpstr>PowerPoint Presentation</vt:lpstr>
      <vt:lpstr>ACTION 5.1 - Improve Recording</vt:lpstr>
      <vt:lpstr>ACTION 5.2 – Develop an Adult Diagnostic Service</vt:lpstr>
      <vt:lpstr>ACTION 5.3 - Equal Health Access</vt:lpstr>
      <vt:lpstr>ACTION 5.3 - Equal Health Access</vt:lpstr>
      <vt:lpstr>ACTION 5.5 - Annual Vaccination </vt:lpstr>
      <vt:lpstr>ACTION 5.6 - Reduce Hospital Admissions</vt:lpstr>
      <vt:lpstr>ACTION 5.7 - Strengthen Care Education and     Treatment Reviews [C(E)TRs]</vt:lpstr>
      <vt:lpstr>ACTION 5.9 - Improve the Transition Offer</vt:lpstr>
      <vt:lpstr>ACTION 5.10 – Substance Misuse</vt:lpstr>
      <vt:lpstr>ACTION 5.11 – Improve the Social Work Offer</vt:lpstr>
      <vt:lpstr>ACTION 5.12 - Support for Parents who have  Learning Disabilities</vt:lpstr>
      <vt:lpstr>ACTION 5.13 - Access for Older People</vt:lpstr>
      <vt:lpstr>ACTION 5.14 Review Joint Funding  Arrangements</vt:lpstr>
      <vt:lpstr>ACTION 5.15 - Map Commissioned Services</vt:lpstr>
      <vt:lpstr>ACTION 5.19 – Personal Health Budgets</vt:lpstr>
      <vt:lpstr>ACTION 5.20 - PBS Training</vt:lpstr>
      <vt:lpstr>ACTION 5.21 - Community Nursing</vt:lpstr>
      <vt:lpstr>ACTION 5.22 – Increased understanding of Epilepsy, Mental Health and Suicide</vt:lpstr>
      <vt:lpstr>ACTION 5.23 Bereavement Service </vt:lpstr>
      <vt:lpstr>ACTION 5.24 End of Life Planning</vt:lpstr>
      <vt:lpstr>ACTION 5.25 - LeDeR</vt:lpstr>
      <vt:lpstr>ACTION 5.26 - STOMP / STAMP</vt:lpstr>
      <vt:lpstr>PowerPoint Presentation</vt:lpstr>
      <vt:lpstr> ACTION 6.2 - Emergency Care and Support</vt:lpstr>
      <vt:lpstr> ACTION 6.3 - Carers Respite</vt:lpstr>
      <vt:lpstr> ACTION 6.4 - Long-Term Planning</vt:lpstr>
      <vt:lpstr> DASHBOARD - Carers</vt:lpstr>
      <vt:lpstr>Information from Surveys and Data</vt:lpstr>
      <vt:lpstr>information from Surveys and Data</vt:lpstr>
      <vt:lpstr>Information from the Adult Social Care Survey </vt:lpstr>
      <vt:lpstr>More Information from the Adult Social Care Survey </vt:lpstr>
      <vt:lpstr>Information from Azeus Care  (Social Care)</vt:lpstr>
      <vt:lpstr>More information from the Adult Social Care</vt:lpstr>
      <vt:lpstr>Information about Co-Production</vt:lpstr>
      <vt:lpstr>Information about Our Newham</vt:lpstr>
      <vt:lpstr>Information from the NHS</vt:lpstr>
      <vt:lpstr>Jargon Buster </vt:lpstr>
      <vt:lpstr>Jargon Buster</vt:lpstr>
      <vt:lpstr>Jargon Buster</vt:lpstr>
      <vt:lpstr>Jargon Buster</vt:lpstr>
      <vt:lpstr>Jargon Buster</vt:lpstr>
    </vt:vector>
  </TitlesOfParts>
  <Company>oneSource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McAuliffe</dc:creator>
  <cp:lastModifiedBy>Jennifer Pereira</cp:lastModifiedBy>
  <cp:revision>434</cp:revision>
  <dcterms:created xsi:type="dcterms:W3CDTF">2022-12-19T12:18:56Z</dcterms:created>
  <dcterms:modified xsi:type="dcterms:W3CDTF">2025-07-01T08:48:09Z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0x0101004D751F9E69460A40A602E52D01E2E148</vt:lpwstr>
  </property>
  <property fmtid="{D5CDD505-2E9C-101B-9397-08002B2CF9AE}" pid="3" name="MediaServiceImageTags">
    <vt:lpwstr/>
  </property>
  <property fmtid="{D5CDD505-2E9C-101B-9397-08002B2CF9AE}" pid="4" name="IntranetKeywords">
    <vt:lpwstr/>
  </property>
  <property fmtid="{D5CDD505-2E9C-101B-9397-08002B2CF9AE}" pid="5" name="NeedHelpWithTopic">
    <vt:lpwstr/>
  </property>
</Properties>
</file>